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08" r:id="rId3"/>
  </p:sldMasterIdLst>
  <p:sldIdLst>
    <p:sldId id="263" r:id="rId4"/>
    <p:sldId id="261" r:id="rId5"/>
    <p:sldId id="262" r:id="rId6"/>
    <p:sldId id="264" r:id="rId7"/>
    <p:sldId id="281" r:id="rId8"/>
    <p:sldId id="282" r:id="rId9"/>
    <p:sldId id="266" r:id="rId10"/>
    <p:sldId id="267" r:id="rId11"/>
    <p:sldId id="268" r:id="rId12"/>
    <p:sldId id="269" r:id="rId13"/>
    <p:sldId id="270" r:id="rId14"/>
    <p:sldId id="271" r:id="rId15"/>
    <p:sldId id="283" r:id="rId16"/>
    <p:sldId id="276" r:id="rId17"/>
    <p:sldId id="272" r:id="rId18"/>
    <p:sldId id="273" r:id="rId19"/>
    <p:sldId id="258" r:id="rId20"/>
    <p:sldId id="275" r:id="rId21"/>
    <p:sldId id="278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42613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4454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82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7625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936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69476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0726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1359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1401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90802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166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369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89434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9185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87848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32259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92877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689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9811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86950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97379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1357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09179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38970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90786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97215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6300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4538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418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359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894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291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409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4331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58071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508812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video.about.com/britishfood/How-to-Make-Christmas-Pudding.htm" TargetMode="Externa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idge-online.cz/aitom/upload/maturita/temata/36_food_uk_usa_austr_newzel_cz.pd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commons.wikimedia.org/wiki/File:Egg_Custard_Tarts_for_Five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FOOD II</a:t>
            </a:r>
            <a:endParaRPr lang="en-GB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Food and </a:t>
            </a:r>
            <a:r>
              <a:rPr lang="cs-CZ" dirty="0" err="1"/>
              <a:t>Meals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UK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29377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D</a:t>
            </a:r>
            <a:r>
              <a:rPr lang="cs-CZ" dirty="0" err="1" smtClean="0"/>
              <a:t>esserts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err="1"/>
              <a:t>a</a:t>
            </a:r>
            <a:r>
              <a:rPr lang="cs-CZ" sz="2400" dirty="0" err="1" smtClean="0"/>
              <a:t>pple</a:t>
            </a:r>
            <a:r>
              <a:rPr lang="cs-CZ" sz="2400" dirty="0" smtClean="0"/>
              <a:t> </a:t>
            </a:r>
            <a:r>
              <a:rPr lang="cs-CZ" sz="2400" dirty="0" err="1" smtClean="0"/>
              <a:t>pie</a:t>
            </a:r>
            <a:r>
              <a:rPr lang="cs-CZ" sz="2400" dirty="0" smtClean="0"/>
              <a:t> + </a:t>
            </a:r>
            <a:r>
              <a:rPr lang="cs-CZ" sz="2400" dirty="0" err="1" smtClean="0"/>
              <a:t>cream</a:t>
            </a:r>
            <a:endParaRPr lang="cs-CZ" sz="2400" dirty="0" smtClean="0"/>
          </a:p>
          <a:p>
            <a:r>
              <a:rPr lang="cs-CZ" sz="2400" dirty="0" err="1"/>
              <a:t>t</a:t>
            </a:r>
            <a:r>
              <a:rPr lang="cs-CZ" sz="2400" dirty="0" err="1" smtClean="0"/>
              <a:t>art</a:t>
            </a:r>
            <a:r>
              <a:rPr lang="cs-CZ" sz="2400" dirty="0" smtClean="0"/>
              <a:t> + </a:t>
            </a:r>
            <a:r>
              <a:rPr lang="cs-CZ" sz="2400" dirty="0" err="1" smtClean="0"/>
              <a:t>custard</a:t>
            </a:r>
            <a:endParaRPr lang="cs-CZ" sz="2400" dirty="0" smtClean="0"/>
          </a:p>
          <a:p>
            <a:r>
              <a:rPr lang="cs-CZ" sz="2400" dirty="0" err="1" smtClean="0"/>
              <a:t>trifle</a:t>
            </a:r>
            <a:endParaRPr lang="cs-CZ" sz="2400" dirty="0" smtClean="0"/>
          </a:p>
          <a:p>
            <a:r>
              <a:rPr lang="cs-CZ" sz="2400" dirty="0"/>
              <a:t>c</a:t>
            </a:r>
            <a:r>
              <a:rPr lang="cs-CZ" sz="2400" dirty="0" smtClean="0"/>
              <a:t>heese (</a:t>
            </a:r>
            <a:r>
              <a:rPr lang="cs-CZ" sz="2400" dirty="0" err="1" smtClean="0"/>
              <a:t>Cheddar</a:t>
            </a:r>
            <a:r>
              <a:rPr lang="cs-CZ" sz="2400" dirty="0" smtClean="0"/>
              <a:t>, </a:t>
            </a:r>
            <a:r>
              <a:rPr lang="cs-CZ" sz="2400" dirty="0" err="1" smtClean="0"/>
              <a:t>Stilton</a:t>
            </a:r>
            <a:r>
              <a:rPr lang="cs-CZ" sz="2400" dirty="0" smtClean="0"/>
              <a:t>)</a:t>
            </a:r>
          </a:p>
          <a:p>
            <a:endParaRPr lang="en-GB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4187958"/>
            <a:ext cx="3713357" cy="2469383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3995936" y="623731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</a:t>
            </a:r>
            <a:endParaRPr lang="en-GB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03519" y="0"/>
            <a:ext cx="3040481" cy="2780928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5796136" y="242088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</a:t>
            </a:r>
            <a:endParaRPr lang="en-GB" dirty="0"/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83590" y="3832554"/>
            <a:ext cx="4161136" cy="2774090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4499992" y="6224109"/>
            <a:ext cx="383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65398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Typical</a:t>
            </a:r>
            <a:r>
              <a:rPr lang="cs-CZ" dirty="0" smtClean="0"/>
              <a:t> </a:t>
            </a:r>
            <a:r>
              <a:rPr lang="cs-CZ" dirty="0" err="1" smtClean="0"/>
              <a:t>dishes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fish and chips</a:t>
            </a:r>
          </a:p>
          <a:p>
            <a:r>
              <a:rPr lang="en-US" sz="2400" dirty="0" smtClean="0"/>
              <a:t>shepherd´s pie</a:t>
            </a:r>
          </a:p>
          <a:p>
            <a:r>
              <a:rPr lang="en-US" sz="2400" dirty="0" smtClean="0"/>
              <a:t>jacket potato</a:t>
            </a:r>
          </a:p>
          <a:p>
            <a:endParaRPr lang="cs-CZ" sz="2400" dirty="0" smtClean="0"/>
          </a:p>
          <a:p>
            <a:endParaRPr lang="cs-CZ" sz="2400" dirty="0"/>
          </a:p>
          <a:p>
            <a:endParaRPr lang="cs-CZ" sz="2400" dirty="0" smtClean="0"/>
          </a:p>
          <a:p>
            <a:endParaRPr lang="cs-CZ" sz="2400" dirty="0"/>
          </a:p>
          <a:p>
            <a:r>
              <a:rPr lang="en-US" sz="2400" dirty="0" smtClean="0"/>
              <a:t>haggis </a:t>
            </a:r>
            <a:endParaRPr lang="cs-CZ" sz="2400" dirty="0"/>
          </a:p>
          <a:p>
            <a:pPr lvl="1"/>
            <a:r>
              <a:rPr lang="en-US" sz="2200" dirty="0" smtClean="0"/>
              <a:t>traditional Scottish dish,  </a:t>
            </a:r>
            <a:r>
              <a:rPr lang="cs-CZ" sz="2200" dirty="0" err="1" smtClean="0"/>
              <a:t>boiled</a:t>
            </a:r>
            <a:r>
              <a:rPr lang="cs-CZ" sz="2200" dirty="0" smtClean="0"/>
              <a:t> </a:t>
            </a:r>
            <a:r>
              <a:rPr lang="en-US" sz="2200" dirty="0" smtClean="0"/>
              <a:t>sheep's stomach filled with </a:t>
            </a:r>
            <a:r>
              <a:rPr lang="cs-CZ" sz="2200" dirty="0" err="1" smtClean="0"/>
              <a:t>minced</a:t>
            </a:r>
            <a:r>
              <a:rPr lang="cs-CZ" sz="2200" dirty="0" smtClean="0"/>
              <a:t> </a:t>
            </a:r>
            <a:r>
              <a:rPr lang="en-US" sz="2200" dirty="0" smtClean="0"/>
              <a:t>lamb heart</a:t>
            </a:r>
            <a:r>
              <a:rPr lang="cs-CZ" sz="2200" dirty="0" smtClean="0"/>
              <a:t>, liver</a:t>
            </a:r>
            <a:r>
              <a:rPr lang="en-US" sz="2200" dirty="0" smtClean="0"/>
              <a:t> and lungs and oatmeal</a:t>
            </a:r>
          </a:p>
          <a:p>
            <a:endParaRPr lang="en-GB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4" y="0"/>
            <a:ext cx="2226493" cy="3719115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4264" y="2492896"/>
            <a:ext cx="4064000" cy="2905760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2488728" y="5058546"/>
            <a:ext cx="395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</a:t>
            </a:r>
            <a:endParaRPr lang="en-GB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8721109" y="3761110"/>
            <a:ext cx="395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7963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Christmas</a:t>
            </a:r>
            <a:r>
              <a:rPr lang="cs-CZ" dirty="0" smtClean="0"/>
              <a:t> </a:t>
            </a:r>
            <a:r>
              <a:rPr lang="cs-CZ" dirty="0" err="1" smtClean="0"/>
              <a:t>dinner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r>
              <a:rPr lang="cs-CZ" dirty="0" err="1"/>
              <a:t>r</a:t>
            </a:r>
            <a:r>
              <a:rPr lang="cs-CZ" dirty="0" err="1" smtClean="0"/>
              <a:t>oast</a:t>
            </a:r>
            <a:r>
              <a:rPr lang="cs-CZ" dirty="0" smtClean="0"/>
              <a:t> </a:t>
            </a:r>
            <a:r>
              <a:rPr lang="cs-CZ" dirty="0" err="1" smtClean="0"/>
              <a:t>turkey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chestnut</a:t>
            </a:r>
            <a:r>
              <a:rPr lang="cs-CZ" dirty="0" smtClean="0"/>
              <a:t> </a:t>
            </a:r>
            <a:r>
              <a:rPr lang="cs-CZ" dirty="0" err="1" smtClean="0"/>
              <a:t>stuffing</a:t>
            </a:r>
            <a:endParaRPr lang="cs-CZ" dirty="0" smtClean="0"/>
          </a:p>
          <a:p>
            <a:r>
              <a:rPr lang="cs-CZ" dirty="0" err="1" smtClean="0"/>
              <a:t>roast</a:t>
            </a:r>
            <a:r>
              <a:rPr lang="cs-CZ" dirty="0" smtClean="0"/>
              <a:t> </a:t>
            </a:r>
            <a:r>
              <a:rPr lang="cs-CZ" dirty="0" err="1" smtClean="0"/>
              <a:t>potatoes</a:t>
            </a:r>
            <a:endParaRPr lang="cs-CZ" dirty="0" smtClean="0"/>
          </a:p>
          <a:p>
            <a:r>
              <a:rPr lang="cs-CZ" dirty="0" err="1" smtClean="0"/>
              <a:t>Christmas</a:t>
            </a:r>
            <a:r>
              <a:rPr lang="cs-CZ" dirty="0" smtClean="0"/>
              <a:t> </a:t>
            </a:r>
            <a:r>
              <a:rPr lang="cs-CZ" dirty="0" err="1" smtClean="0"/>
              <a:t>pudding</a:t>
            </a:r>
            <a:endParaRPr lang="cs-CZ" dirty="0" smtClean="0"/>
          </a:p>
          <a:p>
            <a:r>
              <a:rPr lang="cs-CZ" dirty="0" err="1" smtClean="0"/>
              <a:t>Christmas</a:t>
            </a:r>
            <a:r>
              <a:rPr lang="cs-CZ" dirty="0" smtClean="0"/>
              <a:t> </a:t>
            </a:r>
            <a:r>
              <a:rPr lang="cs-CZ" dirty="0" err="1" smtClean="0"/>
              <a:t>cake</a:t>
            </a:r>
            <a:endParaRPr lang="en-GB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551" y="3510300"/>
            <a:ext cx="4588465" cy="2971031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6178" y="45343"/>
            <a:ext cx="3095625" cy="309562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90780" y="3510300"/>
            <a:ext cx="4355977" cy="2902170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5868144" y="271313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14</a:t>
            </a:r>
            <a:endParaRPr lang="en-GB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27551" y="64134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13</a:t>
            </a:r>
            <a:endParaRPr lang="en-GB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4788022" y="633125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31115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How</a:t>
            </a:r>
            <a:r>
              <a:rPr lang="cs-CZ" dirty="0" smtClean="0"/>
              <a:t> to Make </a:t>
            </a:r>
            <a:r>
              <a:rPr lang="cs-CZ" dirty="0" err="1" smtClean="0"/>
              <a:t>Christmas</a:t>
            </a:r>
            <a:r>
              <a:rPr lang="cs-CZ" dirty="0" smtClean="0"/>
              <a:t> </a:t>
            </a:r>
            <a:r>
              <a:rPr lang="cs-CZ" dirty="0" err="1" smtClean="0"/>
              <a:t>Pudding</a:t>
            </a:r>
            <a:r>
              <a:rPr lang="cs-CZ" dirty="0" smtClean="0"/>
              <a:t>?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Watch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video </a:t>
            </a:r>
            <a:r>
              <a:rPr lang="cs-CZ" dirty="0" err="1" smtClean="0"/>
              <a:t>using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website</a:t>
            </a:r>
            <a:r>
              <a:rPr lang="cs-CZ" dirty="0" smtClean="0"/>
              <a:t>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video.about.com/britishfood/How-to-Make-Christmas-Pudding.htm</a:t>
            </a:r>
            <a:endParaRPr lang="cs-CZ" dirty="0" smtClean="0"/>
          </a:p>
          <a:p>
            <a:endParaRPr lang="cs-CZ" dirty="0"/>
          </a:p>
          <a:p>
            <a:r>
              <a:rPr lang="en-US" dirty="0" smtClean="0"/>
              <a:t>What is typical Christmas pudding made </a:t>
            </a:r>
            <a:r>
              <a:rPr lang="cs-CZ" dirty="0" err="1" smtClean="0"/>
              <a:t>with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1629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E</a:t>
            </a:r>
            <a:r>
              <a:rPr lang="cs-CZ" dirty="0" err="1" smtClean="0"/>
              <a:t>aster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h</a:t>
            </a:r>
            <a:r>
              <a:rPr lang="cs-CZ" dirty="0" smtClean="0"/>
              <a:t>ot </a:t>
            </a:r>
            <a:r>
              <a:rPr lang="cs-CZ" dirty="0" err="1" smtClean="0"/>
              <a:t>cross</a:t>
            </a:r>
            <a:r>
              <a:rPr lang="cs-CZ" dirty="0" smtClean="0"/>
              <a:t> </a:t>
            </a:r>
            <a:r>
              <a:rPr lang="cs-CZ" dirty="0" err="1" smtClean="0"/>
              <a:t>buns</a:t>
            </a:r>
            <a:endParaRPr lang="cs-CZ" dirty="0" smtClean="0"/>
          </a:p>
          <a:p>
            <a:r>
              <a:rPr lang="cs-CZ" dirty="0" err="1"/>
              <a:t>s</a:t>
            </a:r>
            <a:r>
              <a:rPr lang="cs-CZ" dirty="0" err="1" smtClean="0"/>
              <a:t>imnel</a:t>
            </a:r>
            <a:r>
              <a:rPr lang="cs-CZ" dirty="0" smtClean="0"/>
              <a:t> </a:t>
            </a:r>
            <a:r>
              <a:rPr lang="cs-CZ" dirty="0" err="1" smtClean="0"/>
              <a:t>cake</a:t>
            </a:r>
            <a:endParaRPr lang="en-GB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692696"/>
            <a:ext cx="3978412" cy="263496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3501008"/>
            <a:ext cx="3360374" cy="252028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7308228" y="2924944"/>
            <a:ext cx="55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16</a:t>
            </a:r>
            <a:endParaRPr lang="en-GB" dirty="0"/>
          </a:p>
        </p:txBody>
      </p:sp>
      <p:sp>
        <p:nvSpPr>
          <p:cNvPr id="7" name="TextovéPole 6"/>
          <p:cNvSpPr txBox="1"/>
          <p:nvPr/>
        </p:nvSpPr>
        <p:spPr>
          <a:xfrm>
            <a:off x="8148398" y="5672825"/>
            <a:ext cx="55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1286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Drinks</a:t>
            </a:r>
            <a:r>
              <a:rPr lang="cs-CZ" dirty="0" smtClean="0"/>
              <a:t>/</a:t>
            </a:r>
            <a:r>
              <a:rPr lang="cs-CZ" dirty="0" err="1" smtClean="0"/>
              <a:t>beverages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err="1"/>
              <a:t>b</a:t>
            </a:r>
            <a:r>
              <a:rPr lang="cs-CZ" sz="2400" dirty="0" err="1" smtClean="0"/>
              <a:t>eer</a:t>
            </a:r>
            <a:r>
              <a:rPr lang="cs-CZ" sz="2400" dirty="0" smtClean="0"/>
              <a:t> </a:t>
            </a:r>
          </a:p>
          <a:p>
            <a:pPr lvl="1"/>
            <a:r>
              <a:rPr lang="cs-CZ" sz="2200" dirty="0"/>
              <a:t>a</a:t>
            </a:r>
            <a:r>
              <a:rPr lang="cs-CZ" sz="2200" dirty="0" smtClean="0"/>
              <a:t>le</a:t>
            </a:r>
          </a:p>
          <a:p>
            <a:pPr lvl="2"/>
            <a:r>
              <a:rPr lang="cs-CZ" sz="2000" dirty="0"/>
              <a:t>bitter </a:t>
            </a:r>
            <a:endParaRPr lang="cs-CZ" sz="2000" dirty="0" smtClean="0"/>
          </a:p>
          <a:p>
            <a:pPr lvl="2"/>
            <a:r>
              <a:rPr lang="cs-CZ" sz="1900" dirty="0" err="1" smtClean="0"/>
              <a:t>mild</a:t>
            </a:r>
            <a:r>
              <a:rPr lang="cs-CZ" sz="1900" dirty="0" smtClean="0"/>
              <a:t> </a:t>
            </a:r>
          </a:p>
          <a:p>
            <a:pPr lvl="1"/>
            <a:r>
              <a:rPr lang="cs-CZ" sz="2200" dirty="0" err="1" smtClean="0"/>
              <a:t>lager</a:t>
            </a:r>
            <a:r>
              <a:rPr lang="cs-CZ" sz="2200" dirty="0" smtClean="0"/>
              <a:t> (</a:t>
            </a:r>
            <a:r>
              <a:rPr lang="cs-CZ" sz="2200" dirty="0" err="1" smtClean="0"/>
              <a:t>gas</a:t>
            </a:r>
            <a:r>
              <a:rPr lang="cs-CZ" sz="2200" dirty="0"/>
              <a:t>)</a:t>
            </a:r>
            <a:endParaRPr lang="cs-CZ" sz="2200" dirty="0" smtClean="0"/>
          </a:p>
          <a:p>
            <a:r>
              <a:rPr lang="cs-CZ" sz="2400" dirty="0" err="1" smtClean="0"/>
              <a:t>cider</a:t>
            </a:r>
            <a:r>
              <a:rPr lang="cs-CZ" sz="2400" dirty="0" smtClean="0"/>
              <a:t> (</a:t>
            </a:r>
            <a:r>
              <a:rPr lang="cs-CZ" sz="2400" dirty="0" err="1" smtClean="0"/>
              <a:t>alcoholic</a:t>
            </a:r>
            <a:r>
              <a:rPr lang="cs-CZ" sz="2400" dirty="0" smtClean="0"/>
              <a:t>)</a:t>
            </a:r>
          </a:p>
          <a:p>
            <a:r>
              <a:rPr lang="cs-CZ" sz="2400" dirty="0" err="1"/>
              <a:t>g</a:t>
            </a:r>
            <a:r>
              <a:rPr lang="cs-CZ" sz="2400" dirty="0" err="1" smtClean="0"/>
              <a:t>inger</a:t>
            </a:r>
            <a:r>
              <a:rPr lang="cs-CZ" sz="2400" dirty="0" smtClean="0"/>
              <a:t> ale (non-</a:t>
            </a:r>
            <a:r>
              <a:rPr lang="cs-CZ" sz="2400" dirty="0" err="1" smtClean="0"/>
              <a:t>alcoholic</a:t>
            </a:r>
            <a:r>
              <a:rPr lang="cs-CZ" sz="2400" dirty="0" smtClean="0"/>
              <a:t>)</a:t>
            </a:r>
          </a:p>
          <a:p>
            <a:r>
              <a:rPr lang="cs-CZ" sz="2400" dirty="0" smtClean="0"/>
              <a:t>squash</a:t>
            </a:r>
          </a:p>
          <a:p>
            <a:r>
              <a:rPr lang="cs-CZ" sz="2400" dirty="0" err="1"/>
              <a:t>t</a:t>
            </a:r>
            <a:r>
              <a:rPr lang="cs-CZ" sz="2400" dirty="0" err="1" smtClean="0"/>
              <a:t>ea</a:t>
            </a:r>
            <a:r>
              <a:rPr lang="cs-CZ" sz="2400" dirty="0" smtClean="0"/>
              <a:t> (</a:t>
            </a:r>
            <a:r>
              <a:rPr lang="cs-CZ" sz="2400" dirty="0" err="1" smtClean="0"/>
              <a:t>with</a:t>
            </a:r>
            <a:r>
              <a:rPr lang="cs-CZ" sz="2400" dirty="0" smtClean="0"/>
              <a:t> </a:t>
            </a:r>
            <a:r>
              <a:rPr lang="cs-CZ" sz="2400" dirty="0" err="1" smtClean="0"/>
              <a:t>milk</a:t>
            </a:r>
            <a:r>
              <a:rPr lang="cs-CZ" sz="2400" dirty="0" smtClean="0"/>
              <a:t>)</a:t>
            </a:r>
          </a:p>
          <a:p>
            <a:r>
              <a:rPr lang="cs-CZ" sz="2400" dirty="0" err="1"/>
              <a:t>w</a:t>
            </a:r>
            <a:r>
              <a:rPr lang="cs-CZ" sz="2400" dirty="0" err="1" smtClean="0"/>
              <a:t>ater</a:t>
            </a:r>
            <a:r>
              <a:rPr lang="cs-CZ" sz="2400" dirty="0" smtClean="0"/>
              <a:t>(</a:t>
            </a:r>
            <a:r>
              <a:rPr lang="cs-CZ" sz="2400" dirty="0" err="1" smtClean="0"/>
              <a:t>still</a:t>
            </a:r>
            <a:r>
              <a:rPr lang="cs-CZ" sz="2400" dirty="0" smtClean="0"/>
              <a:t>, </a:t>
            </a:r>
            <a:r>
              <a:rPr lang="cs-CZ" sz="2400" dirty="0" err="1" smtClean="0"/>
              <a:t>sparkling</a:t>
            </a:r>
            <a:r>
              <a:rPr lang="cs-CZ" sz="2400" dirty="0" smtClean="0"/>
              <a:t>, </a:t>
            </a:r>
            <a:r>
              <a:rPr lang="cs-CZ" sz="2400" dirty="0" err="1" smtClean="0"/>
              <a:t>straight</a:t>
            </a:r>
            <a:r>
              <a:rPr lang="cs-CZ" sz="2400" dirty="0" smtClean="0"/>
              <a:t> </a:t>
            </a:r>
            <a:r>
              <a:rPr lang="cs-CZ" sz="2400" dirty="0" err="1" smtClean="0"/>
              <a:t>from</a:t>
            </a:r>
            <a:r>
              <a:rPr lang="cs-CZ" sz="2400" dirty="0" smtClean="0"/>
              <a:t>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tap</a:t>
            </a:r>
            <a:r>
              <a:rPr lang="cs-CZ" sz="2400" dirty="0" smtClean="0"/>
              <a:t>)</a:t>
            </a:r>
          </a:p>
          <a:p>
            <a:endParaRPr lang="cs-CZ" sz="2400" dirty="0" smtClean="0"/>
          </a:p>
          <a:p>
            <a:endParaRPr lang="en-GB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1412776"/>
            <a:ext cx="3095625" cy="3095625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8410727" y="446847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16283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Eating</a:t>
            </a:r>
            <a:r>
              <a:rPr lang="cs-CZ" dirty="0" smtClean="0"/>
              <a:t> </a:t>
            </a:r>
            <a:r>
              <a:rPr lang="cs-CZ" dirty="0" err="1" smtClean="0"/>
              <a:t>places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café</a:t>
            </a:r>
          </a:p>
          <a:p>
            <a:r>
              <a:rPr lang="cs-CZ" dirty="0" err="1" smtClean="0"/>
              <a:t>pubs</a:t>
            </a:r>
            <a:r>
              <a:rPr lang="cs-CZ" dirty="0" smtClean="0"/>
              <a:t> (public </a:t>
            </a:r>
            <a:r>
              <a:rPr lang="cs-CZ" dirty="0" err="1" smtClean="0"/>
              <a:t>houses</a:t>
            </a:r>
            <a:r>
              <a:rPr lang="cs-CZ" dirty="0" smtClean="0"/>
              <a:t>)</a:t>
            </a:r>
          </a:p>
          <a:p>
            <a:r>
              <a:rPr lang="cs-CZ" dirty="0" err="1" smtClean="0"/>
              <a:t>fish</a:t>
            </a:r>
            <a:r>
              <a:rPr lang="cs-CZ" dirty="0" smtClean="0"/>
              <a:t>-and-</a:t>
            </a:r>
            <a:r>
              <a:rPr lang="cs-CZ" dirty="0" err="1" smtClean="0"/>
              <a:t>chips</a:t>
            </a:r>
            <a:r>
              <a:rPr lang="cs-CZ" dirty="0" smtClean="0"/>
              <a:t> </a:t>
            </a:r>
            <a:r>
              <a:rPr lang="cs-CZ" dirty="0" err="1" smtClean="0"/>
              <a:t>shops</a:t>
            </a:r>
            <a:endParaRPr lang="cs-CZ" dirty="0" smtClean="0"/>
          </a:p>
          <a:p>
            <a:endParaRPr lang="en-GB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0"/>
            <a:ext cx="4730585" cy="4526876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717032"/>
            <a:ext cx="3840427" cy="2880320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8532440" y="46531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19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4256886" y="62280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77262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Questions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Do you have breakfast every day? </a:t>
            </a:r>
            <a:endParaRPr lang="cs-CZ" sz="2400" dirty="0"/>
          </a:p>
          <a:p>
            <a:r>
              <a:rPr lang="en-US" sz="2400" dirty="0"/>
              <a:t>What do you usually have for breakfast? </a:t>
            </a:r>
            <a:endParaRPr lang="cs-CZ" sz="2400" dirty="0"/>
          </a:p>
          <a:p>
            <a:r>
              <a:rPr lang="en-US" sz="2400" dirty="0"/>
              <a:t>Do you prepare breakfast on your own? Who prepares it for you</a:t>
            </a:r>
            <a:r>
              <a:rPr lang="en-US" sz="2400" dirty="0" smtClean="0"/>
              <a:t>?</a:t>
            </a:r>
            <a:endParaRPr lang="cs-CZ" sz="2400" dirty="0" smtClean="0"/>
          </a:p>
          <a:p>
            <a:r>
              <a:rPr lang="en-US" sz="2400" dirty="0"/>
              <a:t>Where do you have lunch?</a:t>
            </a:r>
            <a:endParaRPr lang="cs-CZ" sz="2400" dirty="0"/>
          </a:p>
          <a:p>
            <a:r>
              <a:rPr lang="cs-CZ" sz="2400" dirty="0" err="1"/>
              <a:t>How</a:t>
            </a:r>
            <a:r>
              <a:rPr lang="cs-CZ" sz="2400" dirty="0"/>
              <a:t> many </a:t>
            </a:r>
            <a:r>
              <a:rPr lang="cs-CZ" sz="2400" dirty="0" err="1"/>
              <a:t>courses</a:t>
            </a:r>
            <a:r>
              <a:rPr lang="cs-CZ" sz="2400" dirty="0"/>
              <a:t> do </a:t>
            </a:r>
            <a:r>
              <a:rPr lang="cs-CZ" sz="2400" dirty="0" err="1"/>
              <a:t>you</a:t>
            </a:r>
            <a:r>
              <a:rPr lang="cs-CZ" sz="2400" dirty="0"/>
              <a:t> </a:t>
            </a:r>
            <a:r>
              <a:rPr lang="cs-CZ" sz="2400" dirty="0" err="1"/>
              <a:t>usually</a:t>
            </a:r>
            <a:r>
              <a:rPr lang="cs-CZ" sz="2400" dirty="0"/>
              <a:t> </a:t>
            </a:r>
            <a:r>
              <a:rPr lang="cs-CZ" sz="2400" dirty="0" err="1"/>
              <a:t>have</a:t>
            </a:r>
            <a:r>
              <a:rPr lang="cs-CZ" sz="2400" dirty="0"/>
              <a:t> </a:t>
            </a:r>
            <a:r>
              <a:rPr lang="cs-CZ" sz="2400" dirty="0" err="1"/>
              <a:t>for</a:t>
            </a:r>
            <a:r>
              <a:rPr lang="cs-CZ" sz="2400" dirty="0"/>
              <a:t> lunch?</a:t>
            </a:r>
          </a:p>
          <a:p>
            <a:r>
              <a:rPr lang="cs-CZ" sz="2400" dirty="0" err="1"/>
              <a:t>What</a:t>
            </a:r>
            <a:r>
              <a:rPr lang="cs-CZ" sz="2400" dirty="0"/>
              <a:t> </a:t>
            </a:r>
            <a:r>
              <a:rPr lang="cs-CZ" sz="2400" dirty="0" err="1"/>
              <a:t>is</a:t>
            </a:r>
            <a:r>
              <a:rPr lang="cs-CZ" sz="2400" dirty="0"/>
              <a:t> </a:t>
            </a:r>
            <a:r>
              <a:rPr lang="cs-CZ" sz="2400" dirty="0" err="1"/>
              <a:t>your</a:t>
            </a:r>
            <a:r>
              <a:rPr lang="cs-CZ" sz="2400" dirty="0"/>
              <a:t> </a:t>
            </a:r>
            <a:r>
              <a:rPr lang="cs-CZ" sz="2400" dirty="0" err="1"/>
              <a:t>favourite</a:t>
            </a:r>
            <a:r>
              <a:rPr lang="cs-CZ" sz="2400" dirty="0"/>
              <a:t> </a:t>
            </a:r>
            <a:r>
              <a:rPr lang="cs-CZ" sz="2400" dirty="0" err="1"/>
              <a:t>dish</a:t>
            </a:r>
            <a:r>
              <a:rPr lang="cs-CZ" sz="2400" dirty="0"/>
              <a:t>?</a:t>
            </a:r>
          </a:p>
          <a:p>
            <a:r>
              <a:rPr lang="cs-CZ" sz="2400" dirty="0" err="1"/>
              <a:t>What</a:t>
            </a:r>
            <a:r>
              <a:rPr lang="cs-CZ" sz="2400" dirty="0"/>
              <a:t> </a:t>
            </a:r>
            <a:r>
              <a:rPr lang="cs-CZ" sz="2400" dirty="0" err="1"/>
              <a:t>is</a:t>
            </a:r>
            <a:r>
              <a:rPr lang="cs-CZ" sz="2400" dirty="0"/>
              <a:t> </a:t>
            </a:r>
            <a:r>
              <a:rPr lang="cs-CZ" sz="2400" dirty="0" err="1" smtClean="0"/>
              <a:t>your</a:t>
            </a:r>
            <a:r>
              <a:rPr lang="cs-CZ" sz="2400" dirty="0" smtClean="0"/>
              <a:t> </a:t>
            </a:r>
            <a:r>
              <a:rPr lang="cs-CZ" sz="2400" dirty="0" err="1"/>
              <a:t>favourite</a:t>
            </a:r>
            <a:r>
              <a:rPr lang="cs-CZ" sz="2400" dirty="0"/>
              <a:t> </a:t>
            </a:r>
            <a:r>
              <a:rPr lang="cs-CZ" sz="2400" dirty="0" err="1"/>
              <a:t>soup</a:t>
            </a:r>
            <a:r>
              <a:rPr lang="cs-CZ" sz="2400" dirty="0" smtClean="0"/>
              <a:t>?</a:t>
            </a:r>
          </a:p>
          <a:p>
            <a:r>
              <a:rPr lang="cs-CZ" sz="2400" dirty="0" err="1" smtClean="0"/>
              <a:t>What</a:t>
            </a:r>
            <a:r>
              <a:rPr lang="cs-CZ" sz="2400" dirty="0" smtClean="0"/>
              <a:t> are </a:t>
            </a:r>
            <a:r>
              <a:rPr lang="cs-CZ" sz="2400" dirty="0" err="1" smtClean="0"/>
              <a:t>typical</a:t>
            </a:r>
            <a:r>
              <a:rPr lang="cs-CZ" sz="2400" dirty="0" smtClean="0"/>
              <a:t> Czech </a:t>
            </a:r>
            <a:r>
              <a:rPr lang="cs-CZ" sz="2400" dirty="0" err="1" smtClean="0"/>
              <a:t>dishes</a:t>
            </a:r>
            <a:r>
              <a:rPr lang="cs-CZ" sz="2400" dirty="0" smtClean="0"/>
              <a:t>?</a:t>
            </a:r>
            <a:endParaRPr lang="cs-CZ" sz="2400" dirty="0"/>
          </a:p>
          <a:p>
            <a:endParaRPr lang="en-US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17359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r>
              <a:rPr lang="en-US" dirty="0" smtClean="0"/>
              <a:t>Reading </a:t>
            </a:r>
            <a:r>
              <a:rPr lang="cs-CZ" dirty="0" smtClean="0"/>
              <a:t>C</a:t>
            </a:r>
            <a:r>
              <a:rPr lang="en-US" dirty="0" err="1" smtClean="0"/>
              <a:t>omprehension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Read the articles about British, American and Canadian cuisines using the website: </a:t>
            </a:r>
            <a:r>
              <a:rPr lang="en-US" dirty="0" smtClean="0">
                <a:hlinkClick r:id="rId2"/>
              </a:rPr>
              <a:t>http://www.bridge-online.cz/aitom/upload/maturita/temata/36_food_uk_usa_austr_newzel_cz.pdf</a:t>
            </a:r>
            <a:endParaRPr lang="en-US" dirty="0" smtClean="0"/>
          </a:p>
          <a:p>
            <a:r>
              <a:rPr lang="en-US" dirty="0" smtClean="0"/>
              <a:t>Answer the questions:</a:t>
            </a:r>
          </a:p>
          <a:p>
            <a:pPr lvl="1"/>
            <a:r>
              <a:rPr lang="en-US" dirty="0" smtClean="0"/>
              <a:t>What is roast meat usually served with?</a:t>
            </a:r>
          </a:p>
          <a:p>
            <a:pPr lvl="1"/>
            <a:r>
              <a:rPr lang="en-US" dirty="0" smtClean="0"/>
              <a:t>Is obesity in children a current problem in Britain?</a:t>
            </a:r>
          </a:p>
          <a:p>
            <a:pPr lvl="1"/>
            <a:r>
              <a:rPr lang="en-US" dirty="0" smtClean="0"/>
              <a:t>Which cuisine is very popular with Americans?</a:t>
            </a:r>
          </a:p>
          <a:p>
            <a:pPr lvl="1"/>
            <a:r>
              <a:rPr lang="en-US" dirty="0" smtClean="0"/>
              <a:t>What is written about American fast food in the article?</a:t>
            </a:r>
          </a:p>
          <a:p>
            <a:pPr lvl="1"/>
            <a:r>
              <a:rPr lang="en-US" dirty="0" smtClean="0"/>
              <a:t>What does “a traditional Canadian cuisine“ mean?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8866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Seznam citací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4911824"/>
          </a:xfrm>
        </p:spPr>
        <p:txBody>
          <a:bodyPr>
            <a:normAutofit fontScale="25000" lnSpcReduction="20000"/>
          </a:bodyPr>
          <a:lstStyle/>
          <a:p>
            <a:r>
              <a:rPr lang="cs-CZ" sz="4800" dirty="0" smtClean="0"/>
              <a:t>1. </a:t>
            </a:r>
            <a:r>
              <a:rPr lang="en-GB" sz="4800" dirty="0"/>
              <a:t>JOADL. </a:t>
            </a:r>
            <a:r>
              <a:rPr lang="en-GB" sz="4800" i="1" dirty="0"/>
              <a:t>wikimedia.org</a:t>
            </a:r>
            <a:r>
              <a:rPr lang="en-GB" sz="4800" dirty="0"/>
              <a:t> [online]. [cit. 31.7.2013].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Joadl</a:t>
            </a:r>
            <a:r>
              <a:rPr lang="en-GB" sz="4800" dirty="0"/>
              <a:t> (Own work) [GFDL (http://www.gnu.org/copyleft/fdl.html) or CC-BY-SA-3.0-2.5-2.0-1.0 (http://creativecommons.org/licenses/by-sa/3.0)],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http://commons.wikimedia.org/wiki/File%3ALyme_Regis_harbour_02b.JPG</a:t>
            </a:r>
          </a:p>
          <a:p>
            <a:r>
              <a:rPr lang="cs-CZ" sz="4800" dirty="0" smtClean="0"/>
              <a:t>2. </a:t>
            </a:r>
            <a:r>
              <a:rPr lang="en-GB" sz="4800" dirty="0"/>
              <a:t>THYSSEN, </a:t>
            </a:r>
            <a:r>
              <a:rPr lang="en-GB" sz="4800" dirty="0" err="1"/>
              <a:t>Malene</a:t>
            </a:r>
            <a:r>
              <a:rPr lang="en-GB" sz="4800" dirty="0"/>
              <a:t>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Od </a:t>
            </a:r>
            <a:r>
              <a:rPr lang="en-GB" sz="4800" dirty="0" err="1"/>
              <a:t>Malene</a:t>
            </a:r>
            <a:r>
              <a:rPr lang="en-GB" sz="4800" dirty="0"/>
              <a:t> </a:t>
            </a:r>
            <a:r>
              <a:rPr lang="en-GB" sz="4800" dirty="0" err="1"/>
              <a:t>Thyssen</a:t>
            </a:r>
            <a:r>
              <a:rPr lang="en-GB" sz="4800" dirty="0"/>
              <a:t> (</a:t>
            </a:r>
            <a:r>
              <a:rPr lang="en-GB" sz="4800" dirty="0" err="1"/>
              <a:t>User:Malene</a:t>
            </a:r>
            <a:r>
              <a:rPr lang="en-GB" sz="4800" dirty="0"/>
              <a:t>) (</a:t>
            </a:r>
            <a:r>
              <a:rPr lang="en-GB" sz="4800" dirty="0" err="1"/>
              <a:t>Vlastní</a:t>
            </a:r>
            <a:r>
              <a:rPr lang="en-GB" sz="4800" dirty="0"/>
              <a:t> </a:t>
            </a:r>
            <a:r>
              <a:rPr lang="en-GB" sz="4800" dirty="0" err="1"/>
              <a:t>dílo</a:t>
            </a:r>
            <a:r>
              <a:rPr lang="en-GB" sz="4800" dirty="0"/>
              <a:t>) [GFDL (http://www.gnu.org/copyleft/fdl.html), CC-BY-SA-3.0 (http://creativecommons.org/licenses/by-sa/3.0/) </a:t>
            </a:r>
            <a:r>
              <a:rPr lang="en-GB" sz="4800" dirty="0" err="1"/>
              <a:t>nebo</a:t>
            </a:r>
            <a:r>
              <a:rPr lang="en-GB" sz="4800" dirty="0"/>
              <a:t> CC-BY-SA-2.5 (http://creativecommons.org/licenses/by-sa/2.5)], </a:t>
            </a:r>
            <a:r>
              <a:rPr lang="en-GB" sz="4800" dirty="0" err="1"/>
              <a:t>prostřednictvím</a:t>
            </a:r>
            <a:r>
              <a:rPr lang="en-GB" sz="4800" dirty="0"/>
              <a:t>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http://commons.wikimedia.org/wiki/File%3AMarmelade.jpg</a:t>
            </a:r>
          </a:p>
          <a:p>
            <a:r>
              <a:rPr lang="cs-CZ" sz="4800" dirty="0" smtClean="0"/>
              <a:t>3. </a:t>
            </a:r>
            <a:r>
              <a:rPr lang="en-GB" sz="4800" dirty="0"/>
              <a:t>HUGHESPR.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Hughespr</a:t>
            </a:r>
            <a:r>
              <a:rPr lang="en-GB" sz="4800" dirty="0"/>
              <a:t> (Own work) [Public domain],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http://commons.wikimedia.org/wiki/File%3AExploding_Strawberry_Jar.JPG</a:t>
            </a:r>
          </a:p>
          <a:p>
            <a:r>
              <a:rPr lang="cs-CZ" sz="4800" dirty="0" smtClean="0"/>
              <a:t>4. </a:t>
            </a:r>
            <a:r>
              <a:rPr lang="en-GB" sz="4800" dirty="0"/>
              <a:t>AUTOR NEUVEDEN.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http://commons.wikimedia.org/wiki/File:Kipper.JPG?uselang=cs</a:t>
            </a:r>
          </a:p>
          <a:p>
            <a:r>
              <a:rPr lang="cs-CZ" sz="4800" dirty="0" smtClean="0"/>
              <a:t>5. </a:t>
            </a:r>
            <a:r>
              <a:rPr lang="en-GB" sz="4800" dirty="0"/>
              <a:t>SANDSTEIN.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Sandstein</a:t>
            </a:r>
            <a:r>
              <a:rPr lang="en-GB" sz="4800" dirty="0"/>
              <a:t> (Own work) [CC-BY-3.0 (http://creativecommons.org/licenses/by/3.0)],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http://commons.wikimedia.org/wiki/File%3AKaffee_mit_Honiglebkuchen.jpg</a:t>
            </a:r>
          </a:p>
          <a:p>
            <a:r>
              <a:rPr lang="cs-CZ" sz="4800" dirty="0" smtClean="0"/>
              <a:t>6. </a:t>
            </a:r>
            <a:r>
              <a:rPr lang="en-GB" sz="4800" dirty="0"/>
              <a:t>JESSICA FROM HOVE.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Od Jessica from Hove, United Kingdom (Club sandwich) [CC-BY-2.0 (http://creativecommons.org/licenses/by/2.0)], </a:t>
            </a:r>
            <a:r>
              <a:rPr lang="en-GB" sz="4800" dirty="0" err="1"/>
              <a:t>prostřednictvím</a:t>
            </a:r>
            <a:r>
              <a:rPr lang="en-GB" sz="4800" dirty="0"/>
              <a:t>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http://commons.wikimedia.org/wiki/File%3AClub_sandwich.jpg</a:t>
            </a:r>
          </a:p>
          <a:p>
            <a:r>
              <a:rPr lang="cs-CZ" sz="4800" dirty="0" smtClean="0"/>
              <a:t>7. </a:t>
            </a:r>
            <a:r>
              <a:rPr lang="en-GB" sz="4800" dirty="0"/>
              <a:t>JIM, Robbie.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Traditional.Sunday.Roast-01.jpg: by </a:t>
            </a:r>
            <a:r>
              <a:rPr lang="en-GB" sz="4800" dirty="0" err="1"/>
              <a:t>robbie</a:t>
            </a:r>
            <a:r>
              <a:rPr lang="en-GB" sz="4800" dirty="0"/>
              <a:t> </a:t>
            </a:r>
            <a:r>
              <a:rPr lang="en-GB" sz="4800" dirty="0" err="1"/>
              <a:t>jim</a:t>
            </a:r>
            <a:r>
              <a:rPr lang="en-GB" sz="4800" dirty="0"/>
              <a:t> derivative work: </a:t>
            </a:r>
            <a:r>
              <a:rPr lang="en-GB" sz="4800" dirty="0" err="1"/>
              <a:t>Jocian</a:t>
            </a:r>
            <a:r>
              <a:rPr lang="en-GB" sz="4800" dirty="0"/>
              <a:t> [CC-BY-2.0 (http://creativecommons.org/licenses/by/2.0)],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http://commons.wikimedia.org/wiki/File%3ATraditional.Sunday.Roast-01-cropped.jpg</a:t>
            </a:r>
          </a:p>
          <a:p>
            <a:r>
              <a:rPr lang="cs-CZ" sz="4800" dirty="0" smtClean="0"/>
              <a:t>8. </a:t>
            </a:r>
            <a:r>
              <a:rPr lang="en-GB" sz="4800" dirty="0"/>
              <a:t>AUTOR NEUVEDEN.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http://commons.wikimedia.org/wiki/File:Trifle-(cream-layer)-profile.jpg</a:t>
            </a:r>
          </a:p>
          <a:p>
            <a:r>
              <a:rPr lang="cs-CZ" sz="4800" dirty="0" smtClean="0"/>
              <a:t>9. </a:t>
            </a:r>
            <a:r>
              <a:rPr lang="en-GB" sz="4800" dirty="0"/>
              <a:t>JONATHUNDER.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Jonathunder</a:t>
            </a:r>
            <a:r>
              <a:rPr lang="en-GB" sz="4800" dirty="0"/>
              <a:t> (Own work) [GFDL 1.2 (http://www.gnu.org/licenses/old-licenses/fdl-1.2.html)],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http://commons.wikimedia.org/wiki/File%3AApplePie.jpg</a:t>
            </a:r>
          </a:p>
          <a:p>
            <a:r>
              <a:rPr lang="cs-CZ" sz="4800" dirty="0" smtClean="0"/>
              <a:t>10. </a:t>
            </a:r>
            <a:r>
              <a:rPr lang="en-GB" sz="4800" dirty="0"/>
              <a:t>BUNCHEDUPTV.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buncheduptv</a:t>
            </a:r>
            <a:r>
              <a:rPr lang="en-GB" sz="4800" dirty="0"/>
              <a:t> [CC-BY-SA-2.0 (http://creativecommons.org/licenses/by-sa/2.0)],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</a:t>
            </a:r>
            <a:r>
              <a:rPr lang="en-GB" sz="4800" dirty="0">
                <a:hlinkClick r:id="rId2"/>
              </a:rPr>
              <a:t>http://</a:t>
            </a:r>
            <a:r>
              <a:rPr lang="en-GB" sz="4800" dirty="0" smtClean="0">
                <a:hlinkClick r:id="rId2"/>
              </a:rPr>
              <a:t>commons.wikimedia.org/wiki/File%3AEgg_Custard_Tarts_for_Five.jpg</a:t>
            </a:r>
            <a:endParaRPr lang="cs-CZ" sz="4800" dirty="0" smtClean="0"/>
          </a:p>
          <a:p>
            <a:r>
              <a:rPr lang="cs-CZ" sz="4800" dirty="0" smtClean="0"/>
              <a:t>11. </a:t>
            </a:r>
            <a:r>
              <a:rPr lang="en-GB" sz="4800" dirty="0"/>
              <a:t>MABBETT, Andy.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Andy </a:t>
            </a:r>
            <a:r>
              <a:rPr lang="en-GB" sz="4800" dirty="0" err="1"/>
              <a:t>Mabbett</a:t>
            </a:r>
            <a:r>
              <a:rPr lang="en-GB" sz="4800" dirty="0"/>
              <a:t> (Own work) [CC-BY-SA-3.0 (http://creativecommons.org/licenses/by-sa/3.0)],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http://commons.wikimedia.org/wiki/File%3ABCLM_fish%2Bchips.jpg</a:t>
            </a:r>
          </a:p>
          <a:p>
            <a:r>
              <a:rPr lang="en-GB" sz="800" dirty="0"/>
              <a:t/>
            </a:r>
            <a:br>
              <a:rPr lang="en-GB" sz="800" dirty="0"/>
            </a:br>
            <a:endParaRPr lang="en-GB" sz="4800" dirty="0"/>
          </a:p>
          <a:p>
            <a:r>
              <a:rPr lang="en-GB" sz="3700" dirty="0"/>
              <a:t/>
            </a:r>
            <a:br>
              <a:rPr lang="en-GB" sz="3700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35371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00908906"/>
              </p:ext>
            </p:extLst>
          </p:nvPr>
        </p:nvGraphicFramePr>
        <p:xfrm>
          <a:off x="467544" y="2420888"/>
          <a:ext cx="8229600" cy="4043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898776"/>
                <a:gridCol w="4330824"/>
              </a:tblGrid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ŠKOLY: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0" dirty="0" smtClean="0"/>
                        <a:t>Gymnázium Františka Živného, Bohumín, Jana Palacha 794, příspěvková organizace</a:t>
                      </a:r>
                      <a:endParaRPr lang="cs-CZ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VZDĚLÁVACÍ OBLAST: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Jazyk a jazyková komunikace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VZDĚLÁVACÍ OBOR: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Jazyk anglický, 3. ročník SŠ a odpovídající ročník víceletých gymnázií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TÉMA: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FOOD II</a:t>
                      </a:r>
                      <a:r>
                        <a:rPr lang="cs-CZ" baseline="0" dirty="0" smtClean="0"/>
                        <a:t> - </a:t>
                      </a:r>
                      <a:r>
                        <a:rPr lang="cs-CZ" dirty="0" smtClean="0"/>
                        <a:t>Food and </a:t>
                      </a:r>
                      <a:r>
                        <a:rPr lang="cs-CZ" dirty="0" err="1" smtClean="0"/>
                        <a:t>meals</a:t>
                      </a:r>
                      <a:r>
                        <a:rPr lang="cs-CZ" baseline="0" dirty="0" smtClean="0"/>
                        <a:t> in </a:t>
                      </a:r>
                      <a:r>
                        <a:rPr lang="cs-CZ" baseline="0" dirty="0" err="1" smtClean="0"/>
                        <a:t>the</a:t>
                      </a:r>
                      <a:r>
                        <a:rPr lang="cs-CZ" baseline="0" dirty="0" smtClean="0"/>
                        <a:t> UK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AUTOR: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Mgr. Jana Sochorová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DATUM: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mtClean="0"/>
                        <a:t>23.</a:t>
                      </a:r>
                      <a:r>
                        <a:rPr lang="cs-CZ" baseline="0" smtClean="0"/>
                        <a:t> </a:t>
                      </a:r>
                      <a:r>
                        <a:rPr lang="cs-CZ" baseline="0" dirty="0" smtClean="0"/>
                        <a:t>8. 2013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A ČÍSLO PROJEKTU: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Učíme se pro život v 21. století</a:t>
                      </a:r>
                    </a:p>
                    <a:p>
                      <a:r>
                        <a:rPr lang="cs-CZ" dirty="0" smtClean="0"/>
                        <a:t>CZ.1.07/1.5.00/34.0629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OZNAČENÍ VÝUKOVÉHO</a:t>
                      </a:r>
                      <a:r>
                        <a:rPr lang="cs-CZ" b="1" baseline="0" dirty="0" smtClean="0"/>
                        <a:t> MATERIÁLU: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VY_32_INOVACE_JA.SO.14</a:t>
                      </a:r>
                    </a:p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908720"/>
            <a:ext cx="82867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911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Seznam citací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4911824"/>
          </a:xfrm>
        </p:spPr>
        <p:txBody>
          <a:bodyPr>
            <a:normAutofit fontScale="25000" lnSpcReduction="20000"/>
          </a:bodyPr>
          <a:lstStyle/>
          <a:p>
            <a:r>
              <a:rPr lang="cs-CZ" sz="4800" dirty="0" smtClean="0"/>
              <a:t>12. </a:t>
            </a:r>
            <a:r>
              <a:rPr lang="en-GB" sz="4800" dirty="0"/>
              <a:t>TRAYNOR, Kim.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Od Kim </a:t>
            </a:r>
            <a:r>
              <a:rPr lang="en-GB" sz="4800" dirty="0" err="1"/>
              <a:t>Traynor</a:t>
            </a:r>
            <a:r>
              <a:rPr lang="en-GB" sz="4800" dirty="0"/>
              <a:t> (</a:t>
            </a:r>
            <a:r>
              <a:rPr lang="en-GB" sz="4800" dirty="0" err="1"/>
              <a:t>Vlastní</a:t>
            </a:r>
            <a:r>
              <a:rPr lang="en-GB" sz="4800" dirty="0"/>
              <a:t> </a:t>
            </a:r>
            <a:r>
              <a:rPr lang="en-GB" sz="4800" dirty="0" err="1"/>
              <a:t>dílo</a:t>
            </a:r>
            <a:r>
              <a:rPr lang="en-GB" sz="4800" dirty="0"/>
              <a:t>) [CC-BY-SA-3.0 (http://creativecommons.org/licenses/by-sa/3.0)], </a:t>
            </a:r>
            <a:r>
              <a:rPr lang="en-GB" sz="4800" dirty="0" err="1"/>
              <a:t>prostřednictvím</a:t>
            </a:r>
            <a:r>
              <a:rPr lang="en-GB" sz="4800" dirty="0"/>
              <a:t>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http://commons.wikimedia.org/wiki/File%3AHaggis_at_a_Burns_Supper.JPG</a:t>
            </a:r>
          </a:p>
          <a:p>
            <a:r>
              <a:rPr lang="cs-CZ" sz="4800" dirty="0" smtClean="0"/>
              <a:t>13. </a:t>
            </a:r>
            <a:r>
              <a:rPr lang="en-GB" sz="4800" dirty="0"/>
              <a:t>THEKOHSER.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TheKohser</a:t>
            </a:r>
            <a:r>
              <a:rPr lang="en-GB" sz="4800" dirty="0"/>
              <a:t> (Own work) [CC-BY-SA-3.0 (http://creativecommons.org/licenses/by-sa/3.0) or GFDL (http://www.gnu.org/copyleft/fdl.html)],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http://commons.wikimedia.org/wiki/File%3AOven_roasted_brine-soaked_turkey.jpg</a:t>
            </a:r>
          </a:p>
          <a:p>
            <a:r>
              <a:rPr lang="cs-CZ" sz="4800" dirty="0" smtClean="0"/>
              <a:t>14.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http://office.microsoft.com/cs-cz/images/results.aspx?qu=christmas+pudding&amp;ex=1#ai:MP900423691|</a:t>
            </a:r>
          </a:p>
          <a:p>
            <a:r>
              <a:rPr lang="cs-CZ" sz="4800" dirty="0" smtClean="0"/>
              <a:t>15. </a:t>
            </a:r>
            <a:r>
              <a:rPr lang="en-GB" sz="4800" dirty="0"/>
              <a:t>SMC.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SMC at </a:t>
            </a:r>
            <a:r>
              <a:rPr lang="en-GB" sz="4800" dirty="0" err="1"/>
              <a:t>en.wikipedia</a:t>
            </a:r>
            <a:r>
              <a:rPr lang="en-GB" sz="4800" dirty="0"/>
              <a:t> [CC-BY-SA-3.0 (http://creativecommons.org/licenses/by-sa/3.0) or GFDL (http://www.gnu.org/copyleft/fdl.html)], from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http://commons.wikimedia.org/wiki/File%3AChristmas_cake%2C_Boxing_Day_2008.jpg</a:t>
            </a:r>
          </a:p>
          <a:p>
            <a:r>
              <a:rPr lang="cs-CZ" sz="4800" dirty="0" smtClean="0"/>
              <a:t>16. </a:t>
            </a:r>
            <a:r>
              <a:rPr lang="en-GB" sz="4800" dirty="0"/>
              <a:t>FABIFORM.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fabiform</a:t>
            </a:r>
            <a:r>
              <a:rPr lang="en-GB" sz="4800" dirty="0"/>
              <a:t> (Photo by </a:t>
            </a:r>
            <a:r>
              <a:rPr lang="en-GB" sz="4800" dirty="0" err="1"/>
              <a:t>fabiform</a:t>
            </a:r>
            <a:r>
              <a:rPr lang="en-GB" sz="4800" dirty="0"/>
              <a:t>) [GFDL (http://www.gnu.org/copyleft/fdl.html) or CC-BY-SA-3.0 (http://creativecommons.org/licenses/by-sa/3.0/)],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http://commons.wikimedia.org/wiki/File%3AHot_cross_buns.jpg</a:t>
            </a:r>
          </a:p>
          <a:p>
            <a:r>
              <a:rPr lang="cs-CZ" sz="4800" dirty="0" smtClean="0"/>
              <a:t>17. </a:t>
            </a:r>
            <a:r>
              <a:rPr lang="en-GB" sz="4800" dirty="0" smtClean="0"/>
              <a:t>EDWARD</a:t>
            </a:r>
            <a:r>
              <a:rPr lang="en-GB" sz="4800" dirty="0"/>
              <a:t>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http://commons.wikimedia.org/wiki/File:Simnel_cake_1.jpg?uselang=cs</a:t>
            </a:r>
          </a:p>
          <a:p>
            <a:r>
              <a:rPr lang="cs-CZ" sz="4800" dirty="0" smtClean="0"/>
              <a:t> 18.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http://office.microsoft.com/cs-cz/images/results.aspx?qu=beer&amp;ex=1#ai:MC900432189|</a:t>
            </a:r>
          </a:p>
          <a:p>
            <a:r>
              <a:rPr lang="cs-CZ" sz="4800" dirty="0" smtClean="0"/>
              <a:t>19. </a:t>
            </a:r>
            <a:r>
              <a:rPr lang="en-GB" sz="4800" dirty="0"/>
              <a:t>TAGISHSIMON.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Tagishsimon</a:t>
            </a:r>
            <a:r>
              <a:rPr lang="en-GB" sz="4800" dirty="0"/>
              <a:t> (Own work) [GFDL (http://www.gnu.org/copyleft/fdl.html), CC-BY-SA-3.0 (http://creativecommons.org/licenses/by-sa/3.0/) or CC-BY-SA-2.5-2.0-1.0 (http://creativecommons.org/licenses/by-sa/2.5-2.0-1.0)],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http://commons.wikimedia.org/wiki/File%3AThe_Queens_Arms_pub_-_Charlotte_Street_-_Birmingham_-_2005-10-14.jpg</a:t>
            </a:r>
          </a:p>
          <a:p>
            <a:r>
              <a:rPr lang="cs-CZ" sz="4800" dirty="0" smtClean="0"/>
              <a:t>20. </a:t>
            </a:r>
            <a:r>
              <a:rPr lang="en-GB" sz="4800" dirty="0"/>
              <a:t>REPT0N1X. </a:t>
            </a:r>
            <a:r>
              <a:rPr lang="en-GB" sz="4800" i="1" dirty="0"/>
              <a:t>wikimedia.org</a:t>
            </a:r>
            <a:r>
              <a:rPr lang="en-GB" sz="4800" dirty="0"/>
              <a:t> [online]. [cit. 2.8.2013].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Rept0n1x (Own work) [CC-BY-SA-3.0 (http://creativecommons.org/licenses/by-sa/3.0)],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http://commons.wikimedia.org/wiki/File%3APenny_Lane_Fish_%26_Chips%2C_Liverpool.JPG</a:t>
            </a:r>
          </a:p>
          <a:p>
            <a:r>
              <a:rPr lang="en-GB" sz="1000" dirty="0"/>
              <a:t/>
            </a:r>
            <a:br>
              <a:rPr lang="en-GB" sz="1000" dirty="0"/>
            </a:b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pPr marL="0" indent="0">
              <a:buNone/>
            </a:pPr>
            <a:r>
              <a:rPr lang="en-GB" sz="3700" dirty="0"/>
              <a:t/>
            </a:r>
            <a:br>
              <a:rPr lang="en-GB" sz="3700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5845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cs-CZ" dirty="0" smtClean="0"/>
              <a:t>Materiál slouží k procvičení maturitního tématu STRAVOVÁNÍ.</a:t>
            </a:r>
          </a:p>
          <a:p>
            <a:pPr algn="just"/>
            <a:r>
              <a:rPr lang="cs-CZ" dirty="0" smtClean="0"/>
              <a:t>Žáci se v prezentaci seznámí s informacemi o britské kuchyni. </a:t>
            </a:r>
          </a:p>
          <a:p>
            <a:r>
              <a:rPr lang="cs-CZ" dirty="0" smtClean="0"/>
              <a:t>Součástí prezentace jsou obrázky k popisu, práce s internetem, práce s textem, otázky pro práci ve dvojicích nebo ve skupinách.</a:t>
            </a:r>
          </a:p>
          <a:p>
            <a:pPr algn="just">
              <a:buNone/>
            </a:pPr>
            <a:endParaRPr lang="cs-CZ" dirty="0" smtClean="0"/>
          </a:p>
          <a:p>
            <a:pPr algn="just"/>
            <a:r>
              <a:rPr lang="cs-CZ" u="sng" dirty="0" smtClean="0"/>
              <a:t>Forma výuky</a:t>
            </a:r>
            <a:r>
              <a:rPr lang="cs-CZ" dirty="0" smtClean="0"/>
              <a:t>: frontální výuka, skupinová, individuální pro domácí přípravu</a:t>
            </a:r>
            <a:endParaRPr lang="cs-CZ" u="sng" dirty="0" smtClean="0"/>
          </a:p>
          <a:p>
            <a:pPr algn="just"/>
            <a:r>
              <a:rPr lang="cs-CZ" u="sng" dirty="0" smtClean="0"/>
              <a:t>Převládající klíčové kompetence</a:t>
            </a:r>
            <a:r>
              <a:rPr lang="cs-CZ" dirty="0" smtClean="0"/>
              <a:t>: </a:t>
            </a:r>
            <a:r>
              <a:rPr lang="cs-CZ" sz="2800" dirty="0" smtClean="0"/>
              <a:t>kompetence k učení, kompetence komunikativní, kompetence k řešení problémů, kompetence sociální a personální</a:t>
            </a:r>
            <a:endParaRPr lang="cs-CZ" u="sng" dirty="0" smtClean="0"/>
          </a:p>
          <a:p>
            <a:pPr algn="just"/>
            <a:r>
              <a:rPr lang="cs-CZ" u="sng" dirty="0" smtClean="0"/>
              <a:t>Vazba na ŠVP: </a:t>
            </a:r>
          </a:p>
          <a:p>
            <a:pPr algn="just"/>
            <a:r>
              <a:rPr lang="cs-CZ" sz="2400" dirty="0" smtClean="0"/>
              <a:t>Školní vzdělávací program pro čtyřleté gymnázium – učební osnovy ANGLICKÝ JAZYK – 3. ročník </a:t>
            </a:r>
          </a:p>
          <a:p>
            <a:pPr algn="just"/>
            <a:r>
              <a:rPr lang="cs-CZ" sz="2400" dirty="0" smtClean="0"/>
              <a:t>Školní vzdělávací program pro osmileté gymnázium – část B – učební osnovy ANGLICKÝ JAZYK - septima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77097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Daily</a:t>
            </a:r>
            <a:r>
              <a:rPr lang="cs-CZ" dirty="0" smtClean="0"/>
              <a:t> </a:t>
            </a:r>
            <a:r>
              <a:rPr lang="cs-CZ" dirty="0" err="1" smtClean="0"/>
              <a:t>meals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err="1" smtClean="0"/>
              <a:t>breakfast</a:t>
            </a:r>
            <a:endParaRPr lang="cs-CZ" sz="2400" dirty="0" smtClean="0"/>
          </a:p>
          <a:p>
            <a:r>
              <a:rPr lang="cs-CZ" sz="2400" dirty="0" err="1" smtClean="0"/>
              <a:t>elevenses</a:t>
            </a:r>
            <a:endParaRPr lang="cs-CZ" sz="2400" dirty="0" smtClean="0"/>
          </a:p>
          <a:p>
            <a:r>
              <a:rPr lang="cs-CZ" sz="2400" dirty="0" smtClean="0"/>
              <a:t>lunch</a:t>
            </a:r>
          </a:p>
          <a:p>
            <a:r>
              <a:rPr lang="cs-CZ" sz="2400" dirty="0" err="1" smtClean="0"/>
              <a:t>tea</a:t>
            </a:r>
            <a:endParaRPr lang="cs-CZ" sz="2400" dirty="0" smtClean="0"/>
          </a:p>
          <a:p>
            <a:r>
              <a:rPr lang="cs-CZ" sz="2400" dirty="0" err="1" smtClean="0"/>
              <a:t>supper</a:t>
            </a:r>
            <a:r>
              <a:rPr lang="cs-CZ" sz="2400" dirty="0" smtClean="0"/>
              <a:t>/</a:t>
            </a:r>
            <a:r>
              <a:rPr lang="cs-CZ" sz="2400" dirty="0" err="1" smtClean="0"/>
              <a:t>dinner</a:t>
            </a:r>
            <a:endParaRPr lang="cs-CZ" sz="24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22963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English</a:t>
            </a:r>
            <a:r>
              <a:rPr lang="cs-CZ" dirty="0" smtClean="0"/>
              <a:t> </a:t>
            </a:r>
            <a:r>
              <a:rPr lang="cs-CZ" dirty="0" err="1" smtClean="0"/>
              <a:t>Breakfast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2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449" y="332656"/>
            <a:ext cx="3744416" cy="2808312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8388424" y="31409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en-GB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67544" y="3717032"/>
            <a:ext cx="8208912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800" b="1" dirty="0" err="1" smtClean="0"/>
              <a:t>What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does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typical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English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breakfast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consist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of</a:t>
            </a:r>
            <a:r>
              <a:rPr lang="cs-CZ" sz="2800" b="1" dirty="0" smtClean="0"/>
              <a:t>?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xmlns="" val="230318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English</a:t>
            </a:r>
            <a:r>
              <a:rPr lang="cs-CZ" dirty="0" smtClean="0"/>
              <a:t> </a:t>
            </a:r>
            <a:r>
              <a:rPr lang="cs-CZ" dirty="0" err="1" smtClean="0"/>
              <a:t>Breakfast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cereal/porridge (oatmeal)</a:t>
            </a:r>
          </a:p>
          <a:p>
            <a:r>
              <a:rPr lang="en-US" sz="2400" dirty="0" smtClean="0"/>
              <a:t>bacon and eggs</a:t>
            </a:r>
          </a:p>
          <a:p>
            <a:r>
              <a:rPr lang="en-US" sz="2400" dirty="0" smtClean="0"/>
              <a:t>tomatoes, mushrooms, beans</a:t>
            </a:r>
          </a:p>
          <a:p>
            <a:r>
              <a:rPr lang="en-US" sz="2400" dirty="0" smtClean="0"/>
              <a:t>sausages</a:t>
            </a:r>
          </a:p>
          <a:p>
            <a:r>
              <a:rPr lang="en-US" sz="2400" dirty="0" smtClean="0"/>
              <a:t>haddock/kipper</a:t>
            </a:r>
          </a:p>
          <a:p>
            <a:r>
              <a:rPr lang="en-US" sz="2400" dirty="0" smtClean="0"/>
              <a:t>toast, butter </a:t>
            </a:r>
          </a:p>
          <a:p>
            <a:r>
              <a:rPr lang="en-US" sz="2400" dirty="0" smtClean="0"/>
              <a:t>preserve</a:t>
            </a:r>
          </a:p>
          <a:p>
            <a:pPr lvl="1"/>
            <a:r>
              <a:rPr lang="en-US" sz="2200" dirty="0" smtClean="0"/>
              <a:t>marmalade </a:t>
            </a:r>
            <a:endParaRPr lang="cs-CZ" sz="2200" dirty="0" smtClean="0"/>
          </a:p>
          <a:p>
            <a:pPr lvl="1"/>
            <a:r>
              <a:rPr lang="en-US" sz="2200" dirty="0" smtClean="0"/>
              <a:t>jam</a:t>
            </a:r>
            <a:endParaRPr lang="en-US" sz="22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449" y="332656"/>
            <a:ext cx="3744416" cy="2808312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8388424" y="31409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en-GB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4509120"/>
            <a:ext cx="2479560" cy="1580719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0998" y="4012158"/>
            <a:ext cx="1757876" cy="2630239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3278299"/>
            <a:ext cx="2312584" cy="927924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4576164" y="5877272"/>
            <a:ext cx="28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en-GB" dirty="0"/>
          </a:p>
        </p:txBody>
      </p:sp>
      <p:sp>
        <p:nvSpPr>
          <p:cNvPr id="10" name="TextovéPole 9"/>
          <p:cNvSpPr txBox="1"/>
          <p:nvPr/>
        </p:nvSpPr>
        <p:spPr>
          <a:xfrm>
            <a:off x="5755225" y="3836891"/>
            <a:ext cx="28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4</a:t>
            </a:r>
            <a:endParaRPr lang="en-GB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8480508" y="5720507"/>
            <a:ext cx="283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</a:t>
            </a:r>
            <a:endParaRPr lang="en-GB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236657" y="5115916"/>
            <a:ext cx="359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x</a:t>
            </a:r>
            <a:endParaRPr lang="en-GB" sz="3200" dirty="0"/>
          </a:p>
        </p:txBody>
      </p:sp>
      <p:sp>
        <p:nvSpPr>
          <p:cNvPr id="13" name="Zaoblený obdélníkový popisek 12"/>
          <p:cNvSpPr/>
          <p:nvPr/>
        </p:nvSpPr>
        <p:spPr>
          <a:xfrm>
            <a:off x="2726478" y="4588422"/>
            <a:ext cx="3699371" cy="1260720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What</a:t>
            </a:r>
            <a:r>
              <a:rPr lang="cs-CZ" sz="2400" dirty="0" smtClean="0"/>
              <a:t> </a:t>
            </a:r>
            <a:r>
              <a:rPr lang="cs-CZ" sz="2400" dirty="0" err="1" smtClean="0"/>
              <a:t>is</a:t>
            </a:r>
            <a:r>
              <a:rPr lang="cs-CZ" sz="2400" dirty="0" smtClean="0"/>
              <a:t>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difference</a:t>
            </a:r>
            <a:r>
              <a:rPr lang="cs-CZ" sz="2400" dirty="0" smtClean="0"/>
              <a:t> </a:t>
            </a:r>
            <a:r>
              <a:rPr lang="cs-CZ" sz="2400" dirty="0" err="1" smtClean="0"/>
              <a:t>between</a:t>
            </a:r>
            <a:r>
              <a:rPr lang="cs-CZ" sz="2400" dirty="0" smtClean="0"/>
              <a:t> </a:t>
            </a:r>
            <a:r>
              <a:rPr lang="cs-CZ" sz="2400" b="1" dirty="0" err="1" smtClean="0"/>
              <a:t>marmalade</a:t>
            </a:r>
            <a:r>
              <a:rPr lang="cs-CZ" sz="2400" b="1" dirty="0" smtClean="0"/>
              <a:t> </a:t>
            </a:r>
            <a:r>
              <a:rPr lang="cs-CZ" sz="2400" dirty="0" smtClean="0"/>
              <a:t>and </a:t>
            </a:r>
            <a:r>
              <a:rPr lang="cs-CZ" sz="2400" b="1" dirty="0" smtClean="0"/>
              <a:t>jam</a:t>
            </a:r>
            <a:r>
              <a:rPr lang="cs-CZ" sz="2400" dirty="0" smtClean="0"/>
              <a:t>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3675770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 animBg="1"/>
      <p:bldP spid="1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E</a:t>
            </a:r>
            <a:r>
              <a:rPr lang="cs-CZ" dirty="0" err="1" smtClean="0"/>
              <a:t>levenses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err="1" smtClean="0"/>
              <a:t>tea</a:t>
            </a:r>
            <a:r>
              <a:rPr lang="cs-CZ" sz="2800" dirty="0" smtClean="0"/>
              <a:t>/</a:t>
            </a:r>
            <a:r>
              <a:rPr lang="cs-CZ" sz="2800" dirty="0" err="1" smtClean="0"/>
              <a:t>coffee</a:t>
            </a:r>
            <a:r>
              <a:rPr lang="cs-CZ" sz="2800" dirty="0" smtClean="0"/>
              <a:t> + </a:t>
            </a:r>
            <a:r>
              <a:rPr lang="cs-CZ" sz="2800" dirty="0" err="1" smtClean="0"/>
              <a:t>biscuits</a:t>
            </a:r>
            <a:endParaRPr lang="en-GB" sz="28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836712"/>
            <a:ext cx="4788024" cy="3207976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8604448" y="37890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70653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</a:t>
            </a:r>
            <a:r>
              <a:rPr lang="cs-CZ" dirty="0" smtClean="0"/>
              <a:t>unch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err="1"/>
              <a:t>u</a:t>
            </a:r>
            <a:r>
              <a:rPr lang="cs-CZ" sz="2800" dirty="0" err="1" smtClean="0"/>
              <a:t>sually</a:t>
            </a:r>
            <a:r>
              <a:rPr lang="cs-CZ" sz="2800" dirty="0" smtClean="0"/>
              <a:t> </a:t>
            </a:r>
            <a:r>
              <a:rPr lang="cs-CZ" sz="2800" dirty="0" err="1" smtClean="0"/>
              <a:t>light</a:t>
            </a:r>
            <a:endParaRPr lang="cs-CZ" sz="2800" dirty="0" smtClean="0"/>
          </a:p>
          <a:p>
            <a:r>
              <a:rPr lang="cs-CZ" sz="2800" dirty="0" err="1"/>
              <a:t>s</a:t>
            </a:r>
            <a:r>
              <a:rPr lang="cs-CZ" sz="2800" dirty="0" err="1" smtClean="0"/>
              <a:t>andwiches</a:t>
            </a:r>
            <a:r>
              <a:rPr lang="cs-CZ" sz="2800" dirty="0" smtClean="0"/>
              <a:t>, </a:t>
            </a:r>
            <a:r>
              <a:rPr lang="cs-CZ" sz="2800" dirty="0" err="1" smtClean="0"/>
              <a:t>soup</a:t>
            </a:r>
            <a:r>
              <a:rPr lang="cs-CZ" sz="2800" dirty="0" smtClean="0"/>
              <a:t>, </a:t>
            </a:r>
            <a:r>
              <a:rPr lang="cs-CZ" sz="2800" dirty="0" err="1" smtClean="0"/>
              <a:t>salad</a:t>
            </a:r>
            <a:endParaRPr lang="en-GB" sz="28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2924944"/>
            <a:ext cx="5148064" cy="3861048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3635896" y="64533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8780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9442" y="260648"/>
            <a:ext cx="7125113" cy="1339551"/>
          </a:xfrm>
        </p:spPr>
        <p:txBody>
          <a:bodyPr/>
          <a:lstStyle/>
          <a:p>
            <a:r>
              <a:rPr lang="cs-CZ" dirty="0" err="1"/>
              <a:t>D</a:t>
            </a:r>
            <a:r>
              <a:rPr lang="cs-CZ" dirty="0" err="1" smtClean="0"/>
              <a:t>inner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9443" y="1700808"/>
            <a:ext cx="7125112" cy="4157991"/>
          </a:xfrm>
        </p:spPr>
        <p:txBody>
          <a:bodyPr/>
          <a:lstStyle/>
          <a:p>
            <a:r>
              <a:rPr lang="cs-CZ" sz="2400" dirty="0" err="1"/>
              <a:t>t</a:t>
            </a:r>
            <a:r>
              <a:rPr lang="cs-CZ" sz="2400" dirty="0" err="1" smtClean="0"/>
              <a:t>he</a:t>
            </a:r>
            <a:r>
              <a:rPr lang="cs-CZ" sz="2400" dirty="0" smtClean="0"/>
              <a:t> </a:t>
            </a:r>
            <a:r>
              <a:rPr lang="cs-CZ" sz="2400" dirty="0" err="1" smtClean="0"/>
              <a:t>main</a:t>
            </a:r>
            <a:r>
              <a:rPr lang="cs-CZ" sz="2400" dirty="0" smtClean="0"/>
              <a:t> </a:t>
            </a:r>
            <a:r>
              <a:rPr lang="cs-CZ" sz="2400" dirty="0" err="1" smtClean="0"/>
              <a:t>meal</a:t>
            </a:r>
            <a:r>
              <a:rPr lang="cs-CZ" sz="2400" dirty="0" smtClean="0"/>
              <a:t> </a:t>
            </a:r>
            <a:r>
              <a:rPr lang="cs-CZ" sz="2400" dirty="0" err="1" smtClean="0"/>
              <a:t>of</a:t>
            </a:r>
            <a:r>
              <a:rPr lang="cs-CZ" sz="2400" dirty="0" smtClean="0"/>
              <a:t>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day</a:t>
            </a:r>
            <a:endParaRPr lang="cs-CZ" sz="2400" dirty="0" smtClean="0"/>
          </a:p>
          <a:p>
            <a:r>
              <a:rPr lang="cs-CZ" sz="2400" dirty="0" smtClean="0"/>
              <a:t>(</a:t>
            </a:r>
            <a:r>
              <a:rPr lang="cs-CZ" sz="2400" dirty="0" err="1" smtClean="0"/>
              <a:t>starter</a:t>
            </a:r>
            <a:r>
              <a:rPr lang="cs-CZ" sz="2400" dirty="0" smtClean="0"/>
              <a:t>), </a:t>
            </a:r>
            <a:r>
              <a:rPr lang="cs-CZ" sz="2400" dirty="0" err="1" smtClean="0"/>
              <a:t>soup</a:t>
            </a:r>
            <a:r>
              <a:rPr lang="cs-CZ" sz="2400" dirty="0" smtClean="0"/>
              <a:t>, </a:t>
            </a:r>
            <a:r>
              <a:rPr lang="cs-CZ" sz="2400" dirty="0" err="1" smtClean="0"/>
              <a:t>main</a:t>
            </a:r>
            <a:r>
              <a:rPr lang="cs-CZ" sz="2400" dirty="0" smtClean="0"/>
              <a:t> </a:t>
            </a:r>
            <a:r>
              <a:rPr lang="cs-CZ" sz="2400" dirty="0" err="1" smtClean="0"/>
              <a:t>course</a:t>
            </a:r>
            <a:r>
              <a:rPr lang="cs-CZ" sz="2400" dirty="0" smtClean="0"/>
              <a:t>, </a:t>
            </a:r>
            <a:r>
              <a:rPr lang="cs-CZ" sz="2400" dirty="0" err="1" smtClean="0"/>
              <a:t>dessert</a:t>
            </a:r>
            <a:endParaRPr lang="cs-CZ" sz="2400" dirty="0" smtClean="0"/>
          </a:p>
          <a:p>
            <a:r>
              <a:rPr lang="cs-CZ" sz="2400" dirty="0" err="1"/>
              <a:t>m</a:t>
            </a:r>
            <a:r>
              <a:rPr lang="cs-CZ" sz="2400" dirty="0" err="1" smtClean="0"/>
              <a:t>ain</a:t>
            </a:r>
            <a:r>
              <a:rPr lang="cs-CZ" sz="2400" dirty="0" smtClean="0"/>
              <a:t> </a:t>
            </a:r>
            <a:r>
              <a:rPr lang="cs-CZ" sz="2400" dirty="0" err="1" smtClean="0"/>
              <a:t>course</a:t>
            </a:r>
            <a:r>
              <a:rPr lang="cs-CZ" sz="2400" dirty="0" smtClean="0"/>
              <a:t>: </a:t>
            </a:r>
          </a:p>
          <a:p>
            <a:pPr lvl="1"/>
            <a:r>
              <a:rPr lang="cs-CZ" sz="2000" dirty="0" err="1" smtClean="0"/>
              <a:t>beef</a:t>
            </a:r>
            <a:r>
              <a:rPr lang="cs-CZ" sz="2000" dirty="0" smtClean="0"/>
              <a:t> steak/</a:t>
            </a:r>
            <a:r>
              <a:rPr lang="cs-CZ" sz="2000" dirty="0" err="1" smtClean="0"/>
              <a:t>roast</a:t>
            </a:r>
            <a:r>
              <a:rPr lang="cs-CZ" sz="2000" dirty="0" smtClean="0"/>
              <a:t> </a:t>
            </a:r>
            <a:r>
              <a:rPr lang="cs-CZ" sz="2000" dirty="0" err="1" smtClean="0"/>
              <a:t>beef</a:t>
            </a:r>
            <a:r>
              <a:rPr lang="cs-CZ" sz="2000" dirty="0" smtClean="0"/>
              <a:t> + </a:t>
            </a:r>
            <a:r>
              <a:rPr lang="cs-CZ" sz="2000" dirty="0" err="1" smtClean="0"/>
              <a:t>roast</a:t>
            </a:r>
            <a:r>
              <a:rPr lang="cs-CZ" sz="2000" dirty="0" smtClean="0"/>
              <a:t> </a:t>
            </a:r>
            <a:r>
              <a:rPr lang="cs-CZ" sz="2000" dirty="0" err="1" smtClean="0"/>
              <a:t>potatoes</a:t>
            </a:r>
            <a:r>
              <a:rPr lang="cs-CZ" sz="2000" dirty="0" smtClean="0"/>
              <a:t>, </a:t>
            </a:r>
            <a:r>
              <a:rPr lang="cs-CZ" sz="2000" dirty="0" err="1" smtClean="0"/>
              <a:t>cabbage</a:t>
            </a:r>
            <a:r>
              <a:rPr lang="cs-CZ" sz="2000" dirty="0" smtClean="0"/>
              <a:t>/</a:t>
            </a:r>
            <a:r>
              <a:rPr lang="cs-CZ" sz="2000" dirty="0" err="1" smtClean="0"/>
              <a:t>carrots</a:t>
            </a:r>
            <a:r>
              <a:rPr lang="cs-CZ" sz="2000" dirty="0" smtClean="0"/>
              <a:t>, </a:t>
            </a:r>
            <a:r>
              <a:rPr lang="cs-CZ" sz="2000" dirty="0" err="1" smtClean="0"/>
              <a:t>Yorkshire</a:t>
            </a:r>
            <a:r>
              <a:rPr lang="cs-CZ" sz="2000" dirty="0" smtClean="0"/>
              <a:t> </a:t>
            </a:r>
            <a:r>
              <a:rPr lang="cs-CZ" sz="2000" dirty="0" err="1" smtClean="0"/>
              <a:t>pudding</a:t>
            </a:r>
            <a:r>
              <a:rPr lang="cs-CZ" sz="2000" dirty="0" smtClean="0"/>
              <a:t>(=</a:t>
            </a:r>
            <a:r>
              <a:rPr lang="cs-CZ" sz="2000" dirty="0" err="1" smtClean="0"/>
              <a:t>baked</a:t>
            </a:r>
            <a:r>
              <a:rPr lang="cs-CZ" sz="2000" dirty="0" smtClean="0"/>
              <a:t> </a:t>
            </a:r>
            <a:r>
              <a:rPr lang="cs-CZ" sz="2000" dirty="0" err="1" smtClean="0"/>
              <a:t>batter</a:t>
            </a:r>
            <a:r>
              <a:rPr lang="cs-CZ" sz="2000" dirty="0" smtClean="0"/>
              <a:t>)</a:t>
            </a:r>
          </a:p>
          <a:p>
            <a:pPr lvl="1"/>
            <a:r>
              <a:rPr lang="cs-CZ" sz="2000" dirty="0" err="1"/>
              <a:t>g</a:t>
            </a:r>
            <a:r>
              <a:rPr lang="cs-CZ" sz="2000" dirty="0" err="1" smtClean="0"/>
              <a:t>rilled</a:t>
            </a:r>
            <a:r>
              <a:rPr lang="cs-CZ" sz="2000" dirty="0" smtClean="0"/>
              <a:t> </a:t>
            </a:r>
            <a:r>
              <a:rPr lang="cs-CZ" sz="2000" dirty="0" err="1" smtClean="0"/>
              <a:t>lamb</a:t>
            </a:r>
            <a:r>
              <a:rPr lang="cs-CZ" sz="2000" dirty="0" smtClean="0"/>
              <a:t> chop + </a:t>
            </a:r>
            <a:r>
              <a:rPr lang="cs-CZ" sz="2000" dirty="0" err="1" smtClean="0"/>
              <a:t>mint</a:t>
            </a:r>
            <a:r>
              <a:rPr lang="cs-CZ" sz="2000" dirty="0" smtClean="0"/>
              <a:t> </a:t>
            </a:r>
            <a:r>
              <a:rPr lang="cs-CZ" sz="2000" dirty="0" err="1" smtClean="0"/>
              <a:t>sauce</a:t>
            </a:r>
            <a:r>
              <a:rPr lang="cs-CZ" sz="2000" dirty="0" smtClean="0"/>
              <a:t> + </a:t>
            </a:r>
            <a:r>
              <a:rPr lang="cs-CZ" sz="2000" dirty="0" err="1" smtClean="0"/>
              <a:t>peas</a:t>
            </a:r>
            <a:endParaRPr lang="cs-CZ" sz="2000" dirty="0" smtClean="0"/>
          </a:p>
          <a:p>
            <a:pPr lvl="1"/>
            <a:r>
              <a:rPr lang="cs-CZ" sz="2000" dirty="0" smtClean="0"/>
              <a:t>Dover sole/</a:t>
            </a:r>
            <a:r>
              <a:rPr lang="cs-CZ" sz="2000" dirty="0" err="1" smtClean="0"/>
              <a:t>salmon</a:t>
            </a:r>
            <a:r>
              <a:rPr lang="cs-CZ" sz="2000" dirty="0" smtClean="0"/>
              <a:t>/</a:t>
            </a:r>
            <a:r>
              <a:rPr lang="cs-CZ" sz="2000" dirty="0" err="1" smtClean="0"/>
              <a:t>trout</a:t>
            </a:r>
            <a:endParaRPr lang="cs-CZ" sz="2000" dirty="0" smtClean="0"/>
          </a:p>
          <a:p>
            <a:pPr lvl="1"/>
            <a:endParaRPr lang="cs-CZ" dirty="0"/>
          </a:p>
          <a:p>
            <a:pPr marL="457200" lvl="1" indent="0">
              <a:buNone/>
            </a:pPr>
            <a:endParaRPr lang="cs-CZ" dirty="0" smtClean="0"/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4108834"/>
            <a:ext cx="3631951" cy="256052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514806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</a:t>
            </a:r>
            <a:endParaRPr lang="en-GB" dirty="0"/>
          </a:p>
        </p:txBody>
      </p:sp>
      <p:cxnSp>
        <p:nvCxnSpPr>
          <p:cNvPr id="10" name="Přímá spojnice se šipkou 9"/>
          <p:cNvCxnSpPr/>
          <p:nvPr/>
        </p:nvCxnSpPr>
        <p:spPr>
          <a:xfrm>
            <a:off x="5508104" y="3501008"/>
            <a:ext cx="2160240" cy="15121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9408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588</Words>
  <Application>Microsoft Office PowerPoint</Application>
  <PresentationFormat>Předvádění na obrazovce (4:3)</PresentationFormat>
  <Paragraphs>168</Paragraphs>
  <Slides>20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20</vt:i4>
      </vt:variant>
    </vt:vector>
  </HeadingPairs>
  <TitlesOfParts>
    <vt:vector size="23" baseType="lpstr">
      <vt:lpstr>Tok</vt:lpstr>
      <vt:lpstr>3_Tok</vt:lpstr>
      <vt:lpstr>4_Tok</vt:lpstr>
      <vt:lpstr>FOOD II</vt:lpstr>
      <vt:lpstr>Snímek 2</vt:lpstr>
      <vt:lpstr>Anotace</vt:lpstr>
      <vt:lpstr>Daily meals</vt:lpstr>
      <vt:lpstr>English Breakfast</vt:lpstr>
      <vt:lpstr>English Breakfast</vt:lpstr>
      <vt:lpstr>Elevenses</vt:lpstr>
      <vt:lpstr>Lunch</vt:lpstr>
      <vt:lpstr>Dinner</vt:lpstr>
      <vt:lpstr>Desserts</vt:lpstr>
      <vt:lpstr>Typical dishes</vt:lpstr>
      <vt:lpstr>Christmas dinner</vt:lpstr>
      <vt:lpstr>How to Make Christmas Pudding?</vt:lpstr>
      <vt:lpstr>Easter</vt:lpstr>
      <vt:lpstr>Drinks/beverages</vt:lpstr>
      <vt:lpstr>Eating places</vt:lpstr>
      <vt:lpstr>Questions</vt:lpstr>
      <vt:lpstr>Reading Comprehension</vt:lpstr>
      <vt:lpstr>Seznam citací</vt:lpstr>
      <vt:lpstr>Seznam citací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VZOR</dc:title>
  <dc:creator>Jana</dc:creator>
  <cp:lastModifiedBy>Magda</cp:lastModifiedBy>
  <cp:revision>30</cp:revision>
  <dcterms:created xsi:type="dcterms:W3CDTF">2012-08-12T11:31:47Z</dcterms:created>
  <dcterms:modified xsi:type="dcterms:W3CDTF">2013-08-11T17:38:48Z</dcterms:modified>
</cp:coreProperties>
</file>