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9" r:id="rId5"/>
    <p:sldId id="278" r:id="rId6"/>
    <p:sldId id="261" r:id="rId7"/>
    <p:sldId id="263" r:id="rId8"/>
    <p:sldId id="264" r:id="rId9"/>
    <p:sldId id="267" r:id="rId10"/>
    <p:sldId id="268" r:id="rId11"/>
    <p:sldId id="270" r:id="rId12"/>
    <p:sldId id="274" r:id="rId13"/>
    <p:sldId id="275" r:id="rId14"/>
    <p:sldId id="272" r:id="rId15"/>
    <p:sldId id="276" r:id="rId16"/>
    <p:sldId id="277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261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45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82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864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433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6174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72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6788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4165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3688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709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69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75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705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4305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6896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705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71712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8739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1676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30404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9322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9179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8835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70479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68075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947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53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41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59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94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91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409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4331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5142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73839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idge-online.cz/aitom/upload/maturita/temata/37_shopping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Alanya_Market_50.jpg" TargetMode="External"/><Relationship Id="rId2" Type="http://schemas.openxmlformats.org/officeDocument/2006/relationships/hyperlink" Target="http://commons.wikimedia.org/wiki/File:It%C3%A4keskus_shopping_centr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icrosoft.com/cs-cz/images/results.aspx?qu=kytka&amp;ex=1" TargetMode="External"/><Relationship Id="rId5" Type="http://schemas.openxmlformats.org/officeDocument/2006/relationships/hyperlink" Target="http://office.microsoft.com/cs-cz/images/results.aspx?qu=kniha&amp;ex=1" TargetMode="External"/><Relationship Id="rId4" Type="http://schemas.openxmlformats.org/officeDocument/2006/relationships/hyperlink" Target="http://commons.wikimedia.org/wiki/File:Supermarket_beer_and_wine_aisle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SHOPPING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791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Autofit/>
          </a:bodyPr>
          <a:lstStyle/>
          <a:p>
            <a:r>
              <a:rPr lang="cs-CZ" sz="3200" dirty="0" err="1" smtClean="0"/>
              <a:t>Vocabulary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Are </a:t>
            </a:r>
            <a:r>
              <a:rPr lang="cs-CZ" sz="3200" dirty="0" err="1" smtClean="0"/>
              <a:t>you</a:t>
            </a:r>
            <a:r>
              <a:rPr lang="cs-CZ" sz="3200" dirty="0" smtClean="0"/>
              <a:t> </a:t>
            </a:r>
            <a:r>
              <a:rPr lang="cs-CZ" sz="3200" dirty="0" err="1" smtClean="0"/>
              <a:t>familiar</a:t>
            </a:r>
            <a:r>
              <a:rPr lang="cs-CZ" sz="3200" dirty="0" smtClean="0"/>
              <a:t> </a:t>
            </a:r>
            <a:r>
              <a:rPr lang="cs-CZ" sz="3200" dirty="0" err="1" smtClean="0"/>
              <a:t>with</a:t>
            </a:r>
            <a:r>
              <a:rPr lang="cs-CZ" sz="3200" dirty="0" smtClean="0"/>
              <a:t> these </a:t>
            </a:r>
            <a:r>
              <a:rPr lang="cs-CZ" sz="3200" dirty="0" err="1" smtClean="0"/>
              <a:t>words</a:t>
            </a:r>
            <a:r>
              <a:rPr lang="cs-CZ" sz="3200" dirty="0" smtClean="0"/>
              <a:t>? </a:t>
            </a:r>
            <a:endParaRPr lang="en-GB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7544" y="1772817"/>
            <a:ext cx="2520280" cy="417646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cs-CZ" sz="2000" dirty="0"/>
              <a:t>REFUND</a:t>
            </a:r>
          </a:p>
          <a:p>
            <a:pPr>
              <a:lnSpc>
                <a:spcPct val="170000"/>
              </a:lnSpc>
            </a:pPr>
            <a:r>
              <a:rPr lang="cs-CZ" sz="2000" dirty="0"/>
              <a:t>DISCOUNT</a:t>
            </a:r>
          </a:p>
          <a:p>
            <a:pPr>
              <a:lnSpc>
                <a:spcPct val="170000"/>
              </a:lnSpc>
            </a:pPr>
            <a:r>
              <a:rPr lang="cs-CZ" sz="2000" dirty="0"/>
              <a:t>BARGAIN</a:t>
            </a:r>
          </a:p>
          <a:p>
            <a:pPr>
              <a:lnSpc>
                <a:spcPct val="170000"/>
              </a:lnSpc>
            </a:pPr>
            <a:r>
              <a:rPr lang="cs-CZ" sz="2000" dirty="0"/>
              <a:t>SALE</a:t>
            </a:r>
          </a:p>
          <a:p>
            <a:pPr>
              <a:lnSpc>
                <a:spcPct val="170000"/>
              </a:lnSpc>
            </a:pPr>
            <a:r>
              <a:rPr lang="cs-CZ" sz="2000" dirty="0"/>
              <a:t>PRICE TAG</a:t>
            </a:r>
          </a:p>
          <a:p>
            <a:pPr>
              <a:lnSpc>
                <a:spcPct val="170000"/>
              </a:lnSpc>
            </a:pPr>
            <a:r>
              <a:rPr lang="cs-CZ" sz="2000" dirty="0"/>
              <a:t>CASH DESK/TILL</a:t>
            </a:r>
          </a:p>
          <a:p>
            <a:pPr>
              <a:lnSpc>
                <a:spcPct val="170000"/>
              </a:lnSpc>
            </a:pPr>
            <a:r>
              <a:rPr lang="cs-CZ" sz="2000" dirty="0"/>
              <a:t>BILL</a:t>
            </a:r>
          </a:p>
          <a:p>
            <a:pPr>
              <a:lnSpc>
                <a:spcPct val="170000"/>
              </a:lnSpc>
            </a:pPr>
            <a:r>
              <a:rPr lang="cs-CZ" sz="2000" dirty="0"/>
              <a:t>RECEIPT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275856" y="1628800"/>
            <a:ext cx="5868144" cy="482453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cs-CZ" sz="7200" dirty="0"/>
              <a:t>m</a:t>
            </a:r>
            <a:r>
              <a:rPr lang="en-GB" sz="7200" dirty="0" err="1"/>
              <a:t>oney</a:t>
            </a:r>
            <a:r>
              <a:rPr lang="en-GB" sz="7200" dirty="0"/>
              <a:t> that is paid back to you when you are unhappy with something you </a:t>
            </a:r>
            <a:r>
              <a:rPr lang="en-GB" sz="7200" dirty="0" smtClean="0"/>
              <a:t>buy</a:t>
            </a:r>
            <a:endParaRPr lang="cs-CZ" sz="7200" dirty="0" smtClean="0"/>
          </a:p>
          <a:p>
            <a:pPr>
              <a:lnSpc>
                <a:spcPct val="170000"/>
              </a:lnSpc>
            </a:pPr>
            <a:r>
              <a:rPr lang="cs-CZ" sz="7200" dirty="0" smtClean="0"/>
              <a:t>a</a:t>
            </a:r>
            <a:r>
              <a:rPr lang="en-GB" sz="7200" dirty="0" smtClean="0"/>
              <a:t> </a:t>
            </a:r>
            <a:r>
              <a:rPr lang="en-GB" sz="7200" dirty="0"/>
              <a:t>reduction in the price</a:t>
            </a:r>
          </a:p>
          <a:p>
            <a:pPr>
              <a:lnSpc>
                <a:spcPct val="170000"/>
              </a:lnSpc>
            </a:pPr>
            <a:r>
              <a:rPr lang="cs-CZ" sz="7200" dirty="0" smtClean="0"/>
              <a:t>s</a:t>
            </a:r>
            <a:r>
              <a:rPr lang="en-GB" sz="7200" dirty="0" err="1"/>
              <a:t>omething</a:t>
            </a:r>
            <a:r>
              <a:rPr lang="en-GB" sz="7200" dirty="0"/>
              <a:t> that you buy for what you think is a good </a:t>
            </a:r>
            <a:r>
              <a:rPr lang="en-GB" sz="7200" dirty="0" smtClean="0"/>
              <a:t>price</a:t>
            </a:r>
            <a:endParaRPr lang="cs-CZ" sz="7200" dirty="0" smtClean="0"/>
          </a:p>
          <a:p>
            <a:pPr>
              <a:lnSpc>
                <a:spcPct val="170000"/>
              </a:lnSpc>
            </a:pPr>
            <a:r>
              <a:rPr lang="cs-CZ" sz="7200" dirty="0" smtClean="0"/>
              <a:t>a</a:t>
            </a:r>
            <a:r>
              <a:rPr lang="en-GB" sz="7200" dirty="0" smtClean="0"/>
              <a:t> </a:t>
            </a:r>
            <a:r>
              <a:rPr lang="en-GB" sz="7200" dirty="0"/>
              <a:t>time when shops sell things at lower prices than usual</a:t>
            </a:r>
          </a:p>
          <a:p>
            <a:pPr>
              <a:lnSpc>
                <a:spcPct val="170000"/>
              </a:lnSpc>
            </a:pPr>
            <a:r>
              <a:rPr lang="en-GB" sz="7200" dirty="0"/>
              <a:t>a label on a product that says how much it costs</a:t>
            </a:r>
          </a:p>
          <a:p>
            <a:pPr>
              <a:lnSpc>
                <a:spcPct val="170000"/>
              </a:lnSpc>
            </a:pPr>
            <a:r>
              <a:rPr lang="cs-CZ" sz="7200" dirty="0"/>
              <a:t>t</a:t>
            </a:r>
            <a:r>
              <a:rPr lang="en-GB" sz="7200" dirty="0"/>
              <a:t>he place in a shop where you pay for your goods</a:t>
            </a:r>
          </a:p>
          <a:p>
            <a:pPr>
              <a:lnSpc>
                <a:spcPct val="170000"/>
              </a:lnSpc>
            </a:pPr>
            <a:r>
              <a:rPr lang="en-GB" sz="7200" dirty="0" smtClean="0"/>
              <a:t>an </a:t>
            </a:r>
            <a:r>
              <a:rPr lang="en-GB" sz="7200" dirty="0"/>
              <a:t>itemized list of </a:t>
            </a:r>
            <a:r>
              <a:rPr lang="en-GB" sz="7200" dirty="0" smtClean="0"/>
              <a:t>goods </a:t>
            </a:r>
            <a:r>
              <a:rPr lang="en-GB" sz="7200" dirty="0"/>
              <a:t>sold for which payment is </a:t>
            </a:r>
            <a:r>
              <a:rPr lang="en-GB" sz="7200" dirty="0" smtClean="0"/>
              <a:t>due</a:t>
            </a:r>
            <a:endParaRPr lang="cs-CZ" sz="7200" dirty="0" smtClean="0"/>
          </a:p>
          <a:p>
            <a:pPr>
              <a:lnSpc>
                <a:spcPct val="170000"/>
              </a:lnSpc>
            </a:pPr>
            <a:r>
              <a:rPr lang="cs-CZ" sz="7200" dirty="0" smtClean="0"/>
              <a:t>a</a:t>
            </a:r>
            <a:r>
              <a:rPr lang="en-GB" sz="7200" dirty="0" smtClean="0"/>
              <a:t> </a:t>
            </a:r>
            <a:r>
              <a:rPr lang="en-GB" sz="7200" dirty="0"/>
              <a:t>piece of paper which shows you have paid for something</a:t>
            </a:r>
            <a:endParaRPr lang="cs-CZ" sz="7200" dirty="0"/>
          </a:p>
          <a:p>
            <a:pPr>
              <a:lnSpc>
                <a:spcPct val="170000"/>
              </a:lnSpc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8328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Autofit/>
          </a:bodyPr>
          <a:lstStyle/>
          <a:p>
            <a:r>
              <a:rPr lang="cs-CZ" sz="3200" dirty="0" err="1" smtClean="0"/>
              <a:t>Vocabulary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Are </a:t>
            </a:r>
            <a:r>
              <a:rPr lang="cs-CZ" sz="3200" dirty="0" err="1" smtClean="0"/>
              <a:t>you</a:t>
            </a:r>
            <a:r>
              <a:rPr lang="cs-CZ" sz="3200" dirty="0" smtClean="0"/>
              <a:t> </a:t>
            </a:r>
            <a:r>
              <a:rPr lang="cs-CZ" sz="3200" dirty="0" err="1" smtClean="0"/>
              <a:t>familiar</a:t>
            </a:r>
            <a:r>
              <a:rPr lang="cs-CZ" sz="3200" dirty="0" smtClean="0"/>
              <a:t> </a:t>
            </a:r>
            <a:r>
              <a:rPr lang="cs-CZ" sz="3200" dirty="0" err="1" smtClean="0"/>
              <a:t>with</a:t>
            </a:r>
            <a:r>
              <a:rPr lang="cs-CZ" sz="3200" dirty="0" smtClean="0"/>
              <a:t> these </a:t>
            </a:r>
            <a:r>
              <a:rPr lang="cs-CZ" sz="3200" dirty="0" err="1" smtClean="0"/>
              <a:t>words</a:t>
            </a:r>
            <a:r>
              <a:rPr lang="cs-CZ" sz="3200" dirty="0" smtClean="0"/>
              <a:t>? </a:t>
            </a:r>
            <a:endParaRPr lang="en-GB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7544" y="1844824"/>
            <a:ext cx="2376264" cy="4680520"/>
          </a:xfrm>
        </p:spPr>
        <p:txBody>
          <a:bodyPr>
            <a:normAutofit fontScale="62500" lnSpcReduction="20000"/>
          </a:bodyPr>
          <a:lstStyle/>
          <a:p>
            <a:r>
              <a:rPr lang="cs-CZ" sz="2800" dirty="0" smtClean="0"/>
              <a:t>GUARANTEE</a:t>
            </a:r>
            <a:endParaRPr lang="cs-CZ" sz="2800" dirty="0"/>
          </a:p>
          <a:p>
            <a:endParaRPr lang="cs-CZ" sz="2800" dirty="0" smtClean="0"/>
          </a:p>
          <a:p>
            <a:r>
              <a:rPr lang="cs-CZ" sz="2800" dirty="0" smtClean="0"/>
              <a:t>SHOPPING </a:t>
            </a:r>
            <a:r>
              <a:rPr lang="cs-CZ" sz="2800" dirty="0"/>
              <a:t>TROLLEY</a:t>
            </a:r>
          </a:p>
          <a:p>
            <a:endParaRPr lang="cs-CZ" sz="2800" dirty="0" smtClean="0"/>
          </a:p>
          <a:p>
            <a:r>
              <a:rPr lang="cs-CZ" sz="2800" dirty="0" smtClean="0"/>
              <a:t>SHOPPING </a:t>
            </a:r>
            <a:r>
              <a:rPr lang="cs-CZ" sz="2800" dirty="0"/>
              <a:t>BASKET</a:t>
            </a:r>
          </a:p>
          <a:p>
            <a:r>
              <a:rPr lang="cs-CZ" sz="2800" dirty="0" smtClean="0"/>
              <a:t>SHOP </a:t>
            </a:r>
            <a:r>
              <a:rPr lang="cs-CZ" sz="2800" dirty="0"/>
              <a:t>WINDOW</a:t>
            </a:r>
          </a:p>
          <a:p>
            <a:endParaRPr lang="cs-CZ" sz="2800" dirty="0" smtClean="0"/>
          </a:p>
          <a:p>
            <a:endParaRPr lang="cs-CZ" sz="2800" dirty="0" smtClean="0"/>
          </a:p>
          <a:p>
            <a:r>
              <a:rPr lang="cs-CZ" sz="2800" dirty="0" smtClean="0"/>
              <a:t>SHOP </a:t>
            </a:r>
            <a:r>
              <a:rPr lang="cs-CZ" sz="2800" dirty="0"/>
              <a:t>ASSISTANT</a:t>
            </a:r>
          </a:p>
          <a:p>
            <a:endParaRPr lang="cs-CZ" sz="2800" dirty="0" smtClean="0"/>
          </a:p>
          <a:p>
            <a:r>
              <a:rPr lang="cs-CZ" sz="2800" dirty="0" smtClean="0"/>
              <a:t>CUSTOMER</a:t>
            </a:r>
            <a:endParaRPr lang="cs-CZ" sz="2800" dirty="0"/>
          </a:p>
          <a:p>
            <a:endParaRPr lang="cs-CZ" sz="2800" dirty="0" smtClean="0"/>
          </a:p>
          <a:p>
            <a:r>
              <a:rPr lang="cs-CZ" sz="2800" dirty="0" smtClean="0"/>
              <a:t>GOODS</a:t>
            </a:r>
            <a:endParaRPr lang="cs-CZ" sz="2800" dirty="0"/>
          </a:p>
          <a:p>
            <a:endParaRPr lang="cs-CZ" sz="2800" dirty="0" smtClean="0"/>
          </a:p>
          <a:p>
            <a:r>
              <a:rPr lang="cs-CZ" sz="2800" dirty="0" smtClean="0"/>
              <a:t>SHOPLIFTER</a:t>
            </a:r>
            <a:endParaRPr lang="cs-CZ" sz="2800" dirty="0"/>
          </a:p>
          <a:p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987824" y="1700808"/>
            <a:ext cx="6120680" cy="465411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1800" dirty="0"/>
              <a:t>an agreement that if something that you buy does not work, it will be repaired </a:t>
            </a:r>
            <a:r>
              <a:rPr lang="en-GB" sz="1800" dirty="0" smtClean="0"/>
              <a:t>or </a:t>
            </a:r>
            <a:r>
              <a:rPr lang="en-GB" sz="1800" dirty="0"/>
              <a:t>you can have your money </a:t>
            </a:r>
            <a:r>
              <a:rPr lang="en-GB" sz="1800" dirty="0" smtClean="0"/>
              <a:t>back</a:t>
            </a:r>
            <a:endParaRPr lang="cs-CZ" sz="1800" dirty="0" smtClean="0"/>
          </a:p>
          <a:p>
            <a:pPr>
              <a:lnSpc>
                <a:spcPct val="120000"/>
              </a:lnSpc>
            </a:pPr>
            <a:r>
              <a:rPr lang="en-GB" sz="1800" dirty="0"/>
              <a:t>a large metal basket on wheels, which is provided by supermarkets for customers to </a:t>
            </a:r>
            <a:r>
              <a:rPr lang="en-GB" sz="1800" dirty="0" smtClean="0"/>
              <a:t>use</a:t>
            </a:r>
            <a:endParaRPr lang="cs-CZ" sz="1800" dirty="0" smtClean="0"/>
          </a:p>
          <a:p>
            <a:pPr>
              <a:lnSpc>
                <a:spcPct val="120000"/>
              </a:lnSpc>
            </a:pPr>
            <a:r>
              <a:rPr lang="en-GB" sz="1800" dirty="0"/>
              <a:t>a </a:t>
            </a:r>
            <a:r>
              <a:rPr lang="en-GB" sz="1800" dirty="0" err="1"/>
              <a:t>handbasket</a:t>
            </a:r>
            <a:r>
              <a:rPr lang="en-GB" sz="1800" dirty="0"/>
              <a:t> used to carry goods while </a:t>
            </a:r>
            <a:r>
              <a:rPr lang="en-GB" sz="1800" dirty="0" err="1" smtClean="0"/>
              <a:t>shoppin</a:t>
            </a:r>
            <a:r>
              <a:rPr lang="cs-CZ" sz="1800" dirty="0" smtClean="0"/>
              <a:t>g</a:t>
            </a:r>
          </a:p>
          <a:p>
            <a:pPr>
              <a:lnSpc>
                <a:spcPct val="120000"/>
              </a:lnSpc>
            </a:pPr>
            <a:r>
              <a:rPr lang="en-GB" sz="1800" dirty="0" smtClean="0"/>
              <a:t>a </a:t>
            </a:r>
            <a:r>
              <a:rPr lang="en-GB" sz="1800" dirty="0"/>
              <a:t>window of a store facing onto the </a:t>
            </a:r>
            <a:r>
              <a:rPr lang="en-GB" sz="1800" dirty="0" smtClean="0"/>
              <a:t>street</a:t>
            </a:r>
            <a:endParaRPr lang="cs-CZ" sz="1800" dirty="0" smtClean="0"/>
          </a:p>
          <a:p>
            <a:pPr>
              <a:lnSpc>
                <a:spcPct val="120000"/>
              </a:lnSpc>
            </a:pPr>
            <a:endParaRPr lang="cs-CZ" sz="1800" dirty="0" smtClean="0"/>
          </a:p>
          <a:p>
            <a:pPr>
              <a:lnSpc>
                <a:spcPct val="120000"/>
              </a:lnSpc>
            </a:pPr>
            <a:r>
              <a:rPr lang="cs-CZ" sz="1800" dirty="0" smtClean="0"/>
              <a:t>a person </a:t>
            </a:r>
            <a:r>
              <a:rPr lang="cs-CZ" sz="1800" dirty="0" err="1" smtClean="0"/>
              <a:t>who</a:t>
            </a:r>
            <a:r>
              <a:rPr lang="cs-CZ" sz="1800" dirty="0" smtClean="0"/>
              <a:t> </a:t>
            </a:r>
            <a:r>
              <a:rPr lang="cs-CZ" sz="1800" dirty="0" err="1" smtClean="0"/>
              <a:t>serves</a:t>
            </a:r>
            <a:r>
              <a:rPr lang="cs-CZ" sz="1800" dirty="0" smtClean="0"/>
              <a:t> in a </a:t>
            </a:r>
            <a:r>
              <a:rPr lang="cs-CZ" sz="1800" dirty="0" err="1" smtClean="0"/>
              <a:t>shop</a:t>
            </a:r>
            <a:endParaRPr lang="en-GB" sz="1800" dirty="0"/>
          </a:p>
          <a:p>
            <a:pPr>
              <a:lnSpc>
                <a:spcPct val="120000"/>
              </a:lnSpc>
            </a:pPr>
            <a:endParaRPr lang="cs-CZ" sz="1800" dirty="0" smtClean="0"/>
          </a:p>
          <a:p>
            <a:pPr>
              <a:lnSpc>
                <a:spcPct val="120000"/>
              </a:lnSpc>
            </a:pPr>
            <a:r>
              <a:rPr lang="cs-CZ" sz="1800" dirty="0" smtClean="0"/>
              <a:t>a</a:t>
            </a:r>
            <a:r>
              <a:rPr lang="en-GB" sz="1800" dirty="0" smtClean="0"/>
              <a:t> </a:t>
            </a:r>
            <a:r>
              <a:rPr lang="cs-CZ" sz="1800" dirty="0" smtClean="0"/>
              <a:t>person </a:t>
            </a:r>
            <a:r>
              <a:rPr lang="cs-CZ" sz="1800" dirty="0" err="1" smtClean="0"/>
              <a:t>who</a:t>
            </a:r>
            <a:r>
              <a:rPr lang="cs-CZ" sz="1800" dirty="0" smtClean="0"/>
              <a:t> </a:t>
            </a:r>
            <a:r>
              <a:rPr lang="cs-CZ" sz="1800" dirty="0" err="1" smtClean="0"/>
              <a:t>buys</a:t>
            </a:r>
            <a:endParaRPr lang="en-GB" sz="1800" dirty="0"/>
          </a:p>
          <a:p>
            <a:pPr>
              <a:lnSpc>
                <a:spcPct val="120000"/>
              </a:lnSpc>
            </a:pPr>
            <a:r>
              <a:rPr lang="cs-CZ" sz="1800" dirty="0" err="1" smtClean="0"/>
              <a:t>objects</a:t>
            </a:r>
            <a:r>
              <a:rPr lang="cs-CZ" sz="1800" dirty="0" smtClean="0"/>
              <a:t> </a:t>
            </a:r>
            <a:r>
              <a:rPr lang="cs-CZ" sz="1800" dirty="0" err="1"/>
              <a:t>produced</a:t>
            </a:r>
            <a:r>
              <a:rPr lang="cs-CZ" sz="1800" dirty="0"/>
              <a:t> </a:t>
            </a:r>
            <a:r>
              <a:rPr lang="cs-CZ" sz="1800" dirty="0" err="1"/>
              <a:t>for</a:t>
            </a:r>
            <a:r>
              <a:rPr lang="cs-CZ" sz="1800" dirty="0"/>
              <a:t> </a:t>
            </a:r>
            <a:r>
              <a:rPr lang="cs-CZ" sz="1800" dirty="0" err="1" smtClean="0"/>
              <a:t>sale</a:t>
            </a:r>
            <a:endParaRPr lang="cs-CZ" sz="1800" dirty="0" smtClean="0"/>
          </a:p>
          <a:p>
            <a:pPr>
              <a:lnSpc>
                <a:spcPct val="120000"/>
              </a:lnSpc>
            </a:pPr>
            <a:endParaRPr lang="cs-CZ" sz="1800" dirty="0" smtClean="0"/>
          </a:p>
          <a:p>
            <a:pPr>
              <a:lnSpc>
                <a:spcPct val="120000"/>
              </a:lnSpc>
            </a:pPr>
            <a:r>
              <a:rPr lang="cs-CZ" sz="1800" dirty="0" err="1" smtClean="0"/>
              <a:t>Someone</a:t>
            </a:r>
            <a:r>
              <a:rPr lang="cs-CZ" sz="1800" dirty="0" smtClean="0"/>
              <a:t> </a:t>
            </a:r>
            <a:r>
              <a:rPr lang="en-GB" sz="1800" dirty="0" smtClean="0"/>
              <a:t>who </a:t>
            </a:r>
            <a:r>
              <a:rPr lang="en-GB" sz="1800" dirty="0"/>
              <a:t>steals goods from a shop</a:t>
            </a:r>
          </a:p>
        </p:txBody>
      </p:sp>
    </p:spTree>
    <p:extLst>
      <p:ext uri="{BB962C8B-B14F-4D97-AF65-F5344CB8AC3E}">
        <p14:creationId xmlns:p14="http://schemas.microsoft.com/office/powerpoint/2010/main" xmlns="" val="117215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Roleplay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600" i="1" dirty="0" err="1"/>
              <a:t>W</a:t>
            </a:r>
            <a:r>
              <a:rPr lang="cs-CZ" sz="3600" i="1" dirty="0" err="1" smtClean="0"/>
              <a:t>ork</a:t>
            </a:r>
            <a:r>
              <a:rPr lang="cs-CZ" sz="3600" i="1" dirty="0" smtClean="0"/>
              <a:t> in </a:t>
            </a:r>
            <a:r>
              <a:rPr lang="cs-CZ" sz="3600" i="1" dirty="0" err="1" smtClean="0"/>
              <a:t>pairs</a:t>
            </a:r>
            <a:r>
              <a:rPr lang="cs-CZ" sz="3600" i="1" dirty="0" smtClean="0"/>
              <a:t>.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You and your friend have been invited to a birthday party of a friend of yours. You want to buy a present together. You should agree on the present and then talk about the details of buying it. </a:t>
            </a:r>
            <a:endParaRPr lang="cs-CZ" sz="2400" dirty="0" smtClean="0"/>
          </a:p>
          <a:p>
            <a:endParaRPr lang="en-US" dirty="0"/>
          </a:p>
        </p:txBody>
      </p:sp>
      <p:sp>
        <p:nvSpPr>
          <p:cNvPr id="4" name="Zaoblený obdélníkový popisek 3"/>
          <p:cNvSpPr/>
          <p:nvPr/>
        </p:nvSpPr>
        <p:spPr>
          <a:xfrm>
            <a:off x="1043608" y="3789040"/>
            <a:ext cx="2232248" cy="216024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 err="1" smtClean="0"/>
              <a:t>What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Why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Price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Where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When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Other</a:t>
            </a:r>
            <a:endParaRPr lang="cs-CZ" sz="2000" dirty="0" smtClean="0"/>
          </a:p>
          <a:p>
            <a:pPr algn="ctr"/>
            <a:endParaRPr lang="en-GB" sz="2000" dirty="0"/>
          </a:p>
        </p:txBody>
      </p:sp>
      <p:pic>
        <p:nvPicPr>
          <p:cNvPr id="1026" name="Picture 2" descr="C:\Users\Jana\AppData\Local\Microsoft\Windows\Temporary Internet Files\Content.IE5\3YDDLG4S\MC90038424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71984"/>
            <a:ext cx="1663319" cy="174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77192" y="3098263"/>
            <a:ext cx="1986577" cy="198657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3113538"/>
            <a:ext cx="1971302" cy="1971302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849101" y="482210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7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027407" y="6237312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316416" y="482509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  <p:sp>
        <p:nvSpPr>
          <p:cNvPr id="8" name="Obdélník 7"/>
          <p:cNvSpPr/>
          <p:nvPr/>
        </p:nvSpPr>
        <p:spPr>
          <a:xfrm>
            <a:off x="5580112" y="3356992"/>
            <a:ext cx="1224136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en-GB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62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0" grpId="0"/>
      <p:bldP spid="11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Roleplay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600" i="1" dirty="0" err="1"/>
              <a:t>W</a:t>
            </a:r>
            <a:r>
              <a:rPr lang="cs-CZ" sz="3600" i="1" dirty="0" err="1" smtClean="0"/>
              <a:t>ork</a:t>
            </a:r>
            <a:r>
              <a:rPr lang="cs-CZ" sz="3600" i="1" dirty="0" smtClean="0"/>
              <a:t> in </a:t>
            </a:r>
            <a:r>
              <a:rPr lang="cs-CZ" sz="3600" i="1" dirty="0" err="1" smtClean="0"/>
              <a:t>pairs</a:t>
            </a:r>
            <a:r>
              <a:rPr lang="cs-CZ" sz="3600" i="1" dirty="0" smtClean="0"/>
              <a:t>.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50927"/>
            <a:ext cx="8229600" cy="4389120"/>
          </a:xfrm>
        </p:spPr>
        <p:txBody>
          <a:bodyPr/>
          <a:lstStyle/>
          <a:p>
            <a:r>
              <a:rPr lang="cs-CZ" sz="2400" dirty="0" err="1" smtClean="0"/>
              <a:t>You</a:t>
            </a:r>
            <a:r>
              <a:rPr lang="cs-CZ" sz="2400" dirty="0" smtClean="0"/>
              <a:t> are a </a:t>
            </a:r>
            <a:r>
              <a:rPr lang="cs-CZ" sz="2400" dirty="0" err="1" smtClean="0"/>
              <a:t>shop</a:t>
            </a:r>
            <a:r>
              <a:rPr lang="cs-CZ" sz="2400" dirty="0" smtClean="0"/>
              <a:t> </a:t>
            </a:r>
            <a:r>
              <a:rPr lang="cs-CZ" sz="2400" dirty="0" err="1" smtClean="0"/>
              <a:t>assistant</a:t>
            </a:r>
            <a:r>
              <a:rPr lang="cs-CZ" sz="2400" dirty="0" smtClean="0"/>
              <a:t> in a </a:t>
            </a:r>
            <a:r>
              <a:rPr lang="cs-CZ" sz="2400" dirty="0" err="1" smtClean="0"/>
              <a:t>clothes</a:t>
            </a:r>
            <a:r>
              <a:rPr lang="cs-CZ" sz="2400" dirty="0" smtClean="0"/>
              <a:t> </a:t>
            </a:r>
            <a:r>
              <a:rPr lang="cs-CZ" sz="2400" dirty="0" err="1" smtClean="0"/>
              <a:t>shop</a:t>
            </a:r>
            <a:r>
              <a:rPr lang="cs-CZ" sz="2400" dirty="0" smtClean="0"/>
              <a:t> and </a:t>
            </a:r>
            <a:r>
              <a:rPr lang="cs-CZ" sz="2400" dirty="0" err="1" smtClean="0"/>
              <a:t>your</a:t>
            </a:r>
            <a:r>
              <a:rPr lang="cs-CZ" sz="2400" dirty="0" smtClean="0"/>
              <a:t> partner a </a:t>
            </a:r>
            <a:r>
              <a:rPr lang="cs-CZ" sz="2400" dirty="0" err="1" smtClean="0"/>
              <a:t>customer</a:t>
            </a:r>
            <a:r>
              <a:rPr lang="cs-CZ" sz="2400" dirty="0" smtClean="0"/>
              <a:t>.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need</a:t>
            </a:r>
            <a:r>
              <a:rPr lang="cs-CZ" sz="2400" dirty="0" smtClean="0"/>
              <a:t> to </a:t>
            </a:r>
            <a:r>
              <a:rPr lang="cs-CZ" sz="2400" dirty="0" err="1" smtClean="0"/>
              <a:t>buy</a:t>
            </a:r>
            <a:r>
              <a:rPr lang="cs-CZ" sz="2400" dirty="0" smtClean="0"/>
              <a:t> a </a:t>
            </a:r>
            <a:r>
              <a:rPr lang="cs-CZ" sz="2400" dirty="0" err="1" smtClean="0"/>
              <a:t>piece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clothing</a:t>
            </a:r>
            <a:r>
              <a:rPr lang="cs-CZ" sz="2400" dirty="0" smtClean="0"/>
              <a:t>. </a:t>
            </a:r>
            <a:r>
              <a:rPr lang="cs-CZ" sz="2400" dirty="0" err="1" smtClean="0"/>
              <a:t>You</a:t>
            </a:r>
            <a:r>
              <a:rPr lang="cs-CZ" sz="2400" dirty="0" smtClean="0"/>
              <a:t> are </a:t>
            </a:r>
            <a:r>
              <a:rPr lang="cs-CZ" sz="2400" dirty="0" err="1" smtClean="0"/>
              <a:t>going</a:t>
            </a:r>
            <a:r>
              <a:rPr lang="cs-CZ" sz="2400" dirty="0" smtClean="0"/>
              <a:t> to talk </a:t>
            </a:r>
            <a:r>
              <a:rPr lang="cs-CZ" sz="2400" dirty="0" err="1" smtClean="0"/>
              <a:t>about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details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what</a:t>
            </a:r>
            <a:r>
              <a:rPr lang="cs-CZ" sz="2400" dirty="0" smtClean="0"/>
              <a:t> </a:t>
            </a:r>
            <a:r>
              <a:rPr lang="cs-CZ" sz="2400" dirty="0" err="1" smtClean="0"/>
              <a:t>you</a:t>
            </a:r>
            <a:r>
              <a:rPr lang="cs-CZ" sz="2400" dirty="0" smtClean="0"/>
              <a:t> </a:t>
            </a:r>
            <a:r>
              <a:rPr lang="cs-CZ" sz="2400" dirty="0" err="1" smtClean="0"/>
              <a:t>want</a:t>
            </a:r>
            <a:r>
              <a:rPr lang="cs-CZ" sz="2400" dirty="0" smtClean="0"/>
              <a:t> to </a:t>
            </a:r>
            <a:r>
              <a:rPr lang="cs-CZ" sz="2400" dirty="0" err="1" smtClean="0"/>
              <a:t>buy</a:t>
            </a:r>
            <a:r>
              <a:rPr lang="cs-CZ" sz="2400" dirty="0" smtClean="0"/>
              <a:t>.</a:t>
            </a:r>
          </a:p>
          <a:p>
            <a:endParaRPr lang="en-US" dirty="0"/>
          </a:p>
        </p:txBody>
      </p:sp>
      <p:sp>
        <p:nvSpPr>
          <p:cNvPr id="4" name="Zaoblený obdélníkový popisek 3"/>
          <p:cNvSpPr/>
          <p:nvPr/>
        </p:nvSpPr>
        <p:spPr>
          <a:xfrm>
            <a:off x="1043608" y="3429000"/>
            <a:ext cx="2232248" cy="252028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 err="1" smtClean="0"/>
              <a:t>What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Size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Colour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Material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Pattern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Price</a:t>
            </a:r>
            <a:r>
              <a:rPr lang="cs-CZ" sz="2000" dirty="0" smtClean="0"/>
              <a:t>?</a:t>
            </a:r>
          </a:p>
          <a:p>
            <a:pPr algn="ctr"/>
            <a:r>
              <a:rPr lang="cs-CZ" sz="2000" dirty="0" err="1" smtClean="0"/>
              <a:t>Other</a:t>
            </a:r>
            <a:r>
              <a:rPr lang="cs-CZ" sz="2000" dirty="0" smtClean="0"/>
              <a:t> </a:t>
            </a:r>
          </a:p>
          <a:p>
            <a:pPr algn="ctr"/>
            <a:endParaRPr lang="en-GB" sz="2000" dirty="0"/>
          </a:p>
        </p:txBody>
      </p:sp>
      <p:sp>
        <p:nvSpPr>
          <p:cNvPr id="8" name="Obdélník 7"/>
          <p:cNvSpPr/>
          <p:nvPr/>
        </p:nvSpPr>
        <p:spPr>
          <a:xfrm>
            <a:off x="7812360" y="3140039"/>
            <a:ext cx="1224136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en-GB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Oválný popisek 14"/>
          <p:cNvSpPr/>
          <p:nvPr/>
        </p:nvSpPr>
        <p:spPr>
          <a:xfrm>
            <a:off x="3419872" y="4077072"/>
            <a:ext cx="2054876" cy="1224136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1"/>
                </a:solidFill>
              </a:rPr>
              <a:t>Good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morning</a:t>
            </a:r>
            <a:r>
              <a:rPr lang="cs-CZ" dirty="0" smtClean="0">
                <a:solidFill>
                  <a:schemeClr val="tx1"/>
                </a:solidFill>
              </a:rPr>
              <a:t>, </a:t>
            </a:r>
            <a:r>
              <a:rPr lang="cs-CZ" dirty="0" err="1" smtClean="0">
                <a:solidFill>
                  <a:schemeClr val="tx1"/>
                </a:solidFill>
              </a:rPr>
              <a:t>how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can</a:t>
            </a:r>
            <a:r>
              <a:rPr lang="cs-CZ" dirty="0" smtClean="0">
                <a:solidFill>
                  <a:schemeClr val="tx1"/>
                </a:solidFill>
              </a:rPr>
              <a:t> I </a:t>
            </a:r>
            <a:r>
              <a:rPr lang="cs-CZ" dirty="0" err="1" smtClean="0">
                <a:solidFill>
                  <a:schemeClr val="tx1"/>
                </a:solidFill>
              </a:rPr>
              <a:t>help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you</a:t>
            </a:r>
            <a:r>
              <a:rPr lang="cs-CZ" dirty="0" smtClean="0">
                <a:solidFill>
                  <a:schemeClr val="tx1"/>
                </a:solidFill>
              </a:rPr>
              <a:t>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Oválný popisek 16"/>
          <p:cNvSpPr/>
          <p:nvPr/>
        </p:nvSpPr>
        <p:spPr>
          <a:xfrm>
            <a:off x="5220072" y="3447601"/>
            <a:ext cx="2348554" cy="1395772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1"/>
                </a:solidFill>
              </a:rPr>
              <a:t>Should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it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be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formal</a:t>
            </a:r>
            <a:r>
              <a:rPr lang="cs-CZ" dirty="0" smtClean="0">
                <a:solidFill>
                  <a:schemeClr val="tx1"/>
                </a:solidFill>
              </a:rPr>
              <a:t>/</a:t>
            </a:r>
            <a:r>
              <a:rPr lang="cs-CZ" dirty="0" err="1" smtClean="0">
                <a:solidFill>
                  <a:schemeClr val="tx1"/>
                </a:solidFill>
              </a:rPr>
              <a:t>casual</a:t>
            </a:r>
            <a:r>
              <a:rPr lang="cs-CZ" dirty="0" smtClean="0">
                <a:solidFill>
                  <a:schemeClr val="tx1"/>
                </a:solidFill>
              </a:rPr>
              <a:t>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Oválný popisek 17"/>
          <p:cNvSpPr/>
          <p:nvPr/>
        </p:nvSpPr>
        <p:spPr>
          <a:xfrm>
            <a:off x="4965396" y="5013176"/>
            <a:ext cx="2054876" cy="1224136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1"/>
                </a:solidFill>
              </a:rPr>
              <a:t>What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else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can</a:t>
            </a:r>
            <a:r>
              <a:rPr lang="cs-CZ" dirty="0" smtClean="0">
                <a:solidFill>
                  <a:schemeClr val="tx1"/>
                </a:solidFill>
              </a:rPr>
              <a:t> I </a:t>
            </a:r>
            <a:r>
              <a:rPr lang="cs-CZ" dirty="0" err="1" smtClean="0">
                <a:solidFill>
                  <a:schemeClr val="tx1"/>
                </a:solidFill>
              </a:rPr>
              <a:t>offer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you</a:t>
            </a:r>
            <a:r>
              <a:rPr lang="cs-CZ" dirty="0" smtClean="0">
                <a:solidFill>
                  <a:schemeClr val="tx1"/>
                </a:solidFill>
              </a:rPr>
              <a:t>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Oválný popisek 18"/>
          <p:cNvSpPr/>
          <p:nvPr/>
        </p:nvSpPr>
        <p:spPr>
          <a:xfrm>
            <a:off x="6892934" y="4573438"/>
            <a:ext cx="2054876" cy="1224136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1"/>
                </a:solidFill>
              </a:rPr>
              <a:t>How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would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you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like</a:t>
            </a:r>
            <a:r>
              <a:rPr lang="cs-CZ" dirty="0" smtClean="0">
                <a:solidFill>
                  <a:schemeClr val="tx1"/>
                </a:solidFill>
              </a:rPr>
              <a:t> to </a:t>
            </a:r>
            <a:r>
              <a:rPr lang="cs-CZ" dirty="0" err="1" smtClean="0">
                <a:solidFill>
                  <a:schemeClr val="tx1"/>
                </a:solidFill>
              </a:rPr>
              <a:t>pay</a:t>
            </a:r>
            <a:r>
              <a:rPr lang="cs-CZ" dirty="0" smtClean="0">
                <a:solidFill>
                  <a:schemeClr val="tx1"/>
                </a:solidFill>
              </a:rPr>
              <a:t>?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35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5" grpId="0" build="p" animBg="1"/>
      <p:bldP spid="17" grpId="0" uiExpand="1" build="p" animBg="1"/>
      <p:bldP spid="18" grpId="0" build="p" animBg="1"/>
      <p:bldP spid="1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Shop</a:t>
            </a:r>
            <a:r>
              <a:rPr lang="cs-CZ" dirty="0" smtClean="0"/>
              <a:t> </a:t>
            </a:r>
            <a:r>
              <a:rPr lang="cs-CZ" dirty="0" err="1" smtClean="0"/>
              <a:t>till</a:t>
            </a:r>
            <a:r>
              <a:rPr lang="cs-CZ" dirty="0" smtClean="0"/>
              <a:t> </a:t>
            </a:r>
            <a:r>
              <a:rPr lang="cs-CZ" dirty="0" err="1"/>
              <a:t>Y</a:t>
            </a:r>
            <a:r>
              <a:rPr lang="cs-CZ" dirty="0" err="1" smtClean="0"/>
              <a:t>ou</a:t>
            </a:r>
            <a:r>
              <a:rPr lang="cs-CZ" dirty="0" smtClean="0"/>
              <a:t> Drop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i="1" dirty="0"/>
              <a:t>Read an article about </a:t>
            </a:r>
            <a:r>
              <a:rPr lang="cs-CZ" sz="2800" i="1" dirty="0" smtClean="0"/>
              <a:t>shopping</a:t>
            </a:r>
            <a:r>
              <a:rPr lang="en-GB" sz="2800" i="1" dirty="0" smtClean="0"/>
              <a:t> </a:t>
            </a:r>
            <a:r>
              <a:rPr lang="en-GB" sz="2800" i="1" dirty="0"/>
              <a:t>using the </a:t>
            </a:r>
            <a:r>
              <a:rPr lang="en-GB" sz="2800" i="1" dirty="0" smtClean="0"/>
              <a:t>website</a:t>
            </a:r>
            <a:r>
              <a:rPr lang="cs-CZ" sz="2800" i="1" dirty="0" smtClean="0"/>
              <a:t>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www.bridge-online.cz/aitom/upload/maturita/temata/37_shopping.pdf</a:t>
            </a:r>
            <a:endParaRPr lang="cs-CZ" dirty="0" smtClean="0"/>
          </a:p>
          <a:p>
            <a:r>
              <a:rPr lang="en-US" dirty="0" smtClean="0"/>
              <a:t>Speak briefly about the history of shopping.</a:t>
            </a:r>
          </a:p>
          <a:p>
            <a:r>
              <a:rPr lang="en-US" dirty="0" smtClean="0"/>
              <a:t>What is </a:t>
            </a:r>
            <a:r>
              <a:rPr lang="en-US" i="1" dirty="0" smtClean="0"/>
              <a:t>half-day trading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written there about online shopping?</a:t>
            </a:r>
            <a:endParaRPr lang="cs-CZ" dirty="0" smtClean="0"/>
          </a:p>
          <a:p>
            <a:r>
              <a:rPr lang="cs-CZ" dirty="0" err="1" smtClean="0"/>
              <a:t>How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understand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saying</a:t>
            </a:r>
            <a:r>
              <a:rPr lang="cs-CZ" dirty="0" smtClean="0"/>
              <a:t> „</a:t>
            </a:r>
            <a:r>
              <a:rPr lang="cs-CZ" dirty="0" err="1" smtClean="0"/>
              <a:t>Shop</a:t>
            </a:r>
            <a:r>
              <a:rPr lang="cs-CZ" dirty="0" smtClean="0"/>
              <a:t> </a:t>
            </a:r>
            <a:r>
              <a:rPr lang="cs-CZ" dirty="0" err="1" smtClean="0"/>
              <a:t>till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drop“?</a:t>
            </a: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6514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64564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cs-CZ" sz="5600" dirty="0" smtClean="0"/>
              <a:t>1. </a:t>
            </a:r>
            <a:r>
              <a:rPr lang="en-GB" sz="5600" dirty="0" smtClean="0"/>
              <a:t>KALLERNA</a:t>
            </a:r>
            <a:r>
              <a:rPr lang="en-GB" sz="5600" dirty="0"/>
              <a:t>. </a:t>
            </a:r>
            <a:r>
              <a:rPr lang="en-GB" sz="5600" i="1" dirty="0"/>
              <a:t>wikimedia.org</a:t>
            </a:r>
            <a:r>
              <a:rPr lang="en-GB" sz="5600" dirty="0"/>
              <a:t> [online]. [cit. 22.7.2013]. </a:t>
            </a:r>
            <a:r>
              <a:rPr lang="en-GB" sz="5600" dirty="0" err="1"/>
              <a:t>Dostupný</a:t>
            </a:r>
            <a:r>
              <a:rPr lang="en-GB" sz="5600" dirty="0"/>
              <a:t> pod </a:t>
            </a:r>
            <a:r>
              <a:rPr lang="en-GB" sz="5600" dirty="0" err="1"/>
              <a:t>licencí</a:t>
            </a:r>
            <a:r>
              <a:rPr lang="en-GB" sz="5600" dirty="0"/>
              <a:t> By </a:t>
            </a:r>
            <a:r>
              <a:rPr lang="en-GB" sz="5600" dirty="0" err="1"/>
              <a:t>kallerna</a:t>
            </a:r>
            <a:r>
              <a:rPr lang="en-GB" sz="5600" dirty="0"/>
              <a:t> (Own work) [CC-BY-SA-3.0 (http://creativecommons.org/licenses/by-sa/3.0) or GFDL (http://www.gnu.org/copyleft/fdl.html)], via Wikimedia Commons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2"/>
              </a:rPr>
              <a:t>http://</a:t>
            </a:r>
            <a:r>
              <a:rPr lang="en-GB" sz="5600" dirty="0" smtClean="0">
                <a:hlinkClick r:id="rId2"/>
              </a:rPr>
              <a:t>commons.wikimedia.org/wiki/File%3AIt%C3%A4keskus_shopping_centre.JPG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2. </a:t>
            </a:r>
            <a:r>
              <a:rPr lang="en-GB" sz="5600" dirty="0" smtClean="0"/>
              <a:t>NOBBIP</a:t>
            </a:r>
            <a:r>
              <a:rPr lang="en-GB" sz="5600" dirty="0"/>
              <a:t>. </a:t>
            </a:r>
            <a:r>
              <a:rPr lang="en-GB" sz="5600" i="1" dirty="0"/>
              <a:t>wikimedia.org</a:t>
            </a:r>
            <a:r>
              <a:rPr lang="en-GB" sz="5600" dirty="0"/>
              <a:t> [online]. [cit. 22.7.2013]. </a:t>
            </a:r>
            <a:r>
              <a:rPr lang="en-GB" sz="5600" dirty="0" err="1"/>
              <a:t>Dostupný</a:t>
            </a:r>
            <a:r>
              <a:rPr lang="en-GB" sz="5600" dirty="0"/>
              <a:t> pod </a:t>
            </a:r>
            <a:r>
              <a:rPr lang="en-GB" sz="5600" dirty="0" err="1"/>
              <a:t>licencí</a:t>
            </a:r>
            <a:r>
              <a:rPr lang="en-GB" sz="5600" dirty="0"/>
              <a:t> By </a:t>
            </a:r>
            <a:r>
              <a:rPr lang="en-GB" sz="5600" dirty="0" err="1"/>
              <a:t>NobbiP</a:t>
            </a:r>
            <a:r>
              <a:rPr lang="en-GB" sz="5600" dirty="0"/>
              <a:t> (Own work) [GFDL (http://www.gnu.org/copyleft/fdl.html) or CC-BY-SA-3.0-2.5-2.0-1.0 (http://creativecommons.org/licenses/by-sa/3.0)], via Wikimedia Commons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3"/>
              </a:rPr>
              <a:t>http://</a:t>
            </a:r>
            <a:r>
              <a:rPr lang="en-GB" sz="5600" dirty="0" smtClean="0">
                <a:hlinkClick r:id="rId3"/>
              </a:rPr>
              <a:t>commons.wikimedia.org/wiki/File%3AAlanya_Market_50.jpg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3. </a:t>
            </a:r>
            <a:r>
              <a:rPr lang="en-GB" sz="5600" dirty="0"/>
              <a:t>AUTOR NEUVEDEN. </a:t>
            </a:r>
            <a:r>
              <a:rPr lang="en-GB" sz="5600" i="1" dirty="0"/>
              <a:t>wikimedia.org</a:t>
            </a:r>
            <a:r>
              <a:rPr lang="en-GB" sz="5600" dirty="0"/>
              <a:t> [online]. [cit. 22.7.2013].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4"/>
              </a:rPr>
              <a:t>http://</a:t>
            </a:r>
            <a:r>
              <a:rPr lang="en-GB" sz="5600" dirty="0" smtClean="0">
                <a:hlinkClick r:id="rId4"/>
              </a:rPr>
              <a:t>commons.wikimedia.org/wiki/File:Supermarket_beer_and_wine_aisle.jpg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4. </a:t>
            </a:r>
            <a:r>
              <a:rPr lang="en-GB" sz="5600" dirty="0"/>
              <a:t>FLICKR. </a:t>
            </a:r>
            <a:r>
              <a:rPr lang="en-GB" sz="5600" i="1" dirty="0"/>
              <a:t>wikimedia.org</a:t>
            </a:r>
            <a:r>
              <a:rPr lang="en-GB" sz="5600" dirty="0"/>
              <a:t> [online]. [cit. 22.7.2013]. </a:t>
            </a:r>
            <a:r>
              <a:rPr lang="en-GB" sz="5600" dirty="0" err="1"/>
              <a:t>Dostupný</a:t>
            </a:r>
            <a:r>
              <a:rPr lang="en-GB" sz="5600" dirty="0"/>
              <a:t> pod </a:t>
            </a:r>
            <a:r>
              <a:rPr lang="en-GB" sz="5600" dirty="0" err="1"/>
              <a:t>licencí</a:t>
            </a:r>
            <a:r>
              <a:rPr lang="en-GB" sz="5600" dirty="0"/>
              <a:t> By {{{1}}} (Flickr: </a:t>
            </a:r>
            <a:r>
              <a:rPr lang="en-GB" sz="5600" dirty="0" err="1"/>
              <a:t>Kruidenier</a:t>
            </a:r>
            <a:r>
              <a:rPr lang="en-GB" sz="5600" dirty="0"/>
              <a:t> in </a:t>
            </a:r>
            <a:r>
              <a:rPr lang="en-GB" sz="5600" dirty="0" err="1"/>
              <a:t>Boskoop</a:t>
            </a:r>
            <a:r>
              <a:rPr lang="en-GB" sz="5600" dirty="0"/>
              <a:t> / Dutch grocer) [Public domain], via Wikimedia Commons </a:t>
            </a:r>
            <a:r>
              <a:rPr lang="en-GB" sz="5600" dirty="0" err="1"/>
              <a:t>na</a:t>
            </a:r>
            <a:r>
              <a:rPr lang="en-GB" sz="5600" dirty="0"/>
              <a:t> WWW: http://commons.wikimedia.org/wiki/File%3AKruidenier_in_Boskoop_Dutch_grocer.jpg</a:t>
            </a:r>
          </a:p>
          <a:p>
            <a:pPr marL="0" indent="0">
              <a:buNone/>
            </a:pPr>
            <a:r>
              <a:rPr lang="cs-CZ" sz="5600" dirty="0" smtClean="0"/>
              <a:t>5. </a:t>
            </a:r>
            <a:r>
              <a:rPr lang="en-GB" sz="5600" dirty="0" smtClean="0"/>
              <a:t>AUTOR </a:t>
            </a:r>
            <a:r>
              <a:rPr lang="en-GB" sz="5600" dirty="0"/>
              <a:t>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22.7.2013].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http://office.microsoft.com/cs-cz/images/results.aspx?qu=ring&amp;ex=1#ai:MC900384242|</a:t>
            </a:r>
          </a:p>
          <a:p>
            <a:pPr marL="0" indent="0">
              <a:buNone/>
            </a:pPr>
            <a:r>
              <a:rPr lang="cs-CZ" sz="5600" dirty="0" smtClean="0"/>
              <a:t>6.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22.7.2013].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5"/>
              </a:rPr>
              <a:t>http://office.microsoft.com/cs-cz/images/results.aspx?qu=kniha&amp;ex=1#ai:MC900290053</a:t>
            </a:r>
            <a:r>
              <a:rPr lang="en-GB" sz="5600" dirty="0" smtClean="0">
                <a:hlinkClick r:id="rId5"/>
              </a:rPr>
              <a:t>|</a:t>
            </a:r>
            <a:endParaRPr lang="cs-CZ" sz="5600" dirty="0" smtClean="0"/>
          </a:p>
          <a:p>
            <a:pPr marL="0" indent="0">
              <a:buNone/>
            </a:pPr>
            <a:r>
              <a:rPr lang="cs-CZ" sz="5600" dirty="0" smtClean="0"/>
              <a:t>7. </a:t>
            </a:r>
            <a:r>
              <a:rPr lang="en-GB" sz="5600" dirty="0"/>
              <a:t>AUTOR NEUVEDEN. </a:t>
            </a:r>
            <a:r>
              <a:rPr lang="en-GB" sz="5600" i="1" dirty="0"/>
              <a:t>office.microsoft.com</a:t>
            </a:r>
            <a:r>
              <a:rPr lang="en-GB" sz="5600" dirty="0"/>
              <a:t> [online]. [cit. 22.7.2013]. </a:t>
            </a:r>
            <a:r>
              <a:rPr lang="en-GB" sz="5600" dirty="0" err="1"/>
              <a:t>Dostupný</a:t>
            </a:r>
            <a:r>
              <a:rPr lang="en-GB" sz="5600" dirty="0"/>
              <a:t> </a:t>
            </a:r>
            <a:r>
              <a:rPr lang="en-GB" sz="5600" dirty="0" err="1"/>
              <a:t>na</a:t>
            </a:r>
            <a:r>
              <a:rPr lang="en-GB" sz="5600" dirty="0"/>
              <a:t> WWW: </a:t>
            </a:r>
            <a:r>
              <a:rPr lang="en-GB" sz="5600" dirty="0">
                <a:hlinkClick r:id="rId6"/>
              </a:rPr>
              <a:t>http://office.microsoft.com/cs-cz/images/results.aspx?qu=kytka&amp;ex=1#ai:MC900311114</a:t>
            </a:r>
            <a:r>
              <a:rPr lang="en-GB" sz="5600" dirty="0" smtClean="0">
                <a:hlinkClick r:id="rId6"/>
              </a:rPr>
              <a:t>|</a:t>
            </a:r>
            <a:endParaRPr lang="cs-CZ" sz="5600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5987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85705029"/>
              </p:ext>
            </p:extLst>
          </p:nvPr>
        </p:nvGraphicFramePr>
        <p:xfrm>
          <a:off x="467544" y="2420888"/>
          <a:ext cx="8229600" cy="404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898776"/>
                <a:gridCol w="433082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ŠKOLY: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0" dirty="0" smtClean="0"/>
                        <a:t>Gymnázium Františka Živného, Bohumín, Jana Palacha 794, příspěvková organizace</a:t>
                      </a:r>
                      <a:endParaRPr lang="cs-CZ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OBLAST: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Jazyk </a:t>
                      </a:r>
                      <a:r>
                        <a:rPr lang="cs-CZ" smtClean="0"/>
                        <a:t>a jazyková </a:t>
                      </a:r>
                      <a:r>
                        <a:rPr lang="cs-CZ" dirty="0" smtClean="0"/>
                        <a:t>komunikace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anglický, 3. ročník SŠ a odpovídající ročník víceletých gymnázií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TÉMA: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Shopping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AUTOR: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Jana Sochorová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DATUM: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15. </a:t>
                      </a:r>
                      <a:r>
                        <a:rPr lang="cs-CZ" dirty="0" smtClean="0"/>
                        <a:t>7. 2013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A ČÍSLO PROJEKTU: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Učíme se pro život v 21. století</a:t>
                      </a:r>
                    </a:p>
                    <a:p>
                      <a:r>
                        <a:rPr lang="cs-CZ" dirty="0" smtClean="0"/>
                        <a:t>CZ.1.07/1.5.00/34.0629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OZNAČENÍ VÝUKOVÉHO</a:t>
                      </a:r>
                      <a:r>
                        <a:rPr lang="cs-CZ" b="1" baseline="0" dirty="0" smtClean="0"/>
                        <a:t> MATERIÁLU: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VY_32_INOVACE_JA.SO.04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908720"/>
            <a:ext cx="82867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197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GB" dirty="0" err="1" smtClean="0"/>
              <a:t>Materiál</a:t>
            </a:r>
            <a:r>
              <a:rPr lang="en-GB" dirty="0" smtClean="0"/>
              <a:t> </a:t>
            </a:r>
            <a:r>
              <a:rPr lang="en-GB" dirty="0" err="1" smtClean="0"/>
              <a:t>slouží</a:t>
            </a:r>
            <a:r>
              <a:rPr lang="en-GB" dirty="0" smtClean="0"/>
              <a:t> k </a:t>
            </a:r>
            <a:r>
              <a:rPr lang="en-GB" dirty="0" err="1" smtClean="0"/>
              <a:t>procvič</a:t>
            </a:r>
            <a:r>
              <a:rPr lang="cs-CZ" dirty="0" err="1" smtClean="0"/>
              <a:t>ení</a:t>
            </a:r>
            <a:r>
              <a:rPr lang="en-GB" dirty="0" smtClean="0"/>
              <a:t> </a:t>
            </a:r>
            <a:r>
              <a:rPr lang="en-GB" dirty="0" err="1" smtClean="0"/>
              <a:t>maturitního</a:t>
            </a:r>
            <a:r>
              <a:rPr lang="en-GB" dirty="0" smtClean="0"/>
              <a:t> </a:t>
            </a:r>
            <a:r>
              <a:rPr lang="en-GB" dirty="0" err="1" smtClean="0"/>
              <a:t>tématu</a:t>
            </a:r>
            <a:r>
              <a:rPr lang="en-GB" dirty="0" smtClean="0"/>
              <a:t> </a:t>
            </a:r>
            <a:r>
              <a:rPr lang="cs-CZ" dirty="0"/>
              <a:t>NAKUPOVÁNÍ</a:t>
            </a:r>
            <a:r>
              <a:rPr lang="en-GB" dirty="0" smtClean="0"/>
              <a:t>. </a:t>
            </a:r>
            <a:endParaRPr lang="cs-CZ" dirty="0" smtClean="0"/>
          </a:p>
          <a:p>
            <a:pPr algn="just"/>
            <a:r>
              <a:rPr lang="en-GB" dirty="0" err="1" smtClean="0"/>
              <a:t>Žáci</a:t>
            </a:r>
            <a:r>
              <a:rPr lang="en-GB" dirty="0" smtClean="0"/>
              <a:t> se v </a:t>
            </a:r>
            <a:r>
              <a:rPr lang="en-GB" dirty="0" err="1" smtClean="0"/>
              <a:t>prezentaci</a:t>
            </a:r>
            <a:r>
              <a:rPr lang="en-GB" dirty="0" smtClean="0"/>
              <a:t> </a:t>
            </a:r>
            <a:r>
              <a:rPr lang="en-GB" dirty="0" err="1" smtClean="0"/>
              <a:t>seznámí</a:t>
            </a:r>
            <a:r>
              <a:rPr lang="en-GB" dirty="0" smtClean="0"/>
              <a:t> se </a:t>
            </a:r>
            <a:r>
              <a:rPr lang="en-GB" dirty="0" err="1" smtClean="0"/>
              <a:t>slovní</a:t>
            </a:r>
            <a:r>
              <a:rPr lang="en-GB" dirty="0" smtClean="0"/>
              <a:t> </a:t>
            </a:r>
            <a:r>
              <a:rPr lang="en-GB" dirty="0" err="1" smtClean="0"/>
              <a:t>zásobou</a:t>
            </a:r>
            <a:r>
              <a:rPr lang="cs-CZ" dirty="0" smtClean="0"/>
              <a:t> k danému tématu, kterou pak následně použijí ve vlastním projevu.</a:t>
            </a:r>
            <a:r>
              <a:rPr lang="en-GB" dirty="0" smtClean="0"/>
              <a:t> </a:t>
            </a:r>
            <a:endParaRPr lang="cs-CZ" dirty="0" smtClean="0"/>
          </a:p>
          <a:p>
            <a:r>
              <a:rPr lang="en-GB" dirty="0" err="1"/>
              <a:t>Součástí</a:t>
            </a:r>
            <a:r>
              <a:rPr lang="en-GB" dirty="0"/>
              <a:t> </a:t>
            </a:r>
            <a:r>
              <a:rPr lang="en-GB" dirty="0" err="1"/>
              <a:t>prezentace</a:t>
            </a:r>
            <a:r>
              <a:rPr lang="en-GB" dirty="0"/>
              <a:t> </a:t>
            </a:r>
            <a:r>
              <a:rPr lang="en-GB" dirty="0" err="1"/>
              <a:t>jsou</a:t>
            </a:r>
            <a:r>
              <a:rPr lang="en-GB" dirty="0"/>
              <a:t> </a:t>
            </a:r>
            <a:r>
              <a:rPr lang="en-GB" dirty="0" err="1"/>
              <a:t>obrázky</a:t>
            </a:r>
            <a:r>
              <a:rPr lang="en-GB" dirty="0"/>
              <a:t> k </a:t>
            </a:r>
            <a:r>
              <a:rPr lang="en-GB" dirty="0" err="1"/>
              <a:t>popisu</a:t>
            </a:r>
            <a:r>
              <a:rPr lang="en-GB" dirty="0"/>
              <a:t> a </a:t>
            </a:r>
            <a:r>
              <a:rPr lang="en-GB" dirty="0" err="1"/>
              <a:t>porovnávání</a:t>
            </a:r>
            <a:r>
              <a:rPr lang="en-GB" dirty="0"/>
              <a:t>, </a:t>
            </a:r>
            <a:r>
              <a:rPr lang="en-GB" dirty="0" err="1"/>
              <a:t>práce</a:t>
            </a:r>
            <a:r>
              <a:rPr lang="en-GB" dirty="0"/>
              <a:t> s </a:t>
            </a:r>
            <a:r>
              <a:rPr lang="en-GB" dirty="0" err="1"/>
              <a:t>textem</a:t>
            </a:r>
            <a:r>
              <a:rPr lang="en-GB" dirty="0"/>
              <a:t>, </a:t>
            </a:r>
            <a:r>
              <a:rPr lang="en-GB" dirty="0" err="1"/>
              <a:t>otázky</a:t>
            </a:r>
            <a:r>
              <a:rPr lang="en-GB" dirty="0"/>
              <a:t> pro </a:t>
            </a:r>
            <a:r>
              <a:rPr lang="en-GB" dirty="0" err="1"/>
              <a:t>práci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dvojicích</a:t>
            </a:r>
            <a:r>
              <a:rPr lang="en-GB" dirty="0"/>
              <a:t> </a:t>
            </a:r>
            <a:r>
              <a:rPr lang="en-GB" dirty="0" err="1"/>
              <a:t>nebo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skupinách</a:t>
            </a:r>
            <a:r>
              <a:rPr lang="cs-CZ" dirty="0"/>
              <a:t> a modelové</a:t>
            </a:r>
            <a:r>
              <a:rPr lang="en-GB" dirty="0"/>
              <a:t> </a:t>
            </a:r>
            <a:r>
              <a:rPr lang="en-GB" dirty="0" err="1"/>
              <a:t>situace</a:t>
            </a:r>
            <a:r>
              <a:rPr lang="en-GB" dirty="0"/>
              <a:t> pro </a:t>
            </a:r>
            <a:r>
              <a:rPr lang="en-GB" dirty="0" err="1"/>
              <a:t>interakci</a:t>
            </a:r>
            <a:r>
              <a:rPr lang="cs-CZ" dirty="0"/>
              <a:t>.</a:t>
            </a:r>
            <a:endParaRPr lang="en-GB" dirty="0"/>
          </a:p>
          <a:p>
            <a:pPr algn="just">
              <a:buNone/>
            </a:pPr>
            <a:endParaRPr lang="cs-CZ" dirty="0" smtClean="0"/>
          </a:p>
          <a:p>
            <a:pPr algn="just"/>
            <a:r>
              <a:rPr lang="cs-CZ" u="sng" dirty="0" smtClean="0"/>
              <a:t>Forma výuky</a:t>
            </a:r>
            <a:r>
              <a:rPr lang="cs-CZ" dirty="0" smtClean="0"/>
              <a:t>: frontální výuka, skupinová, individuální pro domácí přípravu</a:t>
            </a:r>
            <a:endParaRPr lang="cs-CZ" u="sng" dirty="0" smtClean="0"/>
          </a:p>
          <a:p>
            <a:pPr algn="just"/>
            <a:r>
              <a:rPr lang="cs-CZ" u="sng" dirty="0" smtClean="0"/>
              <a:t>Převládající klíčové kompetence</a:t>
            </a:r>
            <a:r>
              <a:rPr lang="cs-CZ" dirty="0" smtClean="0"/>
              <a:t>: </a:t>
            </a:r>
            <a:r>
              <a:rPr lang="cs-CZ" sz="2800" dirty="0" err="1" smtClean="0"/>
              <a:t>kompetence</a:t>
            </a:r>
            <a:r>
              <a:rPr lang="cs-CZ" sz="2800" dirty="0" smtClean="0"/>
              <a:t> k učení, kompetence k řešení problémů, kompetence sociální a personální</a:t>
            </a:r>
            <a:endParaRPr lang="cs-CZ" u="sng" dirty="0" smtClean="0"/>
          </a:p>
          <a:p>
            <a:pPr algn="just"/>
            <a:r>
              <a:rPr lang="cs-CZ" u="sng" dirty="0" smtClean="0"/>
              <a:t>Vazba na ŠVP: </a:t>
            </a:r>
          </a:p>
          <a:p>
            <a:pPr algn="just"/>
            <a:r>
              <a:rPr lang="cs-CZ" sz="2400" dirty="0" smtClean="0"/>
              <a:t>Školní vzdělávací program pro čtyřleté gymnázium – učební osnovy ANGLICKÝ JAZYK – 3. ročník </a:t>
            </a:r>
          </a:p>
          <a:p>
            <a:pPr algn="just"/>
            <a:r>
              <a:rPr lang="cs-CZ" sz="2400" dirty="0" smtClean="0"/>
              <a:t>Školní vzdělávací program pro osmileté gymnázium – část B – učební osnovy ANGLICKÝ JAZYK - septima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8846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err="1" smtClean="0"/>
              <a:t>Questions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2800" dirty="0" err="1" smtClean="0"/>
              <a:t>Ask</a:t>
            </a:r>
            <a:r>
              <a:rPr lang="cs-CZ" sz="2800" dirty="0" smtClean="0"/>
              <a:t> and </a:t>
            </a:r>
            <a:r>
              <a:rPr lang="cs-CZ" sz="2800" dirty="0" err="1" smtClean="0"/>
              <a:t>answer</a:t>
            </a:r>
            <a:r>
              <a:rPr lang="cs-CZ" sz="2800" dirty="0" smtClean="0"/>
              <a:t>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questions</a:t>
            </a:r>
            <a:r>
              <a:rPr lang="cs-CZ" sz="2800" dirty="0" smtClean="0"/>
              <a:t> in </a:t>
            </a:r>
            <a:r>
              <a:rPr lang="cs-CZ" sz="2800" dirty="0" err="1" smtClean="0"/>
              <a:t>pairs</a:t>
            </a:r>
            <a:endParaRPr lang="en-GB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attitude</a:t>
            </a:r>
            <a:r>
              <a:rPr lang="cs-CZ" dirty="0" smtClean="0"/>
              <a:t> </a:t>
            </a:r>
            <a:r>
              <a:rPr lang="cs-CZ" dirty="0" err="1" smtClean="0"/>
              <a:t>towards</a:t>
            </a:r>
            <a:r>
              <a:rPr lang="cs-CZ" dirty="0" smtClean="0"/>
              <a:t> shopping?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 are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favourite</a:t>
            </a:r>
            <a:r>
              <a:rPr lang="cs-CZ" dirty="0" smtClean="0"/>
              <a:t> </a:t>
            </a:r>
            <a:r>
              <a:rPr lang="cs-CZ" dirty="0" err="1" smtClean="0"/>
              <a:t>shops</a:t>
            </a:r>
            <a:r>
              <a:rPr lang="cs-CZ" dirty="0" smtClean="0"/>
              <a:t>?</a:t>
            </a:r>
          </a:p>
          <a:p>
            <a:r>
              <a:rPr lang="cs-CZ" dirty="0" smtClean="0"/>
              <a:t>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prefer</a:t>
            </a:r>
            <a:r>
              <a:rPr lang="cs-CZ" dirty="0" smtClean="0"/>
              <a:t> to </a:t>
            </a:r>
            <a:r>
              <a:rPr lang="cs-CZ" dirty="0" err="1" smtClean="0"/>
              <a:t>shop</a:t>
            </a:r>
            <a:r>
              <a:rPr lang="cs-CZ" dirty="0" smtClean="0"/>
              <a:t> in a supermarket </a:t>
            </a:r>
            <a:r>
              <a:rPr lang="cs-CZ" dirty="0" err="1" smtClean="0"/>
              <a:t>or</a:t>
            </a:r>
            <a:r>
              <a:rPr lang="cs-CZ" dirty="0" smtClean="0"/>
              <a:t> a </a:t>
            </a:r>
            <a:r>
              <a:rPr lang="cs-CZ" dirty="0" err="1" smtClean="0"/>
              <a:t>small</a:t>
            </a:r>
            <a:r>
              <a:rPr lang="cs-CZ" dirty="0" smtClean="0"/>
              <a:t> </a:t>
            </a:r>
            <a:r>
              <a:rPr lang="cs-CZ" dirty="0" err="1" smtClean="0"/>
              <a:t>local</a:t>
            </a:r>
            <a:r>
              <a:rPr lang="cs-CZ" dirty="0" smtClean="0"/>
              <a:t> </a:t>
            </a:r>
            <a:r>
              <a:rPr lang="cs-CZ" dirty="0" err="1" smtClean="0"/>
              <a:t>shop</a:t>
            </a:r>
            <a:r>
              <a:rPr lang="cs-CZ" dirty="0" smtClean="0"/>
              <a:t>? </a:t>
            </a:r>
            <a:r>
              <a:rPr lang="cs-CZ" dirty="0" err="1" smtClean="0"/>
              <a:t>Why</a:t>
            </a:r>
            <a:r>
              <a:rPr lang="cs-CZ" dirty="0" smtClean="0"/>
              <a:t>?</a:t>
            </a:r>
          </a:p>
          <a:p>
            <a:r>
              <a:rPr lang="cs-CZ" dirty="0" smtClean="0"/>
              <a:t>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any</a:t>
            </a:r>
            <a:r>
              <a:rPr lang="cs-CZ" dirty="0" smtClean="0"/>
              <a:t> </a:t>
            </a:r>
            <a:r>
              <a:rPr lang="cs-CZ" dirty="0" err="1" smtClean="0"/>
              <a:t>experience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online shopping via </a:t>
            </a:r>
            <a:r>
              <a:rPr lang="cs-CZ" dirty="0" err="1" smtClean="0"/>
              <a:t>the</a:t>
            </a:r>
            <a:r>
              <a:rPr lang="cs-CZ" dirty="0" smtClean="0"/>
              <a:t> Internet? </a:t>
            </a:r>
            <a:r>
              <a:rPr lang="cs-CZ" dirty="0" err="1" smtClean="0"/>
              <a:t>What</a:t>
            </a:r>
            <a:r>
              <a:rPr lang="cs-CZ" dirty="0" smtClean="0"/>
              <a:t> are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advantages</a:t>
            </a:r>
            <a:r>
              <a:rPr lang="cs-CZ" dirty="0" smtClean="0"/>
              <a:t> and </a:t>
            </a:r>
            <a:r>
              <a:rPr lang="cs-CZ" dirty="0" err="1" smtClean="0"/>
              <a:t>disadvantages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a shopping </a:t>
            </a:r>
            <a:r>
              <a:rPr lang="cs-CZ" dirty="0" err="1" smtClean="0"/>
              <a:t>mall</a:t>
            </a:r>
            <a:r>
              <a:rPr lang="cs-CZ" dirty="0" smtClean="0"/>
              <a:t>? </a:t>
            </a:r>
            <a:r>
              <a:rPr lang="cs-CZ" dirty="0" err="1" smtClean="0"/>
              <a:t>What</a:t>
            </a:r>
            <a:r>
              <a:rPr lang="cs-CZ" dirty="0" smtClean="0"/>
              <a:t> are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advantages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a shopping </a:t>
            </a:r>
            <a:r>
              <a:rPr lang="cs-CZ" dirty="0" err="1" smtClean="0"/>
              <a:t>mall</a:t>
            </a:r>
            <a:r>
              <a:rPr lang="cs-CZ" dirty="0" smtClean="0"/>
              <a:t>?</a:t>
            </a:r>
          </a:p>
          <a:p>
            <a:pPr lvl="0"/>
            <a:r>
              <a:rPr lang="cs-CZ" dirty="0" err="1"/>
              <a:t>Who</a:t>
            </a:r>
            <a:r>
              <a:rPr lang="cs-CZ" dirty="0"/>
              <a:t> do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dirty="0" err="1"/>
              <a:t>often</a:t>
            </a:r>
            <a:r>
              <a:rPr lang="cs-CZ" dirty="0"/>
              <a:t> go shopping </a:t>
            </a:r>
            <a:r>
              <a:rPr lang="cs-CZ" dirty="0" err="1"/>
              <a:t>with</a:t>
            </a:r>
            <a:r>
              <a:rPr lang="cs-CZ" dirty="0" smtClean="0"/>
              <a:t>?</a:t>
            </a:r>
          </a:p>
          <a:p>
            <a:r>
              <a:rPr lang="cs-CZ" dirty="0" err="1"/>
              <a:t>What</a:t>
            </a:r>
            <a:r>
              <a:rPr lang="cs-CZ" dirty="0"/>
              <a:t> do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dirty="0" err="1"/>
              <a:t>spend</a:t>
            </a:r>
            <a:r>
              <a:rPr lang="cs-CZ" dirty="0"/>
              <a:t> most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your</a:t>
            </a:r>
            <a:r>
              <a:rPr lang="cs-CZ" dirty="0"/>
              <a:t> </a:t>
            </a:r>
            <a:r>
              <a:rPr lang="cs-CZ" dirty="0" err="1"/>
              <a:t>money</a:t>
            </a:r>
            <a:r>
              <a:rPr lang="cs-CZ" dirty="0"/>
              <a:t> on?</a:t>
            </a:r>
            <a:endParaRPr lang="en-GB" dirty="0"/>
          </a:p>
          <a:p>
            <a:pPr lvl="0"/>
            <a:r>
              <a:rPr lang="cs-CZ" dirty="0" err="1" smtClean="0"/>
              <a:t>When</a:t>
            </a:r>
            <a:r>
              <a:rPr lang="cs-CZ" dirty="0" smtClean="0"/>
              <a:t>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dirty="0" err="1"/>
              <a:t>buy</a:t>
            </a:r>
            <a:r>
              <a:rPr lang="cs-CZ" dirty="0"/>
              <a:t> </a:t>
            </a:r>
            <a:r>
              <a:rPr lang="cs-CZ" dirty="0" err="1"/>
              <a:t>something</a:t>
            </a:r>
            <a:r>
              <a:rPr lang="cs-CZ" dirty="0"/>
              <a:t>, </a:t>
            </a:r>
            <a:r>
              <a:rPr lang="cs-CZ" dirty="0" err="1"/>
              <a:t>what</a:t>
            </a:r>
            <a:r>
              <a:rPr lang="cs-CZ" dirty="0"/>
              <a:t> </a:t>
            </a:r>
            <a:r>
              <a:rPr lang="cs-CZ" dirty="0" err="1"/>
              <a:t>things</a:t>
            </a:r>
            <a:r>
              <a:rPr lang="cs-CZ" dirty="0"/>
              <a:t> are most </a:t>
            </a:r>
            <a:r>
              <a:rPr lang="cs-CZ" dirty="0" err="1"/>
              <a:t>important</a:t>
            </a:r>
            <a:r>
              <a:rPr lang="cs-CZ" dirty="0"/>
              <a:t> to </a:t>
            </a:r>
            <a:r>
              <a:rPr lang="cs-CZ" dirty="0" err="1"/>
              <a:t>you</a:t>
            </a:r>
            <a:r>
              <a:rPr lang="cs-CZ" dirty="0"/>
              <a:t>? </a:t>
            </a:r>
            <a:r>
              <a:rPr lang="cs-CZ" dirty="0" err="1"/>
              <a:t>Price</a:t>
            </a:r>
            <a:r>
              <a:rPr lang="cs-CZ" dirty="0"/>
              <a:t>? </a:t>
            </a:r>
            <a:r>
              <a:rPr lang="cs-CZ" dirty="0" err="1"/>
              <a:t>Quality</a:t>
            </a:r>
            <a:r>
              <a:rPr lang="cs-CZ" dirty="0"/>
              <a:t>? </a:t>
            </a:r>
            <a:r>
              <a:rPr lang="cs-CZ" dirty="0" err="1"/>
              <a:t>Fashion</a:t>
            </a:r>
            <a:r>
              <a:rPr lang="cs-CZ" dirty="0"/>
              <a:t> </a:t>
            </a:r>
            <a:r>
              <a:rPr lang="cs-CZ" dirty="0" err="1"/>
              <a:t>trends</a:t>
            </a:r>
            <a:r>
              <a:rPr lang="cs-CZ" dirty="0"/>
              <a:t>? </a:t>
            </a:r>
            <a:endParaRPr lang="en-GB" dirty="0"/>
          </a:p>
          <a:p>
            <a:endParaRPr lang="cs-CZ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5607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63272" cy="1143000"/>
          </a:xfrm>
        </p:spPr>
        <p:txBody>
          <a:bodyPr>
            <a:noAutofit/>
          </a:bodyPr>
          <a:lstStyle/>
          <a:p>
            <a:r>
              <a:rPr lang="cs-CZ" sz="3200" b="1" dirty="0" err="1"/>
              <a:t>Shops</a:t>
            </a:r>
            <a:r>
              <a:rPr lang="cs-CZ" sz="3200" b="1" dirty="0"/>
              <a:t> and </a:t>
            </a:r>
            <a:r>
              <a:rPr lang="cs-CZ" sz="3200" b="1" dirty="0" err="1"/>
              <a:t>what</a:t>
            </a:r>
            <a:r>
              <a:rPr lang="cs-CZ" sz="3200" b="1" dirty="0"/>
              <a:t> </a:t>
            </a:r>
            <a:r>
              <a:rPr lang="cs-CZ" sz="3200" b="1" dirty="0" err="1"/>
              <a:t>they</a:t>
            </a:r>
            <a:r>
              <a:rPr lang="cs-CZ" sz="3200" b="1" dirty="0"/>
              <a:t> </a:t>
            </a:r>
            <a:r>
              <a:rPr lang="cs-CZ" sz="3200" b="1" dirty="0" err="1"/>
              <a:t>sell</a:t>
            </a: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i="1" dirty="0" err="1"/>
              <a:t>Match</a:t>
            </a:r>
            <a:r>
              <a:rPr lang="cs-CZ" sz="3200" i="1" dirty="0"/>
              <a:t> </a:t>
            </a:r>
            <a:r>
              <a:rPr lang="cs-CZ" sz="3200" i="1" dirty="0" err="1"/>
              <a:t>the</a:t>
            </a:r>
            <a:r>
              <a:rPr lang="cs-CZ" sz="3200" i="1" dirty="0"/>
              <a:t> </a:t>
            </a:r>
            <a:r>
              <a:rPr lang="cs-CZ" sz="3200" i="1" dirty="0" err="1"/>
              <a:t>shops</a:t>
            </a:r>
            <a:r>
              <a:rPr lang="cs-CZ" sz="3200" i="1" dirty="0"/>
              <a:t> </a:t>
            </a:r>
            <a:r>
              <a:rPr lang="cs-CZ" sz="3200" i="1" dirty="0" err="1" smtClean="0"/>
              <a:t>with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the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things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you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can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buy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there</a:t>
            </a:r>
            <a:endParaRPr lang="en-GB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605259"/>
          </a:xfrm>
        </p:spPr>
        <p:txBody>
          <a:bodyPr>
            <a:normAutofit fontScale="55000" lnSpcReduction="20000"/>
          </a:bodyPr>
          <a:lstStyle/>
          <a:p>
            <a:r>
              <a:rPr lang="cs-CZ" sz="3600" dirty="0" smtClean="0"/>
              <a:t>BUTCHER´S</a:t>
            </a:r>
          </a:p>
          <a:p>
            <a:r>
              <a:rPr lang="cs-CZ" sz="3600" dirty="0" smtClean="0"/>
              <a:t>BAKER´S</a:t>
            </a:r>
          </a:p>
          <a:p>
            <a:r>
              <a:rPr lang="cs-CZ" sz="3600" dirty="0" smtClean="0"/>
              <a:t>GREENGROCER´S</a:t>
            </a:r>
          </a:p>
          <a:p>
            <a:r>
              <a:rPr lang="cs-CZ" sz="3600" dirty="0" smtClean="0"/>
              <a:t>CHEMIST´S</a:t>
            </a:r>
          </a:p>
          <a:p>
            <a:r>
              <a:rPr lang="cs-CZ" sz="3600" dirty="0" smtClean="0"/>
              <a:t>NEWSAGENT´S</a:t>
            </a:r>
          </a:p>
          <a:p>
            <a:r>
              <a:rPr lang="cs-CZ" sz="3600" dirty="0" smtClean="0"/>
              <a:t>STATIONER´S</a:t>
            </a:r>
          </a:p>
          <a:p>
            <a:r>
              <a:rPr lang="cs-CZ" sz="3600" dirty="0" smtClean="0"/>
              <a:t>BOOKSHOP</a:t>
            </a:r>
          </a:p>
          <a:p>
            <a:r>
              <a:rPr lang="cs-CZ" sz="3600" dirty="0" smtClean="0"/>
              <a:t>IRONMONGER´S</a:t>
            </a:r>
          </a:p>
          <a:p>
            <a:r>
              <a:rPr lang="en-GB" sz="3600" dirty="0" smtClean="0"/>
              <a:t>OFF-LICENCE </a:t>
            </a:r>
          </a:p>
          <a:p>
            <a:r>
              <a:rPr lang="en-GB" sz="3600" dirty="0" smtClean="0"/>
              <a:t>FLORIST´S</a:t>
            </a:r>
          </a:p>
          <a:p>
            <a:r>
              <a:rPr lang="en-GB" sz="3600" dirty="0" smtClean="0"/>
              <a:t>PET SHOP</a:t>
            </a:r>
          </a:p>
          <a:p>
            <a:r>
              <a:rPr lang="en-GB" sz="3600" dirty="0" smtClean="0"/>
              <a:t>CLOTHES SHOP</a:t>
            </a:r>
          </a:p>
          <a:p>
            <a:r>
              <a:rPr lang="cs-CZ" sz="3600" dirty="0" smtClean="0"/>
              <a:t>GROCER´S</a:t>
            </a:r>
            <a:endParaRPr lang="en-GB" sz="3600" dirty="0" smtClean="0"/>
          </a:p>
          <a:p>
            <a:r>
              <a:rPr lang="en-GB" sz="3600" dirty="0" smtClean="0"/>
              <a:t>CONFECTIONER'S SHOP </a:t>
            </a:r>
          </a:p>
          <a:p>
            <a:r>
              <a:rPr lang="en-GB" sz="3600" dirty="0" smtClean="0"/>
              <a:t>SHOE SHOP</a:t>
            </a:r>
          </a:p>
          <a:p>
            <a:endParaRPr lang="cs-CZ" dirty="0" smtClean="0"/>
          </a:p>
          <a:p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499992" y="1916832"/>
            <a:ext cx="4392488" cy="4680520"/>
          </a:xfrm>
        </p:spPr>
        <p:txBody>
          <a:bodyPr>
            <a:noAutofit/>
          </a:bodyPr>
          <a:lstStyle/>
          <a:p>
            <a:r>
              <a:rPr lang="en-GB" sz="1400" dirty="0" smtClean="0"/>
              <a:t>meat</a:t>
            </a:r>
            <a:r>
              <a:rPr lang="cs-CZ" sz="1400" dirty="0" smtClean="0"/>
              <a:t>, </a:t>
            </a:r>
            <a:r>
              <a:rPr lang="en-GB" sz="1400" dirty="0" smtClean="0"/>
              <a:t>ham, sausages</a:t>
            </a:r>
            <a:endParaRPr lang="cs-CZ" sz="1400" dirty="0" smtClean="0"/>
          </a:p>
          <a:p>
            <a:r>
              <a:rPr lang="en-GB" sz="1400" dirty="0" smtClean="0"/>
              <a:t>dog´s food, cage</a:t>
            </a:r>
            <a:r>
              <a:rPr lang="cs-CZ" sz="1400" dirty="0" smtClean="0"/>
              <a:t>, </a:t>
            </a:r>
            <a:r>
              <a:rPr lang="en-GB" sz="1400" dirty="0" smtClean="0"/>
              <a:t>lea</a:t>
            </a:r>
            <a:r>
              <a:rPr lang="cs-CZ" sz="1400" dirty="0" err="1" smtClean="0"/>
              <a:t>sh</a:t>
            </a:r>
            <a:endParaRPr lang="cs-CZ" sz="1400" dirty="0" smtClean="0"/>
          </a:p>
          <a:p>
            <a:r>
              <a:rPr lang="en-GB" sz="1400" dirty="0" smtClean="0"/>
              <a:t>a bunch of roses</a:t>
            </a:r>
            <a:r>
              <a:rPr lang="cs-CZ" sz="1400" dirty="0" smtClean="0"/>
              <a:t>, </a:t>
            </a:r>
            <a:r>
              <a:rPr lang="en-GB" sz="1400" dirty="0" smtClean="0"/>
              <a:t>tulips</a:t>
            </a:r>
            <a:endParaRPr lang="cs-CZ" sz="1400" dirty="0" smtClean="0"/>
          </a:p>
          <a:p>
            <a:r>
              <a:rPr lang="en-GB" sz="1400" dirty="0" smtClean="0"/>
              <a:t>drops</a:t>
            </a:r>
            <a:r>
              <a:rPr lang="cs-CZ" sz="1400" dirty="0" smtClean="0"/>
              <a:t>, </a:t>
            </a:r>
            <a:r>
              <a:rPr lang="en-GB" sz="1400" dirty="0" smtClean="0"/>
              <a:t>pills, painkillers</a:t>
            </a:r>
            <a:r>
              <a:rPr lang="cs-CZ" sz="1400" dirty="0" smtClean="0"/>
              <a:t>, </a:t>
            </a:r>
            <a:r>
              <a:rPr lang="en-GB" sz="1400" dirty="0" smtClean="0"/>
              <a:t>aspirin, plasters,</a:t>
            </a:r>
            <a:r>
              <a:rPr lang="cs-CZ" sz="1400" dirty="0" smtClean="0"/>
              <a:t> </a:t>
            </a:r>
            <a:r>
              <a:rPr lang="en-GB" sz="1400" dirty="0" smtClean="0"/>
              <a:t>thermometer </a:t>
            </a:r>
            <a:endParaRPr lang="cs-CZ" sz="1400" dirty="0" smtClean="0"/>
          </a:p>
          <a:p>
            <a:r>
              <a:rPr lang="en-GB" sz="1400" dirty="0" smtClean="0"/>
              <a:t>dictionaries</a:t>
            </a:r>
            <a:r>
              <a:rPr lang="cs-CZ" sz="1400" dirty="0" smtClean="0"/>
              <a:t>, </a:t>
            </a:r>
            <a:r>
              <a:rPr lang="en-GB" sz="1400" dirty="0" smtClean="0"/>
              <a:t>books</a:t>
            </a:r>
            <a:endParaRPr lang="cs-CZ" sz="1400" dirty="0" smtClean="0"/>
          </a:p>
          <a:p>
            <a:r>
              <a:rPr lang="cs-CZ" sz="1400" dirty="0" err="1"/>
              <a:t>c</a:t>
            </a:r>
            <a:r>
              <a:rPr lang="cs-CZ" sz="1400" dirty="0" err="1" smtClean="0"/>
              <a:t>auliflower</a:t>
            </a:r>
            <a:r>
              <a:rPr lang="cs-CZ" sz="1400" dirty="0" smtClean="0"/>
              <a:t>, </a:t>
            </a:r>
            <a:r>
              <a:rPr lang="en-GB" sz="1400" dirty="0" smtClean="0"/>
              <a:t>apples</a:t>
            </a:r>
            <a:r>
              <a:rPr lang="cs-CZ" sz="1400" dirty="0" smtClean="0"/>
              <a:t>, </a:t>
            </a:r>
            <a:r>
              <a:rPr lang="en-GB" sz="1400" dirty="0" smtClean="0"/>
              <a:t>parsley</a:t>
            </a:r>
            <a:endParaRPr lang="cs-CZ" sz="1400" dirty="0" smtClean="0"/>
          </a:p>
          <a:p>
            <a:r>
              <a:rPr lang="en-GB" sz="1400" dirty="0" smtClean="0"/>
              <a:t>rulers</a:t>
            </a:r>
            <a:r>
              <a:rPr lang="cs-CZ" sz="1400" dirty="0" smtClean="0"/>
              <a:t>, </a:t>
            </a:r>
            <a:r>
              <a:rPr lang="en-GB" sz="1400" dirty="0" smtClean="0"/>
              <a:t>envelopes</a:t>
            </a:r>
            <a:r>
              <a:rPr lang="cs-CZ" sz="1400" dirty="0" smtClean="0"/>
              <a:t>, </a:t>
            </a:r>
            <a:r>
              <a:rPr lang="en-GB" sz="1400" dirty="0" smtClean="0"/>
              <a:t>pencil sharpeners</a:t>
            </a:r>
            <a:r>
              <a:rPr lang="cs-CZ" sz="1400" dirty="0" smtClean="0"/>
              <a:t>, </a:t>
            </a:r>
            <a:r>
              <a:rPr lang="en-GB" sz="1400" dirty="0" smtClean="0"/>
              <a:t>highlighters</a:t>
            </a:r>
            <a:r>
              <a:rPr lang="cs-CZ" sz="1400" dirty="0" smtClean="0"/>
              <a:t>, </a:t>
            </a:r>
            <a:r>
              <a:rPr lang="en-GB" sz="1400" dirty="0" smtClean="0"/>
              <a:t>scissors</a:t>
            </a:r>
            <a:r>
              <a:rPr lang="cs-CZ" sz="1400" dirty="0" smtClean="0"/>
              <a:t>, </a:t>
            </a:r>
            <a:r>
              <a:rPr lang="en-GB" sz="1400" dirty="0" smtClean="0"/>
              <a:t>crayons</a:t>
            </a:r>
            <a:endParaRPr lang="cs-CZ" sz="1400" dirty="0" smtClean="0"/>
          </a:p>
          <a:p>
            <a:r>
              <a:rPr lang="en-GB" sz="1400" dirty="0" smtClean="0"/>
              <a:t>sandals</a:t>
            </a:r>
            <a:r>
              <a:rPr lang="cs-CZ" sz="1400" dirty="0" smtClean="0"/>
              <a:t>, </a:t>
            </a:r>
            <a:r>
              <a:rPr lang="en-GB" sz="1400" dirty="0" smtClean="0"/>
              <a:t>slippers</a:t>
            </a:r>
            <a:r>
              <a:rPr lang="cs-CZ" sz="1400" dirty="0" smtClean="0"/>
              <a:t>, </a:t>
            </a:r>
            <a:r>
              <a:rPr lang="en-GB" sz="1400" dirty="0" smtClean="0"/>
              <a:t>boots</a:t>
            </a:r>
            <a:r>
              <a:rPr lang="cs-CZ" sz="1400" dirty="0" smtClean="0"/>
              <a:t>, </a:t>
            </a:r>
            <a:r>
              <a:rPr lang="en-GB" sz="1400" dirty="0" smtClean="0"/>
              <a:t>shoelace</a:t>
            </a:r>
            <a:endParaRPr lang="cs-CZ" sz="1400" dirty="0" smtClean="0"/>
          </a:p>
          <a:p>
            <a:r>
              <a:rPr lang="en-GB" sz="1400" dirty="0" smtClean="0"/>
              <a:t>cigars</a:t>
            </a:r>
            <a:r>
              <a:rPr lang="cs-CZ" sz="1400" dirty="0" smtClean="0"/>
              <a:t>,</a:t>
            </a:r>
            <a:r>
              <a:rPr lang="en-GB" sz="1400" dirty="0" smtClean="0"/>
              <a:t> cigarettes</a:t>
            </a:r>
            <a:r>
              <a:rPr lang="cs-CZ" sz="1400" dirty="0" smtClean="0"/>
              <a:t>, </a:t>
            </a:r>
            <a:r>
              <a:rPr lang="en-GB" sz="1400" dirty="0" smtClean="0"/>
              <a:t>lighter</a:t>
            </a:r>
            <a:r>
              <a:rPr lang="cs-CZ" sz="1400" dirty="0" smtClean="0"/>
              <a:t>, </a:t>
            </a:r>
            <a:r>
              <a:rPr lang="en-GB" sz="1400" dirty="0" smtClean="0"/>
              <a:t>newspaper</a:t>
            </a:r>
            <a:r>
              <a:rPr lang="cs-CZ" sz="1400" dirty="0" smtClean="0"/>
              <a:t>,</a:t>
            </a:r>
            <a:r>
              <a:rPr lang="cs-CZ" sz="1400" dirty="0" err="1" smtClean="0"/>
              <a:t>magazines</a:t>
            </a:r>
            <a:endParaRPr lang="cs-CZ" sz="1400" dirty="0" smtClean="0"/>
          </a:p>
          <a:p>
            <a:r>
              <a:rPr lang="en-GB" sz="1400" dirty="0" smtClean="0"/>
              <a:t>rolls,</a:t>
            </a:r>
            <a:r>
              <a:rPr lang="cs-CZ" sz="1400" dirty="0" smtClean="0"/>
              <a:t> </a:t>
            </a:r>
            <a:r>
              <a:rPr lang="en-GB" sz="1400" dirty="0" smtClean="0"/>
              <a:t>doughnuts</a:t>
            </a:r>
            <a:r>
              <a:rPr lang="cs-CZ" sz="1400" dirty="0" smtClean="0"/>
              <a:t>, </a:t>
            </a:r>
            <a:r>
              <a:rPr lang="cs-CZ" sz="1400" dirty="0" err="1" smtClean="0"/>
              <a:t>bread</a:t>
            </a:r>
            <a:endParaRPr lang="en-GB" sz="1400" dirty="0" smtClean="0"/>
          </a:p>
          <a:p>
            <a:r>
              <a:rPr lang="en-GB" sz="1400" dirty="0" smtClean="0"/>
              <a:t>saw, hammer</a:t>
            </a:r>
            <a:r>
              <a:rPr lang="cs-CZ" sz="1400" dirty="0" smtClean="0"/>
              <a:t>, </a:t>
            </a:r>
            <a:r>
              <a:rPr lang="en-GB" sz="1400" dirty="0" smtClean="0"/>
              <a:t>nails,</a:t>
            </a:r>
            <a:endParaRPr lang="cs-CZ" sz="1400" dirty="0" smtClean="0"/>
          </a:p>
          <a:p>
            <a:r>
              <a:rPr lang="en-GB" sz="1400" dirty="0" smtClean="0"/>
              <a:t>trousers</a:t>
            </a:r>
            <a:endParaRPr lang="cs-CZ" sz="1400" dirty="0" smtClean="0"/>
          </a:p>
          <a:p>
            <a:r>
              <a:rPr lang="en-GB" sz="1400" dirty="0" smtClean="0"/>
              <a:t>vodka</a:t>
            </a:r>
            <a:endParaRPr lang="cs-CZ" sz="1400" dirty="0" smtClean="0"/>
          </a:p>
          <a:p>
            <a:r>
              <a:rPr lang="cs-CZ" sz="1400" dirty="0" err="1" smtClean="0"/>
              <a:t>sugar</a:t>
            </a:r>
            <a:r>
              <a:rPr lang="cs-CZ" sz="1400" dirty="0" smtClean="0"/>
              <a:t>, </a:t>
            </a:r>
            <a:r>
              <a:rPr lang="cs-CZ" sz="1400" dirty="0" err="1" smtClean="0"/>
              <a:t>flour</a:t>
            </a:r>
            <a:endParaRPr lang="cs-CZ" sz="1400" dirty="0" smtClean="0"/>
          </a:p>
          <a:p>
            <a:r>
              <a:rPr lang="cs-CZ" sz="1400" dirty="0" err="1" smtClean="0"/>
              <a:t>cakes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411002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63272" cy="1143000"/>
          </a:xfrm>
        </p:spPr>
        <p:txBody>
          <a:bodyPr>
            <a:noAutofit/>
          </a:bodyPr>
          <a:lstStyle/>
          <a:p>
            <a:r>
              <a:rPr lang="cs-CZ" sz="3200" b="1" dirty="0" err="1"/>
              <a:t>Shops</a:t>
            </a:r>
            <a:r>
              <a:rPr lang="cs-CZ" sz="3200" b="1" dirty="0"/>
              <a:t> and </a:t>
            </a:r>
            <a:r>
              <a:rPr lang="cs-CZ" sz="3200" b="1" dirty="0" err="1"/>
              <a:t>what</a:t>
            </a:r>
            <a:r>
              <a:rPr lang="cs-CZ" sz="3200" b="1" dirty="0"/>
              <a:t> </a:t>
            </a:r>
            <a:r>
              <a:rPr lang="cs-CZ" sz="3200" b="1" dirty="0" err="1"/>
              <a:t>they</a:t>
            </a:r>
            <a:r>
              <a:rPr lang="cs-CZ" sz="3200" b="1" dirty="0"/>
              <a:t> </a:t>
            </a:r>
            <a:r>
              <a:rPr lang="cs-CZ" sz="3200" b="1" dirty="0" err="1"/>
              <a:t>sell</a:t>
            </a:r>
            <a:r>
              <a:rPr lang="cs-CZ" sz="3200" b="1" dirty="0"/>
              <a:t/>
            </a:r>
            <a:br>
              <a:rPr lang="cs-CZ" sz="3200" b="1" dirty="0"/>
            </a:br>
            <a:endParaRPr lang="en-GB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605259"/>
          </a:xfrm>
        </p:spPr>
        <p:txBody>
          <a:bodyPr>
            <a:normAutofit fontScale="55000" lnSpcReduction="20000"/>
          </a:bodyPr>
          <a:lstStyle/>
          <a:p>
            <a:r>
              <a:rPr lang="cs-CZ" sz="3600" dirty="0" smtClean="0"/>
              <a:t>BUTCHER´S</a:t>
            </a:r>
          </a:p>
          <a:p>
            <a:r>
              <a:rPr lang="cs-CZ" sz="3600" dirty="0" smtClean="0"/>
              <a:t>BAKER´S</a:t>
            </a:r>
          </a:p>
          <a:p>
            <a:r>
              <a:rPr lang="cs-CZ" sz="3600" dirty="0" smtClean="0"/>
              <a:t>GREENGROCER´S</a:t>
            </a:r>
          </a:p>
          <a:p>
            <a:r>
              <a:rPr lang="cs-CZ" sz="3600" dirty="0" smtClean="0"/>
              <a:t>CHEMIST´S</a:t>
            </a:r>
          </a:p>
          <a:p>
            <a:r>
              <a:rPr lang="cs-CZ" sz="3600" dirty="0" smtClean="0"/>
              <a:t>NEWSAGENT´S</a:t>
            </a:r>
          </a:p>
          <a:p>
            <a:r>
              <a:rPr lang="cs-CZ" sz="3600" dirty="0" smtClean="0"/>
              <a:t>STATIONER´S</a:t>
            </a:r>
          </a:p>
          <a:p>
            <a:r>
              <a:rPr lang="cs-CZ" sz="3600" dirty="0" smtClean="0"/>
              <a:t>BOOKSHOP</a:t>
            </a:r>
          </a:p>
          <a:p>
            <a:r>
              <a:rPr lang="cs-CZ" sz="3600" dirty="0" smtClean="0"/>
              <a:t>IRONMONGER´S</a:t>
            </a:r>
          </a:p>
          <a:p>
            <a:r>
              <a:rPr lang="en-GB" sz="3600" dirty="0" smtClean="0"/>
              <a:t>OFF-LICENCE </a:t>
            </a:r>
          </a:p>
          <a:p>
            <a:r>
              <a:rPr lang="en-GB" sz="3600" dirty="0" smtClean="0"/>
              <a:t>FLORIST´S</a:t>
            </a:r>
          </a:p>
          <a:p>
            <a:r>
              <a:rPr lang="en-GB" sz="3600" dirty="0" smtClean="0"/>
              <a:t>PET SHOP</a:t>
            </a:r>
          </a:p>
          <a:p>
            <a:r>
              <a:rPr lang="en-GB" sz="3600" dirty="0" smtClean="0"/>
              <a:t>CLOTHES SHOP</a:t>
            </a:r>
          </a:p>
          <a:p>
            <a:r>
              <a:rPr lang="cs-CZ" sz="3600" dirty="0" smtClean="0"/>
              <a:t>GROCER´S</a:t>
            </a:r>
            <a:endParaRPr lang="en-GB" sz="3600" dirty="0" smtClean="0"/>
          </a:p>
          <a:p>
            <a:r>
              <a:rPr lang="en-GB" sz="3600" dirty="0" smtClean="0"/>
              <a:t>CONFECTIONER'S SHOP </a:t>
            </a:r>
          </a:p>
          <a:p>
            <a:r>
              <a:rPr lang="en-GB" sz="3600" dirty="0" smtClean="0"/>
              <a:t>SHOE SHOP</a:t>
            </a:r>
          </a:p>
          <a:p>
            <a:endParaRPr lang="cs-CZ" dirty="0" smtClean="0"/>
          </a:p>
          <a:p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499992" y="1916832"/>
            <a:ext cx="4392488" cy="4680520"/>
          </a:xfrm>
        </p:spPr>
        <p:txBody>
          <a:bodyPr>
            <a:noAutofit/>
          </a:bodyPr>
          <a:lstStyle/>
          <a:p>
            <a:r>
              <a:rPr lang="en-GB" sz="1400" dirty="0" smtClean="0"/>
              <a:t>meat</a:t>
            </a:r>
            <a:r>
              <a:rPr lang="cs-CZ" sz="1400" dirty="0" smtClean="0"/>
              <a:t>, </a:t>
            </a:r>
            <a:r>
              <a:rPr lang="en-GB" sz="1400" dirty="0" smtClean="0"/>
              <a:t>ham, sausages</a:t>
            </a:r>
            <a:endParaRPr lang="cs-CZ" sz="1400" dirty="0" smtClean="0"/>
          </a:p>
          <a:p>
            <a:r>
              <a:rPr lang="en-GB" sz="1400" dirty="0" smtClean="0"/>
              <a:t>dog´s food, cage</a:t>
            </a:r>
            <a:r>
              <a:rPr lang="cs-CZ" sz="1400" dirty="0" smtClean="0"/>
              <a:t>, </a:t>
            </a:r>
            <a:r>
              <a:rPr lang="en-GB" sz="1400" dirty="0" smtClean="0"/>
              <a:t>lea</a:t>
            </a:r>
            <a:r>
              <a:rPr lang="cs-CZ" sz="1400" dirty="0" err="1" smtClean="0"/>
              <a:t>sh</a:t>
            </a:r>
            <a:endParaRPr lang="cs-CZ" sz="1400" dirty="0" smtClean="0"/>
          </a:p>
          <a:p>
            <a:r>
              <a:rPr lang="en-GB" sz="1400" dirty="0" smtClean="0"/>
              <a:t>a bunch of roses</a:t>
            </a:r>
            <a:r>
              <a:rPr lang="cs-CZ" sz="1400" dirty="0" smtClean="0"/>
              <a:t>, </a:t>
            </a:r>
            <a:r>
              <a:rPr lang="en-GB" sz="1400" dirty="0" smtClean="0"/>
              <a:t>tulips</a:t>
            </a:r>
            <a:endParaRPr lang="cs-CZ" sz="1400" dirty="0" smtClean="0"/>
          </a:p>
          <a:p>
            <a:r>
              <a:rPr lang="en-GB" sz="1400" dirty="0" smtClean="0"/>
              <a:t>drops</a:t>
            </a:r>
            <a:r>
              <a:rPr lang="cs-CZ" sz="1400" dirty="0" smtClean="0"/>
              <a:t>, </a:t>
            </a:r>
            <a:r>
              <a:rPr lang="en-GB" sz="1400" dirty="0" smtClean="0"/>
              <a:t>pills, painkillers</a:t>
            </a:r>
            <a:r>
              <a:rPr lang="cs-CZ" sz="1400" dirty="0" smtClean="0"/>
              <a:t>, </a:t>
            </a:r>
            <a:r>
              <a:rPr lang="en-GB" sz="1400" dirty="0" smtClean="0"/>
              <a:t>aspirin, plasters,</a:t>
            </a:r>
            <a:r>
              <a:rPr lang="cs-CZ" sz="1400" dirty="0" smtClean="0"/>
              <a:t> </a:t>
            </a:r>
            <a:r>
              <a:rPr lang="en-GB" sz="1400" dirty="0" smtClean="0"/>
              <a:t>thermometer </a:t>
            </a:r>
            <a:endParaRPr lang="cs-CZ" sz="1400" dirty="0" smtClean="0"/>
          </a:p>
          <a:p>
            <a:r>
              <a:rPr lang="en-GB" sz="1400" dirty="0" smtClean="0"/>
              <a:t>dictionaries</a:t>
            </a:r>
            <a:r>
              <a:rPr lang="cs-CZ" sz="1400" dirty="0" smtClean="0"/>
              <a:t>, </a:t>
            </a:r>
            <a:r>
              <a:rPr lang="en-GB" sz="1400" dirty="0" smtClean="0"/>
              <a:t>books</a:t>
            </a:r>
            <a:endParaRPr lang="cs-CZ" sz="1400" dirty="0" smtClean="0"/>
          </a:p>
          <a:p>
            <a:r>
              <a:rPr lang="cs-CZ" sz="1400" dirty="0" err="1"/>
              <a:t>c</a:t>
            </a:r>
            <a:r>
              <a:rPr lang="cs-CZ" sz="1400" dirty="0" err="1" smtClean="0"/>
              <a:t>auliflower</a:t>
            </a:r>
            <a:r>
              <a:rPr lang="cs-CZ" sz="1400" dirty="0" smtClean="0"/>
              <a:t>, </a:t>
            </a:r>
            <a:r>
              <a:rPr lang="en-GB" sz="1400" dirty="0" smtClean="0"/>
              <a:t>apples</a:t>
            </a:r>
            <a:r>
              <a:rPr lang="cs-CZ" sz="1400" dirty="0" smtClean="0"/>
              <a:t>, </a:t>
            </a:r>
            <a:r>
              <a:rPr lang="en-GB" sz="1400" dirty="0" smtClean="0"/>
              <a:t>parsley</a:t>
            </a:r>
            <a:endParaRPr lang="cs-CZ" sz="1400" dirty="0" smtClean="0"/>
          </a:p>
          <a:p>
            <a:r>
              <a:rPr lang="en-GB" sz="1400" dirty="0" smtClean="0"/>
              <a:t>rulers</a:t>
            </a:r>
            <a:r>
              <a:rPr lang="cs-CZ" sz="1400" dirty="0" smtClean="0"/>
              <a:t>, </a:t>
            </a:r>
            <a:r>
              <a:rPr lang="en-GB" sz="1400" dirty="0" smtClean="0"/>
              <a:t>envelopes</a:t>
            </a:r>
            <a:r>
              <a:rPr lang="cs-CZ" sz="1400" dirty="0" smtClean="0"/>
              <a:t>, </a:t>
            </a:r>
            <a:r>
              <a:rPr lang="en-GB" sz="1400" dirty="0" smtClean="0"/>
              <a:t>pencil sharpeners</a:t>
            </a:r>
            <a:r>
              <a:rPr lang="cs-CZ" sz="1400" dirty="0" smtClean="0"/>
              <a:t>, </a:t>
            </a:r>
            <a:r>
              <a:rPr lang="en-GB" sz="1400" dirty="0" smtClean="0"/>
              <a:t>highlighters</a:t>
            </a:r>
            <a:r>
              <a:rPr lang="cs-CZ" sz="1400" dirty="0" smtClean="0"/>
              <a:t>, </a:t>
            </a:r>
            <a:r>
              <a:rPr lang="en-GB" sz="1400" dirty="0" smtClean="0"/>
              <a:t>scissors</a:t>
            </a:r>
            <a:r>
              <a:rPr lang="cs-CZ" sz="1400" dirty="0" smtClean="0"/>
              <a:t>, </a:t>
            </a:r>
            <a:r>
              <a:rPr lang="en-GB" sz="1400" dirty="0" smtClean="0"/>
              <a:t>crayons</a:t>
            </a:r>
            <a:endParaRPr lang="cs-CZ" sz="1400" dirty="0" smtClean="0"/>
          </a:p>
          <a:p>
            <a:r>
              <a:rPr lang="en-GB" sz="1400" dirty="0" smtClean="0"/>
              <a:t>sandals</a:t>
            </a:r>
            <a:r>
              <a:rPr lang="cs-CZ" sz="1400" dirty="0" smtClean="0"/>
              <a:t>, </a:t>
            </a:r>
            <a:r>
              <a:rPr lang="en-GB" sz="1400" dirty="0" smtClean="0"/>
              <a:t>slippers</a:t>
            </a:r>
            <a:r>
              <a:rPr lang="cs-CZ" sz="1400" dirty="0" smtClean="0"/>
              <a:t>, </a:t>
            </a:r>
            <a:r>
              <a:rPr lang="en-GB" sz="1400" dirty="0" smtClean="0"/>
              <a:t>boots</a:t>
            </a:r>
            <a:r>
              <a:rPr lang="cs-CZ" sz="1400" dirty="0" smtClean="0"/>
              <a:t>, </a:t>
            </a:r>
            <a:r>
              <a:rPr lang="en-GB" sz="1400" dirty="0" smtClean="0"/>
              <a:t>shoelace</a:t>
            </a:r>
            <a:endParaRPr lang="cs-CZ" sz="1400" dirty="0" smtClean="0"/>
          </a:p>
          <a:p>
            <a:r>
              <a:rPr lang="en-GB" sz="1400" dirty="0" smtClean="0"/>
              <a:t>cigars</a:t>
            </a:r>
            <a:r>
              <a:rPr lang="cs-CZ" sz="1400" dirty="0" smtClean="0"/>
              <a:t>,</a:t>
            </a:r>
            <a:r>
              <a:rPr lang="en-GB" sz="1400" dirty="0" smtClean="0"/>
              <a:t> cigarettes</a:t>
            </a:r>
            <a:r>
              <a:rPr lang="cs-CZ" sz="1400" dirty="0" smtClean="0"/>
              <a:t>, </a:t>
            </a:r>
            <a:r>
              <a:rPr lang="en-GB" sz="1400" dirty="0" smtClean="0"/>
              <a:t>lighter</a:t>
            </a:r>
            <a:r>
              <a:rPr lang="cs-CZ" sz="1400" dirty="0" smtClean="0"/>
              <a:t>, </a:t>
            </a:r>
            <a:r>
              <a:rPr lang="en-GB" sz="1400" dirty="0" smtClean="0"/>
              <a:t>newspaper</a:t>
            </a:r>
            <a:r>
              <a:rPr lang="cs-CZ" sz="1400" dirty="0" smtClean="0"/>
              <a:t>,</a:t>
            </a:r>
            <a:r>
              <a:rPr lang="cs-CZ" sz="1400" dirty="0" err="1" smtClean="0"/>
              <a:t>magazines</a:t>
            </a:r>
            <a:endParaRPr lang="cs-CZ" sz="1400" dirty="0" smtClean="0"/>
          </a:p>
          <a:p>
            <a:r>
              <a:rPr lang="en-GB" sz="1400" dirty="0" smtClean="0"/>
              <a:t>rolls,</a:t>
            </a:r>
            <a:r>
              <a:rPr lang="cs-CZ" sz="1400" dirty="0" smtClean="0"/>
              <a:t> </a:t>
            </a:r>
            <a:r>
              <a:rPr lang="en-GB" sz="1400" dirty="0" smtClean="0"/>
              <a:t>doughnuts</a:t>
            </a:r>
            <a:r>
              <a:rPr lang="cs-CZ" sz="1400" dirty="0" smtClean="0"/>
              <a:t>, </a:t>
            </a:r>
            <a:r>
              <a:rPr lang="cs-CZ" sz="1400" dirty="0" err="1" smtClean="0"/>
              <a:t>bread</a:t>
            </a:r>
            <a:endParaRPr lang="en-GB" sz="1400" dirty="0" smtClean="0"/>
          </a:p>
          <a:p>
            <a:r>
              <a:rPr lang="en-GB" sz="1400" dirty="0" smtClean="0"/>
              <a:t>saw, hammer</a:t>
            </a:r>
            <a:r>
              <a:rPr lang="cs-CZ" sz="1400" dirty="0" smtClean="0"/>
              <a:t>, </a:t>
            </a:r>
            <a:r>
              <a:rPr lang="en-GB" sz="1400" dirty="0" smtClean="0"/>
              <a:t>nails,</a:t>
            </a:r>
            <a:endParaRPr lang="cs-CZ" sz="1400" dirty="0" smtClean="0"/>
          </a:p>
          <a:p>
            <a:r>
              <a:rPr lang="en-GB" sz="1400" dirty="0" smtClean="0"/>
              <a:t>trousers</a:t>
            </a:r>
            <a:endParaRPr lang="cs-CZ" sz="1400" dirty="0" smtClean="0"/>
          </a:p>
          <a:p>
            <a:r>
              <a:rPr lang="en-GB" sz="1400" dirty="0" smtClean="0"/>
              <a:t>vodka</a:t>
            </a:r>
            <a:endParaRPr lang="cs-CZ" sz="1400" dirty="0" smtClean="0"/>
          </a:p>
          <a:p>
            <a:r>
              <a:rPr lang="cs-CZ" sz="1400" dirty="0" err="1" smtClean="0"/>
              <a:t>sugar</a:t>
            </a:r>
            <a:r>
              <a:rPr lang="cs-CZ" sz="1400" dirty="0" smtClean="0"/>
              <a:t>, </a:t>
            </a:r>
            <a:r>
              <a:rPr lang="cs-CZ" sz="1400" dirty="0" err="1" smtClean="0"/>
              <a:t>flour</a:t>
            </a:r>
            <a:endParaRPr lang="cs-CZ" sz="1400" dirty="0" smtClean="0"/>
          </a:p>
          <a:p>
            <a:r>
              <a:rPr lang="cs-CZ" sz="1400" dirty="0" err="1" smtClean="0"/>
              <a:t>cakes</a:t>
            </a:r>
            <a:endParaRPr lang="en-GB" sz="1400" dirty="0"/>
          </a:p>
        </p:txBody>
      </p:sp>
      <p:cxnSp>
        <p:nvCxnSpPr>
          <p:cNvPr id="8" name="Přímá spojnice se šipkou 7"/>
          <p:cNvCxnSpPr/>
          <p:nvPr/>
        </p:nvCxnSpPr>
        <p:spPr>
          <a:xfrm>
            <a:off x="1835696" y="2420888"/>
            <a:ext cx="2808312" cy="2376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2483768" y="3609020"/>
            <a:ext cx="2114603" cy="2135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2267744" y="4293096"/>
            <a:ext cx="2398948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>
            <a:off x="2627784" y="3284984"/>
            <a:ext cx="2016224" cy="12940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>
            <a:off x="2483768" y="4437112"/>
            <a:ext cx="2114603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2915816" y="4221088"/>
            <a:ext cx="1682555" cy="8256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2195736" y="5733256"/>
            <a:ext cx="244827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2051720" y="2564904"/>
            <a:ext cx="2546651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 flipV="1">
            <a:off x="2699792" y="5301208"/>
            <a:ext cx="1898579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>
            <a:off x="3707904" y="5949280"/>
            <a:ext cx="890467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2267744" y="2060848"/>
            <a:ext cx="23989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V="1">
            <a:off x="2051720" y="2348880"/>
            <a:ext cx="2592288" cy="2697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se šipkou 42"/>
          <p:cNvCxnSpPr/>
          <p:nvPr/>
        </p:nvCxnSpPr>
        <p:spPr>
          <a:xfrm flipV="1">
            <a:off x="2195736" y="2852936"/>
            <a:ext cx="2402635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/>
          <p:nvPr/>
        </p:nvCxnSpPr>
        <p:spPr>
          <a:xfrm>
            <a:off x="2915816" y="2708920"/>
            <a:ext cx="1728192" cy="900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se šipkou 44"/>
          <p:cNvCxnSpPr/>
          <p:nvPr/>
        </p:nvCxnSpPr>
        <p:spPr>
          <a:xfrm flipV="1">
            <a:off x="2267744" y="3284984"/>
            <a:ext cx="2330627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364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Fill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correct</a:t>
            </a:r>
            <a:r>
              <a:rPr lang="cs-CZ" dirty="0" smtClean="0"/>
              <a:t> </a:t>
            </a:r>
            <a:r>
              <a:rPr lang="cs-CZ" dirty="0" err="1" smtClean="0"/>
              <a:t>preposition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I´d like to try </a:t>
            </a:r>
            <a:r>
              <a:rPr lang="en-GB" dirty="0" err="1" smtClean="0"/>
              <a:t>th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dress</a:t>
            </a:r>
            <a:r>
              <a:rPr lang="cs-CZ" dirty="0"/>
              <a:t> </a:t>
            </a:r>
            <a:r>
              <a:rPr lang="en-GB" dirty="0" smtClean="0"/>
              <a:t> </a:t>
            </a:r>
            <a:r>
              <a:rPr lang="en-GB" dirty="0"/>
              <a:t>…………… . </a:t>
            </a:r>
            <a:endParaRPr lang="cs-CZ" dirty="0" smtClean="0"/>
          </a:p>
          <a:p>
            <a:r>
              <a:rPr lang="en-GB" dirty="0" smtClean="0"/>
              <a:t>I </a:t>
            </a:r>
            <a:r>
              <a:rPr lang="en-GB" dirty="0"/>
              <a:t>took the </a:t>
            </a:r>
            <a:r>
              <a:rPr lang="cs-CZ" dirty="0" err="1" smtClean="0"/>
              <a:t>handbag</a:t>
            </a:r>
            <a:r>
              <a:rPr lang="en-GB" dirty="0" smtClean="0"/>
              <a:t> </a:t>
            </a:r>
            <a:r>
              <a:rPr lang="en-GB" dirty="0"/>
              <a:t>…………….. to the shop to complain. </a:t>
            </a:r>
          </a:p>
          <a:p>
            <a:r>
              <a:rPr lang="en-GB" dirty="0"/>
              <a:t>I want to buy it ………. credit.  </a:t>
            </a:r>
            <a:endParaRPr lang="cs-CZ" dirty="0" smtClean="0"/>
          </a:p>
          <a:p>
            <a:r>
              <a:rPr lang="en-GB" dirty="0" smtClean="0"/>
              <a:t>I </a:t>
            </a:r>
            <a:r>
              <a:rPr lang="cs-CZ" dirty="0" err="1" smtClean="0"/>
              <a:t>never</a:t>
            </a:r>
            <a:r>
              <a:rPr lang="cs-CZ" dirty="0" smtClean="0"/>
              <a:t> </a:t>
            </a:r>
            <a:r>
              <a:rPr lang="cs-CZ" dirty="0" err="1" smtClean="0"/>
              <a:t>buy</a:t>
            </a:r>
            <a:r>
              <a:rPr lang="cs-CZ" dirty="0" smtClean="0"/>
              <a:t> </a:t>
            </a:r>
            <a:r>
              <a:rPr lang="cs-CZ" dirty="0" err="1" smtClean="0"/>
              <a:t>shoes</a:t>
            </a:r>
            <a:r>
              <a:rPr lang="en-GB" dirty="0" smtClean="0"/>
              <a:t> </a:t>
            </a:r>
            <a:r>
              <a:rPr lang="en-GB" dirty="0"/>
              <a:t>……….. the Internet. </a:t>
            </a:r>
            <a:endParaRPr lang="cs-CZ" dirty="0" smtClean="0"/>
          </a:p>
          <a:p>
            <a:r>
              <a:rPr lang="cs-CZ" dirty="0" smtClean="0"/>
              <a:t>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want</a:t>
            </a:r>
            <a:r>
              <a:rPr lang="cs-CZ" dirty="0" smtClean="0"/>
              <a:t> to </a:t>
            </a:r>
            <a:r>
              <a:rPr lang="cs-CZ" dirty="0" err="1" smtClean="0"/>
              <a:t>pay</a:t>
            </a:r>
            <a:r>
              <a:rPr lang="cs-CZ" dirty="0" smtClean="0"/>
              <a:t> </a:t>
            </a:r>
            <a:r>
              <a:rPr lang="en-GB" dirty="0" smtClean="0"/>
              <a:t>………… </a:t>
            </a:r>
            <a:r>
              <a:rPr lang="en-GB" dirty="0"/>
              <a:t>cash or …………. credit card. </a:t>
            </a:r>
            <a:endParaRPr lang="cs-CZ" dirty="0" smtClean="0"/>
          </a:p>
          <a:p>
            <a:r>
              <a:rPr lang="cs-CZ" dirty="0" err="1" smtClean="0"/>
              <a:t>If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buy</a:t>
            </a:r>
            <a:r>
              <a:rPr lang="cs-CZ" dirty="0" smtClean="0"/>
              <a:t>  ………… </a:t>
            </a:r>
            <a:r>
              <a:rPr lang="cs-CZ" dirty="0" err="1" smtClean="0"/>
              <a:t>bulk</a:t>
            </a:r>
            <a:r>
              <a:rPr lang="cs-CZ" dirty="0" smtClean="0"/>
              <a:t>,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will</a:t>
            </a:r>
            <a:r>
              <a:rPr lang="cs-CZ" dirty="0" smtClean="0"/>
              <a:t> </a:t>
            </a:r>
            <a:r>
              <a:rPr lang="cs-CZ" dirty="0" err="1" smtClean="0"/>
              <a:t>save</a:t>
            </a:r>
            <a:r>
              <a:rPr lang="cs-CZ" dirty="0" smtClean="0"/>
              <a:t> </a:t>
            </a:r>
            <a:r>
              <a:rPr lang="cs-CZ" dirty="0" err="1" smtClean="0"/>
              <a:t>money</a:t>
            </a:r>
            <a:r>
              <a:rPr lang="cs-CZ" dirty="0" smtClean="0"/>
              <a:t>.</a:t>
            </a:r>
          </a:p>
          <a:p>
            <a:r>
              <a:rPr lang="cs-CZ" dirty="0" smtClean="0"/>
              <a:t>I </a:t>
            </a:r>
            <a:r>
              <a:rPr lang="cs-CZ" dirty="0" err="1" smtClean="0"/>
              <a:t>am</a:t>
            </a:r>
            <a:r>
              <a:rPr lang="cs-CZ" dirty="0" smtClean="0"/>
              <a:t> </a:t>
            </a:r>
            <a:r>
              <a:rPr lang="cs-CZ" dirty="0" err="1" smtClean="0"/>
              <a:t>sorry</a:t>
            </a:r>
            <a:r>
              <a:rPr lang="cs-CZ" dirty="0" smtClean="0"/>
              <a:t>, </a:t>
            </a:r>
            <a:r>
              <a:rPr lang="cs-CZ" dirty="0" err="1" smtClean="0"/>
              <a:t>this</a:t>
            </a:r>
            <a:r>
              <a:rPr lang="cs-CZ" dirty="0" smtClean="0"/>
              <a:t> type </a:t>
            </a:r>
            <a:r>
              <a:rPr lang="cs-CZ" dirty="0" err="1" smtClean="0"/>
              <a:t>is</a:t>
            </a:r>
            <a:r>
              <a:rPr lang="cs-CZ" dirty="0" smtClean="0"/>
              <a:t> …………. …………. </a:t>
            </a:r>
            <a:r>
              <a:rPr lang="cs-CZ" dirty="0" err="1" smtClean="0"/>
              <a:t>stock</a:t>
            </a:r>
            <a:r>
              <a:rPr lang="cs-CZ" dirty="0" smtClean="0"/>
              <a:t>.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will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………… </a:t>
            </a:r>
            <a:r>
              <a:rPr lang="cs-CZ" dirty="0" err="1" smtClean="0"/>
              <a:t>stock</a:t>
            </a:r>
            <a:r>
              <a:rPr lang="cs-CZ" dirty="0" smtClean="0"/>
              <a:t> </a:t>
            </a:r>
            <a:r>
              <a:rPr lang="cs-CZ" dirty="0" err="1" smtClean="0"/>
              <a:t>next</a:t>
            </a:r>
            <a:r>
              <a:rPr lang="cs-CZ" dirty="0" smtClean="0"/>
              <a:t> </a:t>
            </a:r>
            <a:r>
              <a:rPr lang="cs-CZ" dirty="0" err="1" smtClean="0"/>
              <a:t>week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31317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Fill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correct</a:t>
            </a:r>
            <a:r>
              <a:rPr lang="cs-CZ" dirty="0" smtClean="0"/>
              <a:t> </a:t>
            </a:r>
            <a:r>
              <a:rPr lang="cs-CZ" dirty="0" err="1" smtClean="0"/>
              <a:t>preposition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I´d like to try </a:t>
            </a:r>
            <a:r>
              <a:rPr lang="en-GB" dirty="0" err="1" smtClean="0"/>
              <a:t>th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dress</a:t>
            </a:r>
            <a:r>
              <a:rPr lang="cs-CZ" dirty="0"/>
              <a:t> </a:t>
            </a:r>
            <a:r>
              <a:rPr lang="cs-CZ" b="1" dirty="0" smtClean="0"/>
              <a:t>on</a:t>
            </a:r>
            <a:r>
              <a:rPr lang="en-GB" dirty="0" smtClean="0"/>
              <a:t> </a:t>
            </a:r>
            <a:r>
              <a:rPr lang="en-GB" dirty="0"/>
              <a:t>. </a:t>
            </a:r>
            <a:endParaRPr lang="cs-CZ" dirty="0" smtClean="0"/>
          </a:p>
          <a:p>
            <a:r>
              <a:rPr lang="en-GB" dirty="0" smtClean="0"/>
              <a:t>I </a:t>
            </a:r>
            <a:r>
              <a:rPr lang="en-GB" dirty="0"/>
              <a:t>took the </a:t>
            </a:r>
            <a:r>
              <a:rPr lang="cs-CZ" dirty="0" err="1" smtClean="0"/>
              <a:t>handbag</a:t>
            </a:r>
            <a:r>
              <a:rPr lang="en-GB" dirty="0" smtClean="0"/>
              <a:t> </a:t>
            </a:r>
            <a:r>
              <a:rPr lang="cs-CZ" b="1" dirty="0" err="1" smtClean="0"/>
              <a:t>back</a:t>
            </a:r>
            <a:r>
              <a:rPr lang="en-GB" dirty="0" smtClean="0"/>
              <a:t> </a:t>
            </a:r>
            <a:r>
              <a:rPr lang="en-GB" dirty="0"/>
              <a:t>to the shop to complain. </a:t>
            </a:r>
          </a:p>
          <a:p>
            <a:r>
              <a:rPr lang="en-GB" dirty="0"/>
              <a:t>I want to buy it </a:t>
            </a:r>
            <a:r>
              <a:rPr lang="cs-CZ" b="1" dirty="0" smtClean="0"/>
              <a:t>on</a:t>
            </a:r>
            <a:r>
              <a:rPr lang="en-GB" dirty="0" smtClean="0"/>
              <a:t> </a:t>
            </a:r>
            <a:r>
              <a:rPr lang="en-GB" dirty="0"/>
              <a:t>credit.  </a:t>
            </a:r>
            <a:endParaRPr lang="cs-CZ" dirty="0" smtClean="0"/>
          </a:p>
          <a:p>
            <a:r>
              <a:rPr lang="en-GB" dirty="0" smtClean="0"/>
              <a:t>I </a:t>
            </a:r>
            <a:r>
              <a:rPr lang="cs-CZ" dirty="0" err="1" smtClean="0"/>
              <a:t>never</a:t>
            </a:r>
            <a:r>
              <a:rPr lang="cs-CZ" dirty="0" smtClean="0"/>
              <a:t> </a:t>
            </a:r>
            <a:r>
              <a:rPr lang="cs-CZ" dirty="0" err="1" smtClean="0"/>
              <a:t>buy</a:t>
            </a:r>
            <a:r>
              <a:rPr lang="cs-CZ" dirty="0" smtClean="0"/>
              <a:t> </a:t>
            </a:r>
            <a:r>
              <a:rPr lang="cs-CZ" dirty="0" err="1" smtClean="0"/>
              <a:t>shoes</a:t>
            </a:r>
            <a:r>
              <a:rPr lang="en-GB" dirty="0" smtClean="0"/>
              <a:t> </a:t>
            </a:r>
            <a:r>
              <a:rPr lang="cs-CZ" b="1" dirty="0" smtClean="0"/>
              <a:t>on</a:t>
            </a:r>
            <a:r>
              <a:rPr lang="en-GB" dirty="0" smtClean="0"/>
              <a:t> </a:t>
            </a:r>
            <a:r>
              <a:rPr lang="en-GB" dirty="0"/>
              <a:t>the Internet. </a:t>
            </a:r>
            <a:endParaRPr lang="cs-CZ" dirty="0" smtClean="0"/>
          </a:p>
          <a:p>
            <a:r>
              <a:rPr lang="cs-CZ" dirty="0" smtClean="0"/>
              <a:t>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want</a:t>
            </a:r>
            <a:r>
              <a:rPr lang="cs-CZ" dirty="0" smtClean="0"/>
              <a:t> to </a:t>
            </a:r>
            <a:r>
              <a:rPr lang="cs-CZ" dirty="0" err="1" smtClean="0"/>
              <a:t>pay</a:t>
            </a:r>
            <a:r>
              <a:rPr lang="cs-CZ" dirty="0" smtClean="0"/>
              <a:t> </a:t>
            </a:r>
            <a:r>
              <a:rPr lang="cs-CZ" b="1" dirty="0" smtClean="0"/>
              <a:t>in/-</a:t>
            </a:r>
            <a:r>
              <a:rPr lang="en-GB" b="1" dirty="0" smtClean="0"/>
              <a:t> </a:t>
            </a:r>
            <a:r>
              <a:rPr lang="en-GB" dirty="0"/>
              <a:t>cash or </a:t>
            </a:r>
            <a:r>
              <a:rPr lang="cs-CZ" b="1" dirty="0" smtClean="0"/>
              <a:t>by/</a:t>
            </a:r>
            <a:r>
              <a:rPr lang="cs-CZ" b="1" dirty="0" err="1" smtClean="0"/>
              <a:t>with</a:t>
            </a:r>
            <a:r>
              <a:rPr lang="en-GB" dirty="0" smtClean="0"/>
              <a:t> </a:t>
            </a:r>
            <a:r>
              <a:rPr lang="en-GB" dirty="0"/>
              <a:t>credit card. </a:t>
            </a:r>
            <a:endParaRPr lang="cs-CZ" dirty="0" smtClean="0"/>
          </a:p>
          <a:p>
            <a:r>
              <a:rPr lang="cs-CZ" dirty="0" err="1" smtClean="0"/>
              <a:t>If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buy</a:t>
            </a:r>
            <a:r>
              <a:rPr lang="cs-CZ" dirty="0" smtClean="0"/>
              <a:t> </a:t>
            </a:r>
            <a:r>
              <a:rPr lang="cs-CZ" b="1" dirty="0" smtClean="0"/>
              <a:t>in</a:t>
            </a:r>
            <a:r>
              <a:rPr lang="cs-CZ" dirty="0" smtClean="0"/>
              <a:t> </a:t>
            </a:r>
            <a:r>
              <a:rPr lang="cs-CZ" dirty="0" err="1" smtClean="0"/>
              <a:t>bulk</a:t>
            </a:r>
            <a:r>
              <a:rPr lang="cs-CZ" dirty="0" smtClean="0"/>
              <a:t>,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will</a:t>
            </a:r>
            <a:r>
              <a:rPr lang="cs-CZ" dirty="0" smtClean="0"/>
              <a:t> </a:t>
            </a:r>
            <a:r>
              <a:rPr lang="cs-CZ" dirty="0" err="1" smtClean="0"/>
              <a:t>save</a:t>
            </a:r>
            <a:r>
              <a:rPr lang="cs-CZ" dirty="0" smtClean="0"/>
              <a:t> </a:t>
            </a:r>
            <a:r>
              <a:rPr lang="cs-CZ" dirty="0" err="1" smtClean="0"/>
              <a:t>money</a:t>
            </a:r>
            <a:r>
              <a:rPr lang="cs-CZ" dirty="0" smtClean="0"/>
              <a:t>.</a:t>
            </a:r>
          </a:p>
          <a:p>
            <a:r>
              <a:rPr lang="cs-CZ" dirty="0"/>
              <a:t>I </a:t>
            </a:r>
            <a:r>
              <a:rPr lang="cs-CZ" dirty="0" err="1"/>
              <a:t>am</a:t>
            </a:r>
            <a:r>
              <a:rPr lang="cs-CZ" dirty="0"/>
              <a:t> </a:t>
            </a:r>
            <a:r>
              <a:rPr lang="cs-CZ" dirty="0" err="1"/>
              <a:t>sorry</a:t>
            </a:r>
            <a:r>
              <a:rPr lang="cs-CZ" dirty="0"/>
              <a:t>, </a:t>
            </a:r>
            <a:r>
              <a:rPr lang="cs-CZ" dirty="0" err="1"/>
              <a:t>this</a:t>
            </a:r>
            <a:r>
              <a:rPr lang="cs-CZ" dirty="0"/>
              <a:t> type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b="1" dirty="0" err="1" smtClean="0"/>
              <a:t>out</a:t>
            </a:r>
            <a:r>
              <a:rPr lang="cs-CZ" b="1" dirty="0" smtClean="0"/>
              <a:t> </a:t>
            </a:r>
            <a:r>
              <a:rPr lang="cs-CZ" b="1" dirty="0" err="1" smtClean="0"/>
              <a:t>of</a:t>
            </a:r>
            <a:r>
              <a:rPr lang="cs-CZ" b="1" dirty="0" smtClean="0"/>
              <a:t> </a:t>
            </a:r>
            <a:r>
              <a:rPr lang="cs-CZ" dirty="0" err="1" smtClean="0"/>
              <a:t>stock</a:t>
            </a:r>
            <a:r>
              <a:rPr lang="cs-CZ" dirty="0"/>
              <a:t>.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will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b="1" dirty="0" smtClean="0"/>
              <a:t>in</a:t>
            </a:r>
            <a:r>
              <a:rPr lang="cs-CZ" dirty="0" smtClean="0"/>
              <a:t> </a:t>
            </a:r>
            <a:r>
              <a:rPr lang="cs-CZ" dirty="0" err="1" smtClean="0"/>
              <a:t>stock</a:t>
            </a:r>
            <a:r>
              <a:rPr lang="cs-CZ" dirty="0" smtClean="0"/>
              <a:t> </a:t>
            </a:r>
            <a:r>
              <a:rPr lang="cs-CZ" dirty="0" err="1"/>
              <a:t>next</a:t>
            </a:r>
            <a:r>
              <a:rPr lang="cs-CZ" dirty="0"/>
              <a:t> </a:t>
            </a:r>
            <a:r>
              <a:rPr lang="cs-CZ" dirty="0" err="1"/>
              <a:t>week</a:t>
            </a:r>
            <a:r>
              <a:rPr lang="cs-CZ" dirty="0"/>
              <a:t>.</a:t>
            </a:r>
          </a:p>
          <a:p>
            <a:endParaRPr lang="cs-CZ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4670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Describe</a:t>
            </a:r>
            <a:r>
              <a:rPr lang="cs-CZ" dirty="0" smtClean="0"/>
              <a:t> and </a:t>
            </a:r>
            <a:r>
              <a:rPr lang="cs-CZ" dirty="0" err="1" smtClean="0"/>
              <a:t>compare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pictures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08616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213204"/>
            <a:ext cx="2808312" cy="4212469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8000" y="4006559"/>
            <a:ext cx="3323862" cy="249289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1" y="1283833"/>
            <a:ext cx="4543820" cy="261152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4000130"/>
            <a:ext cx="2691746" cy="2705295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971600" y="546753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1. 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956376" y="6499455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2.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2339752" y="6314789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4</a:t>
            </a:r>
            <a:r>
              <a:rPr lang="cs-CZ" dirty="0" smtClean="0"/>
              <a:t>.</a:t>
            </a:r>
            <a:endParaRPr lang="en-GB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923929" y="3477965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3</a:t>
            </a:r>
            <a:r>
              <a:rPr lang="cs-CZ" dirty="0" smtClean="0"/>
              <a:t>.</a:t>
            </a:r>
            <a:endParaRPr lang="en-GB" dirty="0"/>
          </a:p>
        </p:txBody>
      </p:sp>
      <p:sp>
        <p:nvSpPr>
          <p:cNvPr id="13" name="Zaoblený obdélníkový popisek 12"/>
          <p:cNvSpPr/>
          <p:nvPr/>
        </p:nvSpPr>
        <p:spPr>
          <a:xfrm>
            <a:off x="2123728" y="1484784"/>
            <a:ext cx="4104456" cy="1248827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1"/>
                </a:solidFill>
              </a:rPr>
              <a:t>What</a:t>
            </a:r>
            <a:r>
              <a:rPr lang="cs-CZ" dirty="0" smtClean="0">
                <a:solidFill>
                  <a:schemeClr val="tx1"/>
                </a:solidFill>
              </a:rPr>
              <a:t> are </a:t>
            </a:r>
            <a:r>
              <a:rPr lang="cs-CZ" dirty="0" err="1" smtClean="0">
                <a:solidFill>
                  <a:schemeClr val="tx1"/>
                </a:solidFill>
              </a:rPr>
              <a:t>the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advantages</a:t>
            </a:r>
            <a:r>
              <a:rPr lang="cs-CZ" dirty="0" smtClean="0">
                <a:solidFill>
                  <a:schemeClr val="tx1"/>
                </a:solidFill>
              </a:rPr>
              <a:t> and </a:t>
            </a:r>
            <a:r>
              <a:rPr lang="cs-CZ" dirty="0" err="1" smtClean="0">
                <a:solidFill>
                  <a:schemeClr val="tx1"/>
                </a:solidFill>
              </a:rPr>
              <a:t>disadvatages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of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the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different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types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of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shops</a:t>
            </a:r>
            <a:r>
              <a:rPr lang="cs-CZ" dirty="0">
                <a:solidFill>
                  <a:schemeClr val="tx1"/>
                </a:solidFill>
              </a:rPr>
              <a:t>?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84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  <p:bldP spid="10" grpId="0"/>
      <p:bldP spid="11" grpId="0"/>
      <p:bldP spid="12" grpId="0"/>
      <p:bldP spid="13" grpId="0" animBg="1"/>
      <p:bldP spid="13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1088</Words>
  <Application>Microsoft Office PowerPoint</Application>
  <PresentationFormat>Předvádění na obrazovce (4:3)</PresentationFormat>
  <Paragraphs>211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15</vt:i4>
      </vt:variant>
    </vt:vector>
  </HeadingPairs>
  <TitlesOfParts>
    <vt:vector size="18" baseType="lpstr">
      <vt:lpstr>Tok</vt:lpstr>
      <vt:lpstr>1_Tok</vt:lpstr>
      <vt:lpstr>2_Tok</vt:lpstr>
      <vt:lpstr>SHOPPING</vt:lpstr>
      <vt:lpstr>Snímek 2</vt:lpstr>
      <vt:lpstr>Anotace</vt:lpstr>
      <vt:lpstr>Questions Ask and answer the questions in pairs</vt:lpstr>
      <vt:lpstr>Shops and what they sell Match the shops with the things you can buy there</vt:lpstr>
      <vt:lpstr>Shops and what they sell </vt:lpstr>
      <vt:lpstr>Fill in the correct preposition</vt:lpstr>
      <vt:lpstr>Fill in the correct preposition</vt:lpstr>
      <vt:lpstr>Describe and compare the pictures</vt:lpstr>
      <vt:lpstr>Vocabulary Are you familiar with these words? </vt:lpstr>
      <vt:lpstr>Vocabulary Are you familiar with these words? </vt:lpstr>
      <vt:lpstr>Roleplay Work in pairs.</vt:lpstr>
      <vt:lpstr>Roleplay Work in pairs.</vt:lpstr>
      <vt:lpstr>Shop till You Drop</vt:lpstr>
      <vt:lpstr>Seznam citací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SHOPPING</dc:title>
  <dc:creator>Jana</dc:creator>
  <cp:lastModifiedBy>Magda</cp:lastModifiedBy>
  <cp:revision>31</cp:revision>
  <dcterms:created xsi:type="dcterms:W3CDTF">2012-08-12T11:31:47Z</dcterms:created>
  <dcterms:modified xsi:type="dcterms:W3CDTF">2013-07-28T17:07:15Z</dcterms:modified>
</cp:coreProperties>
</file>