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8" r:id="rId12"/>
    <p:sldId id="269" r:id="rId13"/>
    <p:sldId id="265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8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893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541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921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301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58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057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259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60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2282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57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116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4B6DF-1B6D-4E5D-AD27-ABC4EC155E63}" type="datetimeFigureOut">
              <a:rPr lang="cs-CZ" smtClean="0"/>
              <a:pPr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C9172-080B-4F41-8552-213BC00E77F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310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Cubic_crystal_shape.png" TargetMode="External"/><Relationship Id="rId3" Type="http://schemas.openxmlformats.org/officeDocument/2006/relationships/hyperlink" Target="http://cs.wikipedia.org/wiki/Soubor:Monoclinic.png" TargetMode="External"/><Relationship Id="rId7" Type="http://schemas.openxmlformats.org/officeDocument/2006/relationships/hyperlink" Target="http://cs.wikipedia.org/wiki/Soubor:Rhombohedral.png" TargetMode="External"/><Relationship Id="rId2" Type="http://schemas.openxmlformats.org/officeDocument/2006/relationships/hyperlink" Target="http://cs.wikipedia.org/wiki/Soubor:Triclinic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Hexagonal.png" TargetMode="External"/><Relationship Id="rId5" Type="http://schemas.openxmlformats.org/officeDocument/2006/relationships/hyperlink" Target="http://cs.wikipedia.org/wiki/Soubor:Tetragonal.png" TargetMode="External"/><Relationship Id="rId4" Type="http://schemas.openxmlformats.org/officeDocument/2006/relationships/hyperlink" Target="http://cs.wikipedia.org/wiki/Soubor:Orthorhombic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207180"/>
              </p:ext>
            </p:extLst>
          </p:nvPr>
        </p:nvGraphicFramePr>
        <p:xfrm>
          <a:off x="107504" y="1701639"/>
          <a:ext cx="9036496" cy="5255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1094"/>
                <a:gridCol w="4715402"/>
              </a:tblGrid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– </a:t>
                      </a:r>
                      <a:r>
                        <a:rPr lang="cs-CZ" sz="1800" smtClean="0">
                          <a:effectLst/>
                        </a:rPr>
                        <a:t>9.ročník ZŠ </a:t>
                      </a:r>
                      <a:r>
                        <a:rPr lang="cs-CZ" sz="1800" baseline="0" smtClean="0">
                          <a:effectLst/>
                        </a:rPr>
                        <a:t>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Krystalové soustavy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13. 11.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VY_32_INOVACE_Bi.ND.04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82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KRYCHLOVÁ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860032" y="1600200"/>
            <a:ext cx="3826768" cy="4565104"/>
          </a:xfrm>
        </p:spPr>
        <p:txBody>
          <a:bodyPr>
            <a:normAutofit/>
          </a:bodyPr>
          <a:lstStyle/>
          <a:p>
            <a:r>
              <a:rPr lang="cs-CZ" sz="4400" dirty="0" smtClean="0"/>
              <a:t>Kubická</a:t>
            </a:r>
          </a:p>
          <a:p>
            <a:r>
              <a:rPr lang="cs-CZ" sz="4400" dirty="0" smtClean="0"/>
              <a:t>osy svírají pravý úhel</a:t>
            </a:r>
          </a:p>
          <a:p>
            <a:endParaRPr lang="cs-CZ" sz="4400" dirty="0"/>
          </a:p>
          <a:p>
            <a:endParaRPr lang="cs-CZ" sz="4400" dirty="0" smtClean="0"/>
          </a:p>
          <a:p>
            <a:pPr marL="0" indent="0">
              <a:buNone/>
            </a:pPr>
            <a:r>
              <a:rPr lang="cs-CZ" sz="2400" dirty="0" smtClean="0"/>
              <a:t>[7]</a:t>
            </a:r>
          </a:p>
          <a:p>
            <a:endParaRPr lang="cs-CZ" sz="4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60" y="1628800"/>
            <a:ext cx="4300264" cy="43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7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Pomocí </a:t>
            </a:r>
            <a:r>
              <a:rPr lang="cs-CZ" dirty="0" smtClean="0"/>
              <a:t>internetu najdi ke každé krystalové soustavě aspoň tři příklady nerostů.  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1026" name="Picture 2" descr="C:\Users\ICT_SS\AppData\Local\Microsoft\Windows\Temporary Internet Files\Content.IE5\ACX1H80S\MM900336905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3229322" cy="216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6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185217"/>
              </p:ext>
            </p:extLst>
          </p:nvPr>
        </p:nvGraphicFramePr>
        <p:xfrm>
          <a:off x="0" y="115888"/>
          <a:ext cx="9144322" cy="662473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144322"/>
              </a:tblGrid>
              <a:tr h="913408">
                <a:tc>
                  <a:txBody>
                    <a:bodyPr/>
                    <a:lstStyle/>
                    <a:p>
                      <a:r>
                        <a:rPr lang="cs-CZ" dirty="0" smtClean="0"/>
                        <a:t>Trojklonná soustava: </a:t>
                      </a:r>
                      <a:endParaRPr lang="cs-CZ" dirty="0"/>
                    </a:p>
                  </a:txBody>
                  <a:tcPr/>
                </a:tc>
              </a:tr>
              <a:tr h="856699">
                <a:tc>
                  <a:txBody>
                    <a:bodyPr/>
                    <a:lstStyle/>
                    <a:p>
                      <a:r>
                        <a:rPr lang="cs-CZ" dirty="0" smtClean="0"/>
                        <a:t>Jednoklonná soustava:</a:t>
                      </a:r>
                      <a:endParaRPr lang="cs-CZ" dirty="0"/>
                    </a:p>
                  </a:txBody>
                  <a:tcPr/>
                </a:tc>
              </a:tr>
              <a:tr h="999483">
                <a:tc>
                  <a:txBody>
                    <a:bodyPr/>
                    <a:lstStyle/>
                    <a:p>
                      <a:r>
                        <a:rPr lang="cs-CZ" dirty="0" smtClean="0"/>
                        <a:t>Kosočtverečná soustava:</a:t>
                      </a:r>
                      <a:endParaRPr lang="cs-CZ" dirty="0"/>
                    </a:p>
                  </a:txBody>
                  <a:tcPr/>
                </a:tc>
              </a:tr>
              <a:tr h="999483">
                <a:tc>
                  <a:txBody>
                    <a:bodyPr/>
                    <a:lstStyle/>
                    <a:p>
                      <a:r>
                        <a:rPr lang="cs-CZ" dirty="0" smtClean="0"/>
                        <a:t>Čtverečná soustava:</a:t>
                      </a:r>
                      <a:endParaRPr lang="cs-CZ" dirty="0"/>
                    </a:p>
                  </a:txBody>
                  <a:tcPr/>
                </a:tc>
              </a:tr>
              <a:tr h="999483">
                <a:tc>
                  <a:txBody>
                    <a:bodyPr/>
                    <a:lstStyle/>
                    <a:p>
                      <a:r>
                        <a:rPr lang="cs-CZ" dirty="0" smtClean="0"/>
                        <a:t>Šesterečná soustava:</a:t>
                      </a:r>
                      <a:endParaRPr lang="cs-CZ" dirty="0"/>
                    </a:p>
                  </a:txBody>
                  <a:tcPr/>
                </a:tc>
              </a:tr>
              <a:tr h="999483">
                <a:tc>
                  <a:txBody>
                    <a:bodyPr/>
                    <a:lstStyle/>
                    <a:p>
                      <a:r>
                        <a:rPr lang="cs-CZ" dirty="0" smtClean="0"/>
                        <a:t>Klencová soustava:</a:t>
                      </a:r>
                      <a:endParaRPr lang="cs-CZ" dirty="0"/>
                    </a:p>
                  </a:txBody>
                  <a:tcPr/>
                </a:tc>
              </a:tr>
              <a:tr h="856699">
                <a:tc>
                  <a:txBody>
                    <a:bodyPr/>
                    <a:lstStyle/>
                    <a:p>
                      <a:r>
                        <a:rPr lang="cs-CZ" dirty="0" smtClean="0"/>
                        <a:t>Krychlová soustava: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80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000" dirty="0"/>
              <a:t>KVASNIČKOVÁ, Danuše. A KOLEKTIV. </a:t>
            </a:r>
            <a:r>
              <a:rPr lang="cs-CZ" sz="2000" i="1" dirty="0"/>
              <a:t>Ekologický přírodopis</a:t>
            </a:r>
            <a:r>
              <a:rPr lang="cs-CZ" sz="2000" dirty="0"/>
              <a:t>. Praha: Fortuna, 2002. ISBN 80-7168-670-0</a:t>
            </a:r>
            <a:r>
              <a:rPr lang="cs-CZ" sz="2000" dirty="0" smtClean="0"/>
              <a:t>.</a:t>
            </a:r>
          </a:p>
          <a:p>
            <a:r>
              <a:rPr lang="cs-CZ" sz="2000" dirty="0" smtClean="0">
                <a:hlinkClick r:id="rId2"/>
              </a:rPr>
              <a:t>1) </a:t>
            </a:r>
            <a:r>
              <a:rPr lang="cs-CZ" sz="2000" dirty="0" err="1" smtClean="0">
                <a:hlinkClick r:id="rId2"/>
              </a:rPr>
              <a:t>HenkvD</a:t>
            </a:r>
            <a:r>
              <a:rPr lang="cs-CZ" sz="2000" dirty="0" smtClean="0">
                <a:hlinkClick r:id="rId2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2"/>
              </a:rPr>
              <a:t>  http://cs.wikipedia.org/wiki/Soubor:Triclinic.png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3"/>
              </a:rPr>
              <a:t>2) </a:t>
            </a:r>
            <a:r>
              <a:rPr lang="cs-CZ" sz="2000" dirty="0" err="1" smtClean="0">
                <a:hlinkClick r:id="rId3"/>
              </a:rPr>
              <a:t>Mahlerite</a:t>
            </a:r>
            <a:r>
              <a:rPr lang="cs-CZ" sz="2000" dirty="0" smtClean="0">
                <a:hlinkClick r:id="rId3"/>
              </a:rPr>
              <a:t>.</a:t>
            </a:r>
            <a:r>
              <a:rPr lang="cs-CZ" sz="2000" dirty="0"/>
              <a:t> 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3"/>
              </a:rPr>
              <a:t>http://cs.wikipedia.org/wiki/Soubor:Monoclinic.png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4"/>
              </a:rPr>
              <a:t>3) Daniel Mayer</a:t>
            </a:r>
            <a:r>
              <a:rPr lang="cs-CZ" sz="2000" dirty="0" smtClean="0">
                <a:solidFill>
                  <a:schemeClr val="tx2"/>
                </a:solidFill>
                <a:hlinkClick r:id="rId4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4"/>
              </a:rPr>
              <a:t>http://cs.wikipedia.org/wiki/Soubor:Orthorhombic.png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5"/>
              </a:rPr>
              <a:t>4) </a:t>
            </a:r>
            <a:r>
              <a:rPr lang="cs-CZ" sz="2000" dirty="0">
                <a:hlinkClick r:id="rId4"/>
              </a:rPr>
              <a:t>Daniel Mayer</a:t>
            </a:r>
            <a:r>
              <a:rPr lang="cs-CZ" sz="2000" dirty="0">
                <a:solidFill>
                  <a:schemeClr val="tx2"/>
                </a:solidFill>
                <a:hlinkClick r:id="rId4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5"/>
              </a:rPr>
              <a:t>http://cs.wikipedia.org/wiki/Soubor:Tetragonal.png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6"/>
              </a:rPr>
              <a:t>5) </a:t>
            </a:r>
            <a:r>
              <a:rPr lang="cs-CZ" sz="2000" dirty="0">
                <a:hlinkClick r:id="rId4"/>
              </a:rPr>
              <a:t>Daniel Mayer</a:t>
            </a:r>
            <a:r>
              <a:rPr lang="cs-CZ" sz="2000" dirty="0">
                <a:solidFill>
                  <a:schemeClr val="tx2"/>
                </a:solidFill>
                <a:hlinkClick r:id="rId4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6"/>
              </a:rPr>
              <a:t>http</a:t>
            </a:r>
            <a:r>
              <a:rPr lang="cs-CZ" sz="2000" dirty="0">
                <a:solidFill>
                  <a:schemeClr val="tx2"/>
                </a:solidFill>
                <a:hlinkClick r:id="rId6"/>
              </a:rPr>
              <a:t>://cs.wikipedia.org/wiki/Soubor:Hexagonal.png</a:t>
            </a:r>
            <a:endParaRPr lang="cs-CZ" sz="2000" dirty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7"/>
              </a:rPr>
              <a:t>6)</a:t>
            </a:r>
            <a:r>
              <a:rPr lang="cs-CZ" sz="2000" dirty="0">
                <a:hlinkClick r:id="rId4"/>
              </a:rPr>
              <a:t> Daniel Mayer</a:t>
            </a:r>
            <a:r>
              <a:rPr lang="cs-CZ" sz="2000" dirty="0">
                <a:solidFill>
                  <a:schemeClr val="tx2"/>
                </a:solidFill>
                <a:hlinkClick r:id="rId4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7"/>
              </a:rPr>
              <a:t>http</a:t>
            </a:r>
            <a:r>
              <a:rPr lang="cs-CZ" sz="2000" dirty="0">
                <a:solidFill>
                  <a:schemeClr val="tx2"/>
                </a:solidFill>
                <a:hlinkClick r:id="rId7"/>
              </a:rPr>
              <a:t>://cs.wikipedia.org/wiki/Soubor:Rhombohedral.png</a:t>
            </a:r>
            <a:endParaRPr lang="cs-CZ" sz="2000" dirty="0">
              <a:solidFill>
                <a:schemeClr val="tx2"/>
              </a:solidFill>
            </a:endParaRPr>
          </a:p>
          <a:p>
            <a:r>
              <a:rPr lang="cs-CZ" sz="2000" dirty="0" smtClean="0">
                <a:hlinkClick r:id="rId8"/>
              </a:rPr>
              <a:t>7)</a:t>
            </a:r>
            <a:r>
              <a:rPr lang="cs-CZ" sz="2000" dirty="0">
                <a:hlinkClick r:id="rId4"/>
              </a:rPr>
              <a:t> Daniel Mayer</a:t>
            </a:r>
            <a:r>
              <a:rPr lang="cs-CZ" sz="2000" dirty="0">
                <a:solidFill>
                  <a:schemeClr val="tx2"/>
                </a:solidFill>
                <a:hlinkClick r:id="rId4"/>
              </a:rPr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2012-11-12]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solidFill>
                  <a:schemeClr val="tx2"/>
                </a:solidFill>
                <a:hlinkClick r:id="rId8"/>
              </a:rPr>
              <a:t>http</a:t>
            </a:r>
            <a:r>
              <a:rPr lang="cs-CZ" sz="2000" dirty="0">
                <a:solidFill>
                  <a:schemeClr val="tx2"/>
                </a:solidFill>
                <a:hlinkClick r:id="rId8"/>
              </a:rPr>
              <a:t>://</a:t>
            </a:r>
            <a:r>
              <a:rPr lang="cs-CZ" sz="2000" dirty="0" smtClean="0">
                <a:solidFill>
                  <a:schemeClr val="tx2"/>
                </a:solidFill>
                <a:hlinkClick r:id="rId8"/>
              </a:rPr>
              <a:t>cs.wikipedia.org/wiki/Soubor:Cubic_crystal_shape.png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/>
              <a:t>další obrázek </a:t>
            </a:r>
            <a:r>
              <a:rPr lang="cs-CZ" sz="2000" dirty="0" smtClean="0">
                <a:solidFill>
                  <a:schemeClr val="tx2"/>
                </a:solidFill>
              </a:rPr>
              <a:t>- </a:t>
            </a:r>
            <a:r>
              <a:rPr lang="cs-CZ" sz="2000" dirty="0" smtClean="0"/>
              <a:t>použitý </a:t>
            </a:r>
            <a:r>
              <a:rPr lang="cs-CZ" sz="2000" dirty="0"/>
              <a:t>z webu: Office.com</a:t>
            </a:r>
            <a:endParaRPr lang="cs-CZ" sz="2000" dirty="0" smtClean="0">
              <a:solidFill>
                <a:schemeClr val="tx2"/>
              </a:solidFill>
            </a:endParaRPr>
          </a:p>
          <a:p>
            <a:endParaRPr lang="cs-CZ" sz="2000" dirty="0">
              <a:solidFill>
                <a:schemeClr val="tx2"/>
              </a:solidFill>
            </a:endParaRP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820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611560" y="548681"/>
            <a:ext cx="7704856" cy="662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Prezentace o krystalových soustavách slouží učiteli  především k vysvětlení nového učiva, ale také mohou tuto prezentaci využít žáci při domácí přípravě.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Tento výukový materiál je možno také využít ve spojení s interaktivní tabulí, kde žáci mohou prvky souměrnosti jednotlivých soustav sami zakreslovat.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po objasnění si vlastností krystalových soustav hledají příklady nerostů pomocí webového odkazu a doplňují do tabulky v závěru prezentace. Tabulku mohou zpracovávat písemnou formou, při výuce v počítačové učebně mohou přímo zapisovat do tabulkového editoru (např. MS Excel).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(Ž</a:t>
            </a:r>
            <a:r>
              <a:rPr lang="cs-CZ" dirty="0" smtClean="0">
                <a:ea typeface="Calibri"/>
                <a:cs typeface="Times New Roman"/>
              </a:rPr>
              <a:t>áci </a:t>
            </a:r>
            <a:r>
              <a:rPr lang="cs-CZ" dirty="0">
                <a:ea typeface="Calibri"/>
                <a:cs typeface="Times New Roman"/>
              </a:rPr>
              <a:t>mohou  být rozděleni do menších skupin </a:t>
            </a:r>
            <a:r>
              <a:rPr lang="cs-CZ" dirty="0" smtClean="0">
                <a:ea typeface="Calibri"/>
                <a:cs typeface="Times New Roman"/>
              </a:rPr>
              <a:t>ve třídě nebo pracovat samostatně v </a:t>
            </a:r>
            <a:r>
              <a:rPr lang="cs-CZ" dirty="0">
                <a:ea typeface="Calibri"/>
                <a:cs typeface="Times New Roman"/>
              </a:rPr>
              <a:t>počítačové </a:t>
            </a:r>
            <a:r>
              <a:rPr lang="cs-CZ" dirty="0" smtClean="0">
                <a:ea typeface="Calibri"/>
                <a:cs typeface="Times New Roman"/>
              </a:rPr>
              <a:t>učebně.)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s</a:t>
            </a:r>
            <a:r>
              <a:rPr lang="cs-CZ" dirty="0" smtClean="0"/>
              <a:t>kupinová  nebo hromadná výuka</a:t>
            </a:r>
          </a:p>
          <a:p>
            <a:pPr algn="just"/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dirty="0" smtClean="0"/>
              <a:t>ompetence k učení, kompetence k řešení problémů, kompetence komunikativní, kompetence sociální a personální, kompetence občanské </a:t>
            </a:r>
            <a:endParaRPr lang="cs-CZ" dirty="0" smtClean="0"/>
          </a:p>
          <a:p>
            <a:pPr algn="just"/>
            <a:endParaRPr lang="cs-CZ" dirty="0"/>
          </a:p>
          <a:p>
            <a:pPr algn="just"/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</a:t>
            </a:r>
            <a:r>
              <a:rPr lang="cs-CZ" dirty="0" smtClean="0"/>
              <a:t>Poznávání nerostů a hornin</a:t>
            </a:r>
            <a:endParaRPr lang="cs-CZ" dirty="0"/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8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Krystalové soustavy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Krystaly se třídí podle prvků souměrností – středu souměrnosti, os souměrnosti a rovin souměrnosti.</a:t>
            </a:r>
          </a:p>
          <a:p>
            <a:r>
              <a:rPr lang="cs-CZ" dirty="0" smtClean="0"/>
              <a:t>Tvar krystalu odpovídá vnitřnímu pravidelnému uspořádání základních stavebních částic nerostů – atomů, iontů a molekul.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28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TROJKLONN	Á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400" dirty="0" smtClean="0"/>
          </a:p>
          <a:p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Triklinická</a:t>
            </a:r>
          </a:p>
          <a:p>
            <a:r>
              <a:rPr lang="cs-CZ" sz="4400" dirty="0" smtClean="0"/>
              <a:t>Nesvírají pravý úhel</a:t>
            </a:r>
          </a:p>
          <a:p>
            <a:endParaRPr lang="cs-CZ" sz="4400" dirty="0"/>
          </a:p>
          <a:p>
            <a:endParaRPr lang="cs-CZ" sz="4400" dirty="0" smtClean="0"/>
          </a:p>
          <a:p>
            <a:pPr marL="0" indent="0">
              <a:buNone/>
            </a:pPr>
            <a:r>
              <a:rPr lang="cs-CZ" sz="2400" dirty="0" smtClean="0"/>
              <a:t>[1]</a:t>
            </a:r>
            <a:endParaRPr lang="cs-CZ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340768"/>
            <a:ext cx="3919635" cy="500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JEDNOKLONNÁ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Monoklinická</a:t>
            </a:r>
          </a:p>
          <a:p>
            <a:r>
              <a:rPr lang="cs-CZ" sz="4400" dirty="0" smtClean="0"/>
              <a:t>b je kolmá na c, a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sz="2400" dirty="0" smtClean="0"/>
              <a:t>[2]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29" y="1484783"/>
            <a:ext cx="4383779" cy="4986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0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KOSOČTVEREČNÁ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51520" y="1512192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err="1" smtClean="0"/>
              <a:t>Ortorombická</a:t>
            </a:r>
            <a:endParaRPr lang="cs-CZ" sz="4400" dirty="0" smtClean="0"/>
          </a:p>
          <a:p>
            <a:r>
              <a:rPr lang="cs-CZ" sz="4400" dirty="0" smtClean="0"/>
              <a:t>osy svírají pravý úhel</a:t>
            </a:r>
          </a:p>
          <a:p>
            <a:endParaRPr lang="cs-CZ" sz="4400" dirty="0"/>
          </a:p>
          <a:p>
            <a:endParaRPr lang="cs-CZ" sz="4400" dirty="0" smtClean="0"/>
          </a:p>
          <a:p>
            <a:pPr marL="0" indent="0">
              <a:buNone/>
            </a:pPr>
            <a:r>
              <a:rPr lang="cs-CZ" sz="2400" dirty="0" smtClean="0"/>
              <a:t>[3]</a:t>
            </a:r>
            <a:endParaRPr lang="cs-CZ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35920"/>
            <a:ext cx="3623096" cy="47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44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ČTVEREČNÁ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Tetragonální</a:t>
            </a:r>
          </a:p>
          <a:p>
            <a:r>
              <a:rPr lang="cs-CZ" sz="4400" dirty="0" smtClean="0"/>
              <a:t>osy svírají pravý úhel</a:t>
            </a:r>
          </a:p>
          <a:p>
            <a:endParaRPr lang="cs-CZ" sz="4400" dirty="0"/>
          </a:p>
          <a:p>
            <a:endParaRPr lang="cs-CZ" sz="4400" dirty="0" smtClean="0"/>
          </a:p>
          <a:p>
            <a:pPr marL="0" indent="0">
              <a:buNone/>
            </a:pPr>
            <a:r>
              <a:rPr lang="cs-CZ" sz="2400" dirty="0" smtClean="0"/>
              <a:t>[4]</a:t>
            </a:r>
            <a:endParaRPr lang="cs-CZ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5"/>
            <a:ext cx="3885142" cy="5080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5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ŠESTEREČNÁ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Hexagonální</a:t>
            </a:r>
          </a:p>
          <a:p>
            <a:r>
              <a:rPr lang="cs-CZ" sz="4400" dirty="0" smtClean="0"/>
              <a:t>osy a svírají úhel 60°, s osou c svírají úhel 90°</a:t>
            </a:r>
          </a:p>
          <a:p>
            <a:pPr marL="0" indent="0">
              <a:buNone/>
            </a:pPr>
            <a:r>
              <a:rPr lang="cs-CZ" sz="2400" dirty="0" smtClean="0"/>
              <a:t>[5]</a:t>
            </a:r>
          </a:p>
          <a:p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3794347" cy="477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45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KLENCOVÁ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Trigonální</a:t>
            </a:r>
          </a:p>
          <a:p>
            <a:r>
              <a:rPr lang="cs-CZ" sz="4400" dirty="0" smtClean="0"/>
              <a:t>osy a svírají úhel 60°, s osou c svírají úhel 90°</a:t>
            </a:r>
          </a:p>
          <a:p>
            <a:pPr marL="0" indent="0">
              <a:buNone/>
            </a:pPr>
            <a:r>
              <a:rPr lang="cs-CZ" sz="2400" dirty="0" smtClean="0"/>
              <a:t>[6]</a:t>
            </a:r>
          </a:p>
          <a:p>
            <a:endParaRPr lang="cs-CZ" sz="4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22" y="1484784"/>
            <a:ext cx="3908377" cy="502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68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558</Words>
  <Application>Microsoft Office PowerPoint</Application>
  <PresentationFormat>Předvádění na obrazovce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Prezentace aplikace PowerPoint</vt:lpstr>
      <vt:lpstr>Prezentace aplikace PowerPoint</vt:lpstr>
      <vt:lpstr>Krystalové soustavy</vt:lpstr>
      <vt:lpstr>TROJKLONN Á</vt:lpstr>
      <vt:lpstr>JEDNOKLONNÁ</vt:lpstr>
      <vt:lpstr>KOSOČTVEREČNÁ</vt:lpstr>
      <vt:lpstr>ČTVEREČNÁ</vt:lpstr>
      <vt:lpstr>ŠESTEREČNÁ </vt:lpstr>
      <vt:lpstr>KLENCOVÁ</vt:lpstr>
      <vt:lpstr>KRYCHLOVÁ</vt:lpstr>
      <vt:lpstr>Úkol</vt:lpstr>
      <vt:lpstr>Prezentace aplikace PowerPoint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LENOVO USER</cp:lastModifiedBy>
  <cp:revision>29</cp:revision>
  <dcterms:created xsi:type="dcterms:W3CDTF">2012-08-07T19:05:43Z</dcterms:created>
  <dcterms:modified xsi:type="dcterms:W3CDTF">2012-12-21T10:49:49Z</dcterms:modified>
</cp:coreProperties>
</file>