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1" r:id="rId6"/>
    <p:sldId id="270" r:id="rId7"/>
    <p:sldId id="260" r:id="rId8"/>
    <p:sldId id="259" r:id="rId9"/>
    <p:sldId id="263" r:id="rId10"/>
    <p:sldId id="264" r:id="rId11"/>
    <p:sldId id="265" r:id="rId12"/>
    <p:sldId id="266" r:id="rId13"/>
    <p:sldId id="267" r:id="rId14"/>
    <p:sldId id="262" r:id="rId15"/>
    <p:sldId id="269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282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7073E-0734-4CFA-A71E-866867800A2C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7DDA-E16E-425B-946B-E426DAB4158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7176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7073E-0734-4CFA-A71E-866867800A2C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7DDA-E16E-425B-946B-E426DAB4158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8353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7073E-0734-4CFA-A71E-866867800A2C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7DDA-E16E-425B-946B-E426DAB4158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8948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7073E-0734-4CFA-A71E-866867800A2C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7DDA-E16E-425B-946B-E426DAB4158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7303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7073E-0734-4CFA-A71E-866867800A2C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7DDA-E16E-425B-946B-E426DAB4158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4246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7073E-0734-4CFA-A71E-866867800A2C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7DDA-E16E-425B-946B-E426DAB4158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6748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7073E-0734-4CFA-A71E-866867800A2C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7DDA-E16E-425B-946B-E426DAB4158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4245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7073E-0734-4CFA-A71E-866867800A2C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7DDA-E16E-425B-946B-E426DAB4158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9215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7073E-0734-4CFA-A71E-866867800A2C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7DDA-E16E-425B-946B-E426DAB4158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9773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7073E-0734-4CFA-A71E-866867800A2C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7DDA-E16E-425B-946B-E426DAB4158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163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7073E-0734-4CFA-A71E-866867800A2C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7DDA-E16E-425B-946B-E426DAB4158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8803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7073E-0734-4CFA-A71E-866867800A2C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97DDA-E16E-425B-946B-E426DAB4158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0872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oubor:GraphiteUSGOV.jpg" TargetMode="External"/><Relationship Id="rId3" Type="http://schemas.openxmlformats.org/officeDocument/2006/relationships/hyperlink" Target="http://cs.wikipedia.org/wiki/Soubor:NaCl-zoutkristallen_op_Schott_Duran_100_ml.JPG" TargetMode="External"/><Relationship Id="rId7" Type="http://schemas.openxmlformats.org/officeDocument/2006/relationships/hyperlink" Target="http://cs.wikipedia.org/wiki/Soubor:Or_Venezuela.jpg" TargetMode="External"/><Relationship Id="rId2" Type="http://schemas.openxmlformats.org/officeDocument/2006/relationships/hyperlink" Target="http://cs.wikipedia.org/wiki/Lup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Soubor:Silver_crystal.jpg" TargetMode="External"/><Relationship Id="rId5" Type="http://schemas.openxmlformats.org/officeDocument/2006/relationships/hyperlink" Target="http://cs.wikipedia.org/wiki/Soubor:Anticlastic-Copper-Cuff-Bracelet.jpg" TargetMode="External"/><Relationship Id="rId4" Type="http://schemas.openxmlformats.org/officeDocument/2006/relationships/hyperlink" Target="http://cs.wikipedia.org/wiki/Soubor:Halite_crystal.jpg" TargetMode="External"/><Relationship Id="rId9" Type="http://schemas.openxmlformats.org/officeDocument/2006/relationships/hyperlink" Target="http://cs.wikipedia.org/wiki/Soubor:Brillanten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GalenaFromKansas.jpg" TargetMode="External"/><Relationship Id="rId7" Type="http://schemas.openxmlformats.org/officeDocument/2006/relationships/hyperlink" Target="http://www.youtube.com/watch?v=-1qwMTzAhMQ" TargetMode="External"/><Relationship Id="rId2" Type="http://schemas.openxmlformats.org/officeDocument/2006/relationships/hyperlink" Target="http://cs.wikipedia.org/wiki/Soubor:Sulfur-sampl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TkYKGgGLYUM" TargetMode="External"/><Relationship Id="rId5" Type="http://schemas.openxmlformats.org/officeDocument/2006/relationships/hyperlink" Target="http://cs.wikipedia.org/wiki/Soubor:SideriteBresil2.jpg" TargetMode="External"/><Relationship Id="rId4" Type="http://schemas.openxmlformats.org/officeDocument/2006/relationships/hyperlink" Target="http://cs.wikipedia.org/wiki/Soubor:Mineraly.sk_-_ortoklas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TkYKGgGLYU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youtube.com/watch?v=-1qwMTzAhMQ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0446156"/>
              </p:ext>
            </p:extLst>
          </p:nvPr>
        </p:nvGraphicFramePr>
        <p:xfrm>
          <a:off x="-36511" y="1575095"/>
          <a:ext cx="9180512" cy="52829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3011"/>
                <a:gridCol w="6217501"/>
              </a:tblGrid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Člověk a příroda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Biologie – 9. </a:t>
                      </a:r>
                      <a:r>
                        <a:rPr lang="cs-CZ" sz="1800" smtClean="0">
                          <a:effectLst/>
                        </a:rPr>
                        <a:t>ročník ZŠ </a:t>
                      </a:r>
                      <a:r>
                        <a:rPr lang="cs-CZ" sz="1800" baseline="0" smtClean="0">
                          <a:effectLst/>
                        </a:rPr>
                        <a:t>a odpovídající ročník víceletých gymnázií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Chemické vlastnosti nerostů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Andrea </a:t>
                      </a:r>
                      <a:r>
                        <a:rPr lang="cs-CZ" sz="1800" dirty="0" err="1">
                          <a:effectLst/>
                        </a:rPr>
                        <a:t>Nadažyová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16. 11. </a:t>
                      </a:r>
                      <a:r>
                        <a:rPr lang="cs-CZ" sz="1800" dirty="0">
                          <a:effectLst/>
                        </a:rPr>
                        <a:t>2012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VY_32_INOVACE_Bi.ND.06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67" y="260648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07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PRVKY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Kovové (např. </a:t>
            </a:r>
            <a:r>
              <a:rPr lang="cs-CZ" dirty="0" err="1" smtClean="0"/>
              <a:t>Cu</a:t>
            </a:r>
            <a:r>
              <a:rPr lang="cs-CZ" dirty="0" smtClean="0"/>
              <a:t>, </a:t>
            </a:r>
            <a:r>
              <a:rPr lang="cs-CZ" dirty="0" err="1" smtClean="0"/>
              <a:t>Ag</a:t>
            </a:r>
            <a:r>
              <a:rPr lang="cs-CZ" dirty="0" smtClean="0"/>
              <a:t>, Au)</a:t>
            </a:r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r>
              <a:rPr lang="cs-CZ" sz="2400" dirty="0" smtClean="0"/>
              <a:t>[4]                                     [5]                                   [6]</a:t>
            </a:r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pPr marL="0" indent="0">
              <a:buNone/>
            </a:pPr>
            <a:r>
              <a:rPr lang="cs-CZ" dirty="0" smtClean="0"/>
              <a:t> 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92896"/>
            <a:ext cx="22322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435751"/>
            <a:ext cx="2172291" cy="22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882974"/>
            <a:ext cx="2349261" cy="1842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181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914400" y="620688"/>
            <a:ext cx="8229600" cy="5530875"/>
          </a:xfrm>
        </p:spPr>
        <p:txBody>
          <a:bodyPr/>
          <a:lstStyle/>
          <a:p>
            <a:r>
              <a:rPr lang="cs-CZ" dirty="0"/>
              <a:t>Nekovové (C – grafit, diamant, S – síra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[7]                                                                              [9]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                   [8]</a:t>
            </a:r>
            <a:endParaRPr lang="cs-CZ" sz="2400" dirty="0"/>
          </a:p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2864001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233084"/>
            <a:ext cx="3040089" cy="2548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816" y="2060848"/>
            <a:ext cx="3237293" cy="242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490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SLOUČENINY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sulfidy</a:t>
            </a:r>
          </a:p>
          <a:p>
            <a:r>
              <a:rPr lang="cs-CZ" dirty="0" smtClean="0"/>
              <a:t>halogenidy</a:t>
            </a:r>
          </a:p>
          <a:p>
            <a:r>
              <a:rPr lang="cs-CZ" dirty="0" smtClean="0"/>
              <a:t>oxidy</a:t>
            </a:r>
          </a:p>
          <a:p>
            <a:r>
              <a:rPr lang="cs-CZ" dirty="0" smtClean="0"/>
              <a:t>uhličitany</a:t>
            </a:r>
          </a:p>
          <a:p>
            <a:r>
              <a:rPr lang="cs-CZ" dirty="0" smtClean="0"/>
              <a:t>tmavé živce</a:t>
            </a:r>
          </a:p>
          <a:p>
            <a:r>
              <a:rPr lang="cs-CZ" dirty="0" smtClean="0"/>
              <a:t>světlé živce</a:t>
            </a:r>
          </a:p>
          <a:p>
            <a:r>
              <a:rPr lang="cs-CZ" dirty="0" smtClean="0"/>
              <a:t>slídy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136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-22491" y="83671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                    [10] galenit                                        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                    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                                                                                [11] ortoklas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                                                                                        [12] siderit</a:t>
            </a:r>
            <a:endParaRPr lang="cs-CZ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4951084" cy="495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083" y="260648"/>
            <a:ext cx="3238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437112"/>
            <a:ext cx="2046362" cy="2060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684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 fontScale="77500" lnSpcReduction="20000"/>
          </a:bodyPr>
          <a:lstStyle/>
          <a:p>
            <a:r>
              <a:rPr lang="cs-CZ" sz="2300" dirty="0" smtClean="0"/>
              <a:t>KVASNIČKOVÁ, Danuše. A KOLEKTIV. </a:t>
            </a:r>
            <a:r>
              <a:rPr lang="cs-CZ" sz="2300" i="1" dirty="0" smtClean="0"/>
              <a:t>Ekologický přírodopis</a:t>
            </a:r>
            <a:r>
              <a:rPr lang="cs-CZ" sz="2300" dirty="0" smtClean="0"/>
              <a:t>. Praha: Fortuna, 2002. ISBN 80-7168-670-0.</a:t>
            </a:r>
          </a:p>
          <a:p>
            <a:r>
              <a:rPr lang="cs-CZ" sz="2300" dirty="0" smtClean="0"/>
              <a:t>1) </a:t>
            </a:r>
            <a:r>
              <a:rPr lang="cs-CZ" sz="2300" dirty="0" err="1" smtClean="0"/>
              <a:t>Tttrung</a:t>
            </a:r>
            <a:r>
              <a:rPr lang="cs-CZ" sz="2300" dirty="0" smtClean="0"/>
              <a:t>. </a:t>
            </a:r>
            <a:r>
              <a:rPr lang="cs-CZ" sz="2300" dirty="0"/>
              <a:t>[cit. </a:t>
            </a:r>
            <a:r>
              <a:rPr lang="cs-CZ" sz="2300" dirty="0" smtClean="0"/>
              <a:t>2012-11-13</a:t>
            </a:r>
            <a:r>
              <a:rPr lang="cs-CZ" sz="2300" dirty="0"/>
              <a:t>] dostupné pod licencí </a:t>
            </a:r>
            <a:r>
              <a:rPr lang="cs-CZ" sz="2300" dirty="0" err="1"/>
              <a:t>Creative</a:t>
            </a:r>
            <a:r>
              <a:rPr lang="cs-CZ" sz="2300" dirty="0"/>
              <a:t> </a:t>
            </a:r>
            <a:r>
              <a:rPr lang="cs-CZ" sz="2300" dirty="0" err="1"/>
              <a:t>Commons</a:t>
            </a:r>
            <a:r>
              <a:rPr lang="cs-CZ" sz="2300" dirty="0"/>
              <a:t> na www</a:t>
            </a:r>
            <a:r>
              <a:rPr lang="cs-CZ" sz="2300" dirty="0" smtClean="0"/>
              <a:t>:  </a:t>
            </a:r>
            <a:r>
              <a:rPr lang="cs-CZ" sz="2300" dirty="0" smtClean="0">
                <a:hlinkClick r:id="rId2"/>
              </a:rPr>
              <a:t>http://cs.wikipedia.org/wiki/Lupa</a:t>
            </a:r>
            <a:endParaRPr lang="cs-CZ" sz="2300" dirty="0" smtClean="0"/>
          </a:p>
          <a:p>
            <a:r>
              <a:rPr lang="cs-CZ" sz="2300" dirty="0" smtClean="0"/>
              <a:t>2) </a:t>
            </a:r>
            <a:r>
              <a:rPr lang="cs-CZ" sz="2300" dirty="0" err="1" smtClean="0"/>
              <a:t>Bios</a:t>
            </a:r>
            <a:r>
              <a:rPr lang="cs-CZ" sz="2300" dirty="0" smtClean="0"/>
              <a:t>. </a:t>
            </a:r>
            <a:r>
              <a:rPr lang="cs-CZ" sz="2300" dirty="0"/>
              <a:t>[cit. </a:t>
            </a:r>
            <a:r>
              <a:rPr lang="cs-CZ" sz="2300" dirty="0" smtClean="0"/>
              <a:t>2012-11-13</a:t>
            </a:r>
            <a:r>
              <a:rPr lang="cs-CZ" sz="2300" dirty="0"/>
              <a:t>] dostupné pod licencí </a:t>
            </a:r>
            <a:r>
              <a:rPr lang="cs-CZ" sz="2300" dirty="0" err="1"/>
              <a:t>Creative</a:t>
            </a:r>
            <a:r>
              <a:rPr lang="cs-CZ" sz="2300" dirty="0"/>
              <a:t> </a:t>
            </a:r>
            <a:r>
              <a:rPr lang="cs-CZ" sz="2300" dirty="0" err="1"/>
              <a:t>Commons</a:t>
            </a:r>
            <a:r>
              <a:rPr lang="cs-CZ" sz="2300" dirty="0"/>
              <a:t> na </a:t>
            </a:r>
            <a:r>
              <a:rPr lang="cs-CZ" sz="2300" dirty="0" smtClean="0"/>
              <a:t>www: </a:t>
            </a:r>
            <a:r>
              <a:rPr lang="cs-CZ" sz="2300" dirty="0" smtClean="0">
                <a:hlinkClick r:id="rId3"/>
              </a:rPr>
              <a:t>http://cs.wikipedia.org/wiki/Soubor:NaCl-zoutkristallen_op_Schott_Duran_100_ml.JPG</a:t>
            </a:r>
            <a:endParaRPr lang="cs-CZ" sz="2300" dirty="0" smtClean="0"/>
          </a:p>
          <a:p>
            <a:r>
              <a:rPr lang="cs-CZ" sz="2300" dirty="0"/>
              <a:t>3</a:t>
            </a:r>
            <a:r>
              <a:rPr lang="cs-CZ" sz="2300" dirty="0" smtClean="0"/>
              <a:t>) </a:t>
            </a:r>
            <a:r>
              <a:rPr lang="cs-CZ" sz="2300" dirty="0" err="1" smtClean="0"/>
              <a:t>Aramgutang</a:t>
            </a:r>
            <a:r>
              <a:rPr lang="cs-CZ" sz="2300" dirty="0" smtClean="0"/>
              <a:t>. </a:t>
            </a:r>
            <a:r>
              <a:rPr lang="cs-CZ" sz="2300" dirty="0"/>
              <a:t>[cit. 2012-11-13] </a:t>
            </a:r>
            <a:r>
              <a:rPr lang="cs-CZ" sz="2300" dirty="0" smtClean="0">
                <a:hlinkClick r:id="rId4"/>
              </a:rPr>
              <a:t>http</a:t>
            </a:r>
            <a:r>
              <a:rPr lang="cs-CZ" sz="2300" dirty="0">
                <a:hlinkClick r:id="rId4"/>
              </a:rPr>
              <a:t>://cs.wikipedia.org/wiki/Soubor:Halite_crystal.jpg</a:t>
            </a:r>
            <a:endParaRPr lang="cs-CZ" sz="2300" dirty="0"/>
          </a:p>
          <a:p>
            <a:r>
              <a:rPr lang="cs-CZ" sz="2300" dirty="0" smtClean="0"/>
              <a:t>4) </a:t>
            </a:r>
            <a:r>
              <a:rPr lang="cs-CZ" sz="2300" dirty="0" err="1" smtClean="0"/>
              <a:t>Johnsbrana</a:t>
            </a:r>
            <a:r>
              <a:rPr lang="cs-CZ" sz="2300" dirty="0" smtClean="0"/>
              <a:t>.</a:t>
            </a:r>
            <a:r>
              <a:rPr lang="cs-CZ" sz="2300" dirty="0"/>
              <a:t> [cit. </a:t>
            </a:r>
            <a:r>
              <a:rPr lang="cs-CZ" sz="2300" dirty="0" smtClean="0"/>
              <a:t>2012-11-13</a:t>
            </a:r>
            <a:r>
              <a:rPr lang="cs-CZ" sz="2300" dirty="0"/>
              <a:t>] dostupné pod licencí </a:t>
            </a:r>
            <a:r>
              <a:rPr lang="cs-CZ" sz="2300" dirty="0" err="1"/>
              <a:t>Creative</a:t>
            </a:r>
            <a:r>
              <a:rPr lang="cs-CZ" sz="2300" dirty="0"/>
              <a:t> </a:t>
            </a:r>
            <a:r>
              <a:rPr lang="cs-CZ" sz="2300" dirty="0" err="1"/>
              <a:t>Commons</a:t>
            </a:r>
            <a:r>
              <a:rPr lang="cs-CZ" sz="2300" dirty="0"/>
              <a:t> na www</a:t>
            </a:r>
            <a:r>
              <a:rPr lang="cs-CZ" sz="2300" dirty="0" smtClean="0"/>
              <a:t>: </a:t>
            </a:r>
            <a:r>
              <a:rPr lang="cs-CZ" sz="2300" dirty="0" smtClean="0">
                <a:hlinkClick r:id="rId5"/>
              </a:rPr>
              <a:t>http://cs.wikipedia.org/wiki/Soubor:Anticlastic-Copper-Cuff-Bracelet.jpg</a:t>
            </a:r>
            <a:endParaRPr lang="cs-CZ" sz="2300" dirty="0" smtClean="0"/>
          </a:p>
          <a:p>
            <a:r>
              <a:rPr lang="cs-CZ" sz="2300" dirty="0" smtClean="0"/>
              <a:t>5) </a:t>
            </a:r>
            <a:r>
              <a:rPr lang="cs-CZ" sz="2300" dirty="0" err="1" smtClean="0"/>
              <a:t>Alchemist-hp</a:t>
            </a:r>
            <a:r>
              <a:rPr lang="cs-CZ" sz="2300" dirty="0" smtClean="0"/>
              <a:t>.</a:t>
            </a:r>
            <a:r>
              <a:rPr lang="cs-CZ" sz="2300" dirty="0"/>
              <a:t> [cit. </a:t>
            </a:r>
            <a:r>
              <a:rPr lang="cs-CZ" sz="2300" dirty="0" smtClean="0"/>
              <a:t>2012-11-13</a:t>
            </a:r>
            <a:r>
              <a:rPr lang="cs-CZ" sz="2300" dirty="0"/>
              <a:t>] dostupné pod licencí </a:t>
            </a:r>
            <a:r>
              <a:rPr lang="cs-CZ" sz="2300" dirty="0" err="1"/>
              <a:t>Creative</a:t>
            </a:r>
            <a:r>
              <a:rPr lang="cs-CZ" sz="2300" dirty="0"/>
              <a:t> </a:t>
            </a:r>
            <a:r>
              <a:rPr lang="cs-CZ" sz="2300" dirty="0" err="1"/>
              <a:t>Commons</a:t>
            </a:r>
            <a:r>
              <a:rPr lang="cs-CZ" sz="2300" dirty="0"/>
              <a:t> na www</a:t>
            </a:r>
            <a:r>
              <a:rPr lang="cs-CZ" sz="2300" dirty="0" smtClean="0"/>
              <a:t>: </a:t>
            </a:r>
            <a:r>
              <a:rPr lang="cs-CZ" sz="2300" dirty="0" smtClean="0">
                <a:hlinkClick r:id="rId6"/>
              </a:rPr>
              <a:t>http://cs.wikipedia.org/wiki/Soubor:Silver_crystal.jpg</a:t>
            </a:r>
            <a:endParaRPr lang="cs-CZ" sz="2300" dirty="0" smtClean="0"/>
          </a:p>
          <a:p>
            <a:r>
              <a:rPr lang="cs-CZ" sz="2300" dirty="0" smtClean="0"/>
              <a:t>6) </a:t>
            </a:r>
            <a:r>
              <a:rPr lang="cs-CZ" sz="2300" dirty="0" err="1" smtClean="0"/>
              <a:t>Archaeodontosaurus</a:t>
            </a:r>
            <a:r>
              <a:rPr lang="cs-CZ" sz="2300" dirty="0" smtClean="0"/>
              <a:t>. </a:t>
            </a:r>
            <a:r>
              <a:rPr lang="cs-CZ" sz="2300" dirty="0"/>
              <a:t>[cit. </a:t>
            </a:r>
            <a:r>
              <a:rPr lang="cs-CZ" sz="2300" dirty="0" smtClean="0"/>
              <a:t>2012-11-13</a:t>
            </a:r>
            <a:r>
              <a:rPr lang="cs-CZ" sz="2300" dirty="0"/>
              <a:t>] dostupné pod licencí </a:t>
            </a:r>
            <a:r>
              <a:rPr lang="cs-CZ" sz="2300" dirty="0" err="1"/>
              <a:t>Creative</a:t>
            </a:r>
            <a:r>
              <a:rPr lang="cs-CZ" sz="2300" dirty="0"/>
              <a:t> </a:t>
            </a:r>
            <a:r>
              <a:rPr lang="cs-CZ" sz="2300" dirty="0" err="1"/>
              <a:t>Commons</a:t>
            </a:r>
            <a:r>
              <a:rPr lang="cs-CZ" sz="2300" dirty="0"/>
              <a:t> na www</a:t>
            </a:r>
            <a:r>
              <a:rPr lang="cs-CZ" sz="2300" dirty="0" smtClean="0"/>
              <a:t>:  </a:t>
            </a:r>
            <a:r>
              <a:rPr lang="cs-CZ" sz="2300" dirty="0" smtClean="0">
                <a:hlinkClick r:id="rId7"/>
              </a:rPr>
              <a:t>http://cs.wikipedia.org/wiki/Soubor:Or_Venezuela.jpg</a:t>
            </a:r>
            <a:endParaRPr lang="cs-CZ" sz="2300" dirty="0" smtClean="0"/>
          </a:p>
          <a:p>
            <a:r>
              <a:rPr lang="cs-CZ" sz="2300" dirty="0"/>
              <a:t>7) </a:t>
            </a:r>
            <a:r>
              <a:rPr lang="cs-CZ" sz="2300" dirty="0" err="1"/>
              <a:t>Spundun</a:t>
            </a:r>
            <a:r>
              <a:rPr lang="cs-CZ" sz="2300" dirty="0"/>
              <a:t>. [cit. </a:t>
            </a:r>
            <a:r>
              <a:rPr lang="cs-CZ" sz="2300" dirty="0" smtClean="0"/>
              <a:t>2012-11-13</a:t>
            </a:r>
            <a:r>
              <a:rPr lang="cs-CZ" sz="2300" dirty="0"/>
              <a:t>] dostupný pod licencí public </a:t>
            </a:r>
            <a:r>
              <a:rPr lang="cs-CZ" sz="2300" dirty="0" err="1"/>
              <a:t>domain</a:t>
            </a:r>
            <a:r>
              <a:rPr lang="cs-CZ" sz="2300" dirty="0"/>
              <a:t> na www:  </a:t>
            </a:r>
            <a:r>
              <a:rPr lang="cs-CZ" sz="2300" dirty="0">
                <a:hlinkClick r:id="rId8"/>
              </a:rPr>
              <a:t>http://cs.wikipedia.org/wiki/Soubor:GraphiteUSGOV.jpg</a:t>
            </a:r>
            <a:endParaRPr lang="cs-CZ" sz="2300" dirty="0"/>
          </a:p>
          <a:p>
            <a:r>
              <a:rPr lang="cs-CZ" sz="2300" dirty="0" smtClean="0"/>
              <a:t>8)</a:t>
            </a:r>
            <a:r>
              <a:rPr lang="cs-CZ" sz="2300" dirty="0"/>
              <a:t> </a:t>
            </a:r>
            <a:r>
              <a:rPr lang="cs-CZ" sz="2300" dirty="0" err="1" smtClean="0"/>
              <a:t>Materialscientist</a:t>
            </a:r>
            <a:r>
              <a:rPr lang="cs-CZ" sz="2300" dirty="0" smtClean="0"/>
              <a:t>.</a:t>
            </a:r>
            <a:r>
              <a:rPr lang="cs-CZ" sz="2300" dirty="0"/>
              <a:t> [cit. </a:t>
            </a:r>
            <a:r>
              <a:rPr lang="cs-CZ" sz="2300" dirty="0" smtClean="0"/>
              <a:t>2012-11-13</a:t>
            </a:r>
            <a:r>
              <a:rPr lang="cs-CZ" sz="2300" dirty="0"/>
              <a:t>] dostupné pod licencí </a:t>
            </a:r>
            <a:r>
              <a:rPr lang="cs-CZ" sz="2300" dirty="0" err="1"/>
              <a:t>Creative</a:t>
            </a:r>
            <a:r>
              <a:rPr lang="cs-CZ" sz="2300" dirty="0"/>
              <a:t> </a:t>
            </a:r>
            <a:r>
              <a:rPr lang="cs-CZ" sz="2300" dirty="0" err="1"/>
              <a:t>Commons</a:t>
            </a:r>
            <a:r>
              <a:rPr lang="cs-CZ" sz="2300" dirty="0"/>
              <a:t> na www</a:t>
            </a:r>
            <a:r>
              <a:rPr lang="cs-CZ" sz="2300" dirty="0" smtClean="0"/>
              <a:t>:  </a:t>
            </a:r>
            <a:r>
              <a:rPr lang="cs-CZ" sz="2300" dirty="0" smtClean="0">
                <a:hlinkClick r:id="rId9"/>
              </a:rPr>
              <a:t>http://cs.wikipedia.org/wiki/Soubor:Brillanten.jpg</a:t>
            </a:r>
            <a:endParaRPr lang="cs-CZ" sz="2300" dirty="0" smtClean="0"/>
          </a:p>
          <a:p>
            <a:endParaRPr lang="cs-CZ" sz="23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78969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260648"/>
            <a:ext cx="8229600" cy="5865515"/>
          </a:xfrm>
        </p:spPr>
        <p:txBody>
          <a:bodyPr>
            <a:normAutofit/>
          </a:bodyPr>
          <a:lstStyle/>
          <a:p>
            <a:r>
              <a:rPr lang="cs-CZ" sz="1800" dirty="0"/>
              <a:t>9) </a:t>
            </a:r>
            <a:r>
              <a:rPr lang="cs-CZ" sz="1800" dirty="0" smtClean="0"/>
              <a:t>Benjah-bmm27. </a:t>
            </a:r>
            <a:r>
              <a:rPr lang="cs-CZ" sz="1800" dirty="0"/>
              <a:t>[cit. 2012-11-13] </a:t>
            </a:r>
            <a:r>
              <a:rPr lang="cs-CZ" sz="1800" dirty="0" smtClean="0">
                <a:hlinkClick r:id="rId2"/>
              </a:rPr>
              <a:t>http</a:t>
            </a:r>
            <a:r>
              <a:rPr lang="cs-CZ" sz="1800" dirty="0">
                <a:hlinkClick r:id="rId2"/>
              </a:rPr>
              <a:t>://cs.wikipedia.org/wiki/Soubor:Sulfur-sample.jpg</a:t>
            </a:r>
            <a:endParaRPr lang="cs-CZ" sz="1800" dirty="0"/>
          </a:p>
          <a:p>
            <a:r>
              <a:rPr lang="cs-CZ" sz="1800" dirty="0"/>
              <a:t>10) </a:t>
            </a:r>
            <a:r>
              <a:rPr lang="cs-CZ" sz="1800" dirty="0" smtClean="0"/>
              <a:t>PAR. </a:t>
            </a:r>
            <a:r>
              <a:rPr lang="cs-CZ" sz="1800" dirty="0"/>
              <a:t>[cit. </a:t>
            </a:r>
            <a:r>
              <a:rPr lang="cs-CZ" sz="1800" dirty="0" smtClean="0"/>
              <a:t>2012-11-13</a:t>
            </a:r>
            <a:r>
              <a:rPr lang="cs-CZ" sz="1800" dirty="0"/>
              <a:t>] </a:t>
            </a:r>
            <a:r>
              <a:rPr lang="cs-CZ" sz="1800" dirty="0" smtClean="0">
                <a:hlinkClick r:id="rId3"/>
              </a:rPr>
              <a:t>http</a:t>
            </a:r>
            <a:r>
              <a:rPr lang="cs-CZ" sz="1800" dirty="0">
                <a:hlinkClick r:id="rId3"/>
              </a:rPr>
              <a:t>://cs.wikipedia.org/wiki/Soubor:GalenaFromKansas.jpg</a:t>
            </a:r>
            <a:endParaRPr lang="cs-CZ" sz="1800" dirty="0"/>
          </a:p>
          <a:p>
            <a:r>
              <a:rPr lang="cs-CZ" sz="1800" dirty="0" smtClean="0"/>
              <a:t>11</a:t>
            </a:r>
            <a:r>
              <a:rPr lang="cs-CZ" sz="1800" dirty="0"/>
              <a:t>) </a:t>
            </a:r>
            <a:r>
              <a:rPr lang="cs-CZ" sz="1800" dirty="0" smtClean="0"/>
              <a:t>Helix84.</a:t>
            </a:r>
            <a:r>
              <a:rPr lang="cs-CZ" sz="1800" dirty="0"/>
              <a:t> [cit. </a:t>
            </a:r>
            <a:r>
              <a:rPr lang="cs-CZ" sz="1800" dirty="0" smtClean="0"/>
              <a:t>2012-11-13</a:t>
            </a:r>
            <a:r>
              <a:rPr lang="cs-CZ" sz="1800" dirty="0"/>
              <a:t>] dostupné pod licencí </a:t>
            </a:r>
            <a:r>
              <a:rPr lang="cs-CZ" sz="1800" dirty="0" err="1"/>
              <a:t>Creative</a:t>
            </a:r>
            <a:r>
              <a:rPr lang="cs-CZ" sz="1800" dirty="0"/>
              <a:t> </a:t>
            </a:r>
            <a:r>
              <a:rPr lang="cs-CZ" sz="1800" dirty="0" err="1"/>
              <a:t>Commons</a:t>
            </a:r>
            <a:r>
              <a:rPr lang="cs-CZ" sz="1800" dirty="0"/>
              <a:t> na www</a:t>
            </a:r>
            <a:r>
              <a:rPr lang="cs-CZ" sz="1800" dirty="0" smtClean="0"/>
              <a:t>: </a:t>
            </a:r>
            <a:r>
              <a:rPr lang="cs-CZ" sz="1800" dirty="0" smtClean="0">
                <a:hlinkClick r:id="rId4"/>
              </a:rPr>
              <a:t>http</a:t>
            </a:r>
            <a:r>
              <a:rPr lang="cs-CZ" sz="1800" dirty="0">
                <a:hlinkClick r:id="rId4"/>
              </a:rPr>
              <a:t>://</a:t>
            </a:r>
            <a:r>
              <a:rPr lang="cs-CZ" sz="1800" dirty="0" smtClean="0">
                <a:hlinkClick r:id="rId4"/>
              </a:rPr>
              <a:t>cs.wikipedia.org/wiki/Soubor:Mineraly.sk</a:t>
            </a:r>
            <a:r>
              <a:rPr lang="cs-CZ" sz="1800" dirty="0">
                <a:hlinkClick r:id="rId4"/>
              </a:rPr>
              <a:t>_-_</a:t>
            </a:r>
            <a:r>
              <a:rPr lang="cs-CZ" sz="1800" dirty="0" smtClean="0">
                <a:hlinkClick r:id="rId4"/>
              </a:rPr>
              <a:t>ortoklas.jpg</a:t>
            </a:r>
            <a:endParaRPr lang="cs-CZ" sz="1800" dirty="0" smtClean="0"/>
          </a:p>
          <a:p>
            <a:r>
              <a:rPr lang="cs-CZ" sz="1800" dirty="0"/>
              <a:t>12) </a:t>
            </a:r>
            <a:r>
              <a:rPr lang="cs-CZ" sz="1800" dirty="0" err="1" smtClean="0"/>
              <a:t>Archaeodontosaurus</a:t>
            </a:r>
            <a:r>
              <a:rPr lang="cs-CZ" sz="1800" dirty="0" smtClean="0"/>
              <a:t>. </a:t>
            </a:r>
            <a:r>
              <a:rPr lang="cs-CZ" sz="1800" dirty="0"/>
              <a:t>[cit. </a:t>
            </a:r>
            <a:r>
              <a:rPr lang="cs-CZ" sz="1800" dirty="0" smtClean="0"/>
              <a:t>2012-11-13</a:t>
            </a:r>
            <a:r>
              <a:rPr lang="cs-CZ" sz="1800" dirty="0"/>
              <a:t>] dostupné pod licencí </a:t>
            </a:r>
            <a:r>
              <a:rPr lang="cs-CZ" sz="1800" dirty="0" err="1"/>
              <a:t>Creative</a:t>
            </a:r>
            <a:r>
              <a:rPr lang="cs-CZ" sz="1800" dirty="0"/>
              <a:t> </a:t>
            </a:r>
            <a:r>
              <a:rPr lang="cs-CZ" sz="1800" dirty="0" err="1"/>
              <a:t>Commons</a:t>
            </a:r>
            <a:r>
              <a:rPr lang="cs-CZ" sz="1800" dirty="0"/>
              <a:t> na www</a:t>
            </a:r>
            <a:r>
              <a:rPr lang="cs-CZ" sz="1800" dirty="0" smtClean="0"/>
              <a:t>: </a:t>
            </a:r>
            <a:r>
              <a:rPr lang="cs-CZ" sz="1800" dirty="0" smtClean="0">
                <a:hlinkClick r:id="rId5"/>
              </a:rPr>
              <a:t>http</a:t>
            </a:r>
            <a:r>
              <a:rPr lang="cs-CZ" sz="1800" dirty="0">
                <a:hlinkClick r:id="rId5"/>
              </a:rPr>
              <a:t>://</a:t>
            </a:r>
            <a:r>
              <a:rPr lang="cs-CZ" sz="1800" dirty="0" smtClean="0">
                <a:hlinkClick r:id="rId5"/>
              </a:rPr>
              <a:t>cs.wikipedia.org/wiki/Soubor:SideriteBresil2.jpg</a:t>
            </a:r>
            <a:endParaRPr lang="cs-CZ" sz="1800" dirty="0" smtClean="0"/>
          </a:p>
          <a:p>
            <a:r>
              <a:rPr lang="cs-CZ" sz="1800" dirty="0" smtClean="0"/>
              <a:t>další obrázky - použité </a:t>
            </a:r>
            <a:r>
              <a:rPr lang="cs-CZ" sz="1800" dirty="0"/>
              <a:t>z webu: </a:t>
            </a:r>
            <a:r>
              <a:rPr lang="cs-CZ" sz="1800" dirty="0" smtClean="0"/>
              <a:t>Office.com</a:t>
            </a:r>
          </a:p>
          <a:p>
            <a:r>
              <a:rPr lang="cs-CZ" sz="1800" dirty="0">
                <a:hlinkClick r:id="rId6"/>
              </a:rPr>
              <a:t>http://www.youtube.com/watch?v=TkYKGgGLYUM</a:t>
            </a:r>
            <a:endParaRPr lang="cs-CZ" sz="1800" dirty="0"/>
          </a:p>
          <a:p>
            <a:r>
              <a:rPr lang="cs-CZ" sz="1800" dirty="0">
                <a:hlinkClick r:id="rId7"/>
              </a:rPr>
              <a:t>http://www.youtube.com/watch?v=-1qwMTzAhMQ</a:t>
            </a:r>
            <a:endParaRPr lang="cs-CZ" sz="1800" dirty="0" smtClean="0"/>
          </a:p>
          <a:p>
            <a:pPr marL="0" indent="0">
              <a:buNone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70960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179512" y="332656"/>
            <a:ext cx="8050088" cy="619268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2000" dirty="0" smtClean="0">
                <a:ea typeface="Calibri"/>
                <a:cs typeface="Times New Roman"/>
              </a:rPr>
              <a:t>ANOTACE: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2000" dirty="0" smtClean="0"/>
              <a:t>Prezentace o chemických vlastnostech nerostů slouží učiteli především k vysvětlení nového učiva. Žáci ji mohou použít jako </a:t>
            </a:r>
            <a:r>
              <a:rPr lang="cs-CZ" sz="2000" dirty="0"/>
              <a:t>didaktický materiál </a:t>
            </a:r>
            <a:r>
              <a:rPr lang="cs-CZ" sz="2000" dirty="0" smtClean="0"/>
              <a:t>při </a:t>
            </a:r>
            <a:r>
              <a:rPr lang="cs-CZ" sz="2000" dirty="0"/>
              <a:t>samostudiu či při zpracovávání domácího úkolu</a:t>
            </a:r>
            <a:r>
              <a:rPr lang="cs-CZ" sz="2000" dirty="0" smtClean="0"/>
              <a:t>. </a:t>
            </a:r>
            <a:endParaRPr lang="cs-CZ" sz="2000" dirty="0"/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2000" dirty="0" smtClean="0"/>
              <a:t>Žáci si osvojí základní pojmy. Součástí prezentace je zadání praktického úkolu a videoukázka (pro inspiraci). Žáci mohou úlohu splnit ve škole (samostatně, ve skupinkách nebo společně) či doma. Mohou měnit podmínky, při kterých bude roztok kuchyňské soli krystalizovat. Výsledky zapisují a vyhodnocují do tabulky (např. pomocí textového editoru), diskutují se svými spolužáky a učitelem.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2000" b="1" dirty="0" smtClean="0">
                <a:solidFill>
                  <a:srgbClr val="000000"/>
                </a:solidFill>
                <a:ea typeface="Calibri"/>
                <a:cs typeface="Times New Roman"/>
              </a:rPr>
              <a:t>Formy výuky</a:t>
            </a:r>
            <a:r>
              <a:rPr lang="cs-CZ" sz="2000" dirty="0" smtClean="0">
                <a:solidFill>
                  <a:srgbClr val="000000"/>
                </a:solidFill>
                <a:ea typeface="Calibri"/>
                <a:cs typeface="Times New Roman"/>
              </a:rPr>
              <a:t>: h</a:t>
            </a:r>
            <a:r>
              <a:rPr lang="cs-CZ" sz="2000" dirty="0" smtClean="0"/>
              <a:t>romadná výuka</a:t>
            </a:r>
          </a:p>
          <a:p>
            <a:pPr marL="0" indent="0" algn="just">
              <a:buNone/>
            </a:pPr>
            <a:r>
              <a:rPr lang="cs-CZ" sz="2000" b="1" dirty="0" smtClean="0">
                <a:solidFill>
                  <a:srgbClr val="000000"/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000" dirty="0" smtClean="0">
                <a:solidFill>
                  <a:srgbClr val="000000"/>
                </a:solidFill>
                <a:ea typeface="Calibri"/>
                <a:cs typeface="Times New Roman"/>
              </a:rPr>
              <a:t>: k</a:t>
            </a:r>
            <a:r>
              <a:rPr lang="cs-CZ" sz="2000" dirty="0" smtClean="0"/>
              <a:t>ompetence k učení, kompetence k řešení problémů, kompetence komunikativní, kompetence sociální a personální, kompetence občanské </a:t>
            </a:r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r>
              <a:rPr lang="cs-CZ" sz="2000" b="1" dirty="0"/>
              <a:t>Vazba na ŠVP: </a:t>
            </a:r>
            <a:r>
              <a:rPr lang="cs-CZ" sz="2000" dirty="0"/>
              <a:t>Školní vzdělávací program pro osmileté gymnázium – část A – nižší gymnázium – učební osnovy BIOLOGIE – kvarta </a:t>
            </a:r>
            <a:r>
              <a:rPr lang="cs-CZ" sz="2000"/>
              <a:t>– </a:t>
            </a:r>
            <a:r>
              <a:rPr lang="cs-CZ" sz="2000" smtClean="0"/>
              <a:t>Poznávání </a:t>
            </a:r>
            <a:r>
              <a:rPr lang="cs-CZ" sz="2000" dirty="0" smtClean="0"/>
              <a:t>nerostů a hornin</a:t>
            </a:r>
            <a:endParaRPr lang="cs-CZ" sz="2000" dirty="0"/>
          </a:p>
          <a:p>
            <a:pPr marL="0" indent="0" algn="just">
              <a:buNone/>
            </a:pPr>
            <a:endParaRPr lang="cs-CZ" sz="2000" dirty="0" smtClean="0"/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endParaRPr lang="cs-CZ" sz="2000" dirty="0" smtClean="0"/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endParaRPr lang="cs-CZ" sz="2000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7539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Chemické vlastnosti nerostů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/>
              <a:t>závisí na chemickém složení a krystalové struktuře nerostu </a:t>
            </a:r>
          </a:p>
          <a:p>
            <a:pPr marL="514350" indent="-514350">
              <a:buFont typeface="+mj-lt"/>
              <a:buAutoNum type="arabicPeriod"/>
            </a:pPr>
            <a:r>
              <a:rPr lang="cs-CZ" b="1" u="sng" dirty="0" smtClean="0"/>
              <a:t>rozpustnost</a:t>
            </a:r>
            <a:r>
              <a:rPr lang="cs-CZ" dirty="0" smtClean="0"/>
              <a:t> (v destilované vodě nebo jinými chemickými činidly)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Snadno rozpustná ve vodě je sůl, skalice.</a:t>
            </a:r>
          </a:p>
          <a:p>
            <a:pPr marL="0" indent="0">
              <a:buNone/>
            </a:pPr>
            <a:r>
              <a:rPr lang="cs-CZ" sz="2200" dirty="0">
                <a:hlinkClick r:id="rId2"/>
              </a:rPr>
              <a:t>http://www.youtube.com/watch?v=TkYKGgGLYUM</a:t>
            </a:r>
            <a:endParaRPr lang="cs-CZ" sz="2200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Méně pak sádrovec, vůbec – křemen, topaz, korund.</a:t>
            </a:r>
          </a:p>
        </p:txBody>
      </p:sp>
    </p:spTree>
    <p:extLst>
      <p:ext uri="{BB962C8B-B14F-4D97-AF65-F5344CB8AC3E}">
        <p14:creationId xmlns:p14="http://schemas.microsoft.com/office/powerpoint/2010/main" val="207370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Praktický úkol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Připrav si nasycený roztok soli kuchyňské a nech ho zvolna (bez zahřívání) a v klidu odpařovat. Pozoruj lupou vznikající krystaly. Asi po týdnu pokus ukonči a vzniklé krystaly přines do školy. Průběh svého experimentu zaznamenávej do tabulky.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Inspirace:</a:t>
            </a:r>
            <a:endParaRPr lang="cs-CZ" sz="2400" dirty="0" smtClean="0">
              <a:hlinkClick r:id="rId2"/>
            </a:endParaRPr>
          </a:p>
          <a:p>
            <a:pPr marL="0" indent="0">
              <a:buNone/>
            </a:pPr>
            <a:r>
              <a:rPr lang="cs-CZ" sz="2400" dirty="0" smtClean="0">
                <a:hlinkClick r:id="rId2"/>
              </a:rPr>
              <a:t> http</a:t>
            </a:r>
            <a:r>
              <a:rPr lang="cs-CZ" sz="2400" dirty="0">
                <a:hlinkClick r:id="rId2"/>
              </a:rPr>
              <a:t>://www.youtube.com/watch?v=-1qwMTzAhMQ    </a:t>
            </a: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                                                   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                                                                               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                                                                                            [1]</a:t>
            </a:r>
            <a:endParaRPr lang="cs-CZ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437112"/>
            <a:ext cx="190500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245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2295"/>
            <a:ext cx="4248472" cy="3186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                                                             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[2]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                                                          [3]</a:t>
            </a:r>
            <a:endParaRPr lang="cs-CZ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552972"/>
            <a:ext cx="4133106" cy="4292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ICT_SS\AppData\Local\Microsoft\Windows\Temporary Internet Files\Content.IE5\Z3COZFDC\MM900223796[1]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44358"/>
            <a:ext cx="2583903" cy="294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542787"/>
              </p:ext>
            </p:extLst>
          </p:nvPr>
        </p:nvGraphicFramePr>
        <p:xfrm>
          <a:off x="683568" y="548680"/>
          <a:ext cx="7620000" cy="6283392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498800"/>
                <a:gridCol w="6121200"/>
              </a:tblGrid>
              <a:tr h="451064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Průběh experimentu</a:t>
                      </a:r>
                      <a:endParaRPr lang="cs-CZ" dirty="0"/>
                    </a:p>
                  </a:txBody>
                  <a:tcPr/>
                </a:tc>
              </a:tr>
              <a:tr h="629056">
                <a:tc>
                  <a:txBody>
                    <a:bodyPr/>
                    <a:lstStyle/>
                    <a:p>
                      <a:r>
                        <a:rPr lang="cs-CZ" dirty="0" smtClean="0"/>
                        <a:t>1. den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cs-CZ" dirty="0" smtClean="0"/>
                        <a:t>2. den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cs-CZ" dirty="0" smtClean="0"/>
                        <a:t>3. den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cs-CZ" dirty="0" smtClean="0"/>
                        <a:t>4. den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cs-CZ" dirty="0" smtClean="0"/>
                        <a:t>5. den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cs-CZ" dirty="0" smtClean="0"/>
                        <a:t>6. den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cs-CZ" dirty="0" smtClean="0"/>
                        <a:t>7. den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1314840">
                <a:tc gridSpan="2">
                  <a:txBody>
                    <a:bodyPr/>
                    <a:lstStyle/>
                    <a:p>
                      <a:r>
                        <a:rPr lang="cs-CZ" dirty="0" smtClean="0"/>
                        <a:t>Poznámky, zajímavosti, další zjištění: 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10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467544" y="980728"/>
            <a:ext cx="7762056" cy="5145435"/>
          </a:xfrm>
        </p:spPr>
        <p:txBody>
          <a:bodyPr/>
          <a:lstStyle/>
          <a:p>
            <a:pPr marL="0" indent="0">
              <a:buNone/>
            </a:pPr>
            <a:r>
              <a:rPr lang="cs-CZ" b="1" dirty="0" smtClean="0"/>
              <a:t>     2</a:t>
            </a:r>
            <a:r>
              <a:rPr lang="cs-CZ" dirty="0" smtClean="0"/>
              <a:t>. </a:t>
            </a:r>
            <a:r>
              <a:rPr lang="cs-CZ" b="1" u="sng" dirty="0" smtClean="0"/>
              <a:t>reakce s kyselinami</a:t>
            </a:r>
          </a:p>
          <a:p>
            <a:pPr marL="0" indent="0">
              <a:buNone/>
            </a:pPr>
            <a:endParaRPr lang="cs-CZ" b="1" u="sng" dirty="0" smtClean="0"/>
          </a:p>
          <a:p>
            <a:pPr marL="0" indent="0">
              <a:buNone/>
            </a:pPr>
            <a:r>
              <a:rPr lang="cs-CZ" dirty="0" smtClean="0"/>
              <a:t>Např. vápenec šumí při styku s </a:t>
            </a:r>
            <a:r>
              <a:rPr lang="cs-CZ" dirty="0" err="1" smtClean="0"/>
              <a:t>HCl</a:t>
            </a:r>
            <a:r>
              <a:rPr lang="cs-CZ" dirty="0" smtClean="0"/>
              <a:t>, </a:t>
            </a:r>
          </a:p>
          <a:p>
            <a:pPr marL="0" indent="0">
              <a:buNone/>
            </a:pPr>
            <a:r>
              <a:rPr lang="cs-CZ" dirty="0" smtClean="0"/>
              <a:t>sůl vytváří bílou sraženinu při reakci s HNO</a:t>
            </a:r>
            <a:r>
              <a:rPr lang="cs-CZ" sz="2000" dirty="0" smtClean="0"/>
              <a:t>3</a:t>
            </a:r>
            <a:r>
              <a:rPr lang="cs-CZ" dirty="0" smtClean="0"/>
              <a:t>, slída s kyselinami nereaguje.</a:t>
            </a:r>
            <a:endParaRPr lang="cs-CZ" dirty="0"/>
          </a:p>
        </p:txBody>
      </p:sp>
      <p:pic>
        <p:nvPicPr>
          <p:cNvPr id="1026" name="Picture 2" descr="C:\Users\ICT_SS\AppData\Local\Microsoft\Windows\Temporary Internet Files\Content.IE5\B06AH7CM\MM900283696[1]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17032"/>
            <a:ext cx="2769840" cy="2769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76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45624" cy="1224136"/>
          </a:xfrm>
        </p:spPr>
        <p:txBody>
          <a:bodyPr>
            <a:noAutofit/>
          </a:bodyPr>
          <a:lstStyle/>
          <a:p>
            <a:r>
              <a:rPr lang="cs-CZ" sz="3600" dirty="0" smtClean="0"/>
              <a:t>podle chemického složení třídíme nerosty do skupin</a:t>
            </a:r>
            <a:br>
              <a:rPr lang="cs-CZ" sz="3600" dirty="0" smtClean="0"/>
            </a:b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cs-CZ" dirty="0" smtClean="0"/>
              <a:t>PRVKY</a:t>
            </a:r>
          </a:p>
          <a:p>
            <a:pPr marL="571500" indent="-571500">
              <a:buFont typeface="+mj-lt"/>
              <a:buAutoNum type="romanUcPeriod"/>
            </a:pPr>
            <a:r>
              <a:rPr lang="cs-CZ" dirty="0" smtClean="0"/>
              <a:t>SLOUČENINY</a:t>
            </a:r>
          </a:p>
          <a:p>
            <a:pPr marL="571500" indent="-571500">
              <a:buFont typeface="+mj-lt"/>
              <a:buAutoNum type="romanUcPeriod"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Zopakuj si: </a:t>
            </a:r>
          </a:p>
          <a:p>
            <a:pPr marL="0" indent="0">
              <a:buNone/>
            </a:pPr>
            <a:r>
              <a:rPr lang="cs-CZ" dirty="0" smtClean="0"/>
              <a:t>Co je prvek?</a:t>
            </a:r>
          </a:p>
          <a:p>
            <a:pPr marL="0" indent="0">
              <a:buNone/>
            </a:pPr>
            <a:r>
              <a:rPr lang="cs-CZ" dirty="0" smtClean="0"/>
              <a:t>Co je sloučenina? </a:t>
            </a:r>
          </a:p>
          <a:p>
            <a:endParaRPr lang="cs-CZ" dirty="0"/>
          </a:p>
        </p:txBody>
      </p:sp>
      <p:sp>
        <p:nvSpPr>
          <p:cNvPr id="4" name="Tlačítko akce: Návrat 3">
            <a:hlinkClick r:id="" action="ppaction://hlinkshowjump?jump=nextslide" highlightClick="1"/>
          </p:cNvPr>
          <p:cNvSpPr/>
          <p:nvPr/>
        </p:nvSpPr>
        <p:spPr>
          <a:xfrm>
            <a:off x="7740352" y="5445224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6" name="Picture 2" descr="C:\Users\ICT_SS\AppData\Local\Microsoft\Windows\Temporary Internet Files\Content.IE5\B06AH7CM\MM900254500[1]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356992"/>
            <a:ext cx="1856250" cy="185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05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cs-CZ" dirty="0" smtClean="0"/>
              <a:t>Prvek je látka složená z atomů se stejným protonovým číslem.</a:t>
            </a:r>
          </a:p>
          <a:p>
            <a:endParaRPr lang="cs-CZ" dirty="0"/>
          </a:p>
          <a:p>
            <a:r>
              <a:rPr lang="cs-CZ" dirty="0" smtClean="0"/>
              <a:t>Sloučenina je složena ze dvou a více atomů různých prvků. </a:t>
            </a:r>
            <a:endParaRPr lang="cs-CZ" dirty="0"/>
          </a:p>
        </p:txBody>
      </p:sp>
      <p:sp>
        <p:nvSpPr>
          <p:cNvPr id="4" name="Tlačítko akce: Zvuk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6948264" y="5373216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624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759</Words>
  <Application>Microsoft Office PowerPoint</Application>
  <PresentationFormat>Předvádění na obrazovce (4:3)</PresentationFormat>
  <Paragraphs>135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systému Office</vt:lpstr>
      <vt:lpstr>Prezentace aplikace PowerPoint</vt:lpstr>
      <vt:lpstr>Prezentace aplikace PowerPoint</vt:lpstr>
      <vt:lpstr>Chemické vlastnosti nerostů</vt:lpstr>
      <vt:lpstr>Praktický úkol</vt:lpstr>
      <vt:lpstr>                                                             </vt:lpstr>
      <vt:lpstr>Prezentace aplikace PowerPoint</vt:lpstr>
      <vt:lpstr>Prezentace aplikace PowerPoint</vt:lpstr>
      <vt:lpstr>podle chemického složení třídíme nerosty do skupin </vt:lpstr>
      <vt:lpstr>Prezentace aplikace PowerPoint</vt:lpstr>
      <vt:lpstr>PRVKY</vt:lpstr>
      <vt:lpstr>Prezentace aplikace PowerPoint</vt:lpstr>
      <vt:lpstr>SLOUČENINY</vt:lpstr>
      <vt:lpstr>Prezentace aplikace PowerPoint</vt:lpstr>
      <vt:lpstr>Použité zdroje: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ICT_SS</dc:creator>
  <cp:lastModifiedBy>LENOVO USER</cp:lastModifiedBy>
  <cp:revision>32</cp:revision>
  <dcterms:created xsi:type="dcterms:W3CDTF">2012-08-14T19:01:57Z</dcterms:created>
  <dcterms:modified xsi:type="dcterms:W3CDTF">2012-12-21T10:54:25Z</dcterms:modified>
</cp:coreProperties>
</file>