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8" r:id="rId3"/>
    <p:sldId id="259" r:id="rId4"/>
    <p:sldId id="261" r:id="rId5"/>
    <p:sldId id="262" r:id="rId6"/>
    <p:sldId id="263" r:id="rId7"/>
    <p:sldId id="279" r:id="rId8"/>
    <p:sldId id="266" r:id="rId9"/>
    <p:sldId id="267" r:id="rId10"/>
    <p:sldId id="275" r:id="rId11"/>
    <p:sldId id="268" r:id="rId12"/>
    <p:sldId id="269" r:id="rId13"/>
    <p:sldId id="271" r:id="rId14"/>
    <p:sldId id="272" r:id="rId15"/>
    <p:sldId id="273" r:id="rId16"/>
    <p:sldId id="265" r:id="rId17"/>
    <p:sldId id="277" r:id="rId18"/>
    <p:sldId id="278" r:id="rId19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492" y="6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D575C4-A49E-4489-B62C-270461BFE60B}" type="datetimeFigureOut">
              <a:rPr lang="cs-CZ" smtClean="0"/>
              <a:t>18.12.2012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CA8E2A-E56C-40EA-AB72-D0AC74B6A62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324963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CA8E2A-E56C-40EA-AB72-D0AC74B6A62E}" type="slidenum">
              <a:rPr lang="cs-CZ" smtClean="0"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926851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75E63-2664-4119-9264-9F662401CAF3}" type="datetimeFigureOut">
              <a:rPr lang="cs-CZ" smtClean="0"/>
              <a:t>18.12.2012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457DF-498D-4B94-845E-B99C0B6C36D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42549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75E63-2664-4119-9264-9F662401CAF3}" type="datetimeFigureOut">
              <a:rPr lang="cs-CZ" smtClean="0"/>
              <a:t>18.12.2012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457DF-498D-4B94-845E-B99C0B6C36D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55307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75E63-2664-4119-9264-9F662401CAF3}" type="datetimeFigureOut">
              <a:rPr lang="cs-CZ" smtClean="0"/>
              <a:t>18.12.2012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457DF-498D-4B94-845E-B99C0B6C36D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841181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75E63-2664-4119-9264-9F662401CAF3}" type="datetimeFigureOut">
              <a:rPr lang="cs-CZ" smtClean="0"/>
              <a:t>18.12.2012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457DF-498D-4B94-845E-B99C0B6C36D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773857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75E63-2664-4119-9264-9F662401CAF3}" type="datetimeFigureOut">
              <a:rPr lang="cs-CZ" smtClean="0"/>
              <a:t>18.12.2012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457DF-498D-4B94-845E-B99C0B6C36D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22311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75E63-2664-4119-9264-9F662401CAF3}" type="datetimeFigureOut">
              <a:rPr lang="cs-CZ" smtClean="0"/>
              <a:t>18.12.2012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457DF-498D-4B94-845E-B99C0B6C36D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721841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75E63-2664-4119-9264-9F662401CAF3}" type="datetimeFigureOut">
              <a:rPr lang="cs-CZ" smtClean="0"/>
              <a:t>18.12.2012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457DF-498D-4B94-845E-B99C0B6C36D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72474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75E63-2664-4119-9264-9F662401CAF3}" type="datetimeFigureOut">
              <a:rPr lang="cs-CZ" smtClean="0"/>
              <a:t>18.12.2012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457DF-498D-4B94-845E-B99C0B6C36D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619580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75E63-2664-4119-9264-9F662401CAF3}" type="datetimeFigureOut">
              <a:rPr lang="cs-CZ" smtClean="0"/>
              <a:t>18.12.2012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457DF-498D-4B94-845E-B99C0B6C36D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343036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75E63-2664-4119-9264-9F662401CAF3}" type="datetimeFigureOut">
              <a:rPr lang="cs-CZ" smtClean="0"/>
              <a:t>18.12.2012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457DF-498D-4B94-845E-B99C0B6C36D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361492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75E63-2664-4119-9264-9F662401CAF3}" type="datetimeFigureOut">
              <a:rPr lang="cs-CZ" smtClean="0"/>
              <a:t>18.12.2012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457DF-498D-4B94-845E-B99C0B6C36D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395752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E75E63-2664-4119-9264-9F662401CAF3}" type="datetimeFigureOut">
              <a:rPr lang="cs-CZ" smtClean="0"/>
              <a:t>18.12.2012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7457DF-498D-4B94-845E-B99C0B6C36D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69514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hyperlink" Target="http://www.youtube.com/watch?v=AQ3KnmbBJc0&amp;feature=related" TargetMode="Externa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cs.wikipedia.org/wiki/Soubor:Venuspioneeruv.jpg" TargetMode="External"/><Relationship Id="rId3" Type="http://schemas.openxmlformats.org/officeDocument/2006/relationships/hyperlink" Target="http://cs.wikipedia.org/wiki/Soubor:HubbleUltraDeepFieldwithScaleComparison.jpg" TargetMode="External"/><Relationship Id="rId7" Type="http://schemas.openxmlformats.org/officeDocument/2006/relationships/hyperlink" Target="http://cs.wikipedia.org/wiki/Soubor:MESSENGER_first_photo_of_unseen_side_of_mercury.jpg" TargetMode="External"/><Relationship Id="rId2" Type="http://schemas.openxmlformats.org/officeDocument/2006/relationships/hyperlink" Target="http://www.youtube.com/watch?v=AQ3KnmbBJc0&amp;feature=related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s.wikipedia.org/wiki/Soubor:Sun_in_X-Ray.png" TargetMode="External"/><Relationship Id="rId5" Type="http://schemas.openxmlformats.org/officeDocument/2006/relationships/hyperlink" Target="http://cs.wikipedia.org/wiki/Soubor:Solar_sys.jpg" TargetMode="External"/><Relationship Id="rId4" Type="http://schemas.openxmlformats.org/officeDocument/2006/relationships/hyperlink" Target="http://cs.wikipedia.org/wiki/Soubor:Perseid_and_Milky_Way.jpg" TargetMode="External"/><Relationship Id="rId9" Type="http://schemas.openxmlformats.org/officeDocument/2006/relationships/hyperlink" Target="http://cs.wikipedia.org/wiki/Soubor:The_Earth_seen_from_Apollo_17.jpg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cs.wikipedia.org/wiki/Soubor:Jupiter.jpg" TargetMode="External"/><Relationship Id="rId2" Type="http://schemas.openxmlformats.org/officeDocument/2006/relationships/hyperlink" Target="http://cs.wikipedia.org/wiki/Soubor:Mars_Hubble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s.wikipedia.org/wiki/Soubor:Neptune_Full_Disk_View_-_GPN-2000-000443.jpg" TargetMode="External"/><Relationship Id="rId5" Type="http://schemas.openxmlformats.org/officeDocument/2006/relationships/hyperlink" Target="http://cs.wikipedia.org/wiki/Soubor:Uranus.jpg" TargetMode="External"/><Relationship Id="rId4" Type="http://schemas.openxmlformats.org/officeDocument/2006/relationships/hyperlink" Target="http://cs.wikipedia.org/wiki/Soubor:Saturn_(planet)_large.jpg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2"/>
          <p:cNvSpPr>
            <a:spLocks noGrp="1"/>
          </p:cNvSpPr>
          <p:nvPr/>
        </p:nvSpPr>
        <p:spPr>
          <a:xfrm>
            <a:off x="685800" y="1859350"/>
            <a:ext cx="7772400" cy="12164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cs-CZ"/>
          </a:p>
        </p:txBody>
      </p:sp>
      <p:sp>
        <p:nvSpPr>
          <p:cNvPr id="5" name="Podnadpis 5"/>
          <p:cNvSpPr>
            <a:spLocks noGrp="1"/>
          </p:cNvSpPr>
          <p:nvPr/>
        </p:nvSpPr>
        <p:spPr>
          <a:xfrm>
            <a:off x="1371600" y="3722196"/>
            <a:ext cx="6400800" cy="14502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cs-CZ"/>
          </a:p>
        </p:txBody>
      </p:sp>
      <p:pic>
        <p:nvPicPr>
          <p:cNvPr id="7" name="Picture 2" descr="C:\Users\ICT_SS\Downloads\logo šablon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365804"/>
            <a:ext cx="8286750" cy="1314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Tabulk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234527"/>
              </p:ext>
            </p:extLst>
          </p:nvPr>
        </p:nvGraphicFramePr>
        <p:xfrm>
          <a:off x="0" y="1680254"/>
          <a:ext cx="9108504" cy="515306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42714"/>
                <a:gridCol w="6365790"/>
              </a:tblGrid>
              <a:tr h="6209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600" dirty="0">
                          <a:effectLst/>
                        </a:rPr>
                        <a:t>NÁZEV ŠKOLY:</a:t>
                      </a:r>
                      <a:endParaRPr lang="cs-CZ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dirty="0">
                          <a:effectLst/>
                        </a:rPr>
                        <a:t>Gymnázium Františka Živného, Bohumín, Jana Palacha 794, příspěvková organizace</a:t>
                      </a:r>
                      <a:endParaRPr lang="cs-CZ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209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600" dirty="0">
                          <a:effectLst/>
                        </a:rPr>
                        <a:t>VZDĚLÁVACÍ OBLAST:</a:t>
                      </a:r>
                      <a:endParaRPr lang="cs-CZ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dirty="0">
                          <a:effectLst/>
                        </a:rPr>
                        <a:t>Člověk a příroda</a:t>
                      </a:r>
                      <a:endParaRPr lang="cs-CZ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209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600" dirty="0">
                          <a:effectLst/>
                        </a:rPr>
                        <a:t>VZDĚLÁVACÍ OBOR:</a:t>
                      </a:r>
                      <a:endParaRPr lang="cs-CZ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dirty="0" smtClean="0">
                          <a:effectLst/>
                        </a:rPr>
                        <a:t>Biologie – 9. </a:t>
                      </a:r>
                      <a:r>
                        <a:rPr lang="cs-CZ" sz="1800" smtClean="0">
                          <a:effectLst/>
                        </a:rPr>
                        <a:t>ročník</a:t>
                      </a:r>
                      <a:r>
                        <a:rPr lang="cs-CZ" sz="1800" baseline="0" smtClean="0">
                          <a:effectLst/>
                        </a:rPr>
                        <a:t> ZŠ a odpovídající ročník víceletých gymnázií</a:t>
                      </a:r>
                      <a:endParaRPr lang="cs-CZ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209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600" dirty="0">
                          <a:effectLst/>
                        </a:rPr>
                        <a:t>TÉMA:</a:t>
                      </a:r>
                      <a:endParaRPr lang="cs-CZ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dirty="0">
                          <a:effectLst/>
                        </a:rPr>
                        <a:t>Vesmír</a:t>
                      </a:r>
                      <a:endParaRPr lang="cs-CZ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209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600" dirty="0">
                          <a:effectLst/>
                        </a:rPr>
                        <a:t>AUTOR:</a:t>
                      </a:r>
                      <a:endParaRPr lang="cs-CZ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dirty="0">
                          <a:effectLst/>
                        </a:rPr>
                        <a:t>Mgr. Andrea </a:t>
                      </a:r>
                      <a:r>
                        <a:rPr lang="cs-CZ" sz="1800" dirty="0" err="1">
                          <a:effectLst/>
                        </a:rPr>
                        <a:t>Nadažyová</a:t>
                      </a:r>
                      <a:endParaRPr lang="cs-CZ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209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600" dirty="0">
                          <a:effectLst/>
                        </a:rPr>
                        <a:t>DATUM:</a:t>
                      </a:r>
                      <a:endParaRPr lang="cs-CZ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dirty="0">
                          <a:effectLst/>
                        </a:rPr>
                        <a:t>2. </a:t>
                      </a:r>
                      <a:r>
                        <a:rPr lang="cs-CZ" sz="1800" dirty="0" smtClean="0">
                          <a:effectLst/>
                        </a:rPr>
                        <a:t>10. </a:t>
                      </a:r>
                      <a:r>
                        <a:rPr lang="cs-CZ" sz="1800" dirty="0">
                          <a:effectLst/>
                        </a:rPr>
                        <a:t>2012</a:t>
                      </a:r>
                      <a:endParaRPr lang="cs-CZ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209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600" dirty="0">
                          <a:effectLst/>
                        </a:rPr>
                        <a:t>NÁZEV A ČÍSLO PROJEKTU:</a:t>
                      </a:r>
                      <a:endParaRPr lang="cs-CZ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dirty="0">
                          <a:effectLst/>
                        </a:rPr>
                        <a:t>Učíme se pro život v 21. století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dirty="0">
                          <a:effectLst/>
                        </a:rPr>
                        <a:t>CZ.1.07/1.5.00/34.0629</a:t>
                      </a:r>
                      <a:endParaRPr lang="cs-CZ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7863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600" dirty="0">
                          <a:effectLst/>
                        </a:rPr>
                        <a:t>OZNAČENÍ VÝUKOVÉHO MATERIÁLU:</a:t>
                      </a:r>
                      <a:endParaRPr lang="cs-CZ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dirty="0" smtClean="0">
                          <a:effectLst/>
                        </a:rPr>
                        <a:t>VY_32_INOVACE_</a:t>
                      </a:r>
                      <a:r>
                        <a:rPr lang="cs-CZ" sz="18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Bi.ND.01</a:t>
                      </a:r>
                      <a:endParaRPr lang="cs-CZ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12129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Země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sz="2400" dirty="0" smtClean="0"/>
              <a:t>            [7]</a:t>
            </a:r>
            <a:endParaRPr lang="cs-CZ" sz="2400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340768"/>
            <a:ext cx="5705475" cy="5705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4650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Mars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sz="2400" dirty="0" smtClean="0"/>
              <a:t>                  [8]</a:t>
            </a:r>
            <a:endParaRPr lang="cs-CZ" sz="2400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7837" y="1628800"/>
            <a:ext cx="4762500" cy="476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4746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Jupiter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sz="2400" dirty="0" smtClean="0"/>
              <a:t>                         [9]</a:t>
            </a:r>
            <a:endParaRPr lang="cs-CZ" sz="24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628800"/>
            <a:ext cx="5089748" cy="50897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91352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Saturn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sz="2400" dirty="0" smtClean="0"/>
              <a:t>                       [10]</a:t>
            </a:r>
            <a:endParaRPr lang="cs-CZ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1853" y="1196752"/>
            <a:ext cx="3816350" cy="531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66430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363272" cy="994122"/>
          </a:xfrm>
        </p:spPr>
        <p:txBody>
          <a:bodyPr/>
          <a:lstStyle/>
          <a:p>
            <a:r>
              <a:rPr lang="cs-CZ" dirty="0" smtClean="0"/>
              <a:t>Uran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sz="2400" dirty="0" smtClean="0"/>
              <a:t>             [11]</a:t>
            </a:r>
            <a:r>
              <a:rPr lang="cs-CZ" dirty="0" smtClean="0"/>
              <a:t> </a:t>
            </a:r>
            <a:endParaRPr lang="cs-C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0738" y="1700808"/>
            <a:ext cx="4962525" cy="5035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05055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Neptun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sz="2400" dirty="0" smtClean="0"/>
              <a:t>        [12]</a:t>
            </a:r>
            <a:endParaRPr lang="cs-CZ" sz="2400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152525"/>
            <a:ext cx="5715000" cy="5705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0274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/>
        </p:nvSpPr>
        <p:spPr>
          <a:xfrm>
            <a:off x="1115616" y="90872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cs-CZ" dirty="0"/>
          </a:p>
        </p:txBody>
      </p:sp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611560" y="908721"/>
            <a:ext cx="7846640" cy="2691730"/>
          </a:xfrm>
        </p:spPr>
        <p:txBody>
          <a:bodyPr>
            <a:normAutofit/>
          </a:bodyPr>
          <a:lstStyle/>
          <a:p>
            <a:r>
              <a:rPr lang="cs-CZ" dirty="0" smtClean="0"/>
              <a:t>Úkol: Zapamatujte si co nejvíce informací, které uvidíte a uslyšíte v </a:t>
            </a:r>
            <a:r>
              <a:rPr lang="cs-CZ" smtClean="0"/>
              <a:t>krátkém filmu.  </a:t>
            </a:r>
            <a:endParaRPr lang="cs-CZ" dirty="0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1691680" y="4653136"/>
            <a:ext cx="6264696" cy="1656184"/>
          </a:xfrm>
        </p:spPr>
        <p:txBody>
          <a:bodyPr/>
          <a:lstStyle/>
          <a:p>
            <a:r>
              <a:rPr lang="cs-CZ" dirty="0">
                <a:hlinkClick r:id="rId2"/>
              </a:rPr>
              <a:t>http://www.youtube.com/watch?v=AQ3KnmbBJc0&amp;feature=related</a:t>
            </a:r>
            <a:endParaRPr lang="cs-CZ" dirty="0"/>
          </a:p>
          <a:p>
            <a:endParaRPr lang="cs-CZ" dirty="0"/>
          </a:p>
        </p:txBody>
      </p:sp>
      <p:sp>
        <p:nvSpPr>
          <p:cNvPr id="10" name="Veselý obličej 9"/>
          <p:cNvSpPr/>
          <p:nvPr/>
        </p:nvSpPr>
        <p:spPr>
          <a:xfrm>
            <a:off x="395536" y="5517232"/>
            <a:ext cx="914400" cy="9144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2050" name="Picture 2" descr="C:\Program Files\Microsoft Office\MEDIA\CAGCAT10\j0286034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2798796"/>
            <a:ext cx="1590487" cy="1531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2169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Použité zdroje: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r>
              <a:rPr lang="cs-CZ" sz="7200" dirty="0"/>
              <a:t>KVASNIČKOVÁ, Danuše. A KOLEKTIV. </a:t>
            </a:r>
            <a:r>
              <a:rPr lang="cs-CZ" sz="7200" i="1" dirty="0"/>
              <a:t>Ekologický přírodopis</a:t>
            </a:r>
            <a:r>
              <a:rPr lang="cs-CZ" sz="7200" dirty="0"/>
              <a:t>. Praha: Fortuna, 2002. </a:t>
            </a:r>
            <a:r>
              <a:rPr lang="cs-CZ" sz="7200" dirty="0" smtClean="0"/>
              <a:t>ISBN 80-7168-670-0.</a:t>
            </a:r>
          </a:p>
          <a:p>
            <a:r>
              <a:rPr lang="cs-CZ" sz="7200" dirty="0">
                <a:hlinkClick r:id="rId2"/>
              </a:rPr>
              <a:t>http://www.youtube.com/watch?v=AQ3KnmbBJc0&amp;feature=related</a:t>
            </a:r>
            <a:endParaRPr lang="cs-CZ" sz="7200" dirty="0"/>
          </a:p>
          <a:p>
            <a:r>
              <a:rPr lang="cs-CZ" sz="7200" dirty="0" smtClean="0"/>
              <a:t>1</a:t>
            </a:r>
            <a:r>
              <a:rPr lang="cs-CZ" sz="7200" dirty="0"/>
              <a:t>) </a:t>
            </a:r>
            <a:r>
              <a:rPr lang="cs-CZ" sz="7200" dirty="0" smtClean="0"/>
              <a:t>PiRSquared17</a:t>
            </a:r>
            <a:r>
              <a:rPr lang="cs-CZ" sz="7200" dirty="0"/>
              <a:t>. [cit. </a:t>
            </a:r>
            <a:r>
              <a:rPr lang="cs-CZ" sz="7200" dirty="0" smtClean="0"/>
              <a:t>2012-10-01] </a:t>
            </a:r>
            <a:r>
              <a:rPr lang="cs-CZ" sz="7200" dirty="0"/>
              <a:t>dostupné pod licencí public </a:t>
            </a:r>
            <a:r>
              <a:rPr lang="cs-CZ" sz="7200" dirty="0" err="1"/>
              <a:t>domain</a:t>
            </a:r>
            <a:r>
              <a:rPr lang="cs-CZ" sz="7200" dirty="0"/>
              <a:t> na www</a:t>
            </a:r>
            <a:r>
              <a:rPr lang="cs-CZ" sz="7200" dirty="0" smtClean="0"/>
              <a:t>: </a:t>
            </a:r>
            <a:r>
              <a:rPr lang="cs-CZ" sz="7200" dirty="0" smtClean="0">
                <a:hlinkClick r:id="rId3"/>
              </a:rPr>
              <a:t>http</a:t>
            </a:r>
            <a:r>
              <a:rPr lang="cs-CZ" sz="7200" dirty="0">
                <a:hlinkClick r:id="rId3"/>
              </a:rPr>
              <a:t>://</a:t>
            </a:r>
            <a:r>
              <a:rPr lang="cs-CZ" sz="7200" dirty="0" smtClean="0">
                <a:hlinkClick r:id="rId3"/>
              </a:rPr>
              <a:t>cs.wikipedia.org/wiki/Soubor:HubbleUltraDeepFieldwithScaleComparison.jpg</a:t>
            </a:r>
            <a:r>
              <a:rPr lang="cs-CZ" sz="7200" dirty="0" smtClean="0"/>
              <a:t>  </a:t>
            </a:r>
          </a:p>
          <a:p>
            <a:r>
              <a:rPr lang="cs-CZ" sz="7200" dirty="0"/>
              <a:t>2) Mbz1. [cit. </a:t>
            </a:r>
            <a:r>
              <a:rPr lang="cs-CZ" sz="7200" dirty="0" smtClean="0"/>
              <a:t>2012-10-01</a:t>
            </a:r>
            <a:r>
              <a:rPr lang="cs-CZ" sz="7200" dirty="0"/>
              <a:t>] dostupný pod licencí </a:t>
            </a:r>
            <a:r>
              <a:rPr lang="cs-CZ" sz="7200" dirty="0" err="1"/>
              <a:t>Creative</a:t>
            </a:r>
            <a:r>
              <a:rPr lang="cs-CZ" sz="7200" dirty="0"/>
              <a:t> </a:t>
            </a:r>
            <a:r>
              <a:rPr lang="cs-CZ" sz="7200" dirty="0" err="1"/>
              <a:t>Commons</a:t>
            </a:r>
            <a:r>
              <a:rPr lang="cs-CZ" sz="7200" dirty="0"/>
              <a:t> na www: </a:t>
            </a:r>
            <a:r>
              <a:rPr lang="cs-CZ" sz="7200" dirty="0">
                <a:hlinkClick r:id="rId4"/>
              </a:rPr>
              <a:t>http://cs.wikipedia.org/wiki/Soubor:Perseid_and_Milky_Way.jpg</a:t>
            </a:r>
            <a:endParaRPr lang="cs-CZ" sz="7200" dirty="0"/>
          </a:p>
          <a:p>
            <a:r>
              <a:rPr lang="cs-CZ" sz="7200" dirty="0" smtClean="0"/>
              <a:t>3) </a:t>
            </a:r>
            <a:r>
              <a:rPr lang="cs-CZ" sz="7200" dirty="0" err="1" smtClean="0"/>
              <a:t>Brevam</a:t>
            </a:r>
            <a:r>
              <a:rPr lang="cs-CZ" sz="7200" dirty="0" smtClean="0"/>
              <a:t>. </a:t>
            </a:r>
            <a:r>
              <a:rPr lang="cs-CZ" sz="7200" dirty="0"/>
              <a:t>[cit. </a:t>
            </a:r>
            <a:r>
              <a:rPr lang="cs-CZ" sz="7200" dirty="0" smtClean="0"/>
              <a:t>2012-10-01</a:t>
            </a:r>
            <a:r>
              <a:rPr lang="cs-CZ" sz="7200" dirty="0"/>
              <a:t>] dostupné pod licencí public </a:t>
            </a:r>
            <a:r>
              <a:rPr lang="cs-CZ" sz="7200" dirty="0" err="1"/>
              <a:t>domain</a:t>
            </a:r>
            <a:r>
              <a:rPr lang="cs-CZ" sz="7200" dirty="0"/>
              <a:t> na www</a:t>
            </a:r>
            <a:r>
              <a:rPr lang="cs-CZ" sz="7200" dirty="0" smtClean="0"/>
              <a:t>: </a:t>
            </a:r>
            <a:r>
              <a:rPr lang="cs-CZ" sz="7200" dirty="0" smtClean="0">
                <a:hlinkClick r:id="rId5"/>
              </a:rPr>
              <a:t>http://cs.wikipedia.org/wiki/Soubor:Solar_sys.jpg</a:t>
            </a:r>
            <a:endParaRPr lang="cs-CZ" sz="7200" dirty="0" smtClean="0"/>
          </a:p>
          <a:p>
            <a:r>
              <a:rPr lang="cs-CZ" sz="7200" dirty="0" smtClean="0"/>
              <a:t>4)</a:t>
            </a:r>
            <a:r>
              <a:rPr lang="cs-CZ" sz="7200" dirty="0"/>
              <a:t> </a:t>
            </a:r>
            <a:r>
              <a:rPr lang="cs-CZ" sz="7200" dirty="0" err="1" smtClean="0"/>
              <a:t>Arnomane</a:t>
            </a:r>
            <a:r>
              <a:rPr lang="cs-CZ" sz="7200" dirty="0" smtClean="0"/>
              <a:t>. </a:t>
            </a:r>
            <a:r>
              <a:rPr lang="cs-CZ" sz="7200" dirty="0"/>
              <a:t>[cit. </a:t>
            </a:r>
            <a:r>
              <a:rPr lang="cs-CZ" sz="7200" dirty="0" smtClean="0"/>
              <a:t>2012-10-01</a:t>
            </a:r>
            <a:r>
              <a:rPr lang="cs-CZ" sz="7200" dirty="0"/>
              <a:t>] dostupné pod licencí public </a:t>
            </a:r>
            <a:r>
              <a:rPr lang="cs-CZ" sz="7200" dirty="0" err="1"/>
              <a:t>domain</a:t>
            </a:r>
            <a:r>
              <a:rPr lang="cs-CZ" sz="7200" dirty="0"/>
              <a:t> na www</a:t>
            </a:r>
            <a:r>
              <a:rPr lang="cs-CZ" sz="7200" dirty="0" smtClean="0"/>
              <a:t>:  </a:t>
            </a:r>
            <a:r>
              <a:rPr lang="cs-CZ" sz="7200" dirty="0" smtClean="0">
                <a:hlinkClick r:id="rId6"/>
              </a:rPr>
              <a:t>http://cs.wikipedia.org/wiki/Soubor:Sun_in_X-Ray.png</a:t>
            </a:r>
            <a:endParaRPr lang="cs-CZ" sz="7200" dirty="0" smtClean="0"/>
          </a:p>
          <a:p>
            <a:r>
              <a:rPr lang="cs-CZ" sz="7200" dirty="0" smtClean="0"/>
              <a:t>5) </a:t>
            </a:r>
            <a:r>
              <a:rPr lang="cs-CZ" sz="7200" dirty="0" err="1" smtClean="0"/>
              <a:t>Geni</a:t>
            </a:r>
            <a:r>
              <a:rPr lang="cs-CZ" sz="7200" dirty="0" smtClean="0"/>
              <a:t>. </a:t>
            </a:r>
            <a:r>
              <a:rPr lang="cs-CZ" sz="7200" dirty="0"/>
              <a:t>[cit. </a:t>
            </a:r>
            <a:r>
              <a:rPr lang="cs-CZ" sz="7200" dirty="0" smtClean="0"/>
              <a:t>2012-10-01</a:t>
            </a:r>
            <a:r>
              <a:rPr lang="cs-CZ" sz="7200" dirty="0"/>
              <a:t>] dostupné pod licencí public </a:t>
            </a:r>
            <a:r>
              <a:rPr lang="cs-CZ" sz="7200" dirty="0" err="1"/>
              <a:t>domain</a:t>
            </a:r>
            <a:r>
              <a:rPr lang="cs-CZ" sz="7200" dirty="0"/>
              <a:t> na www</a:t>
            </a:r>
            <a:r>
              <a:rPr lang="cs-CZ" sz="7200" dirty="0" smtClean="0"/>
              <a:t>: </a:t>
            </a:r>
            <a:r>
              <a:rPr lang="cs-CZ" sz="7200" dirty="0" smtClean="0">
                <a:hlinkClick r:id="rId7"/>
              </a:rPr>
              <a:t>http://cs.wikipedia.org/wiki/Soubor:MESSENGER_first_photo_of_unseen_side_of_mercury.jpg</a:t>
            </a:r>
            <a:endParaRPr lang="cs-CZ" sz="7200" dirty="0" smtClean="0"/>
          </a:p>
          <a:p>
            <a:r>
              <a:rPr lang="cs-CZ" sz="7200" dirty="0" smtClean="0"/>
              <a:t>6) </a:t>
            </a:r>
            <a:r>
              <a:rPr lang="cs-CZ" sz="7200" dirty="0" err="1" smtClean="0"/>
              <a:t>Adrignola</a:t>
            </a:r>
            <a:r>
              <a:rPr lang="cs-CZ" sz="7200" dirty="0"/>
              <a:t>. [cit. </a:t>
            </a:r>
            <a:r>
              <a:rPr lang="cs-CZ" sz="7200" dirty="0" smtClean="0"/>
              <a:t>2012-10-01</a:t>
            </a:r>
            <a:r>
              <a:rPr lang="cs-CZ" sz="7200" dirty="0"/>
              <a:t>] dostupné pod licencí public </a:t>
            </a:r>
            <a:r>
              <a:rPr lang="cs-CZ" sz="7200" dirty="0" err="1"/>
              <a:t>domain</a:t>
            </a:r>
            <a:r>
              <a:rPr lang="cs-CZ" sz="7200" dirty="0"/>
              <a:t> na www</a:t>
            </a:r>
            <a:r>
              <a:rPr lang="cs-CZ" sz="7200" dirty="0" smtClean="0"/>
              <a:t>: </a:t>
            </a:r>
            <a:r>
              <a:rPr lang="cs-CZ" sz="7200" dirty="0" smtClean="0">
                <a:hlinkClick r:id="rId8"/>
              </a:rPr>
              <a:t>http://cs.wikipedia.org/wiki/Soubor:Venuspioneeruv.jpg</a:t>
            </a:r>
            <a:endParaRPr lang="cs-CZ" sz="7200" dirty="0" smtClean="0"/>
          </a:p>
          <a:p>
            <a:r>
              <a:rPr lang="cs-CZ" sz="7200" dirty="0" smtClean="0"/>
              <a:t>7) Harrison </a:t>
            </a:r>
            <a:r>
              <a:rPr lang="cs-CZ" sz="7200" dirty="0" err="1" smtClean="0"/>
              <a:t>Schmitt</a:t>
            </a:r>
            <a:r>
              <a:rPr lang="cs-CZ" sz="7200" dirty="0" smtClean="0"/>
              <a:t>. </a:t>
            </a:r>
            <a:r>
              <a:rPr lang="cs-CZ" sz="7200" dirty="0"/>
              <a:t>[cit. </a:t>
            </a:r>
            <a:r>
              <a:rPr lang="cs-CZ" sz="7200" dirty="0" smtClean="0"/>
              <a:t>2012-10-01</a:t>
            </a:r>
            <a:r>
              <a:rPr lang="cs-CZ" sz="7200" dirty="0"/>
              <a:t>] dostupné pod licencí public </a:t>
            </a:r>
            <a:r>
              <a:rPr lang="cs-CZ" sz="7200" dirty="0" err="1"/>
              <a:t>domain</a:t>
            </a:r>
            <a:r>
              <a:rPr lang="cs-CZ" sz="7200" dirty="0"/>
              <a:t> na www</a:t>
            </a:r>
            <a:r>
              <a:rPr lang="cs-CZ" sz="7200" dirty="0" smtClean="0"/>
              <a:t>: </a:t>
            </a:r>
            <a:r>
              <a:rPr lang="cs-CZ" sz="7200" dirty="0" smtClean="0">
                <a:hlinkClick r:id="rId9"/>
              </a:rPr>
              <a:t>http://cs.wikipedia.org/wiki/Soubor:The_Earth_seen_from_Apollo_17.jpg</a:t>
            </a:r>
            <a:endParaRPr lang="cs-CZ" sz="7200" dirty="0" smtClean="0"/>
          </a:p>
          <a:p>
            <a:endParaRPr lang="cs-CZ" sz="7200" dirty="0" smtClean="0"/>
          </a:p>
          <a:p>
            <a:endParaRPr lang="cs-CZ" sz="2000" dirty="0" smtClean="0"/>
          </a:p>
          <a:p>
            <a:endParaRPr lang="cs-CZ" sz="2000" dirty="0" smtClean="0"/>
          </a:p>
          <a:p>
            <a:endParaRPr lang="cs-CZ" sz="2000" dirty="0"/>
          </a:p>
        </p:txBody>
      </p:sp>
    </p:spTree>
    <p:extLst>
      <p:ext uri="{BB962C8B-B14F-4D97-AF65-F5344CB8AC3E}">
        <p14:creationId xmlns:p14="http://schemas.microsoft.com/office/powerpoint/2010/main" val="3830102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/>
          </a:bodyPr>
          <a:lstStyle/>
          <a:p>
            <a:r>
              <a:rPr lang="cs-CZ" sz="1800" dirty="0" smtClean="0"/>
              <a:t>8) </a:t>
            </a:r>
            <a:r>
              <a:rPr lang="cs-CZ" sz="1800" dirty="0" err="1" smtClean="0"/>
              <a:t>Tryphon</a:t>
            </a:r>
            <a:r>
              <a:rPr lang="cs-CZ" sz="1800" dirty="0"/>
              <a:t>. [cit. </a:t>
            </a:r>
            <a:r>
              <a:rPr lang="cs-CZ" sz="1800" dirty="0" smtClean="0"/>
              <a:t>2012-10-01</a:t>
            </a:r>
            <a:r>
              <a:rPr lang="cs-CZ" sz="1800" dirty="0"/>
              <a:t>] dostupné pod licencí public </a:t>
            </a:r>
            <a:r>
              <a:rPr lang="cs-CZ" sz="1800" dirty="0" err="1"/>
              <a:t>domain</a:t>
            </a:r>
            <a:r>
              <a:rPr lang="cs-CZ" sz="1800" dirty="0"/>
              <a:t> na www</a:t>
            </a:r>
            <a:r>
              <a:rPr lang="cs-CZ" sz="1800" dirty="0" smtClean="0"/>
              <a:t>:   </a:t>
            </a:r>
            <a:r>
              <a:rPr lang="cs-CZ" sz="1800" dirty="0" smtClean="0">
                <a:hlinkClick r:id="rId2"/>
              </a:rPr>
              <a:t>http</a:t>
            </a:r>
            <a:r>
              <a:rPr lang="cs-CZ" sz="1800" dirty="0">
                <a:hlinkClick r:id="rId2"/>
              </a:rPr>
              <a:t>://</a:t>
            </a:r>
            <a:r>
              <a:rPr lang="cs-CZ" sz="1800" dirty="0" smtClean="0">
                <a:hlinkClick r:id="rId2"/>
              </a:rPr>
              <a:t>cs.wikipedia.org/wiki/Soubor:Mars_Hubble.jpg</a:t>
            </a:r>
            <a:endParaRPr lang="cs-CZ" sz="1800" dirty="0" smtClean="0"/>
          </a:p>
          <a:p>
            <a:r>
              <a:rPr lang="cs-CZ" sz="1800" dirty="0" smtClean="0"/>
              <a:t>9) </a:t>
            </a:r>
            <a:r>
              <a:rPr lang="cs-CZ" sz="1800" dirty="0" err="1" smtClean="0"/>
              <a:t>Gentgeen</a:t>
            </a:r>
            <a:r>
              <a:rPr lang="cs-CZ" sz="1800" dirty="0"/>
              <a:t>. [cit. </a:t>
            </a:r>
            <a:r>
              <a:rPr lang="cs-CZ" sz="1800" dirty="0" smtClean="0"/>
              <a:t>2012-10-01</a:t>
            </a:r>
            <a:r>
              <a:rPr lang="cs-CZ" sz="1800" dirty="0"/>
              <a:t>] dostupné pod licencí public </a:t>
            </a:r>
            <a:r>
              <a:rPr lang="cs-CZ" sz="1800" dirty="0" err="1"/>
              <a:t>domain</a:t>
            </a:r>
            <a:r>
              <a:rPr lang="cs-CZ" sz="1800" dirty="0"/>
              <a:t> na www</a:t>
            </a:r>
            <a:r>
              <a:rPr lang="cs-CZ" sz="1800" dirty="0" smtClean="0"/>
              <a:t>:   </a:t>
            </a:r>
            <a:r>
              <a:rPr lang="cs-CZ" sz="1800" dirty="0" smtClean="0">
                <a:hlinkClick r:id="rId3"/>
              </a:rPr>
              <a:t>http</a:t>
            </a:r>
            <a:r>
              <a:rPr lang="cs-CZ" sz="1800" dirty="0">
                <a:hlinkClick r:id="rId3"/>
              </a:rPr>
              <a:t>://</a:t>
            </a:r>
            <a:r>
              <a:rPr lang="cs-CZ" sz="1800" dirty="0" smtClean="0">
                <a:hlinkClick r:id="rId3"/>
              </a:rPr>
              <a:t>cs.wikipedia.org/wiki/Soubor:Jupiter.jpg</a:t>
            </a:r>
            <a:endParaRPr lang="cs-CZ" sz="1800" dirty="0" smtClean="0"/>
          </a:p>
          <a:p>
            <a:r>
              <a:rPr lang="cs-CZ" sz="1800" dirty="0" smtClean="0"/>
              <a:t>10) Tom. </a:t>
            </a:r>
            <a:r>
              <a:rPr lang="cs-CZ" sz="1800" dirty="0"/>
              <a:t>[cit. </a:t>
            </a:r>
            <a:r>
              <a:rPr lang="cs-CZ" sz="1800" dirty="0" smtClean="0"/>
              <a:t>2012-10-01</a:t>
            </a:r>
            <a:r>
              <a:rPr lang="cs-CZ" sz="1800" dirty="0"/>
              <a:t>] dostupné pod licencí public </a:t>
            </a:r>
            <a:r>
              <a:rPr lang="cs-CZ" sz="1800" dirty="0" err="1"/>
              <a:t>domain</a:t>
            </a:r>
            <a:r>
              <a:rPr lang="cs-CZ" sz="1800" dirty="0"/>
              <a:t> na www</a:t>
            </a:r>
            <a:r>
              <a:rPr lang="cs-CZ" sz="1800" dirty="0" smtClean="0"/>
              <a:t>: </a:t>
            </a:r>
            <a:r>
              <a:rPr lang="cs-CZ" sz="1800" dirty="0" smtClean="0">
                <a:hlinkClick r:id="rId4"/>
              </a:rPr>
              <a:t>http</a:t>
            </a:r>
            <a:r>
              <a:rPr lang="cs-CZ" sz="1800" dirty="0">
                <a:hlinkClick r:id="rId4"/>
              </a:rPr>
              <a:t>://cs.wikipedia.org/wiki/Soubor:Saturn_(planet)_</a:t>
            </a:r>
            <a:r>
              <a:rPr lang="cs-CZ" sz="1800" dirty="0" smtClean="0">
                <a:hlinkClick r:id="rId4"/>
              </a:rPr>
              <a:t>large.jpg</a:t>
            </a:r>
            <a:endParaRPr lang="cs-CZ" sz="1800" dirty="0" smtClean="0"/>
          </a:p>
          <a:p>
            <a:r>
              <a:rPr lang="cs-CZ" sz="1800" dirty="0"/>
              <a:t>1</a:t>
            </a:r>
            <a:r>
              <a:rPr lang="cs-CZ" sz="1800" dirty="0" smtClean="0"/>
              <a:t>1) </a:t>
            </a:r>
            <a:r>
              <a:rPr lang="cs-CZ" sz="1800" dirty="0" err="1" smtClean="0"/>
              <a:t>Bobdoe</a:t>
            </a:r>
            <a:r>
              <a:rPr lang="cs-CZ" sz="1800" dirty="0" smtClean="0"/>
              <a:t>. </a:t>
            </a:r>
            <a:r>
              <a:rPr lang="cs-CZ" sz="1800" dirty="0"/>
              <a:t>[cit. </a:t>
            </a:r>
            <a:r>
              <a:rPr lang="cs-CZ" sz="1800" dirty="0" smtClean="0"/>
              <a:t>2012-10-01</a:t>
            </a:r>
            <a:r>
              <a:rPr lang="cs-CZ" sz="1800" dirty="0"/>
              <a:t>] dostupné pod licencí public </a:t>
            </a:r>
            <a:r>
              <a:rPr lang="cs-CZ" sz="1800" dirty="0" err="1"/>
              <a:t>domain</a:t>
            </a:r>
            <a:r>
              <a:rPr lang="cs-CZ" sz="1800" dirty="0"/>
              <a:t> na www</a:t>
            </a:r>
            <a:r>
              <a:rPr lang="cs-CZ" sz="1800" dirty="0" smtClean="0"/>
              <a:t>: </a:t>
            </a:r>
            <a:r>
              <a:rPr lang="cs-CZ" sz="1800" dirty="0" smtClean="0">
                <a:hlinkClick r:id="rId5"/>
              </a:rPr>
              <a:t>http</a:t>
            </a:r>
            <a:r>
              <a:rPr lang="cs-CZ" sz="1800" dirty="0">
                <a:hlinkClick r:id="rId5"/>
              </a:rPr>
              <a:t>://</a:t>
            </a:r>
            <a:r>
              <a:rPr lang="cs-CZ" sz="1800" dirty="0" smtClean="0">
                <a:hlinkClick r:id="rId5"/>
              </a:rPr>
              <a:t>cs.wikipedia.org/wiki/Soubor:Uranus.jpg</a:t>
            </a:r>
            <a:endParaRPr lang="cs-CZ" sz="1800" dirty="0" smtClean="0"/>
          </a:p>
          <a:p>
            <a:r>
              <a:rPr lang="cs-CZ" sz="1800" dirty="0" smtClean="0"/>
              <a:t>12) </a:t>
            </a:r>
            <a:r>
              <a:rPr lang="cs-CZ" sz="1800" dirty="0" err="1" smtClean="0"/>
              <a:t>BotMultichillT</a:t>
            </a:r>
            <a:r>
              <a:rPr lang="cs-CZ" sz="1800" dirty="0" smtClean="0"/>
              <a:t>. </a:t>
            </a:r>
            <a:r>
              <a:rPr lang="cs-CZ" sz="1800" dirty="0"/>
              <a:t>[cit. </a:t>
            </a:r>
            <a:r>
              <a:rPr lang="cs-CZ" sz="1800" dirty="0" smtClean="0"/>
              <a:t>2012-10-01</a:t>
            </a:r>
            <a:r>
              <a:rPr lang="cs-CZ" sz="1800" dirty="0"/>
              <a:t>] dostupné pod licencí public </a:t>
            </a:r>
            <a:r>
              <a:rPr lang="cs-CZ" sz="1800" dirty="0" err="1"/>
              <a:t>domain</a:t>
            </a:r>
            <a:r>
              <a:rPr lang="cs-CZ" sz="1800" dirty="0"/>
              <a:t> na www</a:t>
            </a:r>
            <a:r>
              <a:rPr lang="cs-CZ" sz="1800" dirty="0" smtClean="0"/>
              <a:t>:  </a:t>
            </a:r>
            <a:r>
              <a:rPr lang="cs-CZ" sz="1800" dirty="0">
                <a:hlinkClick r:id="rId6"/>
              </a:rPr>
              <a:t>http://cs.wikipedia.org/wiki/Soubor:Neptune_Full_Disk_View_-_</a:t>
            </a:r>
            <a:r>
              <a:rPr lang="cs-CZ" sz="1800" dirty="0" smtClean="0">
                <a:hlinkClick r:id="rId6"/>
              </a:rPr>
              <a:t>GPN-2000-000443.jpg</a:t>
            </a:r>
            <a:endParaRPr lang="cs-CZ" sz="1800" dirty="0" smtClean="0"/>
          </a:p>
          <a:p>
            <a:endParaRPr lang="cs-CZ" sz="1800" dirty="0" smtClean="0"/>
          </a:p>
          <a:p>
            <a:pPr marL="0" indent="0">
              <a:buNone/>
            </a:pPr>
            <a:endParaRPr lang="cs-CZ" sz="2000" dirty="0"/>
          </a:p>
          <a:p>
            <a:endParaRPr lang="cs-CZ" sz="2000" dirty="0"/>
          </a:p>
          <a:p>
            <a:endParaRPr lang="cs-CZ" sz="2000" dirty="0"/>
          </a:p>
          <a:p>
            <a:endParaRPr lang="cs-CZ" sz="2000" dirty="0"/>
          </a:p>
        </p:txBody>
      </p:sp>
    </p:spTree>
    <p:extLst>
      <p:ext uri="{BB962C8B-B14F-4D97-AF65-F5344CB8AC3E}">
        <p14:creationId xmlns:p14="http://schemas.microsoft.com/office/powerpoint/2010/main" val="3651410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/>
        </p:nvSpPr>
        <p:spPr>
          <a:xfrm>
            <a:off x="409865" y="259415"/>
            <a:ext cx="8280920" cy="7089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cs-CZ" sz="2000" dirty="0" smtClean="0">
                <a:ea typeface="Calibri"/>
                <a:cs typeface="Times New Roman"/>
              </a:rPr>
              <a:t>ANOTACE: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cs-CZ" sz="2000" dirty="0" smtClean="0"/>
              <a:t>Prezentace může sloužit jako pomůcka učiteli při výkladu nového učiva nebo jako didaktický materiál pro žáka při samostudiu či při zpracovávání domácího úkolu.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cs-CZ" sz="2000" dirty="0" smtClean="0"/>
              <a:t>Žáci pomocí webových stránek nacházejí informace o planetách Sluneční soustavy a prezentují je svým spolužákům. Mohou pracovat samostatně nebo ve skupinách. Součástí prezentace je odkaz na video o Sluneční soustavě. Na základě shlédnutí filmu učitel klade otázky a žáci si své odpovědi zapisují do sešitu nebo do textového editoru (např. MS Word).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cs-CZ" sz="2000" dirty="0" smtClean="0"/>
              <a:t>Žáci </a:t>
            </a:r>
            <a:r>
              <a:rPr lang="cs-CZ" sz="2000" dirty="0"/>
              <a:t>si </a:t>
            </a:r>
            <a:r>
              <a:rPr lang="cs-CZ" sz="2000" dirty="0" smtClean="0"/>
              <a:t>upevní </a:t>
            </a:r>
            <a:r>
              <a:rPr lang="cs-CZ" sz="2000" dirty="0"/>
              <a:t>některé </a:t>
            </a:r>
            <a:r>
              <a:rPr lang="cs-CZ" sz="2000" dirty="0" smtClean="0"/>
              <a:t>pojmy a rozšíří znalosti o vesmíru.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cs-CZ" sz="2000" b="1" dirty="0" smtClean="0">
                <a:solidFill>
                  <a:srgbClr val="000000"/>
                </a:solidFill>
                <a:ea typeface="Calibri"/>
                <a:cs typeface="Times New Roman"/>
              </a:rPr>
              <a:t>Formy </a:t>
            </a:r>
            <a:r>
              <a:rPr lang="cs-CZ" sz="2000" b="1" dirty="0">
                <a:solidFill>
                  <a:srgbClr val="000000"/>
                </a:solidFill>
                <a:ea typeface="Calibri"/>
                <a:cs typeface="Times New Roman"/>
              </a:rPr>
              <a:t>výuky</a:t>
            </a:r>
            <a:r>
              <a:rPr lang="cs-CZ" sz="2000" dirty="0">
                <a:solidFill>
                  <a:srgbClr val="000000"/>
                </a:solidFill>
                <a:ea typeface="Calibri"/>
                <a:cs typeface="Times New Roman"/>
              </a:rPr>
              <a:t>:  </a:t>
            </a:r>
            <a:r>
              <a:rPr lang="cs-CZ" sz="2000" dirty="0" smtClean="0">
                <a:solidFill>
                  <a:srgbClr val="000000"/>
                </a:solidFill>
                <a:ea typeface="Calibri"/>
                <a:cs typeface="Times New Roman"/>
              </a:rPr>
              <a:t>hromadná nebo s</a:t>
            </a:r>
            <a:r>
              <a:rPr lang="cs-CZ" sz="2000" dirty="0" smtClean="0"/>
              <a:t>kupinová výuka</a:t>
            </a:r>
          </a:p>
          <a:p>
            <a:r>
              <a:rPr lang="cs-CZ" sz="2000" b="1" dirty="0" smtClean="0">
                <a:solidFill>
                  <a:srgbClr val="000000"/>
                </a:solidFill>
                <a:ea typeface="Calibri"/>
                <a:cs typeface="Times New Roman"/>
              </a:rPr>
              <a:t>Převládající </a:t>
            </a:r>
            <a:r>
              <a:rPr lang="cs-CZ" sz="2000" b="1" dirty="0">
                <a:solidFill>
                  <a:srgbClr val="000000"/>
                </a:solidFill>
                <a:ea typeface="Calibri"/>
                <a:cs typeface="Times New Roman"/>
              </a:rPr>
              <a:t>klíčové kompetence</a:t>
            </a:r>
            <a:r>
              <a:rPr lang="cs-CZ" sz="2000" dirty="0">
                <a:solidFill>
                  <a:srgbClr val="000000"/>
                </a:solidFill>
                <a:ea typeface="Calibri"/>
                <a:cs typeface="Times New Roman"/>
              </a:rPr>
              <a:t>: </a:t>
            </a:r>
            <a:r>
              <a:rPr lang="cs-CZ" sz="2000" dirty="0" smtClean="0">
                <a:solidFill>
                  <a:srgbClr val="000000"/>
                </a:solidFill>
                <a:ea typeface="Calibri"/>
                <a:cs typeface="Times New Roman"/>
              </a:rPr>
              <a:t>k</a:t>
            </a:r>
            <a:r>
              <a:rPr lang="cs-CZ" sz="2000" dirty="0" smtClean="0"/>
              <a:t>ompetence </a:t>
            </a:r>
            <a:r>
              <a:rPr lang="cs-CZ" sz="2000" dirty="0"/>
              <a:t>k učení, kompetence k řešení problémů, kompetence komunikativní, kompetence sociální a personální, kompetence občanské </a:t>
            </a:r>
            <a:endParaRPr lang="cs-CZ" sz="2000" dirty="0" smtClean="0"/>
          </a:p>
          <a:p>
            <a:endParaRPr lang="cs-CZ" sz="2000" dirty="0"/>
          </a:p>
          <a:p>
            <a:r>
              <a:rPr lang="cs-CZ" sz="2000" b="1"/>
              <a:t>Vazba na ŠVP: </a:t>
            </a:r>
            <a:r>
              <a:rPr lang="cs-CZ" sz="2000"/>
              <a:t>Školní vzdělávací program pro osmileté gymnázium – část A – nižší gymnázium – učební osnovy BIOLOGIE – kvarta – Země ve vesmíru</a:t>
            </a:r>
          </a:p>
          <a:p>
            <a:endParaRPr lang="cs-CZ" sz="2000" dirty="0"/>
          </a:p>
          <a:p>
            <a:endParaRPr lang="cs-CZ" sz="2000" dirty="0"/>
          </a:p>
        </p:txBody>
      </p:sp>
    </p:spTree>
    <p:extLst>
      <p:ext uri="{BB962C8B-B14F-4D97-AF65-F5344CB8AC3E}">
        <p14:creationId xmlns:p14="http://schemas.microsoft.com/office/powerpoint/2010/main" val="341737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cs-CZ" sz="7200" dirty="0" smtClean="0"/>
              <a:t>Vesmír</a:t>
            </a:r>
            <a:endParaRPr lang="cs-CZ" sz="72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5234260"/>
          </a:xfrm>
        </p:spPr>
        <p:txBody>
          <a:bodyPr>
            <a:normAutofit fontScale="92500"/>
          </a:bodyPr>
          <a:lstStyle/>
          <a:p>
            <a:r>
              <a:rPr lang="cs-CZ" sz="4000" dirty="0" smtClean="0"/>
              <a:t>Vesmírná tělesa</a:t>
            </a:r>
          </a:p>
          <a:p>
            <a:r>
              <a:rPr lang="cs-CZ" sz="4000" dirty="0" smtClean="0"/>
              <a:t>Planety</a:t>
            </a:r>
          </a:p>
          <a:p>
            <a:r>
              <a:rPr lang="cs-CZ" sz="4000" dirty="0" smtClean="0"/>
              <a:t>Hvězdy</a:t>
            </a:r>
          </a:p>
          <a:p>
            <a:r>
              <a:rPr lang="cs-CZ" sz="4000" dirty="0" smtClean="0"/>
              <a:t>Hvězdné soustavy</a:t>
            </a:r>
          </a:p>
          <a:p>
            <a:r>
              <a:rPr lang="cs-CZ" sz="4000" dirty="0" smtClean="0"/>
              <a:t>Mezihvězdná hmota           </a:t>
            </a:r>
            <a:r>
              <a:rPr lang="cs-CZ" sz="2600" dirty="0" smtClean="0"/>
              <a:t>[1]</a:t>
            </a:r>
          </a:p>
          <a:p>
            <a:endParaRPr lang="cs-CZ" sz="4000" dirty="0"/>
          </a:p>
          <a:p>
            <a:endParaRPr lang="cs-CZ" sz="40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8415" y="556544"/>
            <a:ext cx="5715000" cy="5968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0143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Vesmírné těleso = galaxie</a:t>
            </a:r>
            <a:endParaRPr lang="cs-CZ" dirty="0"/>
          </a:p>
        </p:txBody>
      </p:sp>
      <p:sp>
        <p:nvSpPr>
          <p:cNvPr id="6" name="Zástupný symbol pro obsah 5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 lnSpcReduction="10000"/>
          </a:bodyPr>
          <a:lstStyle/>
          <a:p>
            <a:r>
              <a:rPr lang="cs-CZ" dirty="0" smtClean="0"/>
              <a:t>Jak se nazývá naše galaxie?</a:t>
            </a:r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          </a:t>
            </a:r>
          </a:p>
          <a:p>
            <a:pPr marL="0" indent="0">
              <a:buNone/>
            </a:pPr>
            <a:r>
              <a:rPr lang="cs-CZ" sz="2400" dirty="0"/>
              <a:t> </a:t>
            </a:r>
            <a:r>
              <a:rPr lang="cs-CZ" sz="2400" dirty="0" smtClean="0"/>
              <a:t>            [2]</a:t>
            </a:r>
            <a:endParaRPr lang="cs-CZ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204864"/>
            <a:ext cx="5497612" cy="45124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15891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709228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cs-CZ" sz="6600" dirty="0" smtClean="0"/>
              <a:t>Slunce – nejbližší hvězda </a:t>
            </a:r>
            <a:r>
              <a:rPr lang="cs-CZ" sz="2700" dirty="0" smtClean="0"/>
              <a:t>[3]</a:t>
            </a:r>
            <a:endParaRPr lang="cs-CZ" sz="2700" dirty="0"/>
          </a:p>
        </p:txBody>
      </p:sp>
      <p:sp>
        <p:nvSpPr>
          <p:cNvPr id="6" name="Zástupný symbol pro text 5"/>
          <p:cNvSpPr>
            <a:spLocks noGrp="1"/>
          </p:cNvSpPr>
          <p:nvPr>
            <p:ph idx="1"/>
          </p:nvPr>
        </p:nvSpPr>
        <p:spPr>
          <a:xfrm>
            <a:off x="145976" y="1628800"/>
            <a:ext cx="8818512" cy="4680520"/>
          </a:xfrm>
        </p:spPr>
        <p:txBody>
          <a:bodyPr>
            <a:normAutofit/>
          </a:bodyPr>
          <a:lstStyle/>
          <a:p>
            <a:pPr lvl="3"/>
            <a:r>
              <a:rPr lang="cs-CZ" sz="4800" dirty="0" smtClean="0"/>
              <a:t>3</a:t>
            </a:r>
          </a:p>
          <a:p>
            <a:pPr lvl="3"/>
            <a:endParaRPr lang="cs-CZ" sz="4800" dirty="0"/>
          </a:p>
          <a:p>
            <a:pPr lvl="3"/>
            <a:endParaRPr lang="cs-CZ" sz="4800" dirty="0" smtClean="0"/>
          </a:p>
          <a:p>
            <a:pPr lvl="3"/>
            <a:endParaRPr lang="cs-CZ" sz="4800" dirty="0"/>
          </a:p>
          <a:p>
            <a:pPr lvl="3"/>
            <a:endParaRPr lang="cs-CZ" sz="48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772815"/>
            <a:ext cx="8136904" cy="51059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9247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190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0"/>
            <a:ext cx="8219256" cy="908720"/>
          </a:xfrm>
        </p:spPr>
        <p:txBody>
          <a:bodyPr/>
          <a:lstStyle/>
          <a:p>
            <a:r>
              <a:rPr lang="cs-CZ" sz="2400" dirty="0" smtClean="0"/>
              <a:t>[4]</a:t>
            </a:r>
            <a:r>
              <a:rPr lang="cs-CZ" dirty="0" smtClean="0"/>
              <a:t>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91941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Úkol: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Pomocí internetu najdi informace o planetách naší Sluneční soustavy, obrázky na následujících snímcích Ti pomůžou:</a:t>
            </a:r>
          </a:p>
          <a:p>
            <a:endParaRPr lang="cs-CZ" dirty="0"/>
          </a:p>
          <a:p>
            <a:pPr marL="0" indent="0">
              <a:buNone/>
            </a:pPr>
            <a:r>
              <a:rPr lang="cs-CZ" dirty="0" smtClean="0"/>
              <a:t> </a:t>
            </a:r>
            <a:endParaRPr lang="cs-CZ" dirty="0"/>
          </a:p>
        </p:txBody>
      </p:sp>
      <p:pic>
        <p:nvPicPr>
          <p:cNvPr id="1026" name="Picture 2" descr="C:\Program Files\Microsoft Office\MEDIA\CAGCAT10\j0195384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645024"/>
            <a:ext cx="2783379" cy="2841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9969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Merkur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sz="2400" dirty="0" smtClean="0"/>
              <a:t>            [5]</a:t>
            </a:r>
            <a:endParaRPr lang="cs-CZ" sz="2400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1412776"/>
            <a:ext cx="5715000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71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Venuše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sz="2400" dirty="0" smtClean="0"/>
              <a:t>                   [6]</a:t>
            </a:r>
            <a:endParaRPr lang="cs-CZ" sz="24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143000"/>
            <a:ext cx="5314950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33323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</TotalTime>
  <Words>607</Words>
  <Application>Microsoft Office PowerPoint</Application>
  <PresentationFormat>Předvádění na obrazovce (4:3)</PresentationFormat>
  <Paragraphs>89</Paragraphs>
  <Slides>18</Slides>
  <Notes>1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18</vt:i4>
      </vt:variant>
    </vt:vector>
  </HeadingPairs>
  <TitlesOfParts>
    <vt:vector size="19" baseType="lpstr">
      <vt:lpstr>Motiv systému Office</vt:lpstr>
      <vt:lpstr>Prezentace aplikace PowerPoint</vt:lpstr>
      <vt:lpstr>Prezentace aplikace PowerPoint</vt:lpstr>
      <vt:lpstr>Vesmír</vt:lpstr>
      <vt:lpstr>Vesmírné těleso = galaxie</vt:lpstr>
      <vt:lpstr>Slunce – nejbližší hvězda [3]</vt:lpstr>
      <vt:lpstr>[4] </vt:lpstr>
      <vt:lpstr>Úkol:</vt:lpstr>
      <vt:lpstr>Merkur</vt:lpstr>
      <vt:lpstr>Venuše</vt:lpstr>
      <vt:lpstr>Země</vt:lpstr>
      <vt:lpstr>Mars</vt:lpstr>
      <vt:lpstr>Jupiter</vt:lpstr>
      <vt:lpstr>Saturn</vt:lpstr>
      <vt:lpstr>Uran</vt:lpstr>
      <vt:lpstr>Neptun</vt:lpstr>
      <vt:lpstr>Úkol: Zapamatujte si co nejvíce informací, které uvidíte a uslyšíte v krátkém filmu.  </vt:lpstr>
      <vt:lpstr>Použité zdroje: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ICT_SS</dc:creator>
  <cp:lastModifiedBy>Nadažyová Andrea</cp:lastModifiedBy>
  <cp:revision>41</cp:revision>
  <dcterms:created xsi:type="dcterms:W3CDTF">2012-07-21T18:36:48Z</dcterms:created>
  <dcterms:modified xsi:type="dcterms:W3CDTF">2012-12-18T10:24:49Z</dcterms:modified>
</cp:coreProperties>
</file>