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302" r:id="rId40"/>
    <p:sldId id="303" r:id="rId41"/>
    <p:sldId id="304" r:id="rId42"/>
    <p:sldId id="305" r:id="rId43"/>
    <p:sldId id="306" r:id="rId44"/>
    <p:sldId id="307" r:id="rId45"/>
    <p:sldId id="308" r:id="rId46"/>
    <p:sldId id="309" r:id="rId47"/>
    <p:sldId id="310" r:id="rId48"/>
    <p:sldId id="311" r:id="rId49"/>
    <p:sldId id="312" r:id="rId50"/>
    <p:sldId id="313" r:id="rId51"/>
    <p:sldId id="314" r:id="rId52"/>
    <p:sldId id="315" r:id="rId53"/>
    <p:sldId id="316" r:id="rId54"/>
    <p:sldId id="288" r:id="rId55"/>
    <p:sldId id="289" r:id="rId56"/>
    <p:sldId id="290" r:id="rId57"/>
    <p:sldId id="291" r:id="rId5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2" autoAdjust="0"/>
    <p:restoredTop sz="94660"/>
  </p:normalViewPr>
  <p:slideViewPr>
    <p:cSldViewPr>
      <p:cViewPr varScale="1">
        <p:scale>
          <a:sx n="103" d="100"/>
          <a:sy n="103" d="100"/>
        </p:scale>
        <p:origin x="-2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5A65D-2F28-48BD-8B4B-A989FDE3F30C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0B39D-CCB0-4B35-AF1B-618B684644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4795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5A65D-2F28-48BD-8B4B-A989FDE3F30C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0B39D-CCB0-4B35-AF1B-618B684644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98421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5A65D-2F28-48BD-8B4B-A989FDE3F30C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0B39D-CCB0-4B35-AF1B-618B684644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544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5A65D-2F28-48BD-8B4B-A989FDE3F30C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0B39D-CCB0-4B35-AF1B-618B684644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20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5A65D-2F28-48BD-8B4B-A989FDE3F30C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0B39D-CCB0-4B35-AF1B-618B684644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4014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5A65D-2F28-48BD-8B4B-A989FDE3F30C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0B39D-CCB0-4B35-AF1B-618B684644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59568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5A65D-2F28-48BD-8B4B-A989FDE3F30C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0B39D-CCB0-4B35-AF1B-618B684644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9636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5A65D-2F28-48BD-8B4B-A989FDE3F30C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0B39D-CCB0-4B35-AF1B-618B684644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09074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5A65D-2F28-48BD-8B4B-A989FDE3F30C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0B39D-CCB0-4B35-AF1B-618B684644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2254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5A65D-2F28-48BD-8B4B-A989FDE3F30C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0B39D-CCB0-4B35-AF1B-618B684644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7557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5A65D-2F28-48BD-8B4B-A989FDE3F30C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0B39D-CCB0-4B35-AF1B-618B684644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8676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5A65D-2F28-48BD-8B4B-A989FDE3F30C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0B39D-CCB0-4B35-AF1B-618B684644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94839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slide" Target="slide3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slide" Target="slide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slide" Target="slide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slide" Target="slide3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slide" Target="slide3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slide" Target="slide4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slide" Target="slide4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slide" Target="slide4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slide" Target="slide4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slide" Target="slide4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slide" Target="slide4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slide" Target="slide4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slide" Target="slide4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slide" Target="slide4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slide" Target="slide4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slide" Target="slide5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4" Type="http://schemas.openxmlformats.org/officeDocument/2006/relationships/slide" Target="slide5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5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4" Type="http://schemas.openxmlformats.org/officeDocument/2006/relationships/slide" Target="slide5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26" Type="http://schemas.openxmlformats.org/officeDocument/2006/relationships/slide" Target="slide28.xml"/><Relationship Id="rId3" Type="http://schemas.openxmlformats.org/officeDocument/2006/relationships/slide" Target="slide5.xml"/><Relationship Id="rId21" Type="http://schemas.openxmlformats.org/officeDocument/2006/relationships/slide" Target="slide23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5" Type="http://schemas.openxmlformats.org/officeDocument/2006/relationships/slide" Target="slide27.xml"/><Relationship Id="rId2" Type="http://schemas.openxmlformats.org/officeDocument/2006/relationships/slide" Target="slide4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24" Type="http://schemas.openxmlformats.org/officeDocument/2006/relationships/slide" Target="slide26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23" Type="http://schemas.openxmlformats.org/officeDocument/2006/relationships/slide" Target="slide25.xml"/><Relationship Id="rId10" Type="http://schemas.openxmlformats.org/officeDocument/2006/relationships/slide" Target="slide12.xml"/><Relationship Id="rId19" Type="http://schemas.openxmlformats.org/officeDocument/2006/relationships/slide" Target="slide21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Soubor:FluoriteValzergueFillonjaune.jpg" TargetMode="External"/><Relationship Id="rId3" Type="http://schemas.openxmlformats.org/officeDocument/2006/relationships/hyperlink" Target="http://cs.wikipedia.org/wiki/Soubor:Quartz_Crystal.jpg" TargetMode="External"/><Relationship Id="rId7" Type="http://schemas.openxmlformats.org/officeDocument/2006/relationships/hyperlink" Target="http://cs.wikipedia.org/wiki/Soubor:Talc_block.jpg" TargetMode="External"/><Relationship Id="rId2" Type="http://schemas.openxmlformats.org/officeDocument/2006/relationships/hyperlink" Target="http://cs.wikipedia.org/wiki/Soubor:Brillanten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Soubor:Granat,_Madagaskar.JPG" TargetMode="External"/><Relationship Id="rId5" Type="http://schemas.openxmlformats.org/officeDocument/2006/relationships/hyperlink" Target="http://cs.wikipedia.org/wiki/Soubor:Peridot_in_basalt.jpg" TargetMode="External"/><Relationship Id="rId4" Type="http://schemas.openxmlformats.org/officeDocument/2006/relationships/hyperlink" Target="http://cs.wikipedia.org/wiki/Soubor:Or_Venezuela.jpg" TargetMode="External"/><Relationship Id="rId9" Type="http://schemas.openxmlformats.org/officeDocument/2006/relationships/hyperlink" Target="http://cs.wikipedia.org/wiki/Soubor:Selpologne.jpg" TargetMode="Externa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Soubor:Calcit_2.jpg" TargetMode="External"/><Relationship Id="rId3" Type="http://schemas.openxmlformats.org/officeDocument/2006/relationships/hyperlink" Target="http://cs.wikipedia.org/wiki/Soubor:Several_corundum_crystals.jpg" TargetMode="External"/><Relationship Id="rId7" Type="http://schemas.openxmlformats.org/officeDocument/2006/relationships/hyperlink" Target="http://cs.wikipedia.org/wiki/Soubor:Silver_crystal.jpg" TargetMode="External"/><Relationship Id="rId12" Type="http://schemas.openxmlformats.org/officeDocument/2006/relationships/hyperlink" Target="http://cs.wikipedia.org/wiki/Soubor:GraphiteUSGOV.jpg" TargetMode="External"/><Relationship Id="rId2" Type="http://schemas.openxmlformats.org/officeDocument/2006/relationships/hyperlink" Target="http://cs.wikipedia.org/wiki/Soubor:Apatite_Canada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s.wikipedia.org/wiki/Soubor:Gips_3_Maroko.jpg" TargetMode="External"/><Relationship Id="rId11" Type="http://schemas.openxmlformats.org/officeDocument/2006/relationships/hyperlink" Target="http://cs.wikipedia.org/wiki/Soubor:CassiteriteUSGOV.jpg" TargetMode="External"/><Relationship Id="rId5" Type="http://schemas.openxmlformats.org/officeDocument/2006/relationships/hyperlink" Target="http://cs.wikipedia.org/wiki/Soubor:Kaolinite.jpg" TargetMode="External"/><Relationship Id="rId10" Type="http://schemas.openxmlformats.org/officeDocument/2006/relationships/hyperlink" Target="http://cs.wikipedia.org/wiki/Soubor:Amphibole.jpg" TargetMode="External"/><Relationship Id="rId4" Type="http://schemas.openxmlformats.org/officeDocument/2006/relationships/hyperlink" Target="http://cs.wikipedia.org/wiki/Soubor:Topaze_Br%C3%A9sil.jpg" TargetMode="External"/><Relationship Id="rId9" Type="http://schemas.openxmlformats.org/officeDocument/2006/relationships/hyperlink" Target="http://cs.wikipedia.org/wiki/Soubor:PotassiumFeldsparUSGOV.jpg" TargetMode="Externa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Lunar_Ferroan_Anorthosite_60025.jpg" TargetMode="External"/><Relationship Id="rId7" Type="http://schemas.openxmlformats.org/officeDocument/2006/relationships/hyperlink" Target="http://cs.wikipedia.org/wiki/Soubor:Cinnabar.jpg" TargetMode="External"/><Relationship Id="rId2" Type="http://schemas.openxmlformats.org/officeDocument/2006/relationships/hyperlink" Target="http://cs.wikipedia.org/wiki/Soubor:Mineral_Limonita_GDFL120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s.wikipedia.org/wiki/Soubor:Sapphire_ring.jpg" TargetMode="External"/><Relationship Id="rId5" Type="http://schemas.openxmlformats.org/officeDocument/2006/relationships/hyperlink" Target="http://cs.wikipedia.org/wiki/Soubor:K%C5%99emen-r%C5%AF%C5%BEen%C3%ADn.PNG" TargetMode="External"/><Relationship Id="rId4" Type="http://schemas.openxmlformats.org/officeDocument/2006/relationships/hyperlink" Target="http://cs.wikipedia.org/wiki/Soubor:MuscoviteLayerUSGOV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slide" Target="slide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slide" Target="slide3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slide" Target="slide3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slide" Target="slide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0694" y="0"/>
            <a:ext cx="8229600" cy="1331640"/>
          </a:xfrm>
        </p:spPr>
        <p:txBody>
          <a:bodyPr/>
          <a:lstStyle/>
          <a:p>
            <a:endParaRPr lang="cs-CZ" dirty="0"/>
          </a:p>
        </p:txBody>
      </p:sp>
      <p:graphicFrame>
        <p:nvGraphicFramePr>
          <p:cNvPr id="2" name="Zástupný symbol pro obsah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2737228"/>
              </p:ext>
            </p:extLst>
          </p:nvPr>
        </p:nvGraphicFramePr>
        <p:xfrm>
          <a:off x="0" y="1647103"/>
          <a:ext cx="9143999" cy="52108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4869"/>
                <a:gridCol w="6569130"/>
              </a:tblGrid>
              <a:tr h="6513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NÁZEV ŠKOLY: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Gymnázium Františka Živného, Bohumín, Jana Palacha 794, příspěvková organizace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13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VZDĚLÁVACÍ OBLAST: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Člověk a příroda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13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VZDĚLÁVACÍ OBOR: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 smtClean="0">
                          <a:effectLst/>
                        </a:rPr>
                        <a:t>Biologie – 9.</a:t>
                      </a:r>
                      <a:r>
                        <a:rPr lang="cs-CZ" sz="1800" baseline="0" dirty="0" smtClean="0">
                          <a:effectLst/>
                        </a:rPr>
                        <a:t> ročník ZŠ a odpovídající ročník víceletých gymnázií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13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TÉMA: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 smtClean="0">
                          <a:effectLst/>
                        </a:rPr>
                        <a:t>Minerály – </a:t>
                      </a:r>
                      <a:r>
                        <a:rPr lang="cs-CZ" sz="1800" smtClean="0">
                          <a:effectLst/>
                        </a:rPr>
                        <a:t>poznávání</a:t>
                      </a:r>
                      <a:r>
                        <a:rPr lang="cs-CZ" sz="1800" baseline="0" smtClean="0">
                          <a:effectLst/>
                        </a:rPr>
                        <a:t> přírodnin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13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AUTOR: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Mgr. Andrea </a:t>
                      </a:r>
                      <a:r>
                        <a:rPr lang="cs-CZ" sz="1800" dirty="0" err="1">
                          <a:effectLst/>
                        </a:rPr>
                        <a:t>Nadažyová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13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DATUM: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10. </a:t>
                      </a:r>
                      <a:r>
                        <a:rPr lang="cs-CZ" sz="1800" dirty="0" smtClean="0">
                          <a:effectLst/>
                        </a:rPr>
                        <a:t>12. </a:t>
                      </a:r>
                      <a:r>
                        <a:rPr lang="cs-CZ" sz="1800" dirty="0">
                          <a:effectLst/>
                        </a:rPr>
                        <a:t>2012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13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NÁZEV A ČÍSLO PROJEKTU: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Učíme se pro život v 21. století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CZ.1.07/1.5.00/34.0629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13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OZNAČENÍ VÝUKOVÉHO MATERIÁLU: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VY_32_INOVACE_Bi.ND.07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 descr="C:\Users\ICT_SS\Downloads\logo šablon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286750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603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G</a:t>
            </a:r>
            <a:endParaRPr lang="cs-CZ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24" y="1371600"/>
            <a:ext cx="76200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lačítko akce: Domů 2">
            <a:hlinkClick r:id="rId3" action="ppaction://hlinksldjump" highlightClick="1"/>
          </p:cNvPr>
          <p:cNvSpPr/>
          <p:nvPr/>
        </p:nvSpPr>
        <p:spPr>
          <a:xfrm>
            <a:off x="7847116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lačítko akce: Informace 3">
            <a:hlinkClick r:id="rId4" action="ppaction://hlinksldjump" highlightClick="1"/>
          </p:cNvPr>
          <p:cNvSpPr/>
          <p:nvPr/>
        </p:nvSpPr>
        <p:spPr>
          <a:xfrm>
            <a:off x="7860971" y="4288013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918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</a:t>
            </a:r>
            <a:endParaRPr lang="cs-CZ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002" y="1184070"/>
            <a:ext cx="6267450" cy="570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lačítko akce: Domů 2">
            <a:hlinkClick r:id="rId3" action="ppaction://hlinksldjump" highlightClick="1"/>
          </p:cNvPr>
          <p:cNvSpPr/>
          <p:nvPr/>
        </p:nvSpPr>
        <p:spPr>
          <a:xfrm>
            <a:off x="7884368" y="5517232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lačítko akce: Informace 3">
            <a:hlinkClick r:id="rId4" action="ppaction://hlinksldjump" highlightClick="1"/>
          </p:cNvPr>
          <p:cNvSpPr/>
          <p:nvPr/>
        </p:nvSpPr>
        <p:spPr>
          <a:xfrm>
            <a:off x="7884368" y="4229297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746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</a:t>
            </a:r>
            <a:endParaRPr lang="cs-CZ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069" y="1340768"/>
            <a:ext cx="4486275" cy="570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lačítko akce: Domů 2">
            <a:hlinkClick r:id="rId3" action="ppaction://hlinksldjump" highlightClick="1"/>
          </p:cNvPr>
          <p:cNvSpPr/>
          <p:nvPr/>
        </p:nvSpPr>
        <p:spPr>
          <a:xfrm>
            <a:off x="7740352" y="5517232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lačítko akce: Informace 3">
            <a:hlinkClick r:id="rId4" action="ppaction://hlinksldjump" highlightClick="1"/>
          </p:cNvPr>
          <p:cNvSpPr/>
          <p:nvPr/>
        </p:nvSpPr>
        <p:spPr>
          <a:xfrm>
            <a:off x="7752068" y="4193505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3324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</a:t>
            </a:r>
            <a:endParaRPr lang="cs-CZ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313" y="1170215"/>
            <a:ext cx="7191375" cy="570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lačítko akce: Domů 3">
            <a:hlinkClick r:id="rId3" action="ppaction://hlinksldjump" highlightClick="1"/>
          </p:cNvPr>
          <p:cNvSpPr/>
          <p:nvPr/>
        </p:nvSpPr>
        <p:spPr>
          <a:xfrm>
            <a:off x="7740352" y="544522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Tlačítko akce: Informace 2">
            <a:hlinkClick r:id="rId4" action="ppaction://hlinksldjump" highlightClick="1"/>
          </p:cNvPr>
          <p:cNvSpPr/>
          <p:nvPr/>
        </p:nvSpPr>
        <p:spPr>
          <a:xfrm>
            <a:off x="7740352" y="4203936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47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</a:t>
            </a:r>
            <a:endParaRPr lang="cs-CZ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291" y="1143000"/>
            <a:ext cx="644842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lačítko akce: Domů 2">
            <a:hlinkClick r:id="rId3" action="ppaction://hlinksldjump" highlightClick="1"/>
          </p:cNvPr>
          <p:cNvSpPr/>
          <p:nvPr/>
        </p:nvSpPr>
        <p:spPr>
          <a:xfrm>
            <a:off x="7740565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lačítko akce: Informace 3">
            <a:hlinkClick r:id="rId4" action="ppaction://hlinksldjump" highlightClick="1"/>
          </p:cNvPr>
          <p:cNvSpPr/>
          <p:nvPr/>
        </p:nvSpPr>
        <p:spPr>
          <a:xfrm>
            <a:off x="7740565" y="4282543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639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</a:t>
            </a:r>
            <a:endParaRPr lang="cs-CZ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2005013"/>
            <a:ext cx="3429000" cy="284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lačítko akce: Domů 2">
            <a:hlinkClick r:id="rId3" action="ppaction://hlinksldjump" highlightClick="1"/>
          </p:cNvPr>
          <p:cNvSpPr/>
          <p:nvPr/>
        </p:nvSpPr>
        <p:spPr>
          <a:xfrm>
            <a:off x="7812360" y="5461667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lačítko akce: Informace 3">
            <a:hlinkClick r:id="rId4" action="ppaction://hlinksldjump" highlightClick="1"/>
          </p:cNvPr>
          <p:cNvSpPr/>
          <p:nvPr/>
        </p:nvSpPr>
        <p:spPr>
          <a:xfrm>
            <a:off x="7812360" y="4149080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809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</a:t>
            </a:r>
            <a:endParaRPr lang="cs-CZ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792" y="1700808"/>
            <a:ext cx="619125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lačítko akce: Domů 2">
            <a:hlinkClick r:id="rId3" action="ppaction://hlinksldjump" highlightClick="1"/>
          </p:cNvPr>
          <p:cNvSpPr/>
          <p:nvPr/>
        </p:nvSpPr>
        <p:spPr>
          <a:xfrm>
            <a:off x="7713440" y="546585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lačítko akce: Informace 3">
            <a:hlinkClick r:id="rId4" action="ppaction://hlinksldjump" highlightClick="1"/>
          </p:cNvPr>
          <p:cNvSpPr/>
          <p:nvPr/>
        </p:nvSpPr>
        <p:spPr>
          <a:xfrm>
            <a:off x="7739011" y="4221088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679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</a:t>
            </a:r>
            <a:endParaRPr lang="cs-CZ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1340768"/>
            <a:ext cx="728662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lačítko akce: Domů 2">
            <a:hlinkClick r:id="rId3" action="ppaction://hlinksldjump" highlightClick="1"/>
          </p:cNvPr>
          <p:cNvSpPr/>
          <p:nvPr/>
        </p:nvSpPr>
        <p:spPr>
          <a:xfrm>
            <a:off x="7694105" y="5737721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lačítko akce: Informace 3">
            <a:hlinkClick r:id="rId4" action="ppaction://hlinksldjump" highlightClick="1"/>
          </p:cNvPr>
          <p:cNvSpPr/>
          <p:nvPr/>
        </p:nvSpPr>
        <p:spPr>
          <a:xfrm>
            <a:off x="7694105" y="4437112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188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</a:t>
            </a:r>
            <a:endParaRPr lang="cs-CZ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" y="1186983"/>
            <a:ext cx="7067550" cy="570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lačítko akce: Domů 2">
            <a:hlinkClick r:id="rId3" action="ppaction://hlinksldjump" highlightClick="1"/>
          </p:cNvPr>
          <p:cNvSpPr/>
          <p:nvPr/>
        </p:nvSpPr>
        <p:spPr>
          <a:xfrm>
            <a:off x="7862905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lačítko akce: Informace 3">
            <a:hlinkClick r:id="rId4" action="ppaction://hlinksldjump" highlightClick="1"/>
          </p:cNvPr>
          <p:cNvSpPr/>
          <p:nvPr/>
        </p:nvSpPr>
        <p:spPr>
          <a:xfrm>
            <a:off x="7901317" y="4275944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336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</a:t>
            </a:r>
            <a:endParaRPr lang="cs-CZ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966913"/>
            <a:ext cx="3429000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lačítko akce: Domů 3">
            <a:hlinkClick r:id="rId3" action="ppaction://hlinksldjump" highlightClick="1"/>
          </p:cNvPr>
          <p:cNvSpPr/>
          <p:nvPr/>
        </p:nvSpPr>
        <p:spPr>
          <a:xfrm>
            <a:off x="7740352" y="5423017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Tlačítko akce: Informace 2">
            <a:hlinkClick r:id="rId4" action="ppaction://hlinksldjump" highlightClick="1"/>
          </p:cNvPr>
          <p:cNvSpPr/>
          <p:nvPr/>
        </p:nvSpPr>
        <p:spPr>
          <a:xfrm>
            <a:off x="7716893" y="4002895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065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395536" y="620688"/>
            <a:ext cx="8424936" cy="4857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dirty="0" smtClean="0">
                <a:ea typeface="Calibri"/>
                <a:cs typeface="Times New Roman"/>
              </a:rPr>
              <a:t>ANOTACE: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dirty="0" smtClean="0"/>
              <a:t>Prezentace o nerostech může sloužit jako hra, test k opakování poznávání nerostů, případně se dá využít jako studijní materiál. Žáci se učí poznávat základní minerály. Pamatují si jejich charakteristické </a:t>
            </a:r>
            <a:r>
              <a:rPr lang="cs-CZ" dirty="0"/>
              <a:t>znaky. Všímají si tvaru, barvy, lesku. </a:t>
            </a:r>
            <a:r>
              <a:rPr lang="cs-CZ" dirty="0" smtClean="0"/>
              <a:t>Učitel může vybrat pouze některé snímky, které budou součástí testu. Žák své odpovědi zapisuje na papír, do sešitu či pomocí textového nebo tabulkového editoru (MS Word, Excel).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dirty="0" smtClean="0"/>
              <a:t>Ž</a:t>
            </a:r>
            <a:r>
              <a:rPr lang="cs-CZ" dirty="0" smtClean="0">
                <a:ea typeface="Calibri"/>
                <a:cs typeface="Times New Roman"/>
              </a:rPr>
              <a:t>áci mohou pracovat samostatně v počítačové učebně nebo být rozděleni do menších skupin ve třídě.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b="1" dirty="0" smtClean="0">
                <a:solidFill>
                  <a:srgbClr val="000000"/>
                </a:solidFill>
                <a:ea typeface="Calibri"/>
                <a:cs typeface="Times New Roman"/>
              </a:rPr>
              <a:t>Formy výuky</a:t>
            </a:r>
            <a:r>
              <a:rPr lang="cs-CZ" dirty="0" smtClean="0">
                <a:solidFill>
                  <a:srgbClr val="000000"/>
                </a:solidFill>
                <a:ea typeface="Calibri"/>
                <a:cs typeface="Times New Roman"/>
              </a:rPr>
              <a:t>:  s</a:t>
            </a:r>
            <a:r>
              <a:rPr lang="cs-CZ" dirty="0" smtClean="0"/>
              <a:t>kupinová  nebo hromadná výuka</a:t>
            </a:r>
          </a:p>
          <a:p>
            <a:r>
              <a:rPr lang="cs-CZ" b="1" dirty="0" smtClean="0">
                <a:solidFill>
                  <a:srgbClr val="000000"/>
                </a:solidFill>
                <a:ea typeface="Calibri"/>
                <a:cs typeface="Times New Roman"/>
              </a:rPr>
              <a:t>Převládající klíčové kompetence</a:t>
            </a:r>
            <a:r>
              <a:rPr lang="cs-CZ" dirty="0" smtClean="0">
                <a:solidFill>
                  <a:srgbClr val="000000"/>
                </a:solidFill>
                <a:ea typeface="Calibri"/>
                <a:cs typeface="Times New Roman"/>
              </a:rPr>
              <a:t>: k</a:t>
            </a:r>
            <a:r>
              <a:rPr lang="cs-CZ" dirty="0" smtClean="0"/>
              <a:t>ompetence k učení, kompetence k řešení problémů, kompetence komunikativní, kompetence sociální a personální, kompetence občanské </a:t>
            </a:r>
          </a:p>
          <a:p>
            <a:endParaRPr lang="cs-CZ" dirty="0"/>
          </a:p>
          <a:p>
            <a:r>
              <a:rPr lang="cs-CZ" b="1" dirty="0"/>
              <a:t>Vazba na ŠVP: </a:t>
            </a:r>
            <a:r>
              <a:rPr lang="cs-CZ" dirty="0"/>
              <a:t>Školní vzdělávací program pro osmileté gymnázium – část A – nižší gymnázium – učební osnovy BIOLOGIE – kvarta – </a:t>
            </a:r>
            <a:r>
              <a:rPr lang="cs-CZ" dirty="0" smtClean="0"/>
              <a:t>Poznávání nerostů </a:t>
            </a:r>
            <a:r>
              <a:rPr lang="cs-CZ" smtClean="0"/>
              <a:t>a hornin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7099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Q</a:t>
            </a:r>
            <a:endParaRPr lang="cs-CZ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2081213"/>
            <a:ext cx="3429000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lačítko akce: Domů 2">
            <a:hlinkClick r:id="rId3" action="ppaction://hlinksldjump" highlightClick="1"/>
          </p:cNvPr>
          <p:cNvSpPr/>
          <p:nvPr/>
        </p:nvSpPr>
        <p:spPr>
          <a:xfrm>
            <a:off x="7740352" y="545072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lačítko akce: Informace 3">
            <a:hlinkClick r:id="rId4" action="ppaction://hlinksldjump" highlightClick="1"/>
          </p:cNvPr>
          <p:cNvSpPr/>
          <p:nvPr/>
        </p:nvSpPr>
        <p:spPr>
          <a:xfrm>
            <a:off x="7740352" y="4044458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935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</a:t>
            </a:r>
            <a:endParaRPr lang="cs-CZ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2133600"/>
            <a:ext cx="34290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lačítko akce: Domů 2">
            <a:hlinkClick r:id="rId3" action="ppaction://hlinksldjump" highlightClick="1"/>
          </p:cNvPr>
          <p:cNvSpPr/>
          <p:nvPr/>
        </p:nvSpPr>
        <p:spPr>
          <a:xfrm>
            <a:off x="7597111" y="545619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lačítko akce: Informace 3">
            <a:hlinkClick r:id="rId4" action="ppaction://hlinksldjump" highlightClick="1"/>
          </p:cNvPr>
          <p:cNvSpPr/>
          <p:nvPr/>
        </p:nvSpPr>
        <p:spPr>
          <a:xfrm>
            <a:off x="7597111" y="4131928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784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</a:t>
            </a:r>
            <a:endParaRPr lang="cs-CZ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747838"/>
            <a:ext cx="3429000" cy="336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lačítko akce: Domů 2">
            <a:hlinkClick r:id="rId3" action="ppaction://hlinksldjump" highlightClick="1"/>
          </p:cNvPr>
          <p:cNvSpPr/>
          <p:nvPr/>
        </p:nvSpPr>
        <p:spPr>
          <a:xfrm>
            <a:off x="7638675" y="544522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lačítko akce: Informace 3">
            <a:hlinkClick r:id="rId4" action="ppaction://hlinksldjump" highlightClick="1"/>
          </p:cNvPr>
          <p:cNvSpPr/>
          <p:nvPr/>
        </p:nvSpPr>
        <p:spPr>
          <a:xfrm>
            <a:off x="7638675" y="4044458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4902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</a:t>
            </a:r>
            <a:endParaRPr lang="cs-CZ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609" y="1268760"/>
            <a:ext cx="75723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lačítko akce: Domů 2">
            <a:hlinkClick r:id="rId3" action="ppaction://hlinksldjump" highlightClick="1"/>
          </p:cNvPr>
          <p:cNvSpPr/>
          <p:nvPr/>
        </p:nvSpPr>
        <p:spPr>
          <a:xfrm>
            <a:off x="7651192" y="5661248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lačítko akce: Informace 3">
            <a:hlinkClick r:id="rId4" action="ppaction://hlinksldjump" highlightClick="1"/>
          </p:cNvPr>
          <p:cNvSpPr/>
          <p:nvPr/>
        </p:nvSpPr>
        <p:spPr>
          <a:xfrm>
            <a:off x="7651192" y="4295835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300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</a:t>
            </a:r>
            <a:endParaRPr lang="cs-CZ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915" y="1268760"/>
            <a:ext cx="4981575" cy="570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lačítko akce: Domů 2">
            <a:hlinkClick r:id="rId3" action="ppaction://hlinksldjump" highlightClick="1"/>
          </p:cNvPr>
          <p:cNvSpPr/>
          <p:nvPr/>
        </p:nvSpPr>
        <p:spPr>
          <a:xfrm>
            <a:off x="7740352" y="5517232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lačítko akce: Informace 3">
            <a:hlinkClick r:id="rId4" action="ppaction://hlinksldjump" highlightClick="1"/>
          </p:cNvPr>
          <p:cNvSpPr/>
          <p:nvPr/>
        </p:nvSpPr>
        <p:spPr>
          <a:xfrm>
            <a:off x="7740352" y="4221088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960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</a:t>
            </a:r>
            <a:endParaRPr lang="cs-CZ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957388"/>
            <a:ext cx="3429000" cy="294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lačítko akce: Domů 2">
            <a:hlinkClick r:id="rId3" action="ppaction://hlinksldjump" highlightClick="1"/>
          </p:cNvPr>
          <p:cNvSpPr/>
          <p:nvPr/>
        </p:nvSpPr>
        <p:spPr>
          <a:xfrm>
            <a:off x="7644145" y="5517232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lačítko akce: Informace 3">
            <a:hlinkClick r:id="rId4" action="ppaction://hlinksldjump" highlightClick="1"/>
          </p:cNvPr>
          <p:cNvSpPr/>
          <p:nvPr/>
        </p:nvSpPr>
        <p:spPr>
          <a:xfrm>
            <a:off x="7644145" y="4275944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986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W</a:t>
            </a:r>
            <a:endParaRPr lang="cs-CZ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575" y="2524125"/>
            <a:ext cx="299085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lačítko akce: Domů 2">
            <a:hlinkClick r:id="rId3" action="ppaction://hlinksldjump" highlightClick="1"/>
          </p:cNvPr>
          <p:cNvSpPr/>
          <p:nvPr/>
        </p:nvSpPr>
        <p:spPr>
          <a:xfrm>
            <a:off x="7597111" y="558924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lačítko akce: Informace 3">
            <a:hlinkClick r:id="rId4" action="ppaction://hlinksldjump" highlightClick="1"/>
          </p:cNvPr>
          <p:cNvSpPr/>
          <p:nvPr/>
        </p:nvSpPr>
        <p:spPr>
          <a:xfrm>
            <a:off x="7597111" y="4333875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003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X</a:t>
            </a:r>
            <a:endParaRPr lang="cs-CZ" dirty="0"/>
          </a:p>
        </p:txBody>
      </p:sp>
      <p:sp>
        <p:nvSpPr>
          <p:cNvPr id="3" name="Tlačítko akce: Domů 2">
            <a:hlinkClick r:id="rId2" action="ppaction://hlinksldjump" highlightClick="1"/>
          </p:cNvPr>
          <p:cNvSpPr/>
          <p:nvPr/>
        </p:nvSpPr>
        <p:spPr>
          <a:xfrm>
            <a:off x="7884368" y="5536767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16035"/>
            <a:ext cx="730567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lačítko akce: Informace 3">
            <a:hlinkClick r:id="rId4" action="ppaction://hlinksldjump" highlightClick="1"/>
          </p:cNvPr>
          <p:cNvSpPr/>
          <p:nvPr/>
        </p:nvSpPr>
        <p:spPr>
          <a:xfrm>
            <a:off x="7884368" y="4293096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243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Y</a:t>
            </a:r>
            <a:endParaRPr lang="cs-CZ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2009775"/>
            <a:ext cx="34290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lačítko akce: Domů 2">
            <a:hlinkClick r:id="rId3" action="ppaction://hlinksldjump" highlightClick="1"/>
          </p:cNvPr>
          <p:cNvSpPr/>
          <p:nvPr/>
        </p:nvSpPr>
        <p:spPr>
          <a:xfrm>
            <a:off x="7740352" y="5517232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lačítko akce: Informace 3">
            <a:hlinkClick r:id="rId4" action="ppaction://hlinksldjump" highlightClick="1"/>
          </p:cNvPr>
          <p:cNvSpPr/>
          <p:nvPr/>
        </p:nvSpPr>
        <p:spPr>
          <a:xfrm>
            <a:off x="7740352" y="4146348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723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diamant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236296" y="522920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427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855177"/>
              </p:ext>
            </p:extLst>
          </p:nvPr>
        </p:nvGraphicFramePr>
        <p:xfrm>
          <a:off x="0" y="188640"/>
          <a:ext cx="9036495" cy="6552730"/>
        </p:xfrm>
        <a:graphic>
          <a:graphicData uri="http://schemas.openxmlformats.org/drawingml/2006/table">
            <a:tbl>
              <a:tblPr bandRow="1">
                <a:solidFill>
                  <a:schemeClr val="accent1">
                    <a:lumMod val="40000"/>
                    <a:lumOff val="60000"/>
                  </a:schemeClr>
                </a:solidFill>
                <a:tableStyleId>{5C22544A-7EE6-4342-B048-85BDC9FD1C3A}</a:tableStyleId>
              </a:tblPr>
              <a:tblGrid>
                <a:gridCol w="1807299"/>
                <a:gridCol w="1807299"/>
                <a:gridCol w="1807299"/>
                <a:gridCol w="1807299"/>
                <a:gridCol w="1807299"/>
              </a:tblGrid>
              <a:tr h="1310546">
                <a:tc>
                  <a:txBody>
                    <a:bodyPr/>
                    <a:lstStyle/>
                    <a:p>
                      <a:r>
                        <a:rPr lang="cs-CZ" dirty="0" smtClean="0"/>
                        <a:t>A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B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C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D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E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310546">
                <a:tc>
                  <a:txBody>
                    <a:bodyPr/>
                    <a:lstStyle/>
                    <a:p>
                      <a:r>
                        <a:rPr lang="cs-CZ" dirty="0" smtClean="0"/>
                        <a:t>F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G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H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I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J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10546">
                <a:tc>
                  <a:txBody>
                    <a:bodyPr/>
                    <a:lstStyle/>
                    <a:p>
                      <a:r>
                        <a:rPr lang="cs-CZ" dirty="0" smtClean="0"/>
                        <a:t>K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L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M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N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O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310546">
                <a:tc>
                  <a:txBody>
                    <a:bodyPr/>
                    <a:lstStyle/>
                    <a:p>
                      <a:r>
                        <a:rPr lang="cs-CZ" dirty="0" smtClean="0"/>
                        <a:t>P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Q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R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S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T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10546">
                <a:tc>
                  <a:txBody>
                    <a:bodyPr/>
                    <a:lstStyle/>
                    <a:p>
                      <a:r>
                        <a:rPr lang="cs-CZ" dirty="0" smtClean="0"/>
                        <a:t>U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V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W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Y</a:t>
                      </a:r>
                      <a:endParaRPr lang="cs-CZ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lačítko akce: Dopředu nebo Další 2">
            <a:hlinkClick r:id="rId2" action="ppaction://hlinksldjump" highlightClick="1"/>
          </p:cNvPr>
          <p:cNvSpPr/>
          <p:nvPr/>
        </p:nvSpPr>
        <p:spPr>
          <a:xfrm>
            <a:off x="947652" y="692696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lačítko akce: Dopředu nebo Další 3">
            <a:hlinkClick r:id="rId3" action="ppaction://hlinksldjump" highlightClick="1"/>
          </p:cNvPr>
          <p:cNvSpPr/>
          <p:nvPr/>
        </p:nvSpPr>
        <p:spPr>
          <a:xfrm>
            <a:off x="2699792" y="692696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lačítko akce: Dopředu nebo Další 4">
            <a:hlinkClick r:id="rId4" action="ppaction://hlinksldjump" highlightClick="1"/>
          </p:cNvPr>
          <p:cNvSpPr/>
          <p:nvPr/>
        </p:nvSpPr>
        <p:spPr>
          <a:xfrm>
            <a:off x="4572000" y="703428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lačítko akce: Dopředu nebo Další 5">
            <a:hlinkClick r:id="rId5" action="ppaction://hlinksldjump" highlightClick="1"/>
          </p:cNvPr>
          <p:cNvSpPr/>
          <p:nvPr/>
        </p:nvSpPr>
        <p:spPr>
          <a:xfrm>
            <a:off x="6372200" y="720371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Tlačítko akce: Dopředu nebo Další 6">
            <a:hlinkClick r:id="rId6" action="ppaction://hlinksldjump" highlightClick="1"/>
          </p:cNvPr>
          <p:cNvSpPr/>
          <p:nvPr/>
        </p:nvSpPr>
        <p:spPr>
          <a:xfrm>
            <a:off x="8173552" y="692696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Tlačítko akce: Dopředu nebo Další 7">
            <a:hlinkClick r:id="rId7" action="ppaction://hlinksldjump" highlightClick="1"/>
          </p:cNvPr>
          <p:cNvSpPr/>
          <p:nvPr/>
        </p:nvSpPr>
        <p:spPr>
          <a:xfrm>
            <a:off x="947652" y="1977361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Tlačítko akce: Dopředu nebo Další 8">
            <a:hlinkClick r:id="rId8" action="ppaction://hlinksldjump" highlightClick="1"/>
          </p:cNvPr>
          <p:cNvSpPr/>
          <p:nvPr/>
        </p:nvSpPr>
        <p:spPr>
          <a:xfrm>
            <a:off x="2734575" y="1945994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Tlačítko akce: Dopředu nebo Další 9">
            <a:hlinkClick r:id="rId9" action="ppaction://hlinksldjump" highlightClick="1"/>
          </p:cNvPr>
          <p:cNvSpPr/>
          <p:nvPr/>
        </p:nvSpPr>
        <p:spPr>
          <a:xfrm>
            <a:off x="4572000" y="1919920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Tlačítko akce: Dopředu nebo Další 10">
            <a:hlinkClick r:id="rId10" action="ppaction://hlinksldjump" highlightClick="1"/>
          </p:cNvPr>
          <p:cNvSpPr/>
          <p:nvPr/>
        </p:nvSpPr>
        <p:spPr>
          <a:xfrm>
            <a:off x="6372200" y="1923008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Tlačítko akce: Dopředu nebo Další 11">
            <a:hlinkClick r:id="rId11" action="ppaction://hlinksldjump" highlightClick="1"/>
          </p:cNvPr>
          <p:cNvSpPr/>
          <p:nvPr/>
        </p:nvSpPr>
        <p:spPr>
          <a:xfrm>
            <a:off x="8206240" y="1945994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lačítko akce: Dopředu nebo Další 12">
            <a:hlinkClick r:id="rId12" action="ppaction://hlinksldjump" highlightClick="1"/>
          </p:cNvPr>
          <p:cNvSpPr/>
          <p:nvPr/>
        </p:nvSpPr>
        <p:spPr>
          <a:xfrm>
            <a:off x="956314" y="3232793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Tlačítko akce: Dopředu nebo Další 13">
            <a:hlinkClick r:id="rId13" action="ppaction://hlinksldjump" highlightClick="1"/>
          </p:cNvPr>
          <p:cNvSpPr/>
          <p:nvPr/>
        </p:nvSpPr>
        <p:spPr>
          <a:xfrm>
            <a:off x="2734575" y="3232793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Tlačítko akce: Dopředu nebo Další 14">
            <a:hlinkClick r:id="rId14" action="ppaction://hlinksldjump" highlightClick="1"/>
          </p:cNvPr>
          <p:cNvSpPr/>
          <p:nvPr/>
        </p:nvSpPr>
        <p:spPr>
          <a:xfrm>
            <a:off x="4572000" y="3202175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Tlačítko akce: Dopředu nebo Další 15">
            <a:hlinkClick r:id="rId15" action="ppaction://hlinksldjump" highlightClick="1"/>
          </p:cNvPr>
          <p:cNvSpPr/>
          <p:nvPr/>
        </p:nvSpPr>
        <p:spPr>
          <a:xfrm>
            <a:off x="6372200" y="3232793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Tlačítko akce: Dopředu nebo Další 16">
            <a:hlinkClick r:id="rId16" action="ppaction://hlinksldjump" highlightClick="1"/>
          </p:cNvPr>
          <p:cNvSpPr/>
          <p:nvPr/>
        </p:nvSpPr>
        <p:spPr>
          <a:xfrm>
            <a:off x="8176041" y="3236578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Tlačítko akce: Dopředu nebo Další 17">
            <a:hlinkClick r:id="rId17" action="ppaction://hlinksldjump" highlightClick="1"/>
          </p:cNvPr>
          <p:cNvSpPr/>
          <p:nvPr/>
        </p:nvSpPr>
        <p:spPr>
          <a:xfrm>
            <a:off x="937267" y="4537395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Tlačítko akce: Dopředu nebo Další 18">
            <a:hlinkClick r:id="rId18" action="ppaction://hlinksldjump" highlightClick="1"/>
          </p:cNvPr>
          <p:cNvSpPr/>
          <p:nvPr/>
        </p:nvSpPr>
        <p:spPr>
          <a:xfrm>
            <a:off x="2734575" y="4509120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Tlačítko akce: Dopředu nebo Další 19">
            <a:hlinkClick r:id="rId19" action="ppaction://hlinksldjump" highlightClick="1"/>
          </p:cNvPr>
          <p:cNvSpPr/>
          <p:nvPr/>
        </p:nvSpPr>
        <p:spPr>
          <a:xfrm>
            <a:off x="4582570" y="4520030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Tlačítko akce: Dopředu nebo Další 20">
            <a:hlinkClick r:id="rId20" action="ppaction://hlinksldjump" highlightClick="1"/>
          </p:cNvPr>
          <p:cNvSpPr/>
          <p:nvPr/>
        </p:nvSpPr>
        <p:spPr>
          <a:xfrm>
            <a:off x="6378760" y="4537395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Tlačítko akce: Dopředu nebo Další 21">
            <a:hlinkClick r:id="rId21" action="ppaction://hlinksldjump" highlightClick="1"/>
          </p:cNvPr>
          <p:cNvSpPr/>
          <p:nvPr/>
        </p:nvSpPr>
        <p:spPr>
          <a:xfrm>
            <a:off x="8173552" y="4537395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Tlačítko akce: Dopředu nebo Další 22">
            <a:hlinkClick r:id="rId22" action="ppaction://hlinksldjump" highlightClick="1"/>
          </p:cNvPr>
          <p:cNvSpPr/>
          <p:nvPr/>
        </p:nvSpPr>
        <p:spPr>
          <a:xfrm>
            <a:off x="956314" y="5862922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Tlačítko akce: Dopředu nebo Další 23">
            <a:hlinkClick r:id="rId23" action="ppaction://hlinksldjump" highlightClick="1"/>
          </p:cNvPr>
          <p:cNvSpPr/>
          <p:nvPr/>
        </p:nvSpPr>
        <p:spPr>
          <a:xfrm>
            <a:off x="2734575" y="5852617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Tlačítko akce: Dopředu nebo Další 24">
            <a:hlinkClick r:id="rId24" action="ppaction://hlinksldjump" highlightClick="1"/>
          </p:cNvPr>
          <p:cNvSpPr/>
          <p:nvPr/>
        </p:nvSpPr>
        <p:spPr>
          <a:xfrm>
            <a:off x="4519701" y="5852617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Tlačítko akce: Dopředu nebo Další 25">
            <a:hlinkClick r:id="rId25" action="ppaction://hlinksldjump" highlightClick="1"/>
          </p:cNvPr>
          <p:cNvSpPr/>
          <p:nvPr/>
        </p:nvSpPr>
        <p:spPr>
          <a:xfrm>
            <a:off x="6372200" y="5852617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Tlačítko akce: Dopředu nebo Další 26">
            <a:hlinkClick r:id="rId26" action="ppaction://hlinksldjump" highlightClick="1"/>
          </p:cNvPr>
          <p:cNvSpPr/>
          <p:nvPr/>
        </p:nvSpPr>
        <p:spPr>
          <a:xfrm>
            <a:off x="8189896" y="5822026"/>
            <a:ext cx="754384" cy="75438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333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křemen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596336" y="550008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996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zlato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677325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57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olivín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677325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686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granát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677325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220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mastek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677325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01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fluorit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677325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415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halit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677325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198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apatit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677325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311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korund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677325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456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topaz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677325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890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cs-CZ" dirty="0" smtClean="0"/>
              <a:t>A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204863"/>
            <a:ext cx="4533900" cy="380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lačítko akce: Domů 3">
            <a:hlinkClick r:id="rId3" action="ppaction://hlinksldjump" highlightClick="1"/>
          </p:cNvPr>
          <p:cNvSpPr/>
          <p:nvPr/>
        </p:nvSpPr>
        <p:spPr>
          <a:xfrm>
            <a:off x="7673173" y="5484130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lačítko akce: Informace 4">
            <a:hlinkClick r:id="rId4" action="ppaction://hlinksldjump" highlightClick="1"/>
          </p:cNvPr>
          <p:cNvSpPr/>
          <p:nvPr/>
        </p:nvSpPr>
        <p:spPr>
          <a:xfrm>
            <a:off x="7673173" y="4086932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022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kaolinit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677325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783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sádrovec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677325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665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stříbro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677325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44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kalcit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677325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172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živec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677325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685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Q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amfibol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677325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552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cínovec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677325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8978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tuha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677325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817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hnědel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677325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753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plagioklas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677325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749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</a:t>
            </a:r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36912"/>
            <a:ext cx="3429000" cy="229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lačítko akce: Domů 2">
            <a:hlinkClick r:id="rId3" action="ppaction://hlinksldjump" highlightClick="1"/>
          </p:cNvPr>
          <p:cNvSpPr/>
          <p:nvPr/>
        </p:nvSpPr>
        <p:spPr>
          <a:xfrm>
            <a:off x="7452320" y="5428072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lačítko akce: Informace 3">
            <a:hlinkClick r:id="rId4" action="ppaction://hlinksldjump" highlightClick="1"/>
          </p:cNvPr>
          <p:cNvSpPr/>
          <p:nvPr/>
        </p:nvSpPr>
        <p:spPr>
          <a:xfrm>
            <a:off x="7452320" y="4059920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37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muskovit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677325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439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W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růženín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677325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746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X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safír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677325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273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rumělka</a:t>
            </a:r>
            <a:endParaRPr lang="cs-CZ" dirty="0"/>
          </a:p>
        </p:txBody>
      </p:sp>
      <p:sp>
        <p:nvSpPr>
          <p:cNvPr id="4" name="Tlačítko akce: Domů 3">
            <a:hlinkClick r:id="rId2" action="ppaction://hlinksldjump" highlightClick="1"/>
          </p:cNvPr>
          <p:cNvSpPr/>
          <p:nvPr/>
        </p:nvSpPr>
        <p:spPr>
          <a:xfrm>
            <a:off x="7677325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201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Seznam minerálů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dirty="0" smtClean="0"/>
              <a:t>A diamant</a:t>
            </a:r>
          </a:p>
          <a:p>
            <a:r>
              <a:rPr lang="cs-CZ" dirty="0" smtClean="0"/>
              <a:t>B křemen</a:t>
            </a:r>
          </a:p>
          <a:p>
            <a:r>
              <a:rPr lang="cs-CZ" dirty="0" smtClean="0"/>
              <a:t>C zlato</a:t>
            </a:r>
          </a:p>
          <a:p>
            <a:r>
              <a:rPr lang="cs-CZ" dirty="0" smtClean="0"/>
              <a:t>D olivín</a:t>
            </a:r>
          </a:p>
          <a:p>
            <a:r>
              <a:rPr lang="cs-CZ" dirty="0" smtClean="0"/>
              <a:t>E granát</a:t>
            </a:r>
          </a:p>
          <a:p>
            <a:r>
              <a:rPr lang="cs-CZ" dirty="0" smtClean="0"/>
              <a:t>F mastek</a:t>
            </a:r>
          </a:p>
          <a:p>
            <a:r>
              <a:rPr lang="cs-CZ" dirty="0" smtClean="0"/>
              <a:t>G fluorit</a:t>
            </a:r>
          </a:p>
          <a:p>
            <a:r>
              <a:rPr lang="cs-CZ" dirty="0" smtClean="0"/>
              <a:t>H halit (sůl kamenná)</a:t>
            </a:r>
          </a:p>
          <a:p>
            <a:r>
              <a:rPr lang="cs-CZ" dirty="0" smtClean="0"/>
              <a:t>I apatit</a:t>
            </a:r>
          </a:p>
          <a:p>
            <a:r>
              <a:rPr lang="cs-CZ" dirty="0" smtClean="0"/>
              <a:t>J korund</a:t>
            </a:r>
          </a:p>
          <a:p>
            <a:r>
              <a:rPr lang="cs-CZ" dirty="0" smtClean="0"/>
              <a:t>K topaz</a:t>
            </a:r>
          </a:p>
          <a:p>
            <a:r>
              <a:rPr lang="cs-CZ" dirty="0" smtClean="0"/>
              <a:t>L kaolinit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dirty="0" smtClean="0"/>
              <a:t>M sádrovec</a:t>
            </a:r>
          </a:p>
          <a:p>
            <a:r>
              <a:rPr lang="cs-CZ" dirty="0" smtClean="0"/>
              <a:t>N stříbro</a:t>
            </a:r>
          </a:p>
          <a:p>
            <a:r>
              <a:rPr lang="cs-CZ" dirty="0" smtClean="0"/>
              <a:t>O kalcit</a:t>
            </a:r>
          </a:p>
          <a:p>
            <a:r>
              <a:rPr lang="cs-CZ" dirty="0" smtClean="0"/>
              <a:t>P živec (ortoklas)</a:t>
            </a:r>
          </a:p>
          <a:p>
            <a:r>
              <a:rPr lang="cs-CZ" dirty="0" smtClean="0"/>
              <a:t>Q amfibol</a:t>
            </a:r>
          </a:p>
          <a:p>
            <a:r>
              <a:rPr lang="cs-CZ" dirty="0" smtClean="0"/>
              <a:t>R cínovec (kasiterit)</a:t>
            </a:r>
          </a:p>
          <a:p>
            <a:r>
              <a:rPr lang="cs-CZ" dirty="0" smtClean="0"/>
              <a:t>S tuha (grafit)</a:t>
            </a:r>
          </a:p>
          <a:p>
            <a:r>
              <a:rPr lang="cs-CZ" dirty="0" smtClean="0"/>
              <a:t>T hnědel (limonit)</a:t>
            </a:r>
          </a:p>
          <a:p>
            <a:r>
              <a:rPr lang="cs-CZ" dirty="0" smtClean="0"/>
              <a:t>U plagioklas</a:t>
            </a:r>
          </a:p>
          <a:p>
            <a:r>
              <a:rPr lang="cs-CZ" dirty="0" smtClean="0"/>
              <a:t>V muskovit </a:t>
            </a:r>
          </a:p>
          <a:p>
            <a:r>
              <a:rPr lang="cs-CZ" dirty="0" smtClean="0"/>
              <a:t>W růženín (od. křemene)</a:t>
            </a:r>
          </a:p>
          <a:p>
            <a:r>
              <a:rPr lang="cs-CZ" dirty="0" smtClean="0"/>
              <a:t>X safír (od. korundu)</a:t>
            </a:r>
          </a:p>
          <a:p>
            <a:r>
              <a:rPr lang="cs-CZ" dirty="0" smtClean="0"/>
              <a:t>Y rumělka (cinabarit)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4892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Použité 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>
            <a:noAutofit/>
          </a:bodyPr>
          <a:lstStyle/>
          <a:p>
            <a:r>
              <a:rPr lang="cs-CZ" sz="1600" dirty="0"/>
              <a:t>KVASNIČKOVÁ, Danuše. A KOLEKTIV. </a:t>
            </a:r>
            <a:r>
              <a:rPr lang="cs-CZ" sz="1600" i="1" dirty="0"/>
              <a:t>Ekologický přírodopis</a:t>
            </a:r>
            <a:r>
              <a:rPr lang="cs-CZ" sz="1600" dirty="0"/>
              <a:t>. Praha: Fortuna, 2002. ISBN 80-7168-670-0</a:t>
            </a:r>
            <a:r>
              <a:rPr lang="cs-CZ" sz="1600" dirty="0" smtClean="0"/>
              <a:t>.</a:t>
            </a:r>
          </a:p>
          <a:p>
            <a:r>
              <a:rPr lang="cs-CZ" sz="1600" dirty="0" smtClean="0"/>
              <a:t>A </a:t>
            </a:r>
            <a:r>
              <a:rPr lang="cs-CZ" sz="1600" dirty="0" err="1" smtClean="0"/>
              <a:t>Materialscientist</a:t>
            </a:r>
            <a:r>
              <a:rPr lang="cs-CZ" sz="1600" dirty="0" smtClean="0"/>
              <a:t>. [cit</a:t>
            </a:r>
            <a:r>
              <a:rPr lang="cs-CZ" sz="1600" dirty="0"/>
              <a:t>. </a:t>
            </a:r>
            <a:r>
              <a:rPr lang="cs-CZ" sz="1600" dirty="0" smtClean="0"/>
              <a:t>2012-12-09</a:t>
            </a:r>
            <a:r>
              <a:rPr lang="cs-CZ" sz="1600" dirty="0"/>
              <a:t>] dostupné pod licencí </a:t>
            </a:r>
            <a:r>
              <a:rPr lang="cs-CZ" sz="1600" dirty="0" err="1"/>
              <a:t>Creative</a:t>
            </a:r>
            <a:r>
              <a:rPr lang="cs-CZ" sz="1600" dirty="0"/>
              <a:t> </a:t>
            </a:r>
            <a:r>
              <a:rPr lang="cs-CZ" sz="1600" dirty="0" err="1"/>
              <a:t>Commons</a:t>
            </a:r>
            <a:r>
              <a:rPr lang="cs-CZ" sz="1600" dirty="0"/>
              <a:t> na www</a:t>
            </a:r>
            <a:r>
              <a:rPr lang="cs-CZ" sz="1600" dirty="0" smtClean="0"/>
              <a:t>: </a:t>
            </a:r>
            <a:r>
              <a:rPr lang="cs-CZ" sz="1600" dirty="0" smtClean="0">
                <a:hlinkClick r:id="rId2"/>
              </a:rPr>
              <a:t> http</a:t>
            </a:r>
            <a:r>
              <a:rPr lang="cs-CZ" sz="1600" dirty="0">
                <a:hlinkClick r:id="rId2"/>
              </a:rPr>
              <a:t>://</a:t>
            </a:r>
            <a:r>
              <a:rPr lang="cs-CZ" sz="1600" dirty="0" smtClean="0">
                <a:hlinkClick r:id="rId2"/>
              </a:rPr>
              <a:t>cs.wikipedia.org/wiki/Soubor:Brillanten.jpg</a:t>
            </a:r>
            <a:endParaRPr lang="cs-CZ" sz="1600" dirty="0" smtClean="0"/>
          </a:p>
          <a:p>
            <a:r>
              <a:rPr lang="cs-CZ" sz="1600" dirty="0"/>
              <a:t>B </a:t>
            </a:r>
            <a:r>
              <a:rPr lang="cs-CZ" sz="1600" dirty="0" err="1"/>
              <a:t>Jurema</a:t>
            </a:r>
            <a:r>
              <a:rPr lang="cs-CZ" sz="1600" dirty="0"/>
              <a:t> </a:t>
            </a:r>
            <a:r>
              <a:rPr lang="cs-CZ" sz="1600" dirty="0" err="1"/>
              <a:t>Oliveira</a:t>
            </a:r>
            <a:r>
              <a:rPr lang="cs-CZ" sz="1600" dirty="0"/>
              <a:t>. </a:t>
            </a:r>
            <a:r>
              <a:rPr lang="cs-CZ" sz="1600" dirty="0" smtClean="0"/>
              <a:t>[</a:t>
            </a:r>
            <a:r>
              <a:rPr lang="cs-CZ" sz="1600" dirty="0"/>
              <a:t>cit. </a:t>
            </a:r>
            <a:r>
              <a:rPr lang="cs-CZ" sz="1600" dirty="0" smtClean="0"/>
              <a:t>2012-12-09</a:t>
            </a:r>
            <a:r>
              <a:rPr lang="cs-CZ" sz="1600" dirty="0"/>
              <a:t>] dostupné pod licencí public </a:t>
            </a:r>
            <a:r>
              <a:rPr lang="cs-CZ" sz="1600" dirty="0" err="1"/>
              <a:t>domain</a:t>
            </a:r>
            <a:r>
              <a:rPr lang="cs-CZ" sz="1600" dirty="0"/>
              <a:t> na www: </a:t>
            </a:r>
            <a:r>
              <a:rPr lang="cs-CZ" sz="1600" dirty="0">
                <a:hlinkClick r:id="rId3"/>
              </a:rPr>
              <a:t>http://cs.wikipedia.org/wiki/Soubor:Quartz_Crystal.jpg</a:t>
            </a:r>
            <a:endParaRPr lang="cs-CZ" sz="1600" dirty="0"/>
          </a:p>
          <a:p>
            <a:r>
              <a:rPr lang="cs-CZ" sz="1600" dirty="0" smtClean="0"/>
              <a:t>C  </a:t>
            </a:r>
            <a:r>
              <a:rPr lang="cs-CZ" sz="1600" dirty="0" err="1" smtClean="0"/>
              <a:t>Archaeodontosaurus</a:t>
            </a:r>
            <a:r>
              <a:rPr lang="cs-CZ" sz="1600" dirty="0" smtClean="0"/>
              <a:t>. </a:t>
            </a:r>
            <a:r>
              <a:rPr lang="cs-CZ" sz="1600" dirty="0"/>
              <a:t>[cit. </a:t>
            </a:r>
            <a:r>
              <a:rPr lang="cs-CZ" sz="1600" dirty="0" smtClean="0"/>
              <a:t>2012-12-09</a:t>
            </a:r>
            <a:r>
              <a:rPr lang="cs-CZ" sz="1600" dirty="0"/>
              <a:t>] dostupné pod licencí </a:t>
            </a:r>
            <a:r>
              <a:rPr lang="cs-CZ" sz="1600" dirty="0" err="1"/>
              <a:t>Creative</a:t>
            </a:r>
            <a:r>
              <a:rPr lang="cs-CZ" sz="1600" dirty="0"/>
              <a:t> </a:t>
            </a:r>
            <a:r>
              <a:rPr lang="cs-CZ" sz="1600" dirty="0" err="1"/>
              <a:t>Commons</a:t>
            </a:r>
            <a:r>
              <a:rPr lang="cs-CZ" sz="1600" dirty="0"/>
              <a:t> na www</a:t>
            </a:r>
            <a:r>
              <a:rPr lang="cs-CZ" sz="1600" dirty="0" smtClean="0"/>
              <a:t>: </a:t>
            </a:r>
            <a:r>
              <a:rPr lang="cs-CZ" sz="1600" dirty="0" smtClean="0">
                <a:hlinkClick r:id="rId4"/>
              </a:rPr>
              <a:t>http</a:t>
            </a:r>
            <a:r>
              <a:rPr lang="cs-CZ" sz="1600" dirty="0">
                <a:hlinkClick r:id="rId4"/>
              </a:rPr>
              <a:t>://cs.wikipedia.org/wiki/Soubor:Or_Venezuela.jpg</a:t>
            </a:r>
            <a:endParaRPr lang="cs-CZ" sz="1600" dirty="0"/>
          </a:p>
          <a:p>
            <a:r>
              <a:rPr lang="cs-CZ" sz="1600" dirty="0" smtClean="0"/>
              <a:t>D </a:t>
            </a:r>
            <a:r>
              <a:rPr lang="cs-CZ" sz="1600" dirty="0" err="1" smtClean="0"/>
              <a:t>Vsmith</a:t>
            </a:r>
            <a:r>
              <a:rPr lang="cs-CZ" sz="1600" dirty="0"/>
              <a:t>. [cit. </a:t>
            </a:r>
            <a:r>
              <a:rPr lang="cs-CZ" sz="1600" dirty="0" smtClean="0"/>
              <a:t>2012-12-09</a:t>
            </a:r>
            <a:r>
              <a:rPr lang="cs-CZ" sz="1600" dirty="0"/>
              <a:t>] dostupné pod licencí </a:t>
            </a:r>
            <a:r>
              <a:rPr lang="cs-CZ" sz="1600" dirty="0" err="1"/>
              <a:t>Creative</a:t>
            </a:r>
            <a:r>
              <a:rPr lang="cs-CZ" sz="1600" dirty="0"/>
              <a:t> </a:t>
            </a:r>
            <a:r>
              <a:rPr lang="cs-CZ" sz="1600" dirty="0" err="1"/>
              <a:t>Commons</a:t>
            </a:r>
            <a:r>
              <a:rPr lang="cs-CZ" sz="1600" dirty="0"/>
              <a:t> na www</a:t>
            </a:r>
            <a:r>
              <a:rPr lang="cs-CZ" sz="1600" dirty="0" smtClean="0"/>
              <a:t>:  </a:t>
            </a:r>
            <a:r>
              <a:rPr lang="cs-CZ" sz="1600" dirty="0" smtClean="0">
                <a:hlinkClick r:id="rId5"/>
              </a:rPr>
              <a:t>http</a:t>
            </a:r>
            <a:r>
              <a:rPr lang="cs-CZ" sz="1600" dirty="0">
                <a:hlinkClick r:id="rId5"/>
              </a:rPr>
              <a:t>://</a:t>
            </a:r>
            <a:r>
              <a:rPr lang="cs-CZ" sz="1600" dirty="0" smtClean="0">
                <a:hlinkClick r:id="rId5"/>
              </a:rPr>
              <a:t>cs.wikipedia.org/wiki/Soubor:Peridot_in_basalt.jpg</a:t>
            </a:r>
            <a:r>
              <a:rPr lang="cs-CZ" sz="1600" dirty="0" smtClean="0"/>
              <a:t> </a:t>
            </a:r>
            <a:endParaRPr lang="cs-CZ" sz="1600" dirty="0"/>
          </a:p>
          <a:p>
            <a:r>
              <a:rPr lang="cs-CZ" sz="1600" dirty="0" smtClean="0"/>
              <a:t>E Kluka. [</a:t>
            </a:r>
            <a:r>
              <a:rPr lang="cs-CZ" sz="1600" dirty="0"/>
              <a:t>cit. </a:t>
            </a:r>
            <a:r>
              <a:rPr lang="cs-CZ" sz="1600" dirty="0" smtClean="0"/>
              <a:t>2012-12-09</a:t>
            </a:r>
            <a:r>
              <a:rPr lang="cs-CZ" sz="1600" dirty="0"/>
              <a:t>] dostupné pod licencí </a:t>
            </a:r>
            <a:r>
              <a:rPr lang="cs-CZ" sz="1600" dirty="0" err="1"/>
              <a:t>Creative</a:t>
            </a:r>
            <a:r>
              <a:rPr lang="cs-CZ" sz="1600" dirty="0"/>
              <a:t> </a:t>
            </a:r>
            <a:r>
              <a:rPr lang="cs-CZ" sz="1600" dirty="0" err="1"/>
              <a:t>Commons</a:t>
            </a:r>
            <a:r>
              <a:rPr lang="cs-CZ" sz="1600" dirty="0"/>
              <a:t> na www</a:t>
            </a:r>
            <a:r>
              <a:rPr lang="cs-CZ" sz="1600" dirty="0" smtClean="0"/>
              <a:t>: </a:t>
            </a:r>
            <a:r>
              <a:rPr lang="cs-CZ" sz="1600" dirty="0" smtClean="0">
                <a:hlinkClick r:id="rId6"/>
              </a:rPr>
              <a:t>http</a:t>
            </a:r>
            <a:r>
              <a:rPr lang="cs-CZ" sz="1600" dirty="0">
                <a:hlinkClick r:id="rId6"/>
              </a:rPr>
              <a:t>://cs.wikipedia.org/wiki/Soubor:Granat,_</a:t>
            </a:r>
            <a:r>
              <a:rPr lang="cs-CZ" sz="1600" dirty="0" smtClean="0">
                <a:hlinkClick r:id="rId6"/>
              </a:rPr>
              <a:t>Madagaskar.JPG</a:t>
            </a:r>
            <a:endParaRPr lang="cs-CZ" sz="1600" dirty="0" smtClean="0"/>
          </a:p>
          <a:p>
            <a:r>
              <a:rPr lang="cs-CZ" sz="1600" dirty="0"/>
              <a:t>F </a:t>
            </a:r>
            <a:r>
              <a:rPr lang="cs-CZ" sz="1600" dirty="0" err="1"/>
              <a:t>Sanao</a:t>
            </a:r>
            <a:r>
              <a:rPr lang="cs-CZ" sz="1600" dirty="0"/>
              <a:t>. [cit. </a:t>
            </a:r>
            <a:r>
              <a:rPr lang="cs-CZ" sz="1600" dirty="0" smtClean="0"/>
              <a:t>2012-12-09</a:t>
            </a:r>
            <a:r>
              <a:rPr lang="cs-CZ" sz="1600" dirty="0"/>
              <a:t>] dostupné pod licencí public </a:t>
            </a:r>
            <a:r>
              <a:rPr lang="cs-CZ" sz="1600" dirty="0" err="1"/>
              <a:t>domain</a:t>
            </a:r>
            <a:r>
              <a:rPr lang="cs-CZ" sz="1600" dirty="0"/>
              <a:t> na www: </a:t>
            </a:r>
            <a:r>
              <a:rPr lang="cs-CZ" sz="1600" dirty="0">
                <a:hlinkClick r:id="rId7"/>
              </a:rPr>
              <a:t>http://cs.wikipedia.org/wiki/Soubor:Talc_block.jpg</a:t>
            </a:r>
            <a:endParaRPr lang="cs-CZ" sz="1600" dirty="0"/>
          </a:p>
          <a:p>
            <a:r>
              <a:rPr lang="cs-CZ" sz="1600" dirty="0" smtClean="0"/>
              <a:t>G </a:t>
            </a:r>
            <a:r>
              <a:rPr lang="cs-CZ" sz="1600" dirty="0" err="1" smtClean="0"/>
              <a:t>Archaeodontosaurus</a:t>
            </a:r>
            <a:r>
              <a:rPr lang="cs-CZ" sz="1600" dirty="0" smtClean="0"/>
              <a:t>. </a:t>
            </a:r>
            <a:r>
              <a:rPr lang="cs-CZ" sz="1600" dirty="0"/>
              <a:t>[cit. </a:t>
            </a:r>
            <a:r>
              <a:rPr lang="cs-CZ" sz="1600" dirty="0" smtClean="0"/>
              <a:t>2012-12-09</a:t>
            </a:r>
            <a:r>
              <a:rPr lang="cs-CZ" sz="1600" dirty="0"/>
              <a:t>] dostupné pod licencí </a:t>
            </a:r>
            <a:r>
              <a:rPr lang="cs-CZ" sz="1600" dirty="0" err="1"/>
              <a:t>Creative</a:t>
            </a:r>
            <a:r>
              <a:rPr lang="cs-CZ" sz="1600" dirty="0"/>
              <a:t> </a:t>
            </a:r>
            <a:r>
              <a:rPr lang="cs-CZ" sz="1600" dirty="0" err="1"/>
              <a:t>Commons</a:t>
            </a:r>
            <a:r>
              <a:rPr lang="cs-CZ" sz="1600" dirty="0"/>
              <a:t> na www</a:t>
            </a:r>
            <a:r>
              <a:rPr lang="cs-CZ" sz="1600" dirty="0" smtClean="0"/>
              <a:t>: </a:t>
            </a:r>
            <a:r>
              <a:rPr lang="cs-CZ" sz="1600" dirty="0" smtClean="0">
                <a:hlinkClick r:id="rId8"/>
              </a:rPr>
              <a:t>http</a:t>
            </a:r>
            <a:r>
              <a:rPr lang="cs-CZ" sz="1600" dirty="0">
                <a:hlinkClick r:id="rId8"/>
              </a:rPr>
              <a:t>://cs.wikipedia.org/wiki/Soubor:FluoriteValzergueFillonjaune.jpg</a:t>
            </a:r>
            <a:endParaRPr lang="cs-CZ" sz="1600" dirty="0"/>
          </a:p>
          <a:p>
            <a:r>
              <a:rPr lang="cs-CZ" sz="1600" dirty="0" smtClean="0"/>
              <a:t>H </a:t>
            </a:r>
            <a:r>
              <a:rPr lang="cs-CZ" sz="1600" dirty="0" err="1" smtClean="0"/>
              <a:t>Archaeodontosaurus</a:t>
            </a:r>
            <a:r>
              <a:rPr lang="cs-CZ" sz="1600" dirty="0" smtClean="0"/>
              <a:t>. </a:t>
            </a:r>
            <a:r>
              <a:rPr lang="cs-CZ" sz="1600" dirty="0"/>
              <a:t>[cit. </a:t>
            </a:r>
            <a:r>
              <a:rPr lang="cs-CZ" sz="1600" dirty="0" smtClean="0"/>
              <a:t>2012-12-09</a:t>
            </a:r>
            <a:r>
              <a:rPr lang="cs-CZ" sz="1600" dirty="0"/>
              <a:t>] dostupné pod licencí </a:t>
            </a:r>
            <a:r>
              <a:rPr lang="cs-CZ" sz="1600" dirty="0" err="1"/>
              <a:t>Creative</a:t>
            </a:r>
            <a:r>
              <a:rPr lang="cs-CZ" sz="1600" dirty="0"/>
              <a:t> </a:t>
            </a:r>
            <a:r>
              <a:rPr lang="cs-CZ" sz="1600" dirty="0" err="1"/>
              <a:t>Commons</a:t>
            </a:r>
            <a:r>
              <a:rPr lang="cs-CZ" sz="1600" dirty="0"/>
              <a:t> na www</a:t>
            </a:r>
            <a:r>
              <a:rPr lang="cs-CZ" sz="1600" dirty="0" smtClean="0"/>
              <a:t>: </a:t>
            </a:r>
            <a:r>
              <a:rPr lang="cs-CZ" sz="1600" dirty="0" smtClean="0">
                <a:hlinkClick r:id="rId9"/>
              </a:rPr>
              <a:t>http</a:t>
            </a:r>
            <a:r>
              <a:rPr lang="cs-CZ" sz="1600" dirty="0">
                <a:hlinkClick r:id="rId9"/>
              </a:rPr>
              <a:t>://cs.wikipedia.org/wiki/Soubor:Selpologne.jpg</a:t>
            </a:r>
            <a:endParaRPr lang="cs-CZ" sz="1600" dirty="0"/>
          </a:p>
          <a:p>
            <a:pPr marL="0" indent="0">
              <a:buNone/>
            </a:pPr>
            <a:r>
              <a:rPr lang="cs-CZ" sz="1600" dirty="0" smtClean="0"/>
              <a:t>  </a:t>
            </a: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261570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0" y="476672"/>
            <a:ext cx="8229600" cy="5649491"/>
          </a:xfrm>
        </p:spPr>
        <p:txBody>
          <a:bodyPr>
            <a:normAutofit lnSpcReduction="10000"/>
          </a:bodyPr>
          <a:lstStyle/>
          <a:p>
            <a:r>
              <a:rPr lang="cs-CZ" sz="1600" dirty="0"/>
              <a:t>I </a:t>
            </a:r>
            <a:r>
              <a:rPr lang="cs-CZ" sz="1600" dirty="0" err="1"/>
              <a:t>Fallschirmjäger</a:t>
            </a:r>
            <a:r>
              <a:rPr lang="cs-CZ" sz="1600" dirty="0"/>
              <a:t>. [cit. </a:t>
            </a:r>
            <a:r>
              <a:rPr lang="cs-CZ" sz="1600" dirty="0" smtClean="0"/>
              <a:t>2012-12-09</a:t>
            </a:r>
            <a:r>
              <a:rPr lang="cs-CZ" sz="1600" dirty="0"/>
              <a:t>] dostupné pod licencí </a:t>
            </a:r>
            <a:r>
              <a:rPr lang="cs-CZ" sz="1600" dirty="0" err="1"/>
              <a:t>Creative</a:t>
            </a:r>
            <a:r>
              <a:rPr lang="cs-CZ" sz="1600" dirty="0"/>
              <a:t> </a:t>
            </a:r>
            <a:r>
              <a:rPr lang="cs-CZ" sz="1600" dirty="0" err="1"/>
              <a:t>Commons</a:t>
            </a:r>
            <a:r>
              <a:rPr lang="cs-CZ" sz="1600" dirty="0"/>
              <a:t> na www: </a:t>
            </a:r>
            <a:r>
              <a:rPr lang="cs-CZ" sz="1600" dirty="0">
                <a:hlinkClick r:id="rId2"/>
              </a:rPr>
              <a:t>http://cs.wikipedia.org/wiki/Soubor:Apatite_Canada.jpg</a:t>
            </a:r>
            <a:endParaRPr lang="cs-CZ" sz="1600" dirty="0"/>
          </a:p>
          <a:p>
            <a:r>
              <a:rPr lang="cs-CZ" sz="1600" dirty="0" smtClean="0"/>
              <a:t>J </a:t>
            </a:r>
            <a:r>
              <a:rPr lang="cs-CZ" sz="1600" dirty="0" err="1"/>
              <a:t>Ra'ike</a:t>
            </a:r>
            <a:r>
              <a:rPr lang="cs-CZ" sz="1600" dirty="0"/>
              <a:t>. [cit. </a:t>
            </a:r>
            <a:r>
              <a:rPr lang="cs-CZ" sz="1600" dirty="0" smtClean="0"/>
              <a:t>2012-12-09</a:t>
            </a:r>
            <a:r>
              <a:rPr lang="cs-CZ" sz="1600" dirty="0"/>
              <a:t>] dostupné pod licencí </a:t>
            </a:r>
            <a:r>
              <a:rPr lang="cs-CZ" sz="1600" dirty="0" err="1"/>
              <a:t>Creative</a:t>
            </a:r>
            <a:r>
              <a:rPr lang="cs-CZ" sz="1600" dirty="0"/>
              <a:t> </a:t>
            </a:r>
            <a:r>
              <a:rPr lang="cs-CZ" sz="1600" dirty="0" err="1"/>
              <a:t>Commons</a:t>
            </a:r>
            <a:r>
              <a:rPr lang="cs-CZ" sz="1600" dirty="0"/>
              <a:t> na www: </a:t>
            </a:r>
            <a:r>
              <a:rPr lang="cs-CZ" sz="1600" dirty="0">
                <a:hlinkClick r:id="rId3"/>
              </a:rPr>
              <a:t>http://</a:t>
            </a:r>
            <a:r>
              <a:rPr lang="cs-CZ" sz="1600" dirty="0" smtClean="0">
                <a:hlinkClick r:id="rId3"/>
              </a:rPr>
              <a:t>cs.wikipedia.org/wiki/Soubor:Several_corundum_crystals.jpg</a:t>
            </a:r>
            <a:endParaRPr lang="cs-CZ" sz="1600" dirty="0"/>
          </a:p>
          <a:p>
            <a:r>
              <a:rPr lang="cs-CZ" sz="1600" dirty="0" smtClean="0"/>
              <a:t>K </a:t>
            </a:r>
            <a:r>
              <a:rPr lang="cs-CZ" sz="1600" dirty="0" err="1" smtClean="0"/>
              <a:t>Archaeodontosaurus</a:t>
            </a:r>
            <a:r>
              <a:rPr lang="cs-CZ" sz="1600" dirty="0"/>
              <a:t>. [cit. </a:t>
            </a:r>
            <a:r>
              <a:rPr lang="cs-CZ" sz="1600" dirty="0" smtClean="0"/>
              <a:t>2012-12-09</a:t>
            </a:r>
            <a:r>
              <a:rPr lang="cs-CZ" sz="1600" dirty="0"/>
              <a:t>] dostupné pod licencí </a:t>
            </a:r>
            <a:r>
              <a:rPr lang="cs-CZ" sz="1600" dirty="0" err="1"/>
              <a:t>Creative</a:t>
            </a:r>
            <a:r>
              <a:rPr lang="cs-CZ" sz="1600" dirty="0"/>
              <a:t> </a:t>
            </a:r>
            <a:r>
              <a:rPr lang="cs-CZ" sz="1600" dirty="0" err="1"/>
              <a:t>Commons</a:t>
            </a:r>
            <a:r>
              <a:rPr lang="cs-CZ" sz="1600" dirty="0"/>
              <a:t> na www</a:t>
            </a:r>
            <a:r>
              <a:rPr lang="cs-CZ" sz="1600" dirty="0" smtClean="0"/>
              <a:t>: </a:t>
            </a:r>
            <a:r>
              <a:rPr lang="cs-CZ" sz="1600" dirty="0" smtClean="0">
                <a:hlinkClick r:id="rId4"/>
              </a:rPr>
              <a:t>http</a:t>
            </a:r>
            <a:r>
              <a:rPr lang="cs-CZ" sz="1600" dirty="0">
                <a:hlinkClick r:id="rId4"/>
              </a:rPr>
              <a:t>://</a:t>
            </a:r>
            <a:r>
              <a:rPr lang="cs-CZ" sz="1600" dirty="0" smtClean="0">
                <a:hlinkClick r:id="rId4"/>
              </a:rPr>
              <a:t>cs.wikipedia.org/wiki/Soubor:Topaze_Br%C3%A9sil.jpg</a:t>
            </a:r>
            <a:endParaRPr lang="cs-CZ" sz="1600" dirty="0" smtClean="0"/>
          </a:p>
          <a:p>
            <a:r>
              <a:rPr lang="cs-CZ" sz="1600" dirty="0" smtClean="0"/>
              <a:t>L Tano4595</a:t>
            </a:r>
            <a:r>
              <a:rPr lang="cs-CZ" sz="1600" dirty="0"/>
              <a:t>. [cit. </a:t>
            </a:r>
            <a:r>
              <a:rPr lang="cs-CZ" sz="1600" dirty="0" smtClean="0"/>
              <a:t>2012-12-09</a:t>
            </a:r>
            <a:r>
              <a:rPr lang="cs-CZ" sz="1600" dirty="0"/>
              <a:t>] dostupné pod licencí public </a:t>
            </a:r>
            <a:r>
              <a:rPr lang="cs-CZ" sz="1600" dirty="0" err="1"/>
              <a:t>domain</a:t>
            </a:r>
            <a:r>
              <a:rPr lang="cs-CZ" sz="1600" dirty="0"/>
              <a:t> na www: </a:t>
            </a:r>
            <a:r>
              <a:rPr lang="cs-CZ" sz="1600" dirty="0">
                <a:hlinkClick r:id="rId5"/>
              </a:rPr>
              <a:t>http://cs.wikipedia.org/wiki/Soubor:Kaolinite.jpg</a:t>
            </a:r>
            <a:endParaRPr lang="cs-CZ" sz="1600" dirty="0"/>
          </a:p>
          <a:p>
            <a:r>
              <a:rPr lang="cs-CZ" sz="1600" dirty="0" smtClean="0"/>
              <a:t>M Kluka. </a:t>
            </a:r>
            <a:r>
              <a:rPr lang="cs-CZ" sz="1600" dirty="0"/>
              <a:t>[cit. </a:t>
            </a:r>
            <a:r>
              <a:rPr lang="cs-CZ" sz="1600" dirty="0" smtClean="0"/>
              <a:t>2012-12-09</a:t>
            </a:r>
            <a:r>
              <a:rPr lang="cs-CZ" sz="1600" dirty="0"/>
              <a:t>] dostupné pod licencí </a:t>
            </a:r>
            <a:r>
              <a:rPr lang="cs-CZ" sz="1600" dirty="0" err="1"/>
              <a:t>Creative</a:t>
            </a:r>
            <a:r>
              <a:rPr lang="cs-CZ" sz="1600" dirty="0"/>
              <a:t> </a:t>
            </a:r>
            <a:r>
              <a:rPr lang="cs-CZ" sz="1600" dirty="0" err="1"/>
              <a:t>Commons</a:t>
            </a:r>
            <a:r>
              <a:rPr lang="cs-CZ" sz="1600" dirty="0"/>
              <a:t> na www</a:t>
            </a:r>
            <a:r>
              <a:rPr lang="cs-CZ" sz="1600" dirty="0" smtClean="0"/>
              <a:t>: </a:t>
            </a:r>
            <a:r>
              <a:rPr lang="cs-CZ" sz="1600" dirty="0" smtClean="0">
                <a:hlinkClick r:id="rId6"/>
              </a:rPr>
              <a:t>http</a:t>
            </a:r>
            <a:r>
              <a:rPr lang="cs-CZ" sz="1600" dirty="0">
                <a:hlinkClick r:id="rId6"/>
              </a:rPr>
              <a:t>://cs.wikipedia.org/wiki/Soubor:Gips_3_Maroko.jpg</a:t>
            </a:r>
            <a:endParaRPr lang="cs-CZ" sz="1600" dirty="0"/>
          </a:p>
          <a:p>
            <a:r>
              <a:rPr lang="cs-CZ" sz="1600" dirty="0" smtClean="0"/>
              <a:t>N </a:t>
            </a:r>
            <a:r>
              <a:rPr lang="cs-CZ" sz="1600" dirty="0" err="1" smtClean="0"/>
              <a:t>Alchemist-hp</a:t>
            </a:r>
            <a:r>
              <a:rPr lang="cs-CZ" sz="1600" dirty="0" smtClean="0"/>
              <a:t>.</a:t>
            </a:r>
            <a:r>
              <a:rPr lang="cs-CZ" sz="1600" dirty="0"/>
              <a:t> [cit. </a:t>
            </a:r>
            <a:r>
              <a:rPr lang="cs-CZ" sz="1600" dirty="0" smtClean="0"/>
              <a:t>2012-12-09</a:t>
            </a:r>
            <a:r>
              <a:rPr lang="cs-CZ" sz="1600" dirty="0"/>
              <a:t>] dostupné pod licencí </a:t>
            </a:r>
            <a:r>
              <a:rPr lang="cs-CZ" sz="1600" dirty="0" err="1"/>
              <a:t>Creative</a:t>
            </a:r>
            <a:r>
              <a:rPr lang="cs-CZ" sz="1600" dirty="0"/>
              <a:t> </a:t>
            </a:r>
            <a:r>
              <a:rPr lang="cs-CZ" sz="1600" dirty="0" err="1"/>
              <a:t>Commons</a:t>
            </a:r>
            <a:r>
              <a:rPr lang="cs-CZ" sz="1600" dirty="0"/>
              <a:t> na www</a:t>
            </a:r>
            <a:r>
              <a:rPr lang="cs-CZ" sz="1600" dirty="0" smtClean="0"/>
              <a:t>:  </a:t>
            </a:r>
            <a:r>
              <a:rPr lang="cs-CZ" sz="1600" dirty="0" smtClean="0">
                <a:hlinkClick r:id="rId7"/>
              </a:rPr>
              <a:t>http</a:t>
            </a:r>
            <a:r>
              <a:rPr lang="cs-CZ" sz="1600" dirty="0">
                <a:hlinkClick r:id="rId7"/>
              </a:rPr>
              <a:t>://</a:t>
            </a:r>
            <a:r>
              <a:rPr lang="cs-CZ" sz="1600" dirty="0" smtClean="0">
                <a:hlinkClick r:id="rId7"/>
              </a:rPr>
              <a:t>cs.wikipedia.org/wiki/Soubor:Silver_crystal.jpg</a:t>
            </a:r>
            <a:endParaRPr lang="cs-CZ" sz="1600" dirty="0" smtClean="0"/>
          </a:p>
          <a:p>
            <a:r>
              <a:rPr lang="cs-CZ" sz="1600" dirty="0" smtClean="0"/>
              <a:t>O </a:t>
            </a:r>
            <a:r>
              <a:rPr lang="cs-CZ" sz="1600" dirty="0" err="1" smtClean="0"/>
              <a:t>Karelj</a:t>
            </a:r>
            <a:r>
              <a:rPr lang="cs-CZ" sz="1600" dirty="0" smtClean="0"/>
              <a:t>. </a:t>
            </a:r>
            <a:r>
              <a:rPr lang="cs-CZ" sz="1600" dirty="0"/>
              <a:t>[cit. </a:t>
            </a:r>
            <a:r>
              <a:rPr lang="cs-CZ" sz="1600" dirty="0" smtClean="0"/>
              <a:t>2012-12-09</a:t>
            </a:r>
            <a:r>
              <a:rPr lang="cs-CZ" sz="1600" dirty="0"/>
              <a:t>] </a:t>
            </a:r>
            <a:r>
              <a:rPr lang="cs-CZ" sz="1600" dirty="0" smtClean="0">
                <a:hlinkClick r:id="rId8"/>
              </a:rPr>
              <a:t>http</a:t>
            </a:r>
            <a:r>
              <a:rPr lang="cs-CZ" sz="1600" dirty="0">
                <a:hlinkClick r:id="rId8"/>
              </a:rPr>
              <a:t>://cs.wikipedia.org/wiki/Soubor:Calcit_2.jpg</a:t>
            </a:r>
            <a:endParaRPr lang="cs-CZ" sz="1600" dirty="0"/>
          </a:p>
          <a:p>
            <a:r>
              <a:rPr lang="cs-CZ" sz="1600" dirty="0"/>
              <a:t>P </a:t>
            </a:r>
            <a:r>
              <a:rPr lang="cs-CZ" sz="1600" dirty="0" err="1"/>
              <a:t>Joanjoc</a:t>
            </a:r>
            <a:r>
              <a:rPr lang="cs-CZ" sz="1600" dirty="0"/>
              <a:t>. [cit. </a:t>
            </a:r>
            <a:r>
              <a:rPr lang="cs-CZ" sz="1600" dirty="0" smtClean="0"/>
              <a:t>2012-12-09</a:t>
            </a:r>
            <a:r>
              <a:rPr lang="cs-CZ" sz="1600" dirty="0"/>
              <a:t>] dostupné pod licencí public </a:t>
            </a:r>
            <a:r>
              <a:rPr lang="cs-CZ" sz="1600" dirty="0" err="1"/>
              <a:t>domain</a:t>
            </a:r>
            <a:r>
              <a:rPr lang="cs-CZ" sz="1600" dirty="0"/>
              <a:t> na www: </a:t>
            </a:r>
            <a:r>
              <a:rPr lang="cs-CZ" sz="1600" dirty="0">
                <a:hlinkClick r:id="rId9"/>
              </a:rPr>
              <a:t>http://cs.wikipedia.org/wiki/Soubor:PotassiumFeldsparUSGOV.jpg</a:t>
            </a:r>
            <a:endParaRPr lang="cs-CZ" sz="1600" dirty="0"/>
          </a:p>
          <a:p>
            <a:r>
              <a:rPr lang="cs-CZ" sz="1600" dirty="0"/>
              <a:t>Q </a:t>
            </a:r>
            <a:r>
              <a:rPr lang="cs-CZ" sz="1600" dirty="0" err="1"/>
              <a:t>Saperaud</a:t>
            </a:r>
            <a:r>
              <a:rPr lang="cs-CZ" sz="1600" dirty="0"/>
              <a:t>. [cit. </a:t>
            </a:r>
            <a:r>
              <a:rPr lang="cs-CZ" sz="1600" dirty="0" smtClean="0"/>
              <a:t>2012-12-09</a:t>
            </a:r>
            <a:r>
              <a:rPr lang="cs-CZ" sz="1600" dirty="0"/>
              <a:t>] dostupné pod licencí public </a:t>
            </a:r>
            <a:r>
              <a:rPr lang="cs-CZ" sz="1600" dirty="0" err="1"/>
              <a:t>domain</a:t>
            </a:r>
            <a:r>
              <a:rPr lang="cs-CZ" sz="1600" dirty="0"/>
              <a:t> na www: </a:t>
            </a:r>
            <a:r>
              <a:rPr lang="cs-CZ" sz="1600" dirty="0">
                <a:hlinkClick r:id="rId10"/>
              </a:rPr>
              <a:t>http://cs.wikipedia.org/wiki/Soubor:Amphibole.jpg</a:t>
            </a:r>
            <a:endParaRPr lang="cs-CZ" sz="1600" dirty="0"/>
          </a:p>
          <a:p>
            <a:r>
              <a:rPr lang="cs-CZ" sz="1600" dirty="0"/>
              <a:t>R </a:t>
            </a:r>
            <a:r>
              <a:rPr lang="cs-CZ" sz="1600" dirty="0" err="1"/>
              <a:t>Saperaud</a:t>
            </a:r>
            <a:r>
              <a:rPr lang="cs-CZ" sz="1600" dirty="0"/>
              <a:t>. [cit. </a:t>
            </a:r>
            <a:r>
              <a:rPr lang="cs-CZ" sz="1600" dirty="0" smtClean="0"/>
              <a:t>2012-12-09</a:t>
            </a:r>
            <a:r>
              <a:rPr lang="cs-CZ" sz="1600" dirty="0"/>
              <a:t>] dostupné pod licencí public </a:t>
            </a:r>
            <a:r>
              <a:rPr lang="cs-CZ" sz="1600" dirty="0" err="1"/>
              <a:t>domain</a:t>
            </a:r>
            <a:r>
              <a:rPr lang="cs-CZ" sz="1600" dirty="0"/>
              <a:t> na www: </a:t>
            </a:r>
            <a:r>
              <a:rPr lang="cs-CZ" sz="1600" dirty="0">
                <a:hlinkClick r:id="rId11"/>
              </a:rPr>
              <a:t>http://cs.wikipedia.org/wiki/Soubor:CassiteriteUSGOV.jpg</a:t>
            </a:r>
            <a:endParaRPr lang="cs-CZ" sz="1600" dirty="0"/>
          </a:p>
          <a:p>
            <a:r>
              <a:rPr lang="cs-CZ" sz="1600" dirty="0"/>
              <a:t>S </a:t>
            </a:r>
            <a:r>
              <a:rPr lang="cs-CZ" sz="1600" dirty="0" err="1"/>
              <a:t>Spundun</a:t>
            </a:r>
            <a:r>
              <a:rPr lang="cs-CZ" sz="1600" dirty="0"/>
              <a:t>. [cit. </a:t>
            </a:r>
            <a:r>
              <a:rPr lang="cs-CZ" sz="1600" dirty="0" smtClean="0"/>
              <a:t>2012-12-09</a:t>
            </a:r>
            <a:r>
              <a:rPr lang="cs-CZ" sz="1600" dirty="0"/>
              <a:t>] dostupné pod licencí public </a:t>
            </a:r>
            <a:r>
              <a:rPr lang="cs-CZ" sz="1600" dirty="0" err="1"/>
              <a:t>domain</a:t>
            </a:r>
            <a:r>
              <a:rPr lang="cs-CZ" sz="1600" dirty="0"/>
              <a:t> na www: </a:t>
            </a:r>
            <a:r>
              <a:rPr lang="cs-CZ" sz="1600" dirty="0">
                <a:hlinkClick r:id="rId12"/>
              </a:rPr>
              <a:t>http://cs.wikipedia.org/wiki/Soubor:GraphiteUSGOV.jpg</a:t>
            </a:r>
            <a:endParaRPr lang="cs-CZ" sz="16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46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obsah 4"/>
          <p:cNvSpPr>
            <a:spLocks noGrp="1"/>
          </p:cNvSpPr>
          <p:nvPr>
            <p:ph idx="4294967295"/>
          </p:nvPr>
        </p:nvSpPr>
        <p:spPr>
          <a:xfrm>
            <a:off x="0" y="116632"/>
            <a:ext cx="8229600" cy="5328592"/>
          </a:xfrm>
        </p:spPr>
        <p:txBody>
          <a:bodyPr>
            <a:normAutofit/>
          </a:bodyPr>
          <a:lstStyle/>
          <a:p>
            <a:r>
              <a:rPr lang="cs-CZ" sz="1600" dirty="0" smtClean="0"/>
              <a:t>T </a:t>
            </a:r>
            <a:r>
              <a:rPr lang="cs-CZ" sz="1600" dirty="0" err="1"/>
              <a:t>Lmbuga</a:t>
            </a:r>
            <a:r>
              <a:rPr lang="cs-CZ" sz="1600" dirty="0"/>
              <a:t>. [cit. </a:t>
            </a:r>
            <a:r>
              <a:rPr lang="cs-CZ" sz="1600" dirty="0" smtClean="0"/>
              <a:t>2012-12-09</a:t>
            </a:r>
            <a:r>
              <a:rPr lang="cs-CZ" sz="1600" dirty="0"/>
              <a:t>] dostupné pod licencí </a:t>
            </a:r>
            <a:r>
              <a:rPr lang="cs-CZ" sz="1600" dirty="0" err="1"/>
              <a:t>Creative</a:t>
            </a:r>
            <a:r>
              <a:rPr lang="cs-CZ" sz="1600" dirty="0"/>
              <a:t> </a:t>
            </a:r>
            <a:r>
              <a:rPr lang="cs-CZ" sz="1600" dirty="0" err="1"/>
              <a:t>Commons</a:t>
            </a:r>
            <a:r>
              <a:rPr lang="cs-CZ" sz="1600" dirty="0"/>
              <a:t> na www: </a:t>
            </a:r>
            <a:r>
              <a:rPr lang="cs-CZ" sz="1600" dirty="0">
                <a:hlinkClick r:id="rId2"/>
              </a:rPr>
              <a:t>http://cs.wikipedia.org/wiki/Soubor:Mineral_Limonita_GDFL120.jpg</a:t>
            </a:r>
            <a:endParaRPr lang="cs-CZ" sz="1600" dirty="0"/>
          </a:p>
          <a:p>
            <a:r>
              <a:rPr lang="cs-CZ" sz="1600" dirty="0" smtClean="0"/>
              <a:t>U </a:t>
            </a:r>
            <a:r>
              <a:rPr lang="cs-CZ" sz="1600" dirty="0" err="1" smtClean="0"/>
              <a:t>Soerfm</a:t>
            </a:r>
            <a:r>
              <a:rPr lang="cs-CZ" sz="1600" dirty="0" smtClean="0"/>
              <a:t>. </a:t>
            </a:r>
            <a:r>
              <a:rPr lang="cs-CZ" sz="1600" dirty="0"/>
              <a:t>[cit. </a:t>
            </a:r>
            <a:r>
              <a:rPr lang="cs-CZ" sz="1600" dirty="0" smtClean="0"/>
              <a:t>2012-12-09</a:t>
            </a:r>
            <a:r>
              <a:rPr lang="cs-CZ" sz="1600" dirty="0"/>
              <a:t>] </a:t>
            </a:r>
            <a:r>
              <a:rPr lang="cs-CZ" sz="1600" dirty="0" smtClean="0">
                <a:hlinkClick r:id="rId3"/>
              </a:rPr>
              <a:t>http</a:t>
            </a:r>
            <a:r>
              <a:rPr lang="cs-CZ" sz="1600" dirty="0">
                <a:hlinkClick r:id="rId3"/>
              </a:rPr>
              <a:t>://cs.wikipedia.org/wiki/Soubor:Lunar_Ferroan_Anorthosite_60025.jpg</a:t>
            </a:r>
            <a:endParaRPr lang="cs-CZ" sz="1600" dirty="0"/>
          </a:p>
          <a:p>
            <a:r>
              <a:rPr lang="cs-CZ" sz="1600" dirty="0" smtClean="0"/>
              <a:t>V </a:t>
            </a:r>
            <a:r>
              <a:rPr lang="cs-CZ" sz="1600" dirty="0" err="1" smtClean="0"/>
              <a:t>Saperaud</a:t>
            </a:r>
            <a:r>
              <a:rPr lang="cs-CZ" sz="1600" dirty="0" smtClean="0"/>
              <a:t>. </a:t>
            </a:r>
            <a:r>
              <a:rPr lang="cs-CZ" sz="1600" dirty="0"/>
              <a:t>[cit. </a:t>
            </a:r>
            <a:r>
              <a:rPr lang="cs-CZ" sz="1600" dirty="0" smtClean="0"/>
              <a:t>2012-12-09</a:t>
            </a:r>
            <a:r>
              <a:rPr lang="cs-CZ" sz="1600" dirty="0"/>
              <a:t>] dostupné pod licencí public </a:t>
            </a:r>
            <a:r>
              <a:rPr lang="cs-CZ" sz="1600" dirty="0" err="1"/>
              <a:t>domain</a:t>
            </a:r>
            <a:r>
              <a:rPr lang="cs-CZ" sz="1600" dirty="0"/>
              <a:t> na www</a:t>
            </a:r>
            <a:r>
              <a:rPr lang="cs-CZ" sz="1600" dirty="0" smtClean="0"/>
              <a:t>: </a:t>
            </a:r>
            <a:r>
              <a:rPr lang="cs-CZ" sz="1600" dirty="0" smtClean="0">
                <a:hlinkClick r:id="rId4"/>
              </a:rPr>
              <a:t>http</a:t>
            </a:r>
            <a:r>
              <a:rPr lang="cs-CZ" sz="1600" dirty="0">
                <a:hlinkClick r:id="rId4"/>
              </a:rPr>
              <a:t>://</a:t>
            </a:r>
            <a:r>
              <a:rPr lang="cs-CZ" sz="1600" dirty="0" smtClean="0">
                <a:hlinkClick r:id="rId4"/>
              </a:rPr>
              <a:t>cs.wikipedia.org/wiki/Soubor:MuscoviteLayerUSGOV.jpg</a:t>
            </a:r>
            <a:endParaRPr lang="cs-CZ" sz="1600" dirty="0" smtClean="0"/>
          </a:p>
          <a:p>
            <a:r>
              <a:rPr lang="cs-CZ" sz="1600" dirty="0" smtClean="0"/>
              <a:t>W</a:t>
            </a:r>
            <a:r>
              <a:rPr lang="cs-CZ" sz="1600" dirty="0"/>
              <a:t> Ondřej </a:t>
            </a:r>
            <a:r>
              <a:rPr lang="cs-CZ" sz="1600" dirty="0" smtClean="0"/>
              <a:t>Mangl. </a:t>
            </a:r>
            <a:r>
              <a:rPr lang="cs-CZ" sz="1600" dirty="0"/>
              <a:t>[cit. </a:t>
            </a:r>
            <a:r>
              <a:rPr lang="cs-CZ" sz="1600" dirty="0" smtClean="0"/>
              <a:t>2012-12-09</a:t>
            </a:r>
            <a:r>
              <a:rPr lang="cs-CZ" sz="1600" dirty="0"/>
              <a:t>]  </a:t>
            </a:r>
            <a:r>
              <a:rPr lang="cs-CZ" sz="1600" dirty="0" smtClean="0">
                <a:hlinkClick r:id="rId5"/>
              </a:rPr>
              <a:t>http</a:t>
            </a:r>
            <a:r>
              <a:rPr lang="cs-CZ" sz="1600" dirty="0">
                <a:hlinkClick r:id="rId5"/>
              </a:rPr>
              <a:t>://cs.wikipedia.org/wiki/Soubor:K%C5%99emen-r%C5%AF%C5%BEen%C3%ADn.PNG</a:t>
            </a:r>
            <a:endParaRPr lang="cs-CZ" sz="1600" dirty="0"/>
          </a:p>
          <a:p>
            <a:r>
              <a:rPr lang="cs-CZ" sz="1600" dirty="0"/>
              <a:t>X </a:t>
            </a:r>
            <a:r>
              <a:rPr lang="cs-CZ" sz="1600" dirty="0" err="1"/>
              <a:t>Doronenko</a:t>
            </a:r>
            <a:r>
              <a:rPr lang="cs-CZ" sz="1600" dirty="0"/>
              <a:t>. [cit. </a:t>
            </a:r>
            <a:r>
              <a:rPr lang="cs-CZ" sz="1600" dirty="0" smtClean="0"/>
              <a:t>2012-12-09</a:t>
            </a:r>
            <a:r>
              <a:rPr lang="cs-CZ" sz="1600" dirty="0"/>
              <a:t>] dostupné pod licencí </a:t>
            </a:r>
            <a:r>
              <a:rPr lang="cs-CZ" sz="1600" dirty="0" err="1"/>
              <a:t>Creative</a:t>
            </a:r>
            <a:r>
              <a:rPr lang="cs-CZ" sz="1600" dirty="0"/>
              <a:t> </a:t>
            </a:r>
            <a:r>
              <a:rPr lang="cs-CZ" sz="1600" dirty="0" err="1"/>
              <a:t>Commons</a:t>
            </a:r>
            <a:r>
              <a:rPr lang="cs-CZ" sz="1600" dirty="0"/>
              <a:t> na www:  </a:t>
            </a:r>
            <a:r>
              <a:rPr lang="cs-CZ" sz="1600" dirty="0">
                <a:hlinkClick r:id="rId6"/>
              </a:rPr>
              <a:t>http://cs.wikipedia.org/wiki/Soubor:Sapphire_ring.jpg</a:t>
            </a:r>
            <a:endParaRPr lang="cs-CZ" sz="1600" dirty="0"/>
          </a:p>
          <a:p>
            <a:r>
              <a:rPr lang="cs-CZ" sz="1600" dirty="0" smtClean="0"/>
              <a:t>Y </a:t>
            </a:r>
            <a:r>
              <a:rPr lang="cs-CZ" sz="1600" dirty="0" err="1" smtClean="0"/>
              <a:t>Andel</a:t>
            </a:r>
            <a:r>
              <a:rPr lang="cs-CZ" sz="1600" dirty="0" smtClean="0"/>
              <a:t>. </a:t>
            </a:r>
            <a:r>
              <a:rPr lang="cs-CZ" sz="1600" dirty="0"/>
              <a:t>[cit. </a:t>
            </a:r>
            <a:r>
              <a:rPr lang="cs-CZ" sz="1600" dirty="0" smtClean="0"/>
              <a:t>2012-12-09</a:t>
            </a:r>
            <a:r>
              <a:rPr lang="cs-CZ" sz="1600" dirty="0"/>
              <a:t>] dostupné pod licencí public </a:t>
            </a:r>
            <a:r>
              <a:rPr lang="cs-CZ" sz="1600" dirty="0" err="1"/>
              <a:t>domain</a:t>
            </a:r>
            <a:r>
              <a:rPr lang="cs-CZ" sz="1600" dirty="0"/>
              <a:t> na www</a:t>
            </a:r>
            <a:r>
              <a:rPr lang="cs-CZ" sz="1600" dirty="0" smtClean="0"/>
              <a:t>: </a:t>
            </a:r>
            <a:r>
              <a:rPr lang="cs-CZ" sz="1600" dirty="0" smtClean="0">
                <a:hlinkClick r:id="rId7"/>
              </a:rPr>
              <a:t>http</a:t>
            </a:r>
            <a:r>
              <a:rPr lang="cs-CZ" sz="1600" dirty="0">
                <a:hlinkClick r:id="rId7"/>
              </a:rPr>
              <a:t>://cs.wikipedia.org/wiki/Soubor:Cinnabar.jpg</a:t>
            </a:r>
            <a:endParaRPr lang="cs-CZ" sz="1600" dirty="0"/>
          </a:p>
          <a:p>
            <a:pPr marL="0" indent="0">
              <a:buNone/>
            </a:pPr>
            <a:r>
              <a:rPr lang="cs-CZ" sz="1700" dirty="0" smtClean="0"/>
              <a:t> </a:t>
            </a:r>
            <a:endParaRPr lang="cs-CZ" sz="17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3136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</a:t>
            </a:r>
            <a:endParaRPr lang="cs-CZ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24775"/>
            <a:ext cx="545782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lačítko akce: Domů 2">
            <a:hlinkClick r:id="rId3" action="ppaction://hlinksldjump" highlightClick="1"/>
          </p:cNvPr>
          <p:cNvSpPr/>
          <p:nvPr/>
        </p:nvSpPr>
        <p:spPr>
          <a:xfrm>
            <a:off x="7740352" y="537321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lačítko akce: Informace 3">
            <a:hlinkClick r:id="rId4" action="ppaction://hlinksldjump" highlightClick="1"/>
          </p:cNvPr>
          <p:cNvSpPr/>
          <p:nvPr/>
        </p:nvSpPr>
        <p:spPr>
          <a:xfrm>
            <a:off x="7740352" y="4176793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219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</a:t>
            </a:r>
            <a:endParaRPr lang="cs-C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688" y="1838325"/>
            <a:ext cx="4238625" cy="318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lačítko akce: Domů 2">
            <a:hlinkClick r:id="rId3" action="ppaction://hlinksldjump" highlightClick="1"/>
          </p:cNvPr>
          <p:cNvSpPr/>
          <p:nvPr/>
        </p:nvSpPr>
        <p:spPr>
          <a:xfrm>
            <a:off x="7812360" y="5517232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lačítko akce: Informace 3">
            <a:hlinkClick r:id="rId4" action="ppaction://hlinksldjump" highlightClick="1"/>
          </p:cNvPr>
          <p:cNvSpPr/>
          <p:nvPr/>
        </p:nvSpPr>
        <p:spPr>
          <a:xfrm>
            <a:off x="7799103" y="4207799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192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</a:t>
            </a:r>
            <a:endParaRPr lang="cs-CZ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20" y="1268760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lačítko akce: Domů 2">
            <a:hlinkClick r:id="rId3" action="ppaction://hlinksldjump" highlightClick="1"/>
          </p:cNvPr>
          <p:cNvSpPr/>
          <p:nvPr/>
        </p:nvSpPr>
        <p:spPr>
          <a:xfrm>
            <a:off x="7812360" y="564409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lačítko akce: Informace 3">
            <a:hlinkClick r:id="rId4" action="ppaction://hlinksldjump" highlightClick="1"/>
          </p:cNvPr>
          <p:cNvSpPr/>
          <p:nvPr/>
        </p:nvSpPr>
        <p:spPr>
          <a:xfrm>
            <a:off x="7843401" y="4437112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501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</a:t>
            </a:r>
            <a:endParaRPr lang="cs-CZ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804988"/>
            <a:ext cx="3429000" cy="324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lačítko akce: Domů 2">
            <a:hlinkClick r:id="rId3" action="ppaction://hlinksldjump" highlightClick="1"/>
          </p:cNvPr>
          <p:cNvSpPr/>
          <p:nvPr/>
        </p:nvSpPr>
        <p:spPr>
          <a:xfrm>
            <a:off x="7740352" y="5483905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lačítko akce: Informace 3">
            <a:hlinkClick r:id="rId4" action="ppaction://hlinksldjump" highlightClick="1"/>
          </p:cNvPr>
          <p:cNvSpPr/>
          <p:nvPr/>
        </p:nvSpPr>
        <p:spPr>
          <a:xfrm>
            <a:off x="7740352" y="4202775"/>
            <a:ext cx="1042416" cy="104241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552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880</Words>
  <Application>Microsoft Office PowerPoint</Application>
  <PresentationFormat>Předvádění na obrazovce (4:3)</PresentationFormat>
  <Paragraphs>180</Paragraphs>
  <Slides>57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57</vt:i4>
      </vt:variant>
    </vt:vector>
  </HeadingPairs>
  <TitlesOfParts>
    <vt:vector size="58" baseType="lpstr">
      <vt:lpstr>Motiv systému Office</vt:lpstr>
      <vt:lpstr>Prezentace aplikace PowerPoint</vt:lpstr>
      <vt:lpstr>Prezentace aplikace PowerPoint</vt:lpstr>
      <vt:lpstr>Prezentace aplikace PowerPoint</vt:lpstr>
      <vt:lpstr>A</vt:lpstr>
      <vt:lpstr>B</vt:lpstr>
      <vt:lpstr>C</vt:lpstr>
      <vt:lpstr>D</vt:lpstr>
      <vt:lpstr>E</vt:lpstr>
      <vt:lpstr>F</vt:lpstr>
      <vt:lpstr>G</vt:lpstr>
      <vt:lpstr>H</vt:lpstr>
      <vt:lpstr>I</vt:lpstr>
      <vt:lpstr>J</vt:lpstr>
      <vt:lpstr>K</vt:lpstr>
      <vt:lpstr>L</vt:lpstr>
      <vt:lpstr>M</vt:lpstr>
      <vt:lpstr>N</vt:lpstr>
      <vt:lpstr>O</vt:lpstr>
      <vt:lpstr>P</vt:lpstr>
      <vt:lpstr>Q</vt:lpstr>
      <vt:lpstr>R</vt:lpstr>
      <vt:lpstr>S</vt:lpstr>
      <vt:lpstr>T</vt:lpstr>
      <vt:lpstr>U</vt:lpstr>
      <vt:lpstr>V</vt:lpstr>
      <vt:lpstr>W</vt:lpstr>
      <vt:lpstr>X</vt:lpstr>
      <vt:lpstr>Y</vt:lpstr>
      <vt:lpstr>A</vt:lpstr>
      <vt:lpstr>B</vt:lpstr>
      <vt:lpstr>C</vt:lpstr>
      <vt:lpstr>D</vt:lpstr>
      <vt:lpstr>E</vt:lpstr>
      <vt:lpstr>F</vt:lpstr>
      <vt:lpstr>G</vt:lpstr>
      <vt:lpstr>H</vt:lpstr>
      <vt:lpstr>I</vt:lpstr>
      <vt:lpstr>J</vt:lpstr>
      <vt:lpstr>K</vt:lpstr>
      <vt:lpstr>L</vt:lpstr>
      <vt:lpstr>M</vt:lpstr>
      <vt:lpstr>N</vt:lpstr>
      <vt:lpstr>O</vt:lpstr>
      <vt:lpstr>P</vt:lpstr>
      <vt:lpstr>Q</vt:lpstr>
      <vt:lpstr>R</vt:lpstr>
      <vt:lpstr>S</vt:lpstr>
      <vt:lpstr>T</vt:lpstr>
      <vt:lpstr>U</vt:lpstr>
      <vt:lpstr>V</vt:lpstr>
      <vt:lpstr>W</vt:lpstr>
      <vt:lpstr>X</vt:lpstr>
      <vt:lpstr>Y</vt:lpstr>
      <vt:lpstr>Seznam minerálů</vt:lpstr>
      <vt:lpstr>Použité zdroje: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ICT_SS</dc:creator>
  <cp:lastModifiedBy>Konetzná Magda</cp:lastModifiedBy>
  <cp:revision>36</cp:revision>
  <dcterms:created xsi:type="dcterms:W3CDTF">2012-08-08T19:15:19Z</dcterms:created>
  <dcterms:modified xsi:type="dcterms:W3CDTF">2012-12-18T10:08:15Z</dcterms:modified>
</cp:coreProperties>
</file>