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287" r:id="rId6"/>
    <p:sldId id="289" r:id="rId7"/>
    <p:sldId id="288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258" r:id="rId3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FA799-5A9D-40F9-B1F4-EA0CC067B277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E906-A3E1-45B3-8547-35C6E334C9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4070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FA799-5A9D-40F9-B1F4-EA0CC067B277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E906-A3E1-45B3-8547-35C6E334C9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8538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FA799-5A9D-40F9-B1F4-EA0CC067B277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E906-A3E1-45B3-8547-35C6E334C9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9035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FA799-5A9D-40F9-B1F4-EA0CC067B277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E906-A3E1-45B3-8547-35C6E334C9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0838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FA799-5A9D-40F9-B1F4-EA0CC067B277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E906-A3E1-45B3-8547-35C6E334C9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7044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FA799-5A9D-40F9-B1F4-EA0CC067B277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E906-A3E1-45B3-8547-35C6E334C9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3478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FA799-5A9D-40F9-B1F4-EA0CC067B277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E906-A3E1-45B3-8547-35C6E334C9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4935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FA799-5A9D-40F9-B1F4-EA0CC067B277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E906-A3E1-45B3-8547-35C6E334C9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8234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FA799-5A9D-40F9-B1F4-EA0CC067B277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E906-A3E1-45B3-8547-35C6E334C9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3336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FA799-5A9D-40F9-B1F4-EA0CC067B277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E906-A3E1-45B3-8547-35C6E334C9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7547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FA799-5A9D-40F9-B1F4-EA0CC067B277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E906-A3E1-45B3-8547-35C6E334C9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806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FA799-5A9D-40F9-B1F4-EA0CC067B277}" type="datetimeFigureOut">
              <a:rPr lang="cs-CZ" smtClean="0"/>
              <a:t>28.1.2013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CE906-A3E1-45B3-8547-35C6E334C9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9969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Soubor:Geode_inside_outside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1.xml"/><Relationship Id="rId18" Type="http://schemas.openxmlformats.org/officeDocument/2006/relationships/slide" Target="slide12.xml"/><Relationship Id="rId26" Type="http://schemas.openxmlformats.org/officeDocument/2006/relationships/slide" Target="slide28.xml"/><Relationship Id="rId3" Type="http://schemas.openxmlformats.org/officeDocument/2006/relationships/slide" Target="slide9.xml"/><Relationship Id="rId21" Type="http://schemas.openxmlformats.org/officeDocument/2006/relationships/slide" Target="slide27.xml"/><Relationship Id="rId7" Type="http://schemas.openxmlformats.org/officeDocument/2006/relationships/slide" Target="slide5.xml"/><Relationship Id="rId12" Type="http://schemas.openxmlformats.org/officeDocument/2006/relationships/slide" Target="slide6.xml"/><Relationship Id="rId17" Type="http://schemas.openxmlformats.org/officeDocument/2006/relationships/slide" Target="slide7.xml"/><Relationship Id="rId25" Type="http://schemas.openxmlformats.org/officeDocument/2006/relationships/slide" Target="slide23.xml"/><Relationship Id="rId2" Type="http://schemas.openxmlformats.org/officeDocument/2006/relationships/slide" Target="slide4.xml"/><Relationship Id="rId16" Type="http://schemas.openxmlformats.org/officeDocument/2006/relationships/slide" Target="slide26.xml"/><Relationship Id="rId20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11" Type="http://schemas.openxmlformats.org/officeDocument/2006/relationships/slide" Target="slide25.xml"/><Relationship Id="rId24" Type="http://schemas.openxmlformats.org/officeDocument/2006/relationships/slide" Target="slide18.xml"/><Relationship Id="rId5" Type="http://schemas.openxmlformats.org/officeDocument/2006/relationships/slide" Target="slide19.xml"/><Relationship Id="rId15" Type="http://schemas.openxmlformats.org/officeDocument/2006/relationships/slide" Target="slide21.xml"/><Relationship Id="rId23" Type="http://schemas.openxmlformats.org/officeDocument/2006/relationships/slide" Target="slide13.xml"/><Relationship Id="rId10" Type="http://schemas.openxmlformats.org/officeDocument/2006/relationships/slide" Target="slide20.xml"/><Relationship Id="rId19" Type="http://schemas.openxmlformats.org/officeDocument/2006/relationships/slide" Target="slide17.xml"/><Relationship Id="rId4" Type="http://schemas.openxmlformats.org/officeDocument/2006/relationships/slide" Target="slide14.xml"/><Relationship Id="rId9" Type="http://schemas.openxmlformats.org/officeDocument/2006/relationships/slide" Target="slide15.xml"/><Relationship Id="rId14" Type="http://schemas.openxmlformats.org/officeDocument/2006/relationships/slide" Target="slide16.xml"/><Relationship Id="rId22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1347359"/>
              </p:ext>
            </p:extLst>
          </p:nvPr>
        </p:nvGraphicFramePr>
        <p:xfrm>
          <a:off x="0" y="1552647"/>
          <a:ext cx="9143999" cy="53053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6498"/>
                <a:gridCol w="6217501"/>
              </a:tblGrid>
              <a:tr h="6631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31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Člověk a příroda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31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effectLst/>
                        </a:rPr>
                        <a:t>Biologie - 9. ročník</a:t>
                      </a:r>
                      <a:r>
                        <a:rPr lang="cs-CZ" sz="1800" baseline="0" dirty="0" smtClean="0">
                          <a:effectLst/>
                        </a:rPr>
                        <a:t> ZŠ a odpovídající ročník víceletých gymnázií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31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Riskuj – horniny, minerály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31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Andrea </a:t>
                      </a:r>
                      <a:r>
                        <a:rPr lang="cs-CZ" sz="1800" dirty="0" err="1">
                          <a:effectLst/>
                        </a:rPr>
                        <a:t>Nadažyová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31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7. 1. 2013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31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31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VY_32_INOVACE_Bi.ND.11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8200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77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usazené 200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Jak vznikají usazené horniny?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zvětráváním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6684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usazené 300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stratigrafie?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nauka o vrstvách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0719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usazené 400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Jak dělíme usazené horniny?</a:t>
            </a: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organogenní, úlomkovité, chemické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728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usazené 500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fosilní palivo?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neobnovitelný zdroj energie, např. uhlí, ropa, zemní plyn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1524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přeměněné 100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způsobuje přeměnu hornin?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vysoká teplota a tlak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0168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přeměněné 200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 které horniny vzniká mramor?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z vápence (usazená hornina)</a:t>
            </a:r>
            <a:endParaRPr lang="cs-CZ" sz="2000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3818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přeměněné 300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metamorfóza?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přeměna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909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přeměněné 400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3 příklady přeměněných hornin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např. rula, mramor, fylit, svor, granát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8572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přeměněné 500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074" name="Picture 2" descr="C:\Users\ICT_SS\AppData\Local\Microsoft\Windows\Temporary Internet Files\Content.IE5\CKL519Y6\MM900395745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3" y="1412777"/>
            <a:ext cx="36004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154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minerály 100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Kolik rozeznáváme stupňů tvrdosti?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deset (</a:t>
            </a:r>
            <a:r>
              <a:rPr lang="cs-CZ" dirty="0" err="1" smtClean="0"/>
              <a:t>Mohsova</a:t>
            </a:r>
            <a:r>
              <a:rPr lang="cs-CZ" dirty="0" smtClean="0"/>
              <a:t> stupnice tvrdosti)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0687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07504" y="332656"/>
            <a:ext cx="8856984" cy="4029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>
                <a:ea typeface="Calibri"/>
                <a:cs typeface="Times New Roman"/>
              </a:rPr>
              <a:t>ANOTACE: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/>
              <a:t>Hra – Riskuj! -  slouží jako didaktický materiál k opakování.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/>
              <a:t>Žáci si na základě znalostí upevní některé pojmy z oblastí - horniny, minerály.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>
                <a:ea typeface="Calibri"/>
                <a:cs typeface="Times New Roman"/>
              </a:rPr>
              <a:t>Žáci mohou hrát samostatně nebo být rozděleni do menších skupin v počítačové učebně. Pokud to technické vybavení učebny nedovoluje, lze hrát společně ve třídě.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b="1" dirty="0" smtClean="0">
                <a:solidFill>
                  <a:srgbClr val="000000"/>
                </a:solidFill>
                <a:ea typeface="Calibri"/>
                <a:cs typeface="Times New Roman"/>
              </a:rPr>
              <a:t>Formy výuky</a:t>
            </a:r>
            <a:r>
              <a:rPr lang="cs-CZ" dirty="0" smtClean="0">
                <a:solidFill>
                  <a:srgbClr val="000000"/>
                </a:solidFill>
                <a:ea typeface="Calibri"/>
                <a:cs typeface="Times New Roman"/>
              </a:rPr>
              <a:t>:  </a:t>
            </a:r>
            <a:r>
              <a:rPr lang="cs-CZ" dirty="0" smtClean="0"/>
              <a:t>skupinová výuka</a:t>
            </a:r>
          </a:p>
          <a:p>
            <a:pPr marL="285750" indent="-285750"/>
            <a:r>
              <a:rPr lang="cs-CZ" b="1" dirty="0" smtClean="0">
                <a:solidFill>
                  <a:srgbClr val="000000"/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dirty="0" smtClean="0">
                <a:solidFill>
                  <a:srgbClr val="000000"/>
                </a:solidFill>
                <a:ea typeface="Calibri"/>
                <a:cs typeface="Times New Roman"/>
              </a:rPr>
              <a:t>: </a:t>
            </a:r>
            <a:r>
              <a:rPr lang="cs-CZ" dirty="0" smtClean="0"/>
              <a:t>Kompetence k učení, kompetence k řešení problémů,  kompetence komunikativní, kompetence sociální a personální, kompetence občanské</a:t>
            </a:r>
          </a:p>
          <a:p>
            <a:pPr marL="285750" indent="-285750"/>
            <a:endParaRPr lang="cs-CZ" dirty="0"/>
          </a:p>
          <a:p>
            <a:pPr marL="285750" indent="-285750"/>
            <a:r>
              <a:rPr lang="cs-CZ" dirty="0" smtClean="0"/>
              <a:t> </a:t>
            </a:r>
            <a:r>
              <a:rPr lang="cs-CZ" b="1" dirty="0"/>
              <a:t>Vazba na ŠVP: </a:t>
            </a:r>
            <a:r>
              <a:rPr lang="cs-CZ" dirty="0"/>
              <a:t>Školní vzdělávací program pro osmileté gymnázium – část A – nižší gymnázium – učební osnovy BIOLOGIE – kvarta – Poznávání nerostů a hornin</a:t>
            </a:r>
          </a:p>
        </p:txBody>
      </p:sp>
    </p:spTree>
    <p:extLst>
      <p:ext uri="{BB962C8B-B14F-4D97-AF65-F5344CB8AC3E}">
        <p14:creationId xmlns:p14="http://schemas.microsoft.com/office/powerpoint/2010/main" val="46227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minerály 200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drúza (geoda)?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krystaly, které jsou narostlé na společném základě                                   </a:t>
            </a:r>
            <a:r>
              <a:rPr lang="cs-CZ" sz="2000" dirty="0" smtClean="0"/>
              <a:t>[1]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70381" y="3939450"/>
            <a:ext cx="2212158" cy="338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8521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minerály 300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Podle čeho se zjišťuje barva nerostu?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podle vrypu (barevný, zbarvený bezbarvý nerost)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344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minerály 400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Mezi chemické vlastnosti nerostů patří např. …</a:t>
            </a:r>
          </a:p>
          <a:p>
            <a:endParaRPr lang="cs-CZ" dirty="0"/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rozpustnost ve vodě, reakce s kyselinami …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65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minerály 500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Vyjmenujte krystalové soustavy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trojklonná, jednoklonná, kosočtverečná, čtverečná, šesterečná, klencová, krychlová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2061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rudné nerosty 100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Kde nacházíme rudné nerosty?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v rudných žilách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177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rudné nerosty 200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ložisko?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hospodářsky významné nahromadění nerostů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6" name="Tlačítko akce: Domů 5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7072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rudné nerosty 300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Jak vznikají rudné žíly?</a:t>
            </a:r>
          </a:p>
          <a:p>
            <a:pPr marL="0" indent="0">
              <a:buNone/>
            </a:pPr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Magma tuhne a krystalizuje v prasklinách země. V puklinách vznikají tělesa, kterým říkáme žíly. 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4947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rudné nerosty 400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 čemu se používá fluorit?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v hutnictví, k leptání skla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9100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rudné nerosty 500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galenit?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rudný nerost, který se používá k ochraně před radioaktivním zářením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822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zdroje: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 smtClean="0"/>
              <a:t>KVASNIČKOVÁ, Danuše. A KOLEKTIV. </a:t>
            </a:r>
            <a:r>
              <a:rPr lang="cs-CZ" sz="2000" i="1" dirty="0" smtClean="0"/>
              <a:t>Ekologický přírodopis</a:t>
            </a:r>
            <a:r>
              <a:rPr lang="cs-CZ" sz="2000" dirty="0" smtClean="0"/>
              <a:t>. Praha: Fortuna, 2002. ISBN 80-7168-670-0.</a:t>
            </a:r>
          </a:p>
          <a:p>
            <a:r>
              <a:rPr lang="cs-CZ" sz="2000" dirty="0" smtClean="0"/>
              <a:t>1) </a:t>
            </a:r>
            <a:r>
              <a:rPr lang="cs-CZ" sz="2000" dirty="0"/>
              <a:t>Manfred </a:t>
            </a:r>
            <a:r>
              <a:rPr lang="cs-CZ" sz="2000" dirty="0" err="1" smtClean="0"/>
              <a:t>Heyde</a:t>
            </a:r>
            <a:r>
              <a:rPr lang="cs-CZ" sz="2000" dirty="0" smtClean="0"/>
              <a:t>. </a:t>
            </a:r>
            <a:r>
              <a:rPr lang="cs-CZ" sz="2000" dirty="0"/>
              <a:t>[cit. </a:t>
            </a:r>
            <a:r>
              <a:rPr lang="cs-CZ" sz="2000" dirty="0" smtClean="0"/>
              <a:t>2013-01-07] </a:t>
            </a:r>
            <a:r>
              <a:rPr lang="cs-CZ" sz="2000" dirty="0"/>
              <a:t>dostupné pod licencí </a:t>
            </a:r>
            <a:r>
              <a:rPr lang="cs-CZ" sz="2000" dirty="0" err="1"/>
              <a:t>Creative</a:t>
            </a:r>
            <a:r>
              <a:rPr lang="cs-CZ" sz="2000" dirty="0"/>
              <a:t> </a:t>
            </a:r>
            <a:r>
              <a:rPr lang="cs-CZ" sz="2000" dirty="0" err="1"/>
              <a:t>Commons</a:t>
            </a:r>
            <a:r>
              <a:rPr lang="cs-CZ" sz="2000" dirty="0"/>
              <a:t> na www</a:t>
            </a:r>
            <a:r>
              <a:rPr lang="cs-CZ" sz="2000" dirty="0" smtClean="0"/>
              <a:t>:  </a:t>
            </a:r>
            <a:r>
              <a:rPr lang="cs-CZ" sz="2000" dirty="0" smtClean="0">
                <a:hlinkClick r:id="rId2"/>
              </a:rPr>
              <a:t>http://cs.wikipedia.org/wiki/Soubor:Geode_inside_outside.jpg</a:t>
            </a:r>
            <a:endParaRPr lang="cs-CZ" sz="2000" dirty="0" smtClean="0"/>
          </a:p>
          <a:p>
            <a:r>
              <a:rPr lang="cs-CZ" sz="2000" smtClean="0"/>
              <a:t>další </a:t>
            </a:r>
            <a:r>
              <a:rPr lang="cs-CZ" sz="2000" dirty="0" smtClean="0"/>
              <a:t>obrázek </a:t>
            </a:r>
            <a:r>
              <a:rPr lang="cs-CZ" sz="2000"/>
              <a:t>- </a:t>
            </a:r>
            <a:r>
              <a:rPr lang="cs-CZ" sz="2000" smtClean="0"/>
              <a:t>použitý </a:t>
            </a:r>
            <a:r>
              <a:rPr lang="cs-CZ" sz="2000"/>
              <a:t>z webu: Office.com</a:t>
            </a:r>
          </a:p>
          <a:p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81819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3872061"/>
              </p:ext>
            </p:extLst>
          </p:nvPr>
        </p:nvGraphicFramePr>
        <p:xfrm>
          <a:off x="1" y="0"/>
          <a:ext cx="9144001" cy="708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9106"/>
                <a:gridCol w="1769106"/>
                <a:gridCol w="1769106"/>
                <a:gridCol w="1769106"/>
                <a:gridCol w="2067577"/>
              </a:tblGrid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Vyvřelé horniny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Usazené horniny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Přeměněné horniny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Minerály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Rudné nerosty</a:t>
                      </a:r>
                      <a:endParaRPr lang="cs-CZ" sz="2400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pPr algn="l"/>
                      <a:r>
                        <a:rPr lang="cs-CZ" sz="3600" dirty="0" smtClean="0"/>
                        <a:t>100</a:t>
                      </a:r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  <a:p>
                      <a:pPr algn="l"/>
                      <a:r>
                        <a:rPr lang="cs-CZ" sz="3600" dirty="0" smtClean="0"/>
                        <a:t>          </a:t>
                      </a:r>
                      <a:endParaRPr lang="cs-CZ" sz="3600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pPr algn="l"/>
                      <a:r>
                        <a:rPr lang="cs-CZ" sz="3600" dirty="0" smtClean="0"/>
                        <a:t>200</a:t>
                      </a:r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pPr algn="l"/>
                      <a:r>
                        <a:rPr lang="cs-CZ" sz="3600" dirty="0" smtClean="0"/>
                        <a:t>300</a:t>
                      </a:r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pPr algn="l"/>
                      <a:r>
                        <a:rPr lang="cs-CZ" sz="3600" dirty="0" smtClean="0"/>
                        <a:t>400</a:t>
                      </a:r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pPr algn="l"/>
                      <a:r>
                        <a:rPr lang="cs-CZ" sz="3600" dirty="0" smtClean="0"/>
                        <a:t>500</a:t>
                      </a:r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</a:p>
                    <a:p>
                      <a:pPr algn="l"/>
                      <a:endParaRPr lang="cs-CZ" sz="3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" name="Tlačítko akce: Dopředu nebo Další 28">
            <a:hlinkClick r:id="rId2" action="ppaction://hlinksldjump" highlightClick="1"/>
          </p:cNvPr>
          <p:cNvSpPr/>
          <p:nvPr/>
        </p:nvSpPr>
        <p:spPr>
          <a:xfrm>
            <a:off x="1187624" y="1556792"/>
            <a:ext cx="377192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Tlačítko akce: Dopředu nebo Další 31">
            <a:hlinkClick r:id="rId3" action="ppaction://hlinksldjump" highlightClick="1"/>
          </p:cNvPr>
          <p:cNvSpPr/>
          <p:nvPr/>
        </p:nvSpPr>
        <p:spPr>
          <a:xfrm>
            <a:off x="3001595" y="1556792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Tlačítko akce: Dopředu nebo Další 32">
            <a:hlinkClick r:id="rId4" action="ppaction://hlinksldjump" highlightClick="1"/>
          </p:cNvPr>
          <p:cNvSpPr/>
          <p:nvPr/>
        </p:nvSpPr>
        <p:spPr>
          <a:xfrm>
            <a:off x="4737470" y="1556792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4" name="Tlačítko akce: Dopředu nebo Další 33">
            <a:hlinkClick r:id="rId5" action="ppaction://hlinksldjump" highlightClick="1"/>
          </p:cNvPr>
          <p:cNvSpPr/>
          <p:nvPr/>
        </p:nvSpPr>
        <p:spPr>
          <a:xfrm>
            <a:off x="6516216" y="1570019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5" name="Tlačítko akce: Dopředu nebo Další 34">
            <a:hlinkClick r:id="rId6" action="ppaction://hlinksldjump" highlightClick="1"/>
          </p:cNvPr>
          <p:cNvSpPr/>
          <p:nvPr/>
        </p:nvSpPr>
        <p:spPr>
          <a:xfrm>
            <a:off x="8532440" y="1556792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6" name="Tlačítko akce: Dopředu nebo Další 35">
            <a:hlinkClick r:id="rId7" action="ppaction://hlinksldjump" highlightClick="1"/>
          </p:cNvPr>
          <p:cNvSpPr/>
          <p:nvPr/>
        </p:nvSpPr>
        <p:spPr>
          <a:xfrm>
            <a:off x="1187624" y="2780928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7" name="Tlačítko akce: Dopředu nebo Další 36">
            <a:hlinkClick r:id="rId8" action="ppaction://hlinksldjump" highlightClick="1"/>
          </p:cNvPr>
          <p:cNvSpPr/>
          <p:nvPr/>
        </p:nvSpPr>
        <p:spPr>
          <a:xfrm>
            <a:off x="3001595" y="2794155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8" name="Tlačítko akce: Dopředu nebo Další 37">
            <a:hlinkClick r:id="rId9" action="ppaction://hlinksldjump" highlightClick="1"/>
          </p:cNvPr>
          <p:cNvSpPr/>
          <p:nvPr/>
        </p:nvSpPr>
        <p:spPr>
          <a:xfrm>
            <a:off x="4737469" y="2780928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Tlačítko akce: Dopředu nebo Další 38">
            <a:hlinkClick r:id="rId10" action="ppaction://hlinksldjump" highlightClick="1"/>
          </p:cNvPr>
          <p:cNvSpPr/>
          <p:nvPr/>
        </p:nvSpPr>
        <p:spPr>
          <a:xfrm>
            <a:off x="6538898" y="2780928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Tlačítko akce: Dopředu nebo Další 39">
            <a:hlinkClick r:id="rId11" action="ppaction://hlinksldjump" highlightClick="1"/>
          </p:cNvPr>
          <p:cNvSpPr/>
          <p:nvPr/>
        </p:nvSpPr>
        <p:spPr>
          <a:xfrm>
            <a:off x="8532439" y="2780928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Tlačítko akce: Dopředu nebo Další 40">
            <a:hlinkClick r:id="rId12" action="ppaction://hlinksldjump" highlightClick="1"/>
          </p:cNvPr>
          <p:cNvSpPr/>
          <p:nvPr/>
        </p:nvSpPr>
        <p:spPr>
          <a:xfrm>
            <a:off x="1177478" y="3861048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2" name="Tlačítko akce: Dopředu nebo Další 41">
            <a:hlinkClick r:id="rId13" action="ppaction://hlinksldjump" highlightClick="1"/>
          </p:cNvPr>
          <p:cNvSpPr/>
          <p:nvPr/>
        </p:nvSpPr>
        <p:spPr>
          <a:xfrm>
            <a:off x="2956038" y="3874275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3" name="Tlačítko akce: Dopředu nebo Další 42">
            <a:hlinkClick r:id="rId14" action="ppaction://hlinksldjump" highlightClick="1"/>
          </p:cNvPr>
          <p:cNvSpPr/>
          <p:nvPr/>
        </p:nvSpPr>
        <p:spPr>
          <a:xfrm>
            <a:off x="4697311" y="3874275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4" name="Tlačítko akce: Dopředu nebo Další 43">
            <a:hlinkClick r:id="rId15" action="ppaction://hlinksldjump" highlightClick="1"/>
          </p:cNvPr>
          <p:cNvSpPr/>
          <p:nvPr/>
        </p:nvSpPr>
        <p:spPr>
          <a:xfrm>
            <a:off x="6516216" y="3816568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5" name="Tlačítko akce: Dopředu nebo Další 44">
            <a:hlinkClick r:id="rId16" action="ppaction://hlinksldjump" highlightClick="1"/>
          </p:cNvPr>
          <p:cNvSpPr/>
          <p:nvPr/>
        </p:nvSpPr>
        <p:spPr>
          <a:xfrm>
            <a:off x="8532438" y="3816568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6" name="Tlačítko akce: Dopředu nebo Další 45">
            <a:hlinkClick r:id="rId17" action="ppaction://hlinksldjump" highlightClick="1"/>
          </p:cNvPr>
          <p:cNvSpPr/>
          <p:nvPr/>
        </p:nvSpPr>
        <p:spPr>
          <a:xfrm>
            <a:off x="1167333" y="4941168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7" name="Tlačítko akce: Dopředu nebo Další 46">
            <a:hlinkClick r:id="rId18" action="ppaction://hlinksldjump" highlightClick="1"/>
          </p:cNvPr>
          <p:cNvSpPr/>
          <p:nvPr/>
        </p:nvSpPr>
        <p:spPr>
          <a:xfrm>
            <a:off x="2942391" y="4941168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8" name="Tlačítko akce: Dopředu nebo Další 47">
            <a:hlinkClick r:id="rId19" action="ppaction://hlinksldjump" highlightClick="1"/>
          </p:cNvPr>
          <p:cNvSpPr/>
          <p:nvPr/>
        </p:nvSpPr>
        <p:spPr>
          <a:xfrm>
            <a:off x="4697310" y="4968043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9" name="Tlačítko akce: Dopředu nebo Další 48">
            <a:hlinkClick r:id="rId20" action="ppaction://hlinksldjump" highlightClick="1"/>
          </p:cNvPr>
          <p:cNvSpPr/>
          <p:nvPr/>
        </p:nvSpPr>
        <p:spPr>
          <a:xfrm>
            <a:off x="6516216" y="4968043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0" name="Tlačítko akce: Dopředu nebo Další 49">
            <a:hlinkClick r:id="rId21" action="ppaction://hlinksldjump" highlightClick="1"/>
          </p:cNvPr>
          <p:cNvSpPr/>
          <p:nvPr/>
        </p:nvSpPr>
        <p:spPr>
          <a:xfrm>
            <a:off x="8533225" y="5008565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1" name="Tlačítko akce: Dopředu nebo Další 50">
            <a:hlinkClick r:id="rId22" action="ppaction://hlinksldjump" highlightClick="1"/>
          </p:cNvPr>
          <p:cNvSpPr/>
          <p:nvPr/>
        </p:nvSpPr>
        <p:spPr>
          <a:xfrm>
            <a:off x="1153953" y="6264784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2" name="Tlačítko akce: Dopředu nebo Další 51">
            <a:hlinkClick r:id="rId23" action="ppaction://hlinksldjump" highlightClick="1"/>
          </p:cNvPr>
          <p:cNvSpPr/>
          <p:nvPr/>
        </p:nvSpPr>
        <p:spPr>
          <a:xfrm>
            <a:off x="3001595" y="6264784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3" name="Tlačítko akce: Dopředu nebo Další 52">
            <a:hlinkClick r:id="rId24" action="ppaction://hlinksldjump" highlightClick="1"/>
          </p:cNvPr>
          <p:cNvSpPr/>
          <p:nvPr/>
        </p:nvSpPr>
        <p:spPr>
          <a:xfrm>
            <a:off x="4643505" y="6250715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4" name="Tlačítko akce: Dopředu nebo Další 53">
            <a:hlinkClick r:id="rId25" action="ppaction://hlinksldjump" highlightClick="1"/>
          </p:cNvPr>
          <p:cNvSpPr/>
          <p:nvPr/>
        </p:nvSpPr>
        <p:spPr>
          <a:xfrm>
            <a:off x="6489706" y="6236646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5" name="Tlačítko akce: Dopředu nebo Další 54">
            <a:hlinkClick r:id="rId26" action="ppaction://hlinksldjump" highlightClick="1"/>
          </p:cNvPr>
          <p:cNvSpPr/>
          <p:nvPr/>
        </p:nvSpPr>
        <p:spPr>
          <a:xfrm>
            <a:off x="8526009" y="6219817"/>
            <a:ext cx="397483" cy="593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8315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  <p:bldLst>
      <p:bldP spid="29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vyvřelé 100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magma?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látky v hlubinách Země v roztaveném stavu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85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vyvřelé 200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Jak dělíme vyvřelé horniny?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hlubinné a výlevné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4019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vyvřelé 300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Uveď příklady vyvřelých hornin?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hlubinné – žula, gabro, výlevné – čedič, znělec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2507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vyvřelé 400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jsou vulkanity?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výlevné vyvřeliny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12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vyvřelé 500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Rozdíl: magma X láva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magma je v hlubinách země, láva se rozlévá po zemském povrchu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152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usazené 100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sedimentace?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usazování</a:t>
            </a:r>
            <a:endParaRPr lang="cs-CZ" dirty="0"/>
          </a:p>
        </p:txBody>
      </p:sp>
      <p:sp>
        <p:nvSpPr>
          <p:cNvPr id="4" name="Tlačítko akce: Domů 3">
            <a:hlinkClick r:id="rId2" action="ppaction://hlinksldjump" highlightClick="1"/>
          </p:cNvPr>
          <p:cNvSpPr/>
          <p:nvPr/>
        </p:nvSpPr>
        <p:spPr>
          <a:xfrm>
            <a:off x="4067944" y="544522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8315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608</Words>
  <Application>Microsoft Office PowerPoint</Application>
  <PresentationFormat>Předvádění na obrazovce (4:3)</PresentationFormat>
  <Paragraphs>206</Paragraphs>
  <Slides>29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29</vt:i4>
      </vt:variant>
    </vt:vector>
  </HeadingPairs>
  <TitlesOfParts>
    <vt:vector size="30" baseType="lpstr">
      <vt:lpstr>Motiv systému Office</vt:lpstr>
      <vt:lpstr>Prezentace aplikace PowerPoint</vt:lpstr>
      <vt:lpstr>Prezentace aplikace PowerPoint</vt:lpstr>
      <vt:lpstr>Prezentace aplikace PowerPoint</vt:lpstr>
      <vt:lpstr>vyvřelé 100</vt:lpstr>
      <vt:lpstr>vyvřelé 200</vt:lpstr>
      <vt:lpstr>vyvřelé 300</vt:lpstr>
      <vt:lpstr>vyvřelé 400</vt:lpstr>
      <vt:lpstr>vyvřelé 500</vt:lpstr>
      <vt:lpstr>usazené 100</vt:lpstr>
      <vt:lpstr>usazené 200</vt:lpstr>
      <vt:lpstr>usazené 300</vt:lpstr>
      <vt:lpstr>usazené 400</vt:lpstr>
      <vt:lpstr>usazené 500</vt:lpstr>
      <vt:lpstr>přeměněné 100</vt:lpstr>
      <vt:lpstr>přeměněné 200</vt:lpstr>
      <vt:lpstr>přeměněné 300</vt:lpstr>
      <vt:lpstr>přeměněné 400</vt:lpstr>
      <vt:lpstr>přeměněné 500</vt:lpstr>
      <vt:lpstr>minerály 100</vt:lpstr>
      <vt:lpstr>minerály 200</vt:lpstr>
      <vt:lpstr>minerály 300</vt:lpstr>
      <vt:lpstr>minerály 400</vt:lpstr>
      <vt:lpstr>minerály 500</vt:lpstr>
      <vt:lpstr>rudné nerosty 100</vt:lpstr>
      <vt:lpstr>rudné nerosty 200</vt:lpstr>
      <vt:lpstr>rudné nerosty 300</vt:lpstr>
      <vt:lpstr>rudné nerosty 400 </vt:lpstr>
      <vt:lpstr>rudné nerosty 500</vt:lpstr>
      <vt:lpstr>Použité zdroje: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ICT_SS</dc:creator>
  <cp:lastModifiedBy>Konetzná Magda</cp:lastModifiedBy>
  <cp:revision>12</cp:revision>
  <dcterms:created xsi:type="dcterms:W3CDTF">2012-08-27T18:32:22Z</dcterms:created>
  <dcterms:modified xsi:type="dcterms:W3CDTF">2013-01-28T06:48:32Z</dcterms:modified>
</cp:coreProperties>
</file>