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5" r:id="rId8"/>
    <p:sldId id="266" r:id="rId9"/>
    <p:sldId id="267" r:id="rId10"/>
    <p:sldId id="269" r:id="rId11"/>
    <p:sldId id="258" r:id="rId12"/>
    <p:sldId id="268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5CC73-05C4-4391-96D0-DE71F1207A3F}" type="datetimeFigureOut">
              <a:rPr lang="cs-CZ" smtClean="0"/>
              <a:t>17.4.2013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E6A5-6B3F-4975-B66B-15F724AD03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6484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5CC73-05C4-4391-96D0-DE71F1207A3F}" type="datetimeFigureOut">
              <a:rPr lang="cs-CZ" smtClean="0"/>
              <a:t>17.4.2013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E6A5-6B3F-4975-B66B-15F724AD03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606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5CC73-05C4-4391-96D0-DE71F1207A3F}" type="datetimeFigureOut">
              <a:rPr lang="cs-CZ" smtClean="0"/>
              <a:t>17.4.2013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E6A5-6B3F-4975-B66B-15F724AD03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757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5CC73-05C4-4391-96D0-DE71F1207A3F}" type="datetimeFigureOut">
              <a:rPr lang="cs-CZ" smtClean="0"/>
              <a:t>17.4.2013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E6A5-6B3F-4975-B66B-15F724AD03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263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5CC73-05C4-4391-96D0-DE71F1207A3F}" type="datetimeFigureOut">
              <a:rPr lang="cs-CZ" smtClean="0"/>
              <a:t>17.4.2013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E6A5-6B3F-4975-B66B-15F724AD03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1100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5CC73-05C4-4391-96D0-DE71F1207A3F}" type="datetimeFigureOut">
              <a:rPr lang="cs-CZ" smtClean="0"/>
              <a:t>17.4.2013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E6A5-6B3F-4975-B66B-15F724AD03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9848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5CC73-05C4-4391-96D0-DE71F1207A3F}" type="datetimeFigureOut">
              <a:rPr lang="cs-CZ" smtClean="0"/>
              <a:t>17.4.2013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E6A5-6B3F-4975-B66B-15F724AD03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81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5CC73-05C4-4391-96D0-DE71F1207A3F}" type="datetimeFigureOut">
              <a:rPr lang="cs-CZ" smtClean="0"/>
              <a:t>17.4.2013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E6A5-6B3F-4975-B66B-15F724AD03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0727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5CC73-05C4-4391-96D0-DE71F1207A3F}" type="datetimeFigureOut">
              <a:rPr lang="cs-CZ" smtClean="0"/>
              <a:t>17.4.2013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E6A5-6B3F-4975-B66B-15F724AD03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8001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5CC73-05C4-4391-96D0-DE71F1207A3F}" type="datetimeFigureOut">
              <a:rPr lang="cs-CZ" smtClean="0"/>
              <a:t>17.4.2013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E6A5-6B3F-4975-B66B-15F724AD03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823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5CC73-05C4-4391-96D0-DE71F1207A3F}" type="datetimeFigureOut">
              <a:rPr lang="cs-CZ" smtClean="0"/>
              <a:t>17.4.2013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E6A5-6B3F-4975-B66B-15F724AD03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6012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5CC73-05C4-4391-96D0-DE71F1207A3F}" type="datetimeFigureOut">
              <a:rPr lang="cs-CZ" smtClean="0"/>
              <a:t>17.4.2013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A4E6A5-6B3F-4975-B66B-15F724AD03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168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Alfred_Wegener" TargetMode="External"/><Relationship Id="rId2" Type="http://schemas.openxmlformats.org/officeDocument/2006/relationships/hyperlink" Target="http://www.youtube.com/watch?v=YPLsogIPTw0&amp;feature=relate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.wikipedia.org/wiki/Soubor:Snider-Pellegrini_Wegener_fossil_map.gif" TargetMode="External"/><Relationship Id="rId5" Type="http://schemas.openxmlformats.org/officeDocument/2006/relationships/hyperlink" Target="http://cs.wikipedia.org/wiki/Soubor:Greenland_(orthographic_projection).svg" TargetMode="External"/><Relationship Id="rId4" Type="http://schemas.openxmlformats.org/officeDocument/2006/relationships/hyperlink" Target="http://cs.wikipedia.org/wiki/Soubor:Pangaea_continents.pn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Earth_seafloor_crust_age_1996.gif" TargetMode="External"/><Relationship Id="rId2" Type="http://schemas.openxmlformats.org/officeDocument/2006/relationships/hyperlink" Target="http://cs.wikipedia.org/wiki/Soubor:JuandeFucasubduction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s.wikipedia.org/wiki/Soubor:Tectonic_plate_boundaries_clean.pn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youtube.com/watch?v=YPLsogIPTw0&amp;feature=related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cs.wikipedia.org/wiki/Alfred_Wegener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7594862"/>
              </p:ext>
            </p:extLst>
          </p:nvPr>
        </p:nvGraphicFramePr>
        <p:xfrm>
          <a:off x="0" y="1575095"/>
          <a:ext cx="9143999" cy="52829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26498"/>
                <a:gridCol w="6217501"/>
              </a:tblGrid>
              <a:tr h="660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ŠKOLY: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0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OBLAST: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Člověk a příroda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0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Biologie - 9.</a:t>
                      </a:r>
                      <a:r>
                        <a:rPr lang="cs-CZ" sz="1800" baseline="0" dirty="0" smtClean="0">
                          <a:effectLst/>
                        </a:rPr>
                        <a:t> ročník ZŠ a odpovídající ročník víceletých gymnázií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0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TÉMA: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Litosféra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0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AUTOR: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Mgr. Andrea </a:t>
                      </a:r>
                      <a:r>
                        <a:rPr lang="cs-CZ" sz="1800" dirty="0" err="1">
                          <a:effectLst/>
                        </a:rPr>
                        <a:t>Nadažyová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0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DATUM: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4. 4. 2013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0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A ČÍSLO PROJEKTU: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CZ.1.07/1.5.00/34.0629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0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OZNAČENÍ VÝUKOVÉHO MATERIÁLU: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VY_32_INOVACE_Bi.ND.15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26" name="Picture 2" descr="C:\Users\ICT_SS\Downloads\logo šablon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60648"/>
            <a:ext cx="828675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305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cs-CZ" dirty="0" smtClean="0"/>
              <a:t>Pohyb litosférických desek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[6]</a:t>
            </a:r>
            <a:endParaRPr lang="cs-CZ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13384"/>
            <a:ext cx="8455485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511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zdroje: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 smtClean="0"/>
              <a:t>KVASNIČKOVÁ, Danuše. A KOLEKTIV. </a:t>
            </a:r>
            <a:r>
              <a:rPr lang="cs-CZ" sz="2000" i="1" dirty="0" smtClean="0"/>
              <a:t>Ekologický přírodopis</a:t>
            </a:r>
            <a:r>
              <a:rPr lang="cs-CZ" sz="2000" dirty="0" smtClean="0"/>
              <a:t>. Praha: Fortuna, 2002. ISBN 80-7168-670-0.</a:t>
            </a:r>
          </a:p>
          <a:p>
            <a:r>
              <a:rPr lang="cs-CZ" sz="2000" dirty="0">
                <a:hlinkClick r:id="rId2"/>
              </a:rPr>
              <a:t>http://</a:t>
            </a:r>
            <a:r>
              <a:rPr lang="cs-CZ" sz="2000" dirty="0" smtClean="0">
                <a:hlinkClick r:id="rId2"/>
              </a:rPr>
              <a:t>www.youtube.com/watch?v=YPLsogIPTw0&amp;feature=related</a:t>
            </a:r>
            <a:endParaRPr lang="cs-CZ" sz="2000" dirty="0" smtClean="0"/>
          </a:p>
          <a:p>
            <a:r>
              <a:rPr lang="cs-CZ" sz="2000" dirty="0" smtClean="0">
                <a:hlinkClick r:id="rId3"/>
              </a:rPr>
              <a:t>http</a:t>
            </a:r>
            <a:r>
              <a:rPr lang="cs-CZ" sz="2000" dirty="0">
                <a:hlinkClick r:id="rId3"/>
              </a:rPr>
              <a:t>://cs.wikipedia.org/wiki/Alfred_Wegener</a:t>
            </a:r>
            <a:endParaRPr lang="cs-CZ" sz="2000" dirty="0" smtClean="0"/>
          </a:p>
          <a:p>
            <a:r>
              <a:rPr lang="cs-CZ" sz="2000" dirty="0" smtClean="0"/>
              <a:t>1) </a:t>
            </a:r>
            <a:r>
              <a:rPr lang="cs-CZ" sz="2000" dirty="0" err="1" smtClean="0"/>
              <a:t>Hakim</a:t>
            </a:r>
            <a:r>
              <a:rPr lang="cs-CZ" sz="2000" dirty="0" smtClean="0"/>
              <a:t> </a:t>
            </a:r>
            <a:r>
              <a:rPr lang="cs-CZ" sz="2000" dirty="0" err="1" smtClean="0"/>
              <a:t>Djendi</a:t>
            </a:r>
            <a:r>
              <a:rPr lang="cs-CZ" sz="2000" dirty="0" smtClean="0"/>
              <a:t>. [cit. 2013-04-04] dostupné pod licencí </a:t>
            </a:r>
            <a:r>
              <a:rPr lang="cs-CZ" sz="2000" dirty="0" err="1" smtClean="0"/>
              <a:t>Creative</a:t>
            </a:r>
            <a:r>
              <a:rPr lang="cs-CZ" sz="2000" dirty="0" smtClean="0"/>
              <a:t> </a:t>
            </a:r>
            <a:r>
              <a:rPr lang="cs-CZ" sz="2000" dirty="0" err="1" smtClean="0"/>
              <a:t>Commons</a:t>
            </a:r>
            <a:r>
              <a:rPr lang="cs-CZ" sz="2000" dirty="0" smtClean="0"/>
              <a:t> na www: </a:t>
            </a:r>
            <a:r>
              <a:rPr lang="cs-CZ" sz="2000" dirty="0" smtClean="0">
                <a:hlinkClick r:id="rId4"/>
              </a:rPr>
              <a:t>http://cs.wikipedia.org/wiki/Soubor:Pangaea_continents.png</a:t>
            </a:r>
            <a:endParaRPr lang="cs-CZ" sz="2000" dirty="0" smtClean="0"/>
          </a:p>
          <a:p>
            <a:r>
              <a:rPr lang="cs-CZ" sz="2000" dirty="0" smtClean="0"/>
              <a:t>2) Martin23230. </a:t>
            </a:r>
            <a:r>
              <a:rPr lang="cs-CZ" sz="2000" dirty="0"/>
              <a:t>[cit. </a:t>
            </a:r>
            <a:r>
              <a:rPr lang="cs-CZ" sz="2000" dirty="0" smtClean="0"/>
              <a:t>2013-04-04] </a:t>
            </a:r>
            <a:r>
              <a:rPr lang="cs-CZ" sz="2000" dirty="0"/>
              <a:t>dostupné pod licencí </a:t>
            </a:r>
            <a:r>
              <a:rPr lang="cs-CZ" sz="2000" dirty="0" err="1"/>
              <a:t>Creative</a:t>
            </a:r>
            <a:r>
              <a:rPr lang="cs-CZ" sz="2000" dirty="0"/>
              <a:t> </a:t>
            </a:r>
            <a:r>
              <a:rPr lang="cs-CZ" sz="2000" dirty="0" err="1"/>
              <a:t>Commons</a:t>
            </a:r>
            <a:r>
              <a:rPr lang="cs-CZ" sz="2000" dirty="0"/>
              <a:t> na www</a:t>
            </a:r>
            <a:r>
              <a:rPr lang="cs-CZ" sz="2000" dirty="0" smtClean="0"/>
              <a:t>: </a:t>
            </a:r>
            <a:r>
              <a:rPr lang="cs-CZ" sz="2000" dirty="0" smtClean="0">
                <a:hlinkClick r:id="rId5"/>
              </a:rPr>
              <a:t>http</a:t>
            </a:r>
            <a:r>
              <a:rPr lang="cs-CZ" sz="2000" dirty="0">
                <a:hlinkClick r:id="rId5"/>
              </a:rPr>
              <a:t>://cs.wikipedia.org/wiki/Soubor:Greenland_(orthographic_projection).svg</a:t>
            </a:r>
            <a:endParaRPr lang="cs-CZ" sz="2000" dirty="0" smtClean="0"/>
          </a:p>
          <a:p>
            <a:r>
              <a:rPr lang="cs-CZ" sz="2000" dirty="0" smtClean="0"/>
              <a:t>3) </a:t>
            </a:r>
            <a:r>
              <a:rPr lang="cs-CZ" sz="2000" dirty="0" err="1"/>
              <a:t>Yuval</a:t>
            </a:r>
            <a:r>
              <a:rPr lang="cs-CZ" sz="2000" dirty="0"/>
              <a:t> </a:t>
            </a:r>
            <a:r>
              <a:rPr lang="cs-CZ" sz="2000" dirty="0" smtClean="0"/>
              <a:t>Y. </a:t>
            </a:r>
            <a:r>
              <a:rPr lang="cs-CZ" sz="2000" dirty="0"/>
              <a:t>[cit. </a:t>
            </a:r>
            <a:r>
              <a:rPr lang="cs-CZ" sz="2000" dirty="0" smtClean="0"/>
              <a:t>2013-04-04] </a:t>
            </a:r>
            <a:r>
              <a:rPr lang="cs-CZ" sz="2000" dirty="0"/>
              <a:t>dostupné pod licencí </a:t>
            </a:r>
            <a:r>
              <a:rPr lang="cs-CZ" sz="2000" dirty="0" smtClean="0"/>
              <a:t>public </a:t>
            </a:r>
            <a:r>
              <a:rPr lang="cs-CZ" sz="2000" dirty="0" err="1" smtClean="0"/>
              <a:t>domain</a:t>
            </a:r>
            <a:r>
              <a:rPr lang="cs-CZ" sz="2000" dirty="0" smtClean="0"/>
              <a:t> na </a:t>
            </a:r>
            <a:r>
              <a:rPr lang="cs-CZ" sz="2000" dirty="0"/>
              <a:t>www: </a:t>
            </a:r>
            <a:r>
              <a:rPr lang="cs-CZ" sz="2000" dirty="0">
                <a:hlinkClick r:id="rId6"/>
              </a:rPr>
              <a:t>http://</a:t>
            </a:r>
            <a:r>
              <a:rPr lang="cs-CZ" sz="2000" dirty="0" smtClean="0">
                <a:hlinkClick r:id="rId6"/>
              </a:rPr>
              <a:t>cs.wikipedia.org/wiki/Soubor:Snider-Pellegrini_Wegener_fossil_map.gif</a:t>
            </a:r>
            <a:endParaRPr lang="cs-CZ" sz="2000" dirty="0" smtClean="0"/>
          </a:p>
          <a:p>
            <a:endParaRPr lang="cs-CZ" sz="2000" dirty="0" smtClean="0"/>
          </a:p>
          <a:p>
            <a:endParaRPr lang="cs-CZ" sz="2000" dirty="0"/>
          </a:p>
          <a:p>
            <a:endParaRPr lang="cs-CZ" sz="2000" dirty="0" smtClean="0"/>
          </a:p>
          <a:p>
            <a:pPr marL="0" indent="0">
              <a:buNone/>
            </a:pP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64360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 smtClean="0"/>
              <a:t>4) </a:t>
            </a:r>
            <a:r>
              <a:rPr lang="cs-CZ" sz="2000" dirty="0" err="1" smtClean="0"/>
              <a:t>Mattes</a:t>
            </a:r>
            <a:r>
              <a:rPr lang="cs-CZ" sz="2000" dirty="0" smtClean="0"/>
              <a:t>. </a:t>
            </a:r>
            <a:r>
              <a:rPr lang="cs-CZ" sz="2000" dirty="0"/>
              <a:t>[cit. </a:t>
            </a:r>
            <a:r>
              <a:rPr lang="cs-CZ" sz="2000" dirty="0" smtClean="0"/>
              <a:t>2013-04-04] </a:t>
            </a:r>
            <a:r>
              <a:rPr lang="cs-CZ" sz="2000" dirty="0"/>
              <a:t>dostupné pod licencí public </a:t>
            </a:r>
            <a:r>
              <a:rPr lang="cs-CZ" sz="2000" dirty="0" err="1"/>
              <a:t>domain</a:t>
            </a:r>
            <a:r>
              <a:rPr lang="cs-CZ" sz="2000" dirty="0"/>
              <a:t> na www:</a:t>
            </a:r>
            <a:r>
              <a:rPr lang="cs-CZ" sz="2000" dirty="0" smtClean="0"/>
              <a:t> </a:t>
            </a:r>
            <a:r>
              <a:rPr lang="cs-CZ" sz="2000" dirty="0" smtClean="0">
                <a:hlinkClick r:id="rId2"/>
              </a:rPr>
              <a:t>http</a:t>
            </a:r>
            <a:r>
              <a:rPr lang="cs-CZ" sz="2000" dirty="0">
                <a:hlinkClick r:id="rId2"/>
              </a:rPr>
              <a:t>://</a:t>
            </a:r>
            <a:r>
              <a:rPr lang="cs-CZ" sz="2000" dirty="0" smtClean="0">
                <a:hlinkClick r:id="rId2"/>
              </a:rPr>
              <a:t>cs.wikipedia.org/wiki/Soubor:JuandeFucasubduction.jpg</a:t>
            </a:r>
            <a:endParaRPr lang="cs-CZ" sz="2000" dirty="0" smtClean="0"/>
          </a:p>
          <a:p>
            <a:r>
              <a:rPr lang="cs-CZ" sz="2000" dirty="0" smtClean="0"/>
              <a:t>5) </a:t>
            </a:r>
            <a:r>
              <a:rPr lang="cs-CZ" sz="2000" dirty="0" err="1" smtClean="0"/>
              <a:t>Saperaud</a:t>
            </a:r>
            <a:r>
              <a:rPr lang="cs-CZ" sz="2000" dirty="0" smtClean="0"/>
              <a:t>. </a:t>
            </a:r>
            <a:r>
              <a:rPr lang="cs-CZ" sz="2000" dirty="0"/>
              <a:t>[cit. 2013-04-04] </a:t>
            </a:r>
            <a:r>
              <a:rPr lang="cs-CZ" sz="2000" dirty="0" smtClean="0">
                <a:hlinkClick r:id="rId3"/>
              </a:rPr>
              <a:t>http</a:t>
            </a:r>
            <a:r>
              <a:rPr lang="cs-CZ" sz="2000" dirty="0">
                <a:hlinkClick r:id="rId3"/>
              </a:rPr>
              <a:t>://</a:t>
            </a:r>
            <a:r>
              <a:rPr lang="cs-CZ" sz="2000" dirty="0" smtClean="0">
                <a:hlinkClick r:id="rId3"/>
              </a:rPr>
              <a:t>cs.wikipedia.org/wiki/Soubor:Earth_seafloor_crust_age_1996.gif</a:t>
            </a:r>
            <a:endParaRPr lang="cs-CZ" sz="2000" dirty="0" smtClean="0"/>
          </a:p>
          <a:p>
            <a:r>
              <a:rPr lang="cs-CZ" sz="2000" dirty="0" smtClean="0"/>
              <a:t>6) </a:t>
            </a:r>
            <a:r>
              <a:rPr lang="cs-CZ" sz="2000" dirty="0" err="1" smtClean="0"/>
              <a:t>Zimbres</a:t>
            </a:r>
            <a:r>
              <a:rPr lang="cs-CZ" sz="2000" dirty="0" smtClean="0"/>
              <a:t>. </a:t>
            </a:r>
            <a:r>
              <a:rPr lang="cs-CZ" sz="2000" dirty="0"/>
              <a:t>[cit. </a:t>
            </a:r>
            <a:r>
              <a:rPr lang="cs-CZ" sz="2000" dirty="0" smtClean="0"/>
              <a:t>2013-04-04] </a:t>
            </a:r>
            <a:r>
              <a:rPr lang="cs-CZ" sz="2000" dirty="0">
                <a:hlinkClick r:id="rId4"/>
              </a:rPr>
              <a:t>http://cs.wikipedia.org/wiki/Soubor:Tectonic_plate_boundaries_clean.png</a:t>
            </a:r>
            <a:endParaRPr lang="cs-CZ" sz="2000" dirty="0" smtClean="0"/>
          </a:p>
          <a:p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20370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323528" y="260648"/>
            <a:ext cx="8136904" cy="57333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 smtClean="0">
                <a:ea typeface="Calibri"/>
                <a:cs typeface="Times New Roman"/>
              </a:rPr>
              <a:t>ANOTACE: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 smtClean="0"/>
              <a:t>Prezentace o litosféře slouží učiteli především k vysvětlení nového učiva.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 smtClean="0"/>
              <a:t>Žáci si osvojí nové pojmy. Seznámí se s teorií kontinentálního driftu. Součástí prezentace je video, pomocí něhož žáci pochopí rozdělení Pangey na dnešní světadíly.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 smtClean="0"/>
              <a:t>Žáci mohou být do hodiny zapojeni přípravou referátu či hledáním na internetu. Mohou pracovat samostatně v počítačové učebně či ve skupinách ve třídě.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b="1" dirty="0" smtClean="0">
                <a:solidFill>
                  <a:srgbClr val="000000"/>
                </a:solidFill>
                <a:ea typeface="Calibri"/>
                <a:cs typeface="Times New Roman"/>
              </a:rPr>
              <a:t>Formy výuky</a:t>
            </a:r>
            <a:r>
              <a:rPr lang="cs-CZ" dirty="0" smtClean="0">
                <a:solidFill>
                  <a:srgbClr val="000000"/>
                </a:solidFill>
                <a:ea typeface="Calibri"/>
                <a:cs typeface="Times New Roman"/>
              </a:rPr>
              <a:t>:  h</a:t>
            </a:r>
            <a:r>
              <a:rPr lang="cs-CZ" dirty="0" smtClean="0"/>
              <a:t>romadná nebo skupinová výuka</a:t>
            </a:r>
          </a:p>
          <a:p>
            <a:pPr indent="-285750"/>
            <a:r>
              <a:rPr lang="cs-CZ" b="1" dirty="0" smtClean="0">
                <a:solidFill>
                  <a:srgbClr val="000000"/>
                </a:solidFill>
                <a:ea typeface="Calibri"/>
                <a:cs typeface="Times New Roman"/>
              </a:rPr>
              <a:t>Převládající klíčové kompetence</a:t>
            </a:r>
            <a:r>
              <a:rPr lang="cs-CZ" dirty="0" smtClean="0">
                <a:solidFill>
                  <a:srgbClr val="000000"/>
                </a:solidFill>
                <a:ea typeface="Calibri"/>
                <a:cs typeface="Times New Roman"/>
              </a:rPr>
              <a:t>: k</a:t>
            </a:r>
            <a:r>
              <a:rPr lang="cs-CZ" dirty="0" smtClean="0"/>
              <a:t>ompetence k učení, kompetence k řešení problémů, kompetence komunikativní, kompetence sociální a personální, kompetence občanské </a:t>
            </a:r>
          </a:p>
          <a:p>
            <a:pPr marL="285750" indent="-285750"/>
            <a:endParaRPr lang="cs-CZ" dirty="0"/>
          </a:p>
          <a:p>
            <a:r>
              <a:rPr lang="cs-CZ" b="1" dirty="0"/>
              <a:t>Vazba na ŠVP: </a:t>
            </a:r>
            <a:r>
              <a:rPr lang="cs-CZ" dirty="0"/>
              <a:t>Školní vzdělávací program pro osmileté gymnázium – část A – nižší gymnázium – učební osnovy BIOLOGIE – kvarta – Země a její vývoj</a:t>
            </a:r>
          </a:p>
          <a:p>
            <a:endParaRPr lang="cs-CZ" dirty="0"/>
          </a:p>
          <a:p>
            <a:pPr marL="285750" indent="-285750"/>
            <a:endParaRPr lang="cs-CZ" dirty="0" smtClean="0"/>
          </a:p>
          <a:p>
            <a:pPr marL="285750" indent="-285750"/>
            <a:endParaRPr lang="cs-CZ" dirty="0" smtClean="0"/>
          </a:p>
          <a:p>
            <a:pPr marL="285750" indent="-28575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3807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Litosféra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je litosféra?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dirty="0" smtClean="0"/>
              <a:t>                       kamenný obal Země</a:t>
            </a:r>
          </a:p>
          <a:p>
            <a:pPr marL="0" indent="0">
              <a:buNone/>
            </a:pPr>
            <a:r>
              <a:rPr lang="cs-CZ" dirty="0" smtClean="0"/>
              <a:t>      zemská kůra a nejsvrchnější část zemského                           pláště</a:t>
            </a:r>
          </a:p>
          <a:p>
            <a:pPr marL="0" indent="0">
              <a:buNone/>
            </a:pPr>
            <a:r>
              <a:rPr lang="cs-CZ" dirty="0" smtClean="0"/>
              <a:t>            praská a lit. desky mění své místo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8882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Pangea – prastarý pevninský blok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[1]</a:t>
            </a:r>
            <a:endParaRPr lang="cs-CZ" sz="2400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http://www.youtube.com/watch?v=YPLsogIPTw0&amp;feature=related</a:t>
            </a:r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32856"/>
            <a:ext cx="4012403" cy="4516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839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Teore</a:t>
            </a:r>
            <a:r>
              <a:rPr lang="cs-CZ" dirty="0" smtClean="0"/>
              <a:t> kontinentálního driftu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Alfred </a:t>
            </a:r>
            <a:r>
              <a:rPr lang="cs-CZ" dirty="0" err="1" smtClean="0"/>
              <a:t>Wegener</a:t>
            </a:r>
            <a:endParaRPr lang="cs-CZ" sz="2400" dirty="0" smtClean="0"/>
          </a:p>
          <a:p>
            <a:endParaRPr lang="cs-CZ" sz="2400" dirty="0"/>
          </a:p>
          <a:p>
            <a:pPr marL="0" indent="0">
              <a:buNone/>
            </a:pPr>
            <a:r>
              <a:rPr lang="cs-CZ" sz="2400" dirty="0" smtClean="0"/>
              <a:t>          [2]</a:t>
            </a:r>
            <a:endParaRPr lang="cs-CZ" sz="2600" dirty="0" smtClean="0"/>
          </a:p>
          <a:p>
            <a:endParaRPr lang="cs-CZ" sz="2400" dirty="0"/>
          </a:p>
          <a:p>
            <a:endParaRPr lang="cs-CZ" sz="2400" dirty="0" smtClean="0"/>
          </a:p>
          <a:p>
            <a:endParaRPr lang="cs-CZ" sz="2400" dirty="0" smtClean="0"/>
          </a:p>
          <a:p>
            <a:endParaRPr lang="cs-CZ" sz="2400" dirty="0"/>
          </a:p>
          <a:p>
            <a:endParaRPr lang="cs-CZ" sz="2400" dirty="0" smtClean="0"/>
          </a:p>
          <a:p>
            <a:endParaRPr lang="cs-CZ" sz="2400" dirty="0"/>
          </a:p>
          <a:p>
            <a:endParaRPr lang="cs-CZ" sz="2400" dirty="0" smtClean="0"/>
          </a:p>
          <a:p>
            <a:endParaRPr lang="cs-CZ" sz="2400" dirty="0"/>
          </a:p>
          <a:p>
            <a:pPr marL="0" indent="0">
              <a:buNone/>
            </a:pPr>
            <a:endParaRPr lang="cs-CZ" sz="2400" dirty="0"/>
          </a:p>
          <a:p>
            <a:r>
              <a:rPr lang="cs-CZ" sz="2200" dirty="0">
                <a:hlinkClick r:id="rId2"/>
              </a:rPr>
              <a:t>http://cs.wikipedia.org/wiki/Alfred_Wegener</a:t>
            </a:r>
            <a:endParaRPr lang="cs-CZ" sz="2200" dirty="0" smtClean="0"/>
          </a:p>
          <a:p>
            <a:endParaRPr lang="cs-CZ" sz="2200" dirty="0" smtClean="0"/>
          </a:p>
          <a:p>
            <a:endParaRPr lang="cs-CZ" sz="2400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325007"/>
            <a:ext cx="3080569" cy="3080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084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18864" y="274638"/>
            <a:ext cx="8229600" cy="562074"/>
          </a:xfrm>
        </p:spPr>
        <p:txBody>
          <a:bodyPr>
            <a:normAutofit/>
          </a:bodyPr>
          <a:lstStyle/>
          <a:p>
            <a:r>
              <a:rPr lang="cs-CZ" sz="2400" dirty="0" smtClean="0"/>
              <a:t>[3]</a:t>
            </a:r>
            <a:endParaRPr lang="cs-CZ" sz="24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8150134" cy="6252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937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Litosférické desky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Pevninská kůra – větší mocnost, složena ze sedimentů, přeměněných hornin, hlubinných i výlevných vyvřelin (stáří asi 4200 mil. let), nejstarší část kontinentů – jádro (štíty)</a:t>
            </a:r>
          </a:p>
          <a:p>
            <a:r>
              <a:rPr lang="cs-CZ" dirty="0" smtClean="0"/>
              <a:t>Oceánská kůra – výlevné vyvřeliny, převážně čedič (stáří asi 150 mil. let)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94352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Pohyb litosférických desek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příčina = vnitřní energie Země</a:t>
            </a:r>
          </a:p>
          <a:p>
            <a:r>
              <a:rPr lang="cs-CZ" dirty="0" smtClean="0"/>
              <a:t>hranice mezi lit. deskami </a:t>
            </a:r>
          </a:p>
          <a:p>
            <a:pPr>
              <a:buFont typeface="Wingdings" pitchFamily="2" charset="2"/>
              <a:buChar char="Ø"/>
            </a:pPr>
            <a:r>
              <a:rPr lang="cs-CZ" b="1" i="1" dirty="0" smtClean="0"/>
              <a:t>Rozbíhavé hranice </a:t>
            </a:r>
            <a:r>
              <a:rPr lang="cs-CZ" dirty="0" smtClean="0"/>
              <a:t>jsou v místech, kde se tvoří nová kůra (z magmatu na dně moří). Kontinenty se od sebe pomalu oddalují a uprostřed Atlantského oceánu vzniká nový podmořský horský hřbet.</a:t>
            </a:r>
          </a:p>
          <a:p>
            <a:pPr>
              <a:buFont typeface="Wingdings" pitchFamily="2" charset="2"/>
              <a:buChar char="Ø"/>
            </a:pPr>
            <a:r>
              <a:rPr lang="cs-CZ" b="1" i="1" dirty="0" smtClean="0"/>
              <a:t>Sbíhavé hranice </a:t>
            </a:r>
            <a:r>
              <a:rPr lang="cs-CZ" dirty="0" smtClean="0"/>
              <a:t>jsou v místech, kde dochází k zániku desek (</a:t>
            </a:r>
            <a:r>
              <a:rPr lang="cs-CZ" dirty="0" err="1" smtClean="0"/>
              <a:t>oc</a:t>
            </a:r>
            <a:r>
              <a:rPr lang="cs-CZ" dirty="0" smtClean="0"/>
              <a:t>. kůra v příkopech). Např. podél západního okraje amerického kontinentu.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9522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Pohyb litosférických desek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[4] podsouvání                                 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dirty="0" smtClean="0"/>
              <a:t>                                                </a:t>
            </a:r>
          </a:p>
          <a:p>
            <a:pPr marL="0" indent="0">
              <a:buNone/>
            </a:pPr>
            <a:r>
              <a:rPr lang="cs-CZ" sz="2400" dirty="0"/>
              <a:t> </a:t>
            </a:r>
            <a:r>
              <a:rPr lang="cs-CZ" sz="2400" dirty="0" smtClean="0"/>
              <a:t>                                                         [5] rozpínání   </a:t>
            </a:r>
            <a:endParaRPr lang="cs-CZ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76872"/>
            <a:ext cx="3514725" cy="227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367" y="2492896"/>
            <a:ext cx="4498523" cy="2822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260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522</Words>
  <Application>Microsoft Office PowerPoint</Application>
  <PresentationFormat>Předvádění na obrazovce (4:3)</PresentationFormat>
  <Paragraphs>84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Motiv systému Office</vt:lpstr>
      <vt:lpstr>Prezentace aplikace PowerPoint</vt:lpstr>
      <vt:lpstr>Prezentace aplikace PowerPoint</vt:lpstr>
      <vt:lpstr>Litosféra</vt:lpstr>
      <vt:lpstr>Pangea – prastarý pevninský blok</vt:lpstr>
      <vt:lpstr>Teore kontinentálního driftu</vt:lpstr>
      <vt:lpstr>[3]</vt:lpstr>
      <vt:lpstr>Litosférické desky</vt:lpstr>
      <vt:lpstr>Pohyb litosférických desek</vt:lpstr>
      <vt:lpstr>Pohyb litosférických desek</vt:lpstr>
      <vt:lpstr>Pohyb litosférických desek</vt:lpstr>
      <vt:lpstr>Použité zdroje: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ICT_SS</dc:creator>
  <cp:lastModifiedBy>Konetzná Magda</cp:lastModifiedBy>
  <cp:revision>14</cp:revision>
  <dcterms:created xsi:type="dcterms:W3CDTF">2012-08-29T18:30:39Z</dcterms:created>
  <dcterms:modified xsi:type="dcterms:W3CDTF">2013-04-17T09:03:33Z</dcterms:modified>
</cp:coreProperties>
</file>