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71" r:id="rId15"/>
    <p:sldId id="275" r:id="rId16"/>
    <p:sldId id="269" r:id="rId17"/>
    <p:sldId id="274" r:id="rId18"/>
    <p:sldId id="273" r:id="rId19"/>
    <p:sldId id="270" r:id="rId20"/>
    <p:sldId id="258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044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54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06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930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540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809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930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564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125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2517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58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7E6CF-37F6-443A-8DEA-6DD892D6BCCE}" type="datetimeFigureOut">
              <a:rPr lang="cs-CZ" smtClean="0"/>
              <a:t>24.6.2013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FEBE0-8FA2-4E88-9B53-7750C3F20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73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youtube.com/watch?v=ozk7DvnpFsE&amp;feature=relmfu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//upload.wikimedia.org/wikipedia/commons/4/48/Czechia_-_outline_map.sv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roome.soil.ncsu.edu/ssc012/Lecture/topic3.htm" TargetMode="External"/><Relationship Id="rId2" Type="http://schemas.openxmlformats.org/officeDocument/2006/relationships/hyperlink" Target="http://www.vcbio.science.ru.nl/en/virtuallessons/landscape/soil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youtube.com/watch?v=zVjwHQXvHr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VjwHQXvHro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Black_dirt_in_Black_Dirt_Region.jpg" TargetMode="External"/><Relationship Id="rId3" Type="http://schemas.openxmlformats.org/officeDocument/2006/relationships/hyperlink" Target="http://www.vcbio.science.ru.nl/en/virtuallessons/landscape/soil/" TargetMode="External"/><Relationship Id="rId7" Type="http://schemas.openxmlformats.org/officeDocument/2006/relationships/hyperlink" Target="http://cs.wikipedia.org/wiki/Soubor:BrownSoil.jpg" TargetMode="External"/><Relationship Id="rId2" Type="http://schemas.openxmlformats.org/officeDocument/2006/relationships/hyperlink" Target="http://www.youtube.com/watch?v=ozk7DvnpFsE&amp;feature=relmf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Soil_profile.jpg" TargetMode="External"/><Relationship Id="rId11" Type="http://schemas.openxmlformats.org/officeDocument/2006/relationships/hyperlink" Target="http://cs.wikipedia.org/wiki/Soubor:Czechia_-_outline_map.svg#file" TargetMode="External"/><Relationship Id="rId5" Type="http://schemas.openxmlformats.org/officeDocument/2006/relationships/hyperlink" Target="http://www.youtube.com/watch?v=zVjwHQXvHro" TargetMode="External"/><Relationship Id="rId10" Type="http://schemas.openxmlformats.org/officeDocument/2006/relationships/hyperlink" Target="http://cs.wikipedia.org/wiki/Soubor:Papier_pH.jpg" TargetMode="External"/><Relationship Id="rId4" Type="http://schemas.openxmlformats.org/officeDocument/2006/relationships/hyperlink" Target="http://broome.soil.ncsu.edu/ssc012/Lecture/topic3.htm" TargetMode="External"/><Relationship Id="rId9" Type="http://schemas.openxmlformats.org/officeDocument/2006/relationships/hyperlink" Target="http://cs.wikipedia.org/wiki/Soubor:Podzol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7046" y="252864"/>
            <a:ext cx="8229600" cy="1143000"/>
          </a:xfrm>
        </p:spPr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369383"/>
              </p:ext>
            </p:extLst>
          </p:nvPr>
        </p:nvGraphicFramePr>
        <p:xfrm>
          <a:off x="0" y="1435232"/>
          <a:ext cx="9144000" cy="5422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2"/>
              </a:tblGrid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</a:rPr>
                        <a:t>Biologie - 9.</a:t>
                      </a:r>
                      <a:r>
                        <a:rPr lang="cs-CZ" sz="1800" baseline="0" dirty="0" smtClean="0">
                          <a:effectLst/>
                        </a:rPr>
                        <a:t> ročník ZŠ a odpovídající ročník víceletých gymnázií</a:t>
                      </a:r>
                      <a:endParaRPr lang="cs-CZ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err="1" smtClean="0">
                          <a:effectLst/>
                        </a:rPr>
                        <a:t>Pedosféra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5. 6. 2013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VY_32_INOVACE_Bi.ND.18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8"/>
            <a:ext cx="9036496" cy="14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3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5865813"/>
          </a:xfrm>
        </p:spPr>
        <p:txBody>
          <a:bodyPr/>
          <a:lstStyle/>
          <a:p>
            <a:pPr marL="0" indent="0">
              <a:buNone/>
            </a:pPr>
            <a:r>
              <a:rPr lang="cs-CZ" sz="3600" dirty="0" smtClean="0"/>
              <a:t>6.</a:t>
            </a:r>
            <a:r>
              <a:rPr lang="cs-CZ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člověk </a:t>
            </a:r>
          </a:p>
          <a:p>
            <a:r>
              <a:rPr lang="cs-CZ" sz="3600" dirty="0" smtClean="0"/>
              <a:t>obdělávání a meliorace </a:t>
            </a:r>
          </a:p>
          <a:p>
            <a:r>
              <a:rPr lang="cs-CZ" sz="3600" dirty="0" smtClean="0"/>
              <a:t>hnojení  </a:t>
            </a:r>
          </a:p>
          <a:p>
            <a:pPr marL="0" indent="0">
              <a:buNone/>
            </a:pPr>
            <a:r>
              <a:rPr lang="cs-CZ" sz="3600" dirty="0">
                <a:hlinkClick r:id="rId2"/>
              </a:rPr>
              <a:t>http://www.youtube.com/watch?v=ozk7DvnpFsE&amp;feature=relmfu</a:t>
            </a:r>
            <a:endParaRPr lang="cs-CZ" sz="3600" dirty="0" smtClean="0"/>
          </a:p>
          <a:p>
            <a:pPr marL="0" indent="0">
              <a:buNone/>
            </a:pPr>
            <a:endParaRPr lang="cs-CZ" sz="3600" dirty="0" smtClean="0"/>
          </a:p>
          <a:p>
            <a:pPr marL="0" indent="0">
              <a:buNone/>
            </a:pPr>
            <a:r>
              <a:rPr lang="cs-CZ" sz="3600" dirty="0"/>
              <a:t> </a:t>
            </a:r>
            <a:r>
              <a:rPr lang="cs-CZ" sz="3600" dirty="0" smtClean="0"/>
              <a:t>     </a:t>
            </a:r>
            <a:r>
              <a:rPr lang="cs-CZ" sz="2800" dirty="0" smtClean="0">
                <a:hlinkClick r:id="rId2"/>
              </a:rPr>
              <a:t>            </a:t>
            </a:r>
            <a:endParaRPr lang="cs-CZ" sz="2800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       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	</a:t>
            </a:r>
            <a:endParaRPr lang="cs-CZ" dirty="0"/>
          </a:p>
        </p:txBody>
      </p:sp>
      <p:pic>
        <p:nvPicPr>
          <p:cNvPr id="2052" name="Picture 4" descr="C:\Users\ICT_SS\AppData\Local\Microsoft\Windows\Temporary Internet Files\Content.IE5\Z3COZFDC\MM900315806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4765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6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Půdní druhy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závisí na fyzikálních vlastnostech půdy</a:t>
            </a:r>
          </a:p>
          <a:p>
            <a:pPr marL="514350" indent="-514350">
              <a:buFont typeface="+mj-lt"/>
              <a:buAutoNum type="alphaUcPeriod"/>
            </a:pPr>
            <a:r>
              <a:rPr lang="cs-CZ" dirty="0" smtClean="0"/>
              <a:t>písčitá  (0,06 – 2 mm)</a:t>
            </a:r>
          </a:p>
          <a:p>
            <a:pPr marL="514350" indent="-514350">
              <a:buFont typeface="+mj-lt"/>
              <a:buAutoNum type="alphaUcPeriod"/>
            </a:pPr>
            <a:r>
              <a:rPr lang="cs-CZ" dirty="0" smtClean="0"/>
              <a:t>hlinitá (0,002 – 0,06 mm)</a:t>
            </a:r>
          </a:p>
          <a:p>
            <a:pPr marL="514350" indent="-514350">
              <a:buFont typeface="+mj-lt"/>
              <a:buAutoNum type="alphaUcPeriod"/>
            </a:pPr>
            <a:r>
              <a:rPr lang="cs-CZ" dirty="0" smtClean="0"/>
              <a:t>jílovitá (&lt; 0,002 mm)</a:t>
            </a:r>
          </a:p>
          <a:p>
            <a:pPr marL="0" indent="0">
              <a:buNone/>
            </a:pPr>
            <a:r>
              <a:rPr lang="cs-CZ" dirty="0" smtClean="0"/>
              <a:t>struktura – vzájemné seskupení a spojení půdních částic ve shluky pomocí tmelících látek (CaCO</a:t>
            </a:r>
            <a:r>
              <a:rPr lang="cs-CZ" sz="2400" dirty="0" smtClean="0"/>
              <a:t>3</a:t>
            </a:r>
            <a:r>
              <a:rPr lang="cs-CZ" dirty="0" smtClean="0"/>
              <a:t>, humus)</a:t>
            </a:r>
          </a:p>
          <a:p>
            <a:pPr marL="0" indent="0">
              <a:buNone/>
            </a:pPr>
            <a:r>
              <a:rPr lang="cs-CZ" dirty="0" smtClean="0"/>
              <a:t>pórovitost – soubor pórů různých tvarů a velikostí v půdě, obvykle vyplněny vodou a vzduchem</a:t>
            </a:r>
          </a:p>
          <a:p>
            <a:pPr marL="0" indent="0">
              <a:buNone/>
            </a:pPr>
            <a:r>
              <a:rPr lang="cs-CZ" dirty="0" smtClean="0"/>
              <a:t>            </a:t>
            </a:r>
          </a:p>
          <a:p>
            <a:pPr marL="0" indent="0">
              <a:buNone/>
            </a:pPr>
            <a:r>
              <a:rPr lang="cs-CZ" dirty="0" smtClean="0"/>
              <a:t>                 Zjistěte základní vlastnosti půdních druhů.                    		Informace si zaznamenejte.</a:t>
            </a:r>
            <a:endParaRPr lang="cs-CZ" dirty="0"/>
          </a:p>
        </p:txBody>
      </p:sp>
      <p:pic>
        <p:nvPicPr>
          <p:cNvPr id="1026" name="Picture 2" descr="C:\Documents and Settings\nadazyova.a\Local Settings\Temporary Internet Files\Content.IE5\MFM2JSME\MC9000539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373216"/>
            <a:ext cx="861365" cy="84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99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Půdní typy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Černozemě, hnědozemě, </a:t>
            </a:r>
            <a:r>
              <a:rPr lang="cs-CZ" dirty="0" err="1" smtClean="0"/>
              <a:t>fluvizemě</a:t>
            </a:r>
            <a:r>
              <a:rPr lang="cs-CZ" dirty="0" smtClean="0"/>
              <a:t>, </a:t>
            </a:r>
            <a:r>
              <a:rPr lang="cs-CZ" dirty="0" err="1" smtClean="0"/>
              <a:t>kambizemě</a:t>
            </a:r>
            <a:r>
              <a:rPr lang="cs-CZ" dirty="0" smtClean="0"/>
              <a:t>, podzoly, </a:t>
            </a:r>
            <a:r>
              <a:rPr lang="cs-CZ" dirty="0" err="1" smtClean="0"/>
              <a:t>gleje</a:t>
            </a:r>
            <a:r>
              <a:rPr lang="cs-CZ" dirty="0" smtClean="0"/>
              <a:t>, rendziny, červené půdy, červenožluté půdy, žlutozemě, pouštní a polopouštní půdy, tundrové půdy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58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sz="2400" dirty="0" smtClean="0">
                <a:solidFill>
                  <a:prstClr val="black"/>
                </a:solidFill>
              </a:rPr>
              <a:t>[1] černozem</a:t>
            </a:r>
            <a:endParaRPr lang="cs-CZ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7620000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734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85682"/>
            <a:ext cx="33528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0" y="188640"/>
            <a:ext cx="4038600" cy="5937523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[2] podzol</a:t>
            </a: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5102273" y="116632"/>
            <a:ext cx="4038600" cy="41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[3] hnědozem</a:t>
            </a:r>
            <a:endParaRPr lang="cs-CZ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2" y="980728"/>
            <a:ext cx="4029075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28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 mapy ČR zakreslete půdní </a:t>
            </a:r>
            <a:r>
              <a:rPr lang="cs-CZ" dirty="0"/>
              <a:t>typy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700" dirty="0" smtClean="0"/>
              <a:t>[6]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1031" name="Picture 7" descr="Soubor:Czechia - outline map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6200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64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Půdní horizonty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[4]</a:t>
            </a:r>
            <a:endParaRPr lang="cs-CZ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horizont A (pravý humusový horizont)</a:t>
            </a:r>
          </a:p>
          <a:p>
            <a:r>
              <a:rPr lang="cs-CZ" dirty="0" smtClean="0"/>
              <a:t>horizont B (</a:t>
            </a:r>
            <a:r>
              <a:rPr lang="cs-CZ" dirty="0" err="1" smtClean="0"/>
              <a:t>iluviální</a:t>
            </a:r>
            <a:r>
              <a:rPr lang="cs-CZ" dirty="0" smtClean="0"/>
              <a:t>)</a:t>
            </a:r>
          </a:p>
          <a:p>
            <a:r>
              <a:rPr lang="cs-CZ" dirty="0" smtClean="0"/>
              <a:t>horizont C (půdotvorný substrát, vzniká půda)</a:t>
            </a:r>
          </a:p>
          <a:p>
            <a:r>
              <a:rPr lang="cs-CZ" dirty="0" smtClean="0"/>
              <a:t>O - nadložní organický horizont</a:t>
            </a: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://www.vcbio.science.ru.nl/en/virtuallessons/landscape/soil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>
                <a:hlinkClick r:id="rId3"/>
              </a:rPr>
              <a:t>http://broome.soil.ncsu.edu/ssc012/Lecture/topic3.htm</a:t>
            </a:r>
            <a:endParaRPr lang="cs-CZ" dirty="0"/>
          </a:p>
          <a:p>
            <a:endParaRPr lang="cs-CZ" dirty="0"/>
          </a:p>
          <a:p>
            <a:endParaRPr lang="cs-CZ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07" y="1700808"/>
            <a:ext cx="3622038" cy="442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70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Domácí 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Seberte vzorky půdy na různých stanovištích (např. pole, les, záhon, park, pískoviště …). </a:t>
            </a:r>
          </a:p>
          <a:p>
            <a:pPr marL="0" indent="0">
              <a:buNone/>
            </a:pPr>
            <a:r>
              <a:rPr lang="cs-CZ" dirty="0" smtClean="0"/>
              <a:t>Vzorky popište (datum, stanoviště …). </a:t>
            </a:r>
          </a:p>
          <a:p>
            <a:pPr marL="0" indent="0">
              <a:buNone/>
            </a:pPr>
            <a:r>
              <a:rPr lang="cs-CZ" dirty="0" smtClean="0"/>
              <a:t>Přineste do školy.</a:t>
            </a:r>
          </a:p>
          <a:p>
            <a:pPr marL="0" indent="0">
              <a:buNone/>
            </a:pPr>
            <a:r>
              <a:rPr lang="cs-CZ" dirty="0" smtClean="0"/>
              <a:t>Proveďte rozbor půdy.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708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Rozbor půdy </a:t>
            </a:r>
            <a:endParaRPr lang="cs-CZ" dirty="0"/>
          </a:p>
        </p:txBody>
      </p:sp>
      <p:graphicFrame>
        <p:nvGraphicFramePr>
          <p:cNvPr id="3" name="Zástupný symbol pro obsah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390536"/>
              </p:ext>
            </p:extLst>
          </p:nvPr>
        </p:nvGraphicFramePr>
        <p:xfrm>
          <a:off x="179512" y="1412776"/>
          <a:ext cx="8748465" cy="5012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908042"/>
                <a:gridCol w="1583838"/>
                <a:gridCol w="1332318"/>
                <a:gridCol w="608719"/>
                <a:gridCol w="2307436"/>
              </a:tblGrid>
              <a:tr h="559722">
                <a:tc>
                  <a:txBody>
                    <a:bodyPr/>
                    <a:lstStyle/>
                    <a:p>
                      <a:r>
                        <a:rPr lang="cs-CZ" dirty="0" smtClean="0"/>
                        <a:t>vzorek č.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stanoviště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barva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zrnitost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půdní druh a typ</a:t>
                      </a:r>
                      <a:endParaRPr lang="cs-CZ" dirty="0"/>
                    </a:p>
                  </a:txBody>
                  <a:tcPr/>
                </a:tc>
              </a:tr>
              <a:tr h="874565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874565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874565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874565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874565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45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Stanovení pH půdy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</a:t>
            </a:r>
            <a:r>
              <a:rPr lang="cs-CZ" sz="2400" dirty="0">
                <a:hlinkClick r:id="rId2"/>
              </a:rPr>
              <a:t>http://www.youtube.com/watch?v=zVjwHQXvHro</a:t>
            </a:r>
            <a:endParaRPr lang="cs-CZ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36173"/>
            <a:ext cx="321945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467544" y="3244334"/>
            <a:ext cx="43258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/>
              <a:t>[5]</a:t>
            </a:r>
            <a:endParaRPr lang="cs-CZ" sz="2000" dirty="0"/>
          </a:p>
        </p:txBody>
      </p:sp>
      <p:pic>
        <p:nvPicPr>
          <p:cNvPr id="1029" name="Picture 5" descr="C:\Documents and Settings\nadazyova.a\Local Settings\Temporary Internet Files\Content.IE5\29IVTCS0\MC90035909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03332"/>
            <a:ext cx="3451033" cy="425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7504" y="188639"/>
            <a:ext cx="9036496" cy="666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Prezentace o </a:t>
            </a:r>
            <a:r>
              <a:rPr lang="cs-CZ" dirty="0" err="1" smtClean="0"/>
              <a:t>pedosféře</a:t>
            </a:r>
            <a:r>
              <a:rPr lang="cs-CZ" dirty="0" smtClean="0"/>
              <a:t> slouží učiteli  především k vysvětlení nového učiva, ale také mohou tuto prezentaci využít žáci při domácí přípravě.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se seznámí se základními </a:t>
            </a:r>
            <a:r>
              <a:rPr lang="cs-CZ" dirty="0"/>
              <a:t>pojmy. Do mapy České </a:t>
            </a:r>
            <a:r>
              <a:rPr lang="cs-CZ" dirty="0" smtClean="0"/>
              <a:t>republiky (příp. Evropy </a:t>
            </a:r>
            <a:r>
              <a:rPr lang="cs-CZ" dirty="0"/>
              <a:t>nebo světa </a:t>
            </a:r>
            <a:r>
              <a:rPr lang="cs-CZ" dirty="0" smtClean="0"/>
              <a:t>- předem </a:t>
            </a:r>
            <a:r>
              <a:rPr lang="cs-CZ" dirty="0"/>
              <a:t>připraví učitel) </a:t>
            </a:r>
            <a:r>
              <a:rPr lang="cs-CZ" dirty="0" smtClean="0"/>
              <a:t>zakreslí pomocí webových stránek půdní typy </a:t>
            </a:r>
            <a:r>
              <a:rPr lang="cs-CZ" dirty="0"/>
              <a:t>. </a:t>
            </a:r>
            <a:r>
              <a:rPr lang="cs-CZ" dirty="0" smtClean="0"/>
              <a:t>Žáci hledají na internetu vlastnosti půdních druhů, zapisují do sešitu nebo do textového editoru (např. MS Word). Tvoří tabulky (sešit, MS Excel), kde srovnávají hlavní znaky půdních typů.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Za domácí úkol  žáci seberou vzorky půdy z rozdílných stanovišť. Ve škole provedou rozbor.  Po shlédnutí videa (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://www.youtube.com/watch?v=zVjwHQXvHro </a:t>
            </a:r>
            <a:r>
              <a:rPr lang="cs-CZ" dirty="0" smtClean="0"/>
              <a:t>) budou schopni </a:t>
            </a:r>
            <a:r>
              <a:rPr lang="cs-CZ" smtClean="0"/>
              <a:t>změřit pH </a:t>
            </a:r>
            <a:r>
              <a:rPr lang="cs-CZ" dirty="0" smtClean="0"/>
              <a:t>půdy. Veškeré pozorované hodnoty zapisují do tabulky.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</a:t>
            </a:r>
            <a:r>
              <a:rPr lang="cs-CZ" dirty="0" smtClean="0">
                <a:ea typeface="Calibri"/>
                <a:cs typeface="Times New Roman"/>
              </a:rPr>
              <a:t>áci mohou  být rozděleni do menších skupin ve třídě nebo pracovat samostatně v počítačové učebně.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 </a:t>
            </a:r>
            <a:r>
              <a:rPr lang="cs-CZ" dirty="0" smtClean="0"/>
              <a:t>Skupinová  nebo hromadná výuka</a:t>
            </a:r>
          </a:p>
          <a:p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</a:t>
            </a:r>
            <a:r>
              <a:rPr lang="cs-CZ" dirty="0" smtClean="0"/>
              <a:t>Kompetence k učení, kompetence k řešení problémů, kompetence komunikativní, kompetence sociální a personální, kompetence občanské </a:t>
            </a:r>
          </a:p>
          <a:p>
            <a:endParaRPr lang="cs-CZ" dirty="0"/>
          </a:p>
          <a:p>
            <a:r>
              <a:rPr lang="cs-CZ" b="1" dirty="0"/>
              <a:t>Vazba na ŠVP: </a:t>
            </a:r>
            <a:r>
              <a:rPr lang="cs-CZ" dirty="0"/>
              <a:t>Školní vzdělávací program pro osmileté gymnázium – část A – nižší gymnázium – učební osnovy BIOLOGIE – kvarta – Země a její vývoj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240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cs-CZ" sz="1600" dirty="0" smtClean="0"/>
              <a:t>KVASNIČKOVÁ, Danuše. A KOLEKTIV. </a:t>
            </a:r>
            <a:r>
              <a:rPr lang="cs-CZ" sz="1600" i="1" dirty="0" smtClean="0"/>
              <a:t>Ekologický přírodopis</a:t>
            </a:r>
            <a:r>
              <a:rPr lang="cs-CZ" sz="1600" dirty="0" smtClean="0"/>
              <a:t>. Praha: Fortuna, 2002. ISBN 80-7168-670-0.</a:t>
            </a:r>
          </a:p>
          <a:p>
            <a:r>
              <a:rPr lang="cs-CZ" sz="1600" dirty="0" smtClean="0">
                <a:hlinkClick r:id="rId2"/>
              </a:rPr>
              <a:t>http://www.youtube.com/watch?v=ozk7DvnpFsE&amp;feature=relmfu</a:t>
            </a:r>
            <a:endParaRPr lang="cs-CZ" sz="1600" dirty="0" smtClean="0"/>
          </a:p>
          <a:p>
            <a:r>
              <a:rPr lang="cs-CZ" sz="1600" dirty="0" smtClean="0">
                <a:hlinkClick r:id="rId3"/>
              </a:rPr>
              <a:t>http://www.vcbio.science.ru.nl/en/virtuallessons/landscape/soil/</a:t>
            </a:r>
            <a:endParaRPr lang="cs-CZ" sz="1600" dirty="0" smtClean="0"/>
          </a:p>
          <a:p>
            <a:r>
              <a:rPr lang="cs-CZ" sz="1600" dirty="0" smtClean="0">
                <a:hlinkClick r:id="rId4"/>
              </a:rPr>
              <a:t>http://broome.soil.ncsu.edu/ssc012/Lecture/topic3.htm</a:t>
            </a:r>
            <a:endParaRPr lang="cs-CZ" sz="1600" dirty="0" smtClean="0"/>
          </a:p>
          <a:p>
            <a:r>
              <a:rPr lang="cs-CZ" sz="1600" dirty="0">
                <a:hlinkClick r:id="rId5"/>
              </a:rPr>
              <a:t>http://www.youtube.com/watch?v=zVjwHQXvHro</a:t>
            </a:r>
            <a:endParaRPr lang="cs-CZ" sz="1600" dirty="0"/>
          </a:p>
          <a:p>
            <a:r>
              <a:rPr lang="cs-CZ" sz="1600" dirty="0" smtClean="0"/>
              <a:t>4) </a:t>
            </a:r>
            <a:r>
              <a:rPr lang="cs-CZ" sz="1600" dirty="0" err="1" smtClean="0"/>
              <a:t>Paleorthid</a:t>
            </a:r>
            <a:r>
              <a:rPr lang="cs-CZ" sz="1600" dirty="0" smtClean="0"/>
              <a:t>. [cit. 2013-06-05] dostupné pod licencí public </a:t>
            </a:r>
            <a:r>
              <a:rPr lang="cs-CZ" sz="1600" dirty="0" err="1" smtClean="0"/>
              <a:t>domain</a:t>
            </a:r>
            <a:r>
              <a:rPr lang="cs-CZ" sz="1600" dirty="0" smtClean="0"/>
              <a:t> na www: </a:t>
            </a:r>
            <a:r>
              <a:rPr lang="cs-CZ" sz="1600" dirty="0" smtClean="0">
                <a:hlinkClick r:id="rId6"/>
              </a:rPr>
              <a:t>http://cs.wikipedia.org/wiki/Soubor:Soil_profile.jpg</a:t>
            </a:r>
            <a:endParaRPr lang="cs-CZ" sz="1600" dirty="0" smtClean="0"/>
          </a:p>
          <a:p>
            <a:r>
              <a:rPr lang="cs-CZ" sz="1600" dirty="0" smtClean="0"/>
              <a:t>3) </a:t>
            </a:r>
            <a:r>
              <a:rPr lang="cs-CZ" sz="1600" dirty="0" err="1" smtClean="0"/>
              <a:t>Remulazz</a:t>
            </a:r>
            <a:r>
              <a:rPr lang="cs-CZ" sz="1600" dirty="0" smtClean="0"/>
              <a:t>. [cit. 2013-06-05]: </a:t>
            </a:r>
            <a:r>
              <a:rPr lang="cs-CZ" sz="1600" dirty="0" smtClean="0">
                <a:hlinkClick r:id="rId7"/>
              </a:rPr>
              <a:t>http://cs.wikipedia.org/wiki/Soubor:BrownSoil.jpg</a:t>
            </a:r>
            <a:endParaRPr lang="cs-CZ" sz="1600" dirty="0" smtClean="0"/>
          </a:p>
          <a:p>
            <a:r>
              <a:rPr lang="cs-CZ" sz="1600" dirty="0" smtClean="0"/>
              <a:t>1) Daniel Case. [cit. 2013-06-05] dostupné pod licencí </a:t>
            </a:r>
            <a:r>
              <a:rPr lang="cs-CZ" sz="1600" dirty="0" err="1" smtClean="0"/>
              <a:t>Creative</a:t>
            </a:r>
            <a:r>
              <a:rPr lang="cs-CZ" sz="1600" dirty="0" smtClean="0"/>
              <a:t> </a:t>
            </a:r>
            <a:r>
              <a:rPr lang="cs-CZ" sz="1600" dirty="0" err="1" smtClean="0"/>
              <a:t>Commons</a:t>
            </a:r>
            <a:r>
              <a:rPr lang="cs-CZ" sz="1600" dirty="0" smtClean="0"/>
              <a:t> na www: </a:t>
            </a:r>
            <a:r>
              <a:rPr lang="cs-CZ" sz="1600" dirty="0" smtClean="0">
                <a:hlinkClick r:id="rId8"/>
              </a:rPr>
              <a:t>http://cs.wikipedia.org/wiki/Soubor:Black_dirt_in_Black_Dirt_Region.jpg</a:t>
            </a:r>
            <a:endParaRPr lang="cs-CZ" sz="1600" dirty="0" smtClean="0"/>
          </a:p>
          <a:p>
            <a:r>
              <a:rPr lang="cs-CZ" sz="1600" dirty="0" smtClean="0"/>
              <a:t>2) </a:t>
            </a:r>
            <a:r>
              <a:rPr lang="cs-CZ" sz="1600" dirty="0" err="1" smtClean="0"/>
              <a:t>Mzolta</a:t>
            </a:r>
            <a:r>
              <a:rPr lang="cs-CZ" sz="1600" dirty="0" smtClean="0"/>
              <a:t>. [cit. 2013-06-05]:  </a:t>
            </a:r>
            <a:r>
              <a:rPr lang="cs-CZ" sz="1600" dirty="0" smtClean="0">
                <a:hlinkClick r:id="rId9"/>
              </a:rPr>
              <a:t>http://cs.wikipedia.org/wiki/Soubor:Podzol.jpg</a:t>
            </a:r>
            <a:endParaRPr lang="cs-CZ" sz="1600" dirty="0" smtClean="0"/>
          </a:p>
          <a:p>
            <a:r>
              <a:rPr lang="cs-CZ" sz="1600" dirty="0" smtClean="0"/>
              <a:t>5) </a:t>
            </a:r>
            <a:r>
              <a:rPr lang="cs-CZ" sz="1600" dirty="0"/>
              <a:t>Sébastien </a:t>
            </a:r>
            <a:r>
              <a:rPr lang="cs-CZ" sz="1600" dirty="0" err="1" smtClean="0"/>
              <a:t>Bruneau</a:t>
            </a:r>
            <a:r>
              <a:rPr lang="cs-CZ" sz="1600" dirty="0" smtClean="0"/>
              <a:t>. </a:t>
            </a:r>
            <a:r>
              <a:rPr lang="cs-CZ" sz="1600" dirty="0"/>
              <a:t>[cit. </a:t>
            </a:r>
            <a:r>
              <a:rPr lang="cs-CZ" sz="1600" dirty="0" smtClean="0"/>
              <a:t>2013-06-05]:  </a:t>
            </a:r>
            <a:r>
              <a:rPr lang="cs-CZ" sz="1600" dirty="0">
                <a:hlinkClick r:id="rId10"/>
              </a:rPr>
              <a:t>http://</a:t>
            </a:r>
            <a:r>
              <a:rPr lang="cs-CZ" sz="1600" dirty="0" smtClean="0">
                <a:hlinkClick r:id="rId10"/>
              </a:rPr>
              <a:t>cs.wikipedia.org/wiki/Soubor:Papier_pH.jpg</a:t>
            </a:r>
            <a:endParaRPr lang="cs-CZ" sz="1600" dirty="0" smtClean="0"/>
          </a:p>
          <a:p>
            <a:r>
              <a:rPr lang="cs-CZ" sz="1600" dirty="0"/>
              <a:t>6) </a:t>
            </a:r>
            <a:r>
              <a:rPr lang="cs-CZ" sz="1600" dirty="0" err="1" smtClean="0"/>
              <a:t>Caroig</a:t>
            </a:r>
            <a:r>
              <a:rPr lang="cs-CZ" sz="1600" dirty="0" smtClean="0"/>
              <a:t>. </a:t>
            </a:r>
            <a:r>
              <a:rPr lang="cs-CZ" sz="1600" dirty="0"/>
              <a:t>[cit. </a:t>
            </a:r>
            <a:r>
              <a:rPr lang="cs-CZ" sz="1600" dirty="0" smtClean="0"/>
              <a:t>2013-06-05] </a:t>
            </a:r>
            <a:r>
              <a:rPr lang="cs-CZ" sz="1600" dirty="0"/>
              <a:t>dostupné pod licencí </a:t>
            </a:r>
            <a:r>
              <a:rPr lang="cs-CZ" sz="1600" dirty="0" err="1"/>
              <a:t>Creative</a:t>
            </a:r>
            <a:r>
              <a:rPr lang="cs-CZ" sz="1600" dirty="0"/>
              <a:t> </a:t>
            </a:r>
            <a:r>
              <a:rPr lang="cs-CZ" sz="1600" dirty="0" err="1"/>
              <a:t>Commons</a:t>
            </a:r>
            <a:r>
              <a:rPr lang="cs-CZ" sz="1600" dirty="0"/>
              <a:t> na www: </a:t>
            </a:r>
            <a:r>
              <a:rPr lang="cs-CZ" sz="1600" dirty="0" smtClean="0">
                <a:hlinkClick r:id="rId11"/>
              </a:rPr>
              <a:t>http</a:t>
            </a:r>
            <a:r>
              <a:rPr lang="cs-CZ" sz="1600" dirty="0">
                <a:hlinkClick r:id="rId11"/>
              </a:rPr>
              <a:t>://cs.wikipedia.org/wiki/Soubor:Czechia_-_outline_map.svg#file</a:t>
            </a:r>
            <a:endParaRPr lang="cs-CZ" sz="1600" dirty="0" smtClean="0"/>
          </a:p>
          <a:p>
            <a:r>
              <a:rPr lang="cs-CZ" sz="1600" dirty="0"/>
              <a:t>Další obrázky -  použitý z webu: Office.com</a:t>
            </a:r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1600" dirty="0" smtClean="0"/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1115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Pedosféra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Věda, která se zabývá vznikem, vývojem, rozšířením, vlastnostmi, tříděním, ochranou, zpracováním a zúrodňováním půd se nazývá                  	</a:t>
            </a:r>
          </a:p>
          <a:p>
            <a:pPr marL="0" indent="0">
              <a:buNone/>
            </a:pPr>
            <a:r>
              <a:rPr lang="cs-CZ" sz="9600" dirty="0"/>
              <a:t>	</a:t>
            </a:r>
            <a:r>
              <a:rPr lang="cs-CZ" sz="9600" dirty="0" smtClean="0"/>
              <a:t>PEDOLOGIE.</a:t>
            </a:r>
            <a:endParaRPr lang="cs-CZ" sz="9600" dirty="0"/>
          </a:p>
        </p:txBody>
      </p:sp>
    </p:spTree>
    <p:extLst>
      <p:ext uri="{BB962C8B-B14F-4D97-AF65-F5344CB8AC3E}">
        <p14:creationId xmlns:p14="http://schemas.microsoft.com/office/powerpoint/2010/main" val="422957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Půda = </a:t>
            </a:r>
            <a:r>
              <a:rPr lang="cs-CZ" dirty="0" err="1" smtClean="0"/>
              <a:t>pedon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     je přírodní útvar, který se vyvíjí a mění v   			prostoru a čase. </a:t>
            </a:r>
          </a:p>
          <a:p>
            <a:r>
              <a:rPr lang="cs-CZ" dirty="0" smtClean="0"/>
              <a:t>Obsahuje anorganické a organické látky.</a:t>
            </a:r>
          </a:p>
          <a:p>
            <a:r>
              <a:rPr lang="cs-CZ" dirty="0" smtClean="0"/>
              <a:t>Vznik půdy je velmi složitý a dlouhodobý děj.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031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 smtClean="0"/>
              <a:t>Půdotvorní činitelé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matečná hornina </a:t>
            </a:r>
            <a:r>
              <a:rPr lang="cs-CZ" dirty="0" smtClean="0"/>
              <a:t>– je hornina, která dala vzniknout dané půdě</a:t>
            </a:r>
          </a:p>
          <a:p>
            <a:pPr marL="0" indent="0">
              <a:buNone/>
            </a:pPr>
            <a:r>
              <a:rPr lang="cs-CZ" dirty="0" smtClean="0"/>
              <a:t> - určuje chemické složení půdy a množství živin v půdě (P, K, Ca, Mg)</a:t>
            </a:r>
          </a:p>
          <a:p>
            <a:r>
              <a:rPr lang="cs-CZ" dirty="0" smtClean="0"/>
              <a:t>půdy s kyselou reakcí vznikají ze žuly, pískovce za dostatečné vlhkosti prostředí</a:t>
            </a:r>
          </a:p>
          <a:p>
            <a:r>
              <a:rPr lang="cs-CZ" dirty="0" smtClean="0"/>
              <a:t>půdy se zásaditou reakcí vznikají na vápencích, vápnitých jílech a spraších</a:t>
            </a:r>
          </a:p>
          <a:p>
            <a:r>
              <a:rPr lang="cs-CZ" dirty="0" smtClean="0"/>
              <a:t>půdy na pískovcích, štěrcích, píscích – málo živin</a:t>
            </a:r>
          </a:p>
          <a:p>
            <a:r>
              <a:rPr lang="cs-CZ" dirty="0" smtClean="0"/>
              <a:t>půdy na spraších, vápnitých jílech – bohaté na živiny</a:t>
            </a:r>
            <a:endParaRPr lang="cs-CZ" dirty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584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15888"/>
            <a:ext cx="8229600" cy="601027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2. </a:t>
            </a:r>
            <a:r>
              <a:rPr lang="cs-C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podnebí </a:t>
            </a:r>
            <a:r>
              <a:rPr lang="cs-CZ" dirty="0" smtClean="0"/>
              <a:t>- trvalý činitel, uplatňuje se hl. teplota, množství srážek, poměr srážek a výparu</a:t>
            </a:r>
          </a:p>
          <a:p>
            <a:r>
              <a:rPr lang="cs-CZ" dirty="0" smtClean="0"/>
              <a:t>v oblastech s teplejším podnebím probíhají půdotvorné děje rychleji než v oblastech s chladnějším podnebím</a:t>
            </a:r>
            <a:endParaRPr lang="cs-CZ" dirty="0"/>
          </a:p>
        </p:txBody>
      </p:sp>
      <p:pic>
        <p:nvPicPr>
          <p:cNvPr id="5122" name="Picture 2" descr="C:\Users\ICT_SS\AppData\Local\Microsoft\Windows\Temporary Internet Files\Content.IE5\CKL519Y6\MM90004115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52762"/>
            <a:ext cx="4534448" cy="325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23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5865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3. </a:t>
            </a:r>
            <a:r>
              <a:rPr lang="cs-C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organismy</a:t>
            </a:r>
            <a:r>
              <a:rPr lang="cs-CZ" dirty="0" smtClean="0"/>
              <a:t> – rostliny, živočichové a hlavně mikroorganismy žijící v půdě </a:t>
            </a:r>
          </a:p>
          <a:p>
            <a:r>
              <a:rPr lang="cs-CZ" dirty="0" smtClean="0"/>
              <a:t>vznik půdy biochemickou činností  </a:t>
            </a:r>
          </a:p>
          <a:p>
            <a:r>
              <a:rPr lang="cs-CZ" dirty="0" smtClean="0"/>
              <a:t>obohacování ústrojnými látkami z odumřelých těl organismů – vzniká </a:t>
            </a:r>
          </a:p>
          <a:p>
            <a:pPr marL="0" indent="0">
              <a:buNone/>
            </a:pPr>
            <a:r>
              <a:rPr lang="cs-CZ" sz="4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HUMUS </a:t>
            </a:r>
          </a:p>
          <a:p>
            <a:pPr marL="0" indent="0">
              <a:buNone/>
            </a:pP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nejúrodnější součást půdy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ICT_SS\AppData\Local\Microsoft\Windows\Temporary Internet Files\Content.IE5\Z3COZFDC\MM90030971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71884"/>
            <a:ext cx="2487910" cy="246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65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5865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dirty="0" smtClean="0"/>
              <a:t>4. </a:t>
            </a:r>
            <a:r>
              <a:rPr lang="cs-CZ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reliéf</a:t>
            </a:r>
            <a:r>
              <a:rPr lang="cs-CZ" sz="3600" dirty="0" smtClean="0"/>
              <a:t> – povaha terénu (uplatňuje se nadmořskou výškou, sklonem a polohou svahů vůči světovým stranám) </a:t>
            </a:r>
          </a:p>
          <a:p>
            <a:r>
              <a:rPr lang="cs-CZ" sz="3600" dirty="0" smtClean="0"/>
              <a:t>plynulý vývoj půdy pouze v rovinách</a:t>
            </a:r>
            <a:endParaRPr lang="cs-CZ" sz="3600" dirty="0"/>
          </a:p>
        </p:txBody>
      </p:sp>
      <p:pic>
        <p:nvPicPr>
          <p:cNvPr id="4098" name="Picture 2" descr="C:\Users\ICT_SS\AppData\Local\Microsoft\Windows\Temporary Internet Files\Content.IE5\ACX1H80S\MM90033689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2" y="3033712"/>
            <a:ext cx="4037113" cy="313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05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5865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dirty="0" smtClean="0"/>
              <a:t>5. </a:t>
            </a:r>
            <a:r>
              <a:rPr lang="cs-CZ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podzemní voda </a:t>
            </a:r>
          </a:p>
          <a:p>
            <a:r>
              <a:rPr lang="cs-CZ" sz="3600" dirty="0" smtClean="0"/>
              <a:t>Pokud je hladina podzemní vody blízko pod povrchem půdy např. v kotlinách, vznikají zamokřené půdy (nedostatek vzduchu) – mokřady (vznik rašeliny)</a:t>
            </a:r>
            <a:endParaRPr lang="cs-CZ" sz="3600" dirty="0"/>
          </a:p>
        </p:txBody>
      </p:sp>
      <p:pic>
        <p:nvPicPr>
          <p:cNvPr id="3074" name="Picture 2" descr="C:\Users\ICT_SS\AppData\Local\Microsoft\Windows\Temporary Internet Files\Content.IE5\Z3COZFDC\MM900040897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0206"/>
            <a:ext cx="6662558" cy="317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1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873</Words>
  <Application>Microsoft Office PowerPoint</Application>
  <PresentationFormat>Předvádění na obrazovce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systému Office</vt:lpstr>
      <vt:lpstr>Prezentace aplikace PowerPoint</vt:lpstr>
      <vt:lpstr>Prezentace aplikace PowerPoint</vt:lpstr>
      <vt:lpstr>Pedosféra</vt:lpstr>
      <vt:lpstr>Půda = pedon</vt:lpstr>
      <vt:lpstr>Půdotvorní činitelé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Půdní druhy</vt:lpstr>
      <vt:lpstr>Půdní typy</vt:lpstr>
      <vt:lpstr>Prezentace aplikace PowerPoint</vt:lpstr>
      <vt:lpstr>Prezentace aplikace PowerPoint</vt:lpstr>
      <vt:lpstr>Do mapy ČR zakreslete půdní typy   [6] </vt:lpstr>
      <vt:lpstr>Půdní horizonty</vt:lpstr>
      <vt:lpstr>Domácí úkol:</vt:lpstr>
      <vt:lpstr>Rozbor půdy </vt:lpstr>
      <vt:lpstr>Stanovení pH půdy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28</cp:revision>
  <dcterms:created xsi:type="dcterms:W3CDTF">2012-09-15T17:34:36Z</dcterms:created>
  <dcterms:modified xsi:type="dcterms:W3CDTF">2013-06-24T06:00:37Z</dcterms:modified>
</cp:coreProperties>
</file>