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3" r:id="rId13"/>
    <p:sldId id="26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860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569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166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003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765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548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39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187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4381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43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586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3FF47-0033-4F57-B1F2-6331B6D51A59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C01E-46B7-4B18-9582-6886FD5F52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5525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youtube.com/watch?v=dgoEEzO6JPM&amp;feature=related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GabbroRockCreek1.jpg" TargetMode="External"/><Relationship Id="rId3" Type="http://schemas.openxmlformats.org/officeDocument/2006/relationships/hyperlink" Target="http://cs.wikipedia.org/wiki/Magma" TargetMode="External"/><Relationship Id="rId7" Type="http://schemas.openxmlformats.org/officeDocument/2006/relationships/hyperlink" Target="http://cs.wikipedia.org/wiki/%C5%BDula" TargetMode="External"/><Relationship Id="rId2" Type="http://schemas.openxmlformats.org/officeDocument/2006/relationships/hyperlink" Target="http://cs.wikipedia.org/wiki/L%C3%A1v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Rapakivigranite_ss.jpg" TargetMode="External"/><Relationship Id="rId5" Type="http://schemas.openxmlformats.org/officeDocument/2006/relationships/hyperlink" Target="http://www.youtube.com/watch?v=dgoEEzO6JPM&amp;feature=related" TargetMode="External"/><Relationship Id="rId10" Type="http://schemas.openxmlformats.org/officeDocument/2006/relationships/hyperlink" Target="http://cs.wikipedia.org/wiki/Soubor:BasaltUSGOV.jpg" TargetMode="External"/><Relationship Id="rId4" Type="http://schemas.openxmlformats.org/officeDocument/2006/relationships/hyperlink" Target="http://www.youtube.com/watch?feature=player_detailpage&amp;v=xExdEXOaA9A" TargetMode="External"/><Relationship Id="rId9" Type="http://schemas.openxmlformats.org/officeDocument/2006/relationships/hyperlink" Target="http://cs.wikipedia.org/wiki/Soubor:Gabbro_pmg_ss_2006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Aegirine-phonolite2-2005.jpg" TargetMode="External"/><Relationship Id="rId2" Type="http://schemas.openxmlformats.org/officeDocument/2006/relationships/hyperlink" Target="http://cs.wikipedia.org/wiki/Soubor:Panska_skala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s.wikipedia.org/wiki/Soubor:Boren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agma" TargetMode="External"/><Relationship Id="rId2" Type="http://schemas.openxmlformats.org/officeDocument/2006/relationships/hyperlink" Target="http://cs.wikipedia.org/wiki/L%C3%A1v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youtube.com/watch?feature=player_detailpage&amp;v=xExdEXOaA9A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319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715134"/>
              </p:ext>
            </p:extLst>
          </p:nvPr>
        </p:nvGraphicFramePr>
        <p:xfrm>
          <a:off x="0" y="1590912"/>
          <a:ext cx="9144000" cy="5222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498"/>
                <a:gridCol w="6217502"/>
              </a:tblGrid>
              <a:tr h="63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Biologie – 9. </a:t>
                      </a:r>
                      <a:r>
                        <a:rPr lang="cs-CZ" sz="1800" smtClean="0">
                          <a:effectLst/>
                        </a:rPr>
                        <a:t>ročník ZŠ </a:t>
                      </a:r>
                      <a:r>
                        <a:rPr lang="cs-CZ" sz="1800" baseline="0" smtClean="0">
                          <a:effectLst/>
                        </a:rPr>
                        <a:t>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TÉMA:</a:t>
                      </a:r>
                      <a:endParaRPr lang="cs-CZ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Vyvřelé horniny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AUTOR:</a:t>
                      </a:r>
                      <a:endParaRPr lang="cs-CZ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DATUM:</a:t>
                      </a:r>
                      <a:endParaRPr lang="cs-CZ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6. 10. </a:t>
                      </a:r>
                      <a:r>
                        <a:rPr lang="cs-CZ" sz="1800" dirty="0">
                          <a:effectLst/>
                        </a:rPr>
                        <a:t>2012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NÁZEV A ČÍSLO PROJEKTU:</a:t>
                      </a:r>
                      <a:endParaRPr lang="cs-CZ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72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VY_32_INOVACE_Bi.ND.03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34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8000" dirty="0" smtClean="0"/>
              <a:t>čedič</a:t>
            </a:r>
            <a:endParaRPr lang="cs-CZ" sz="80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83568" y="332656"/>
            <a:ext cx="7992070" cy="60362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/>
              <a:t>                                         </a:t>
            </a:r>
            <a:r>
              <a:rPr lang="cs-CZ" sz="2600" dirty="0" smtClean="0"/>
              <a:t>[5]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4000" dirty="0" smtClean="0">
                <a:hlinkClick r:id="rId2"/>
              </a:rPr>
              <a:t>http</a:t>
            </a:r>
            <a:r>
              <a:rPr lang="cs-CZ" sz="4000" dirty="0">
                <a:hlinkClick r:id="rId2"/>
              </a:rPr>
              <a:t>://www.youtube.com/watch?v=dgoEEzO6JPM&amp;feature=related</a:t>
            </a:r>
            <a:endParaRPr lang="cs-CZ" sz="40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[6]</a:t>
            </a:r>
            <a:endParaRPr lang="cs-CZ" sz="26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dirty="0" smtClean="0"/>
              <a:t>       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Složení: pyroxen, plagioklas, olivín</a:t>
            </a:r>
          </a:p>
          <a:p>
            <a:endParaRPr lang="cs-CZ" sz="2800" dirty="0"/>
          </a:p>
          <a:p>
            <a:endParaRPr lang="cs-CZ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34290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30038"/>
            <a:ext cx="3882007" cy="291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39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8000" dirty="0" smtClean="0"/>
              <a:t>znělec</a:t>
            </a:r>
            <a:endParaRPr lang="cs-CZ" sz="8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                      [7]</a:t>
            </a:r>
            <a:endParaRPr lang="cs-CZ" sz="24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23528" y="1484784"/>
            <a:ext cx="3800401" cy="4979095"/>
          </a:xfrm>
        </p:spPr>
        <p:txBody>
          <a:bodyPr>
            <a:normAutofit/>
          </a:bodyPr>
          <a:lstStyle/>
          <a:p>
            <a:r>
              <a:rPr lang="cs-CZ" sz="2800" dirty="0" smtClean="0"/>
              <a:t>Složení: živec, plagioklas</a:t>
            </a:r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r>
              <a:rPr lang="cs-CZ" sz="2400" dirty="0" smtClean="0"/>
              <a:t>[8]</a:t>
            </a:r>
            <a:endParaRPr lang="cs-CZ" sz="2400" dirty="0"/>
          </a:p>
          <a:p>
            <a:endParaRPr lang="cs-CZ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00034" y="1267264"/>
            <a:ext cx="6182165" cy="4945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61048"/>
            <a:ext cx="381000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6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1800" dirty="0"/>
              <a:t>KVASNIČKOVÁ, Danuše. A KOLEKTIV. </a:t>
            </a:r>
            <a:r>
              <a:rPr lang="cs-CZ" sz="1800" i="1" dirty="0"/>
              <a:t>Ekologický přírodopis</a:t>
            </a:r>
            <a:r>
              <a:rPr lang="cs-CZ" sz="1800" dirty="0"/>
              <a:t>. Praha: Fortuna, 2002. ISBN 80-7168-670-0</a:t>
            </a:r>
            <a:r>
              <a:rPr lang="cs-CZ" sz="1800" dirty="0" smtClean="0"/>
              <a:t>.</a:t>
            </a:r>
          </a:p>
          <a:p>
            <a:r>
              <a:rPr lang="cs-CZ" sz="1800" dirty="0" smtClean="0">
                <a:hlinkClick r:id="rId2"/>
              </a:rPr>
              <a:t>http</a:t>
            </a:r>
            <a:r>
              <a:rPr lang="cs-CZ" sz="1800" dirty="0">
                <a:hlinkClick r:id="rId2"/>
              </a:rPr>
              <a:t>://cs.wikipedia.org/wiki/L%C3%A1va</a:t>
            </a:r>
            <a:endParaRPr lang="cs-CZ" sz="1800" dirty="0"/>
          </a:p>
          <a:p>
            <a:r>
              <a:rPr lang="cs-CZ" sz="1800" dirty="0" smtClean="0">
                <a:hlinkClick r:id="rId3"/>
              </a:rPr>
              <a:t>http</a:t>
            </a:r>
            <a:r>
              <a:rPr lang="cs-CZ" sz="1800" dirty="0">
                <a:hlinkClick r:id="rId3"/>
              </a:rPr>
              <a:t>://</a:t>
            </a:r>
            <a:r>
              <a:rPr lang="cs-CZ" sz="1800" dirty="0" smtClean="0">
                <a:hlinkClick r:id="rId3"/>
              </a:rPr>
              <a:t>cs.wikipedia.org/wiki/Magma</a:t>
            </a:r>
            <a:endParaRPr lang="cs-CZ" sz="1800" dirty="0" smtClean="0"/>
          </a:p>
          <a:p>
            <a:r>
              <a:rPr lang="cs-CZ" sz="1800" dirty="0">
                <a:hlinkClick r:id="rId4"/>
              </a:rPr>
              <a:t>http://</a:t>
            </a:r>
            <a:r>
              <a:rPr lang="cs-CZ" sz="1800" dirty="0" smtClean="0">
                <a:hlinkClick r:id="rId4"/>
              </a:rPr>
              <a:t>www.youtube.com/watch?feature=player_detailpage&amp;v=xExdEXOaA9A</a:t>
            </a:r>
            <a:endParaRPr lang="cs-CZ" sz="1800" dirty="0" smtClean="0"/>
          </a:p>
          <a:p>
            <a:r>
              <a:rPr lang="cs-CZ" sz="1800" dirty="0">
                <a:hlinkClick r:id="rId5"/>
              </a:rPr>
              <a:t>http://</a:t>
            </a:r>
            <a:r>
              <a:rPr lang="cs-CZ" sz="1800" dirty="0" smtClean="0">
                <a:hlinkClick r:id="rId5"/>
              </a:rPr>
              <a:t>www.youtube.com/watch?v=dgoEEzO6JPM&amp;feature=related</a:t>
            </a:r>
            <a:endParaRPr lang="cs-CZ" sz="1800" dirty="0" smtClean="0"/>
          </a:p>
          <a:p>
            <a:r>
              <a:rPr lang="cs-CZ" sz="1800" dirty="0"/>
              <a:t>1) </a:t>
            </a:r>
            <a:r>
              <a:rPr lang="cs-CZ" sz="1800" dirty="0" err="1"/>
              <a:t>Siim</a:t>
            </a:r>
            <a:r>
              <a:rPr lang="cs-CZ" sz="1800" dirty="0"/>
              <a:t>. [cit. </a:t>
            </a:r>
            <a:r>
              <a:rPr lang="cs-CZ" sz="1800" dirty="0" smtClean="0"/>
              <a:t>2012-10-06</a:t>
            </a:r>
            <a:r>
              <a:rPr lang="cs-CZ" sz="1800" dirty="0"/>
              <a:t>] dostupné pod licencí </a:t>
            </a:r>
            <a:r>
              <a:rPr lang="cs-CZ" sz="1800" dirty="0" err="1"/>
              <a:t>Creative</a:t>
            </a:r>
            <a:r>
              <a:rPr lang="cs-CZ" sz="1800" dirty="0"/>
              <a:t> </a:t>
            </a:r>
            <a:r>
              <a:rPr lang="cs-CZ" sz="1800" dirty="0" err="1"/>
              <a:t>Commons</a:t>
            </a:r>
            <a:r>
              <a:rPr lang="cs-CZ" sz="1800" dirty="0"/>
              <a:t> na www</a:t>
            </a:r>
            <a:r>
              <a:rPr lang="cs-CZ" sz="1800" dirty="0" smtClean="0"/>
              <a:t>: </a:t>
            </a:r>
            <a:r>
              <a:rPr lang="cs-CZ" sz="1800" dirty="0" smtClean="0">
                <a:hlinkClick r:id="rId6"/>
              </a:rPr>
              <a:t>http</a:t>
            </a:r>
            <a:r>
              <a:rPr lang="cs-CZ" sz="1800" dirty="0">
                <a:hlinkClick r:id="rId6"/>
              </a:rPr>
              <a:t>://cs.wikipedia.org/wiki/Soubor:Rapakivigranite_ss.jpg</a:t>
            </a:r>
            <a:endParaRPr lang="cs-CZ" sz="1800" dirty="0"/>
          </a:p>
          <a:p>
            <a:r>
              <a:rPr lang="cs-CZ" sz="1800" dirty="0" smtClean="0"/>
              <a:t>2 a, b, c, d) </a:t>
            </a:r>
            <a:r>
              <a:rPr lang="cs-CZ" sz="1800" dirty="0" err="1" smtClean="0"/>
              <a:t>Dake</a:t>
            </a:r>
            <a:r>
              <a:rPr lang="cs-CZ" sz="1800" dirty="0" smtClean="0"/>
              <a:t>. </a:t>
            </a:r>
            <a:r>
              <a:rPr lang="cs-CZ" sz="1800" dirty="0" smtClean="0">
                <a:solidFill>
                  <a:prstClr val="black"/>
                </a:solidFill>
              </a:rPr>
              <a:t>[cit</a:t>
            </a:r>
            <a:r>
              <a:rPr lang="cs-CZ" sz="1800" dirty="0">
                <a:solidFill>
                  <a:prstClr val="black"/>
                </a:solidFill>
              </a:rPr>
              <a:t>. 2012-10-06]</a:t>
            </a:r>
            <a:r>
              <a:rPr lang="cs-CZ" sz="1800" dirty="0" smtClean="0"/>
              <a:t> </a:t>
            </a:r>
            <a:r>
              <a:rPr lang="cs-CZ" sz="1800" dirty="0"/>
              <a:t>dostupné pod licencí </a:t>
            </a:r>
            <a:r>
              <a:rPr lang="cs-CZ" sz="1800" dirty="0" err="1"/>
              <a:t>Creative</a:t>
            </a:r>
            <a:r>
              <a:rPr lang="cs-CZ" sz="1800" dirty="0"/>
              <a:t> </a:t>
            </a:r>
            <a:r>
              <a:rPr lang="cs-CZ" sz="1800" dirty="0" err="1"/>
              <a:t>Commons</a:t>
            </a:r>
            <a:r>
              <a:rPr lang="cs-CZ" sz="1800" dirty="0"/>
              <a:t> na www: </a:t>
            </a:r>
            <a:r>
              <a:rPr lang="cs-CZ" sz="1800" dirty="0" smtClean="0">
                <a:hlinkClick r:id="rId7"/>
              </a:rPr>
              <a:t>http</a:t>
            </a:r>
            <a:r>
              <a:rPr lang="cs-CZ" sz="1800" dirty="0">
                <a:hlinkClick r:id="rId7"/>
              </a:rPr>
              <a:t>://cs.wikipedia.org/wiki/%C5%BDula</a:t>
            </a:r>
            <a:endParaRPr lang="cs-CZ" sz="1800" dirty="0"/>
          </a:p>
          <a:p>
            <a:r>
              <a:rPr lang="cs-CZ" sz="1800" dirty="0" smtClean="0"/>
              <a:t>3</a:t>
            </a:r>
            <a:r>
              <a:rPr lang="cs-CZ" sz="1800"/>
              <a:t>) </a:t>
            </a:r>
            <a:r>
              <a:rPr lang="cs-CZ" sz="1800" smtClean="0"/>
              <a:t>Wilson44691. </a:t>
            </a:r>
            <a:r>
              <a:rPr lang="cs-CZ" sz="1800" smtClean="0">
                <a:solidFill>
                  <a:prstClr val="black"/>
                </a:solidFill>
              </a:rPr>
              <a:t>[cit</a:t>
            </a:r>
            <a:r>
              <a:rPr lang="cs-CZ" sz="1800" dirty="0">
                <a:solidFill>
                  <a:prstClr val="black"/>
                </a:solidFill>
              </a:rPr>
              <a:t>. 2012-10-06] </a:t>
            </a:r>
            <a:r>
              <a:rPr lang="cs-CZ" sz="1800" dirty="0" smtClean="0">
                <a:hlinkClick r:id="rId8"/>
              </a:rPr>
              <a:t>http</a:t>
            </a:r>
            <a:r>
              <a:rPr lang="cs-CZ" sz="1800" dirty="0">
                <a:hlinkClick r:id="rId8"/>
              </a:rPr>
              <a:t>://</a:t>
            </a:r>
            <a:r>
              <a:rPr lang="cs-CZ" sz="1800" dirty="0" smtClean="0">
                <a:hlinkClick r:id="rId8"/>
              </a:rPr>
              <a:t>cs.wikipedia.org/wiki/Soubor:GabbroRockCreek1.jpg</a:t>
            </a:r>
            <a:endParaRPr lang="cs-CZ" sz="1800" dirty="0" smtClean="0"/>
          </a:p>
          <a:p>
            <a:r>
              <a:rPr lang="cs-CZ" sz="1800" dirty="0"/>
              <a:t>4) </a:t>
            </a:r>
            <a:r>
              <a:rPr lang="cs-CZ" sz="1800" dirty="0" err="1"/>
              <a:t>Siim</a:t>
            </a:r>
            <a:r>
              <a:rPr lang="cs-CZ" sz="1800" dirty="0" smtClean="0"/>
              <a:t>. </a:t>
            </a:r>
            <a:r>
              <a:rPr lang="cs-CZ" sz="1800" dirty="0"/>
              <a:t>[cit. </a:t>
            </a:r>
            <a:r>
              <a:rPr lang="cs-CZ" sz="1800" dirty="0" smtClean="0"/>
              <a:t>2012-10-06 </a:t>
            </a:r>
            <a:r>
              <a:rPr lang="cs-CZ" sz="1800" dirty="0"/>
              <a:t>] dostupné pod licencí </a:t>
            </a:r>
            <a:r>
              <a:rPr lang="cs-CZ" sz="1800" dirty="0" err="1"/>
              <a:t>Creative</a:t>
            </a:r>
            <a:r>
              <a:rPr lang="cs-CZ" sz="1800" dirty="0"/>
              <a:t> </a:t>
            </a:r>
            <a:r>
              <a:rPr lang="cs-CZ" sz="1800" dirty="0" err="1"/>
              <a:t>Commons</a:t>
            </a:r>
            <a:r>
              <a:rPr lang="cs-CZ" sz="1800" dirty="0"/>
              <a:t> na www: </a:t>
            </a:r>
            <a:r>
              <a:rPr lang="cs-CZ" sz="1800" dirty="0" smtClean="0">
                <a:hlinkClick r:id="rId9"/>
              </a:rPr>
              <a:t>http</a:t>
            </a:r>
            <a:r>
              <a:rPr lang="cs-CZ" sz="1800" dirty="0">
                <a:hlinkClick r:id="rId9"/>
              </a:rPr>
              <a:t>://cs.wikipedia.org/wiki/Soubor:Gabbro_pmg_ss_2006.jpg</a:t>
            </a:r>
            <a:endParaRPr lang="cs-CZ" sz="1800" dirty="0" smtClean="0"/>
          </a:p>
          <a:p>
            <a:r>
              <a:rPr lang="cs-CZ" sz="1800" dirty="0"/>
              <a:t>5) </a:t>
            </a:r>
            <a:r>
              <a:rPr lang="cs-CZ" sz="1800" dirty="0" err="1"/>
              <a:t>Jurema</a:t>
            </a:r>
            <a:r>
              <a:rPr lang="cs-CZ" sz="1800" dirty="0"/>
              <a:t> </a:t>
            </a:r>
            <a:r>
              <a:rPr lang="cs-CZ" sz="1800" dirty="0" err="1"/>
              <a:t>Oliveira</a:t>
            </a:r>
            <a:r>
              <a:rPr lang="cs-CZ" sz="1800" dirty="0"/>
              <a:t>. [cit. </a:t>
            </a:r>
            <a:r>
              <a:rPr lang="cs-CZ" sz="1800" dirty="0" smtClean="0"/>
              <a:t>2012-10-06</a:t>
            </a:r>
            <a:r>
              <a:rPr lang="cs-CZ" sz="1800" dirty="0"/>
              <a:t>] dostupný pod licencí public </a:t>
            </a:r>
            <a:r>
              <a:rPr lang="cs-CZ" sz="1800" dirty="0" err="1"/>
              <a:t>domain</a:t>
            </a:r>
            <a:r>
              <a:rPr lang="cs-CZ" sz="1800" dirty="0"/>
              <a:t> na www</a:t>
            </a:r>
            <a:r>
              <a:rPr lang="cs-CZ" sz="1800" dirty="0" smtClean="0"/>
              <a:t>:  </a:t>
            </a:r>
            <a:r>
              <a:rPr lang="cs-CZ" sz="1800" dirty="0" smtClean="0">
                <a:hlinkClick r:id="rId10"/>
              </a:rPr>
              <a:t>http</a:t>
            </a:r>
            <a:r>
              <a:rPr lang="cs-CZ" sz="1800" dirty="0">
                <a:hlinkClick r:id="rId10"/>
              </a:rPr>
              <a:t>://cs.wikipedia.org/wiki/Soubor:BasaltUSGOV.jpg 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1798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79512" y="188640"/>
            <a:ext cx="8712968" cy="262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dirty="0">
                <a:solidFill>
                  <a:prstClr val="black"/>
                </a:solidFill>
              </a:rPr>
              <a:t>6) </a:t>
            </a:r>
            <a:r>
              <a:rPr lang="cs-CZ" dirty="0" err="1">
                <a:solidFill>
                  <a:prstClr val="black"/>
                </a:solidFill>
              </a:rPr>
              <a:t>Elya</a:t>
            </a:r>
            <a:r>
              <a:rPr lang="cs-CZ" dirty="0">
                <a:solidFill>
                  <a:prstClr val="black"/>
                </a:solidFill>
              </a:rPr>
              <a:t>. [cit. </a:t>
            </a:r>
            <a:r>
              <a:rPr lang="cs-CZ" dirty="0" smtClean="0">
                <a:solidFill>
                  <a:prstClr val="black"/>
                </a:solidFill>
              </a:rPr>
              <a:t>2012-10-06</a:t>
            </a:r>
            <a:r>
              <a:rPr lang="cs-CZ" dirty="0">
                <a:solidFill>
                  <a:prstClr val="black"/>
                </a:solidFill>
              </a:rPr>
              <a:t>] dostupné pod licencí </a:t>
            </a:r>
            <a:r>
              <a:rPr lang="cs-CZ" dirty="0" err="1">
                <a:solidFill>
                  <a:prstClr val="black"/>
                </a:solidFill>
              </a:rPr>
              <a:t>Creative</a:t>
            </a:r>
            <a:r>
              <a:rPr lang="cs-CZ" dirty="0">
                <a:solidFill>
                  <a:prstClr val="black"/>
                </a:solidFill>
              </a:rPr>
              <a:t> </a:t>
            </a:r>
            <a:r>
              <a:rPr lang="cs-CZ" dirty="0" err="1">
                <a:solidFill>
                  <a:prstClr val="black"/>
                </a:solidFill>
              </a:rPr>
              <a:t>Commons</a:t>
            </a:r>
            <a:r>
              <a:rPr lang="cs-CZ" dirty="0">
                <a:solidFill>
                  <a:prstClr val="black"/>
                </a:solidFill>
              </a:rPr>
              <a:t> na www: </a:t>
            </a:r>
            <a:r>
              <a:rPr lang="cs-CZ" dirty="0">
                <a:solidFill>
                  <a:prstClr val="black"/>
                </a:solidFill>
                <a:hlinkClick r:id="rId2"/>
              </a:rPr>
              <a:t>http://cs.wikipedia.org/wiki/Soubor:Panska_skala.jpg</a:t>
            </a:r>
            <a:endParaRPr lang="cs-CZ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dirty="0">
                <a:solidFill>
                  <a:prstClr val="black"/>
                </a:solidFill>
              </a:rPr>
              <a:t>7) </a:t>
            </a:r>
            <a:r>
              <a:rPr lang="cs-CZ" dirty="0" err="1">
                <a:solidFill>
                  <a:prstClr val="black"/>
                </a:solidFill>
              </a:rPr>
              <a:t>Siim</a:t>
            </a:r>
            <a:r>
              <a:rPr lang="cs-CZ" dirty="0">
                <a:solidFill>
                  <a:prstClr val="black"/>
                </a:solidFill>
              </a:rPr>
              <a:t>. [cit. </a:t>
            </a:r>
            <a:r>
              <a:rPr lang="cs-CZ" dirty="0" smtClean="0">
                <a:solidFill>
                  <a:prstClr val="black"/>
                </a:solidFill>
              </a:rPr>
              <a:t>2012-10-06</a:t>
            </a:r>
            <a:r>
              <a:rPr lang="cs-CZ" dirty="0">
                <a:solidFill>
                  <a:prstClr val="black"/>
                </a:solidFill>
              </a:rPr>
              <a:t>] dostupné pod licencí </a:t>
            </a:r>
            <a:r>
              <a:rPr lang="cs-CZ" dirty="0" err="1">
                <a:solidFill>
                  <a:prstClr val="black"/>
                </a:solidFill>
              </a:rPr>
              <a:t>Creative</a:t>
            </a:r>
            <a:r>
              <a:rPr lang="cs-CZ" dirty="0">
                <a:solidFill>
                  <a:prstClr val="black"/>
                </a:solidFill>
              </a:rPr>
              <a:t> </a:t>
            </a:r>
            <a:r>
              <a:rPr lang="cs-CZ" dirty="0" err="1">
                <a:solidFill>
                  <a:prstClr val="black"/>
                </a:solidFill>
              </a:rPr>
              <a:t>Commons</a:t>
            </a:r>
            <a:r>
              <a:rPr lang="cs-CZ" dirty="0">
                <a:solidFill>
                  <a:prstClr val="black"/>
                </a:solidFill>
              </a:rPr>
              <a:t> na www:  </a:t>
            </a:r>
            <a:r>
              <a:rPr lang="cs-CZ" dirty="0">
                <a:solidFill>
                  <a:prstClr val="black"/>
                </a:solidFill>
                <a:hlinkClick r:id="rId3"/>
              </a:rPr>
              <a:t>http://cs.wikipedia.org/wiki/Soubor:Aegirine-phonolite2-2005.jpg</a:t>
            </a:r>
            <a:endParaRPr lang="cs-CZ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dirty="0">
                <a:solidFill>
                  <a:prstClr val="black"/>
                </a:solidFill>
              </a:rPr>
              <a:t>8) </a:t>
            </a:r>
            <a:r>
              <a:rPr lang="cs-CZ" dirty="0" err="1" smtClean="0"/>
              <a:t>Sevela.p</a:t>
            </a:r>
            <a:r>
              <a:rPr lang="cs-CZ" dirty="0" smtClean="0"/>
              <a:t>. </a:t>
            </a:r>
            <a:r>
              <a:rPr lang="cs-CZ" dirty="0" smtClean="0">
                <a:solidFill>
                  <a:prstClr val="black"/>
                </a:solidFill>
              </a:rPr>
              <a:t>[cit</a:t>
            </a:r>
            <a:r>
              <a:rPr lang="cs-CZ" dirty="0">
                <a:solidFill>
                  <a:prstClr val="black"/>
                </a:solidFill>
              </a:rPr>
              <a:t>. 2012-10-06] </a:t>
            </a:r>
            <a:r>
              <a:rPr lang="cs-CZ" dirty="0">
                <a:solidFill>
                  <a:prstClr val="black"/>
                </a:solidFill>
                <a:hlinkClick r:id="rId4"/>
              </a:rPr>
              <a:t>http://cs.wikipedia.org/wiki/Soubor:Boren.jpg</a:t>
            </a:r>
            <a:endParaRPr lang="cs-CZ" dirty="0" smtClean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dirty="0" smtClean="0">
                <a:solidFill>
                  <a:prstClr val="black"/>
                </a:solidFill>
              </a:rPr>
              <a:t>Ostatní obrázky z webu: </a:t>
            </a:r>
            <a:r>
              <a:rPr lang="cs-CZ" dirty="0"/>
              <a:t>Office.com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cs-CZ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6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539552" y="476672"/>
            <a:ext cx="8136904" cy="6735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/>
              <a:t>Prezentace o </a:t>
            </a:r>
            <a:r>
              <a:rPr lang="cs-CZ" sz="2000" dirty="0" smtClean="0"/>
              <a:t>vyvřelých horninách </a:t>
            </a:r>
            <a:r>
              <a:rPr lang="cs-CZ" sz="2000" dirty="0"/>
              <a:t>slouží učiteli </a:t>
            </a:r>
            <a:r>
              <a:rPr lang="cs-CZ" sz="2000" dirty="0" smtClean="0"/>
              <a:t>především k </a:t>
            </a:r>
            <a:r>
              <a:rPr lang="cs-CZ" sz="2000" dirty="0"/>
              <a:t>vysvětlení nového učiva. </a:t>
            </a:r>
            <a:endParaRPr lang="cs-CZ" sz="2000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Žáci si osvojí základní pojmy. Do hodiny mohou být zapojeni přípravou referátu či prezentace. Mohou se dělit do skupin či pracovat samostatně.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Pomocí webových odkazů hledají rozdíly magma versus láva. Seznámí se se základními příklady vyvřelých hornin. Shlédnutím videí poznají ničivé síly sopečné činnosti a připomenou si pohádku, která je známá scénou u čedičového komplexu.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Formy </a:t>
            </a:r>
            <a:r>
              <a:rPr lang="cs-CZ" sz="2000" b="1" dirty="0">
                <a:solidFill>
                  <a:srgbClr val="000000"/>
                </a:solidFill>
                <a:ea typeface="Calibri"/>
                <a:cs typeface="Times New Roman"/>
              </a:rPr>
              <a:t>výuky</a:t>
            </a:r>
            <a:r>
              <a:rPr lang="cs-CZ" sz="2000" dirty="0">
                <a:solidFill>
                  <a:srgbClr val="000000"/>
                </a:solidFill>
                <a:ea typeface="Calibri"/>
                <a:cs typeface="Times New Roman"/>
              </a:rPr>
              <a:t>:  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h</a:t>
            </a:r>
            <a:r>
              <a:rPr lang="cs-CZ" sz="2000" dirty="0" smtClean="0"/>
              <a:t>romadná nebo skupinová výuka</a:t>
            </a:r>
            <a:endParaRPr lang="cs-CZ" sz="2000" dirty="0"/>
          </a:p>
          <a:p>
            <a:pPr lvl="0"/>
            <a:r>
              <a:rPr lang="cs-CZ" sz="2000" b="1" dirty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</a:t>
            </a:r>
            <a:r>
              <a:rPr lang="cs-CZ" sz="2000" dirty="0">
                <a:solidFill>
                  <a:srgbClr val="000000"/>
                </a:solidFill>
                <a:ea typeface="Calibri"/>
                <a:cs typeface="Times New Roman"/>
              </a:rPr>
              <a:t>k</a:t>
            </a:r>
            <a:r>
              <a:rPr lang="cs-CZ" sz="2000" dirty="0">
                <a:solidFill>
                  <a:prstClr val="black"/>
                </a:solidFill>
              </a:rPr>
              <a:t>ompetence k učení, kompetence k řešení problémů, kompetence komunikativní, kompetence sociální a personální, kompetence občanské </a:t>
            </a:r>
            <a:endParaRPr lang="cs-CZ" sz="2000" dirty="0" smtClean="0">
              <a:solidFill>
                <a:prstClr val="black"/>
              </a:solidFill>
            </a:endParaRPr>
          </a:p>
          <a:p>
            <a:pPr lvl="0"/>
            <a:endParaRPr lang="cs-CZ" sz="2000" dirty="0">
              <a:solidFill>
                <a:prstClr val="black"/>
              </a:solidFill>
            </a:endParaRPr>
          </a:p>
          <a:p>
            <a:r>
              <a:rPr lang="cs-CZ" sz="2000" b="1" dirty="0"/>
              <a:t>Vazba na ŠVP: </a:t>
            </a:r>
            <a:r>
              <a:rPr lang="cs-CZ" sz="2000" dirty="0"/>
              <a:t>Školní vzdělávací program pro osmileté gymnázium – část A – nižší gymnázium – učební osnovy BIOLOGIE – kvarta – </a:t>
            </a:r>
            <a:r>
              <a:rPr lang="cs-CZ" sz="2000" dirty="0" smtClean="0"/>
              <a:t>Horninový cyklus</a:t>
            </a:r>
            <a:endParaRPr lang="cs-CZ" sz="2000" dirty="0"/>
          </a:p>
          <a:p>
            <a:pPr lvl="0"/>
            <a:endParaRPr lang="cs-CZ" sz="2000" dirty="0">
              <a:solidFill>
                <a:prstClr val="black"/>
              </a:solidFill>
            </a:endParaRPr>
          </a:p>
          <a:p>
            <a:pPr marL="285750" indent="-285750"/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15396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Vyvřelé horniny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petrologie = věda, která zkoumá horniny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                                     Co je hornina?</a:t>
            </a:r>
          </a:p>
          <a:p>
            <a:pPr marL="0" indent="0">
              <a:buNone/>
            </a:pPr>
            <a:r>
              <a:rPr lang="cs-CZ" dirty="0" smtClean="0"/>
              <a:t>        Hornina se skládá z většího počtu nerostů.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2050" name="Picture 2" descr="C:\Users\ICT_SS\AppData\Local\Microsoft\Windows\Temporary Internet Files\Content.IE5\Z3COZFDC\MC90044193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1978025" cy="190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64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Vyvřelé horniny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vyvřeliny - vznikají ochlazováním a tuhnutím magmatu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i="1" u="sng" dirty="0" smtClean="0"/>
              <a:t>Rozdíl láva X magma</a:t>
            </a:r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http://cs.wikipedia.org/wiki/L%C3%A1va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>
                <a:hlinkClick r:id="rId3"/>
              </a:rPr>
              <a:t>http://cs.wikipedia.org/wiki/Magma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822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 smtClean="0">
                <a:hlinkClick r:id="rId2"/>
              </a:rPr>
              <a:t>http://www.youtube.com/watch?feature=player_detailpage&amp;v=xExdEXOaA9A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i="1" u="sng" dirty="0" smtClean="0"/>
              <a:t>Návrhy na referáty</a:t>
            </a:r>
            <a:r>
              <a:rPr lang="cs-CZ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Sopečná činnost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Činné sopky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Vyhaslé sopky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Dělení sopek podle složení (láva, popel, stratovulkán)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Pompeje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Vulkanická činnost na území naší republiky</a:t>
            </a:r>
          </a:p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>
              <a:buFont typeface="Wingdings" pitchFamily="2" charset="2"/>
              <a:buChar char="Ø"/>
            </a:pP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636912"/>
            <a:ext cx="4038600" cy="422108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cs-CZ" dirty="0" smtClean="0"/>
              <a:t>Postvulkanická činnost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Vřídla a gejzíry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Využití sopečné a postvulkanické činnosti</a:t>
            </a:r>
          </a:p>
          <a:p>
            <a:pPr>
              <a:buFont typeface="Wingdings" pitchFamily="2" charset="2"/>
              <a:buChar char="Ø"/>
            </a:pPr>
            <a:r>
              <a:rPr lang="cs-CZ" dirty="0" err="1" smtClean="0"/>
              <a:t>Nej</a:t>
            </a:r>
            <a:r>
              <a:rPr lang="cs-CZ" dirty="0" smtClean="0"/>
              <a:t>…</a:t>
            </a:r>
          </a:p>
          <a:p>
            <a:pPr>
              <a:buFont typeface="Wingdings" pitchFamily="2" charset="2"/>
              <a:buChar char="Ø"/>
            </a:pPr>
            <a:r>
              <a:rPr lang="cs-CZ" dirty="0" err="1" smtClean="0"/>
              <a:t>Krakatan</a:t>
            </a:r>
            <a:endParaRPr lang="cs-CZ" dirty="0" smtClean="0"/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Tambora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Současnost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Sopečné plyny</a:t>
            </a:r>
          </a:p>
          <a:p>
            <a:pPr>
              <a:buFont typeface="Wingdings" pitchFamily="2" charset="2"/>
              <a:buChar char="Ø"/>
            </a:pPr>
            <a:endParaRPr lang="cs-CZ" dirty="0"/>
          </a:p>
        </p:txBody>
      </p:sp>
      <p:pic>
        <p:nvPicPr>
          <p:cNvPr id="1026" name="Picture 2" descr="C:\Users\ICT_SS\AppData\Local\Microsoft\Windows\Temporary Internet Files\Content.IE5\Z3COZFDC\MM900282861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11072"/>
            <a:ext cx="1922174" cy="150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5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Hlubinné vyvřelé horniny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magma zůstane uvnitř zemské kůry</a:t>
            </a:r>
          </a:p>
          <a:p>
            <a:r>
              <a:rPr lang="cs-CZ" dirty="0" smtClean="0"/>
              <a:t>vznikají podpovrchová tělesa – plutony (masivy), jsou tvořena </a:t>
            </a:r>
            <a:r>
              <a:rPr lang="cs-CZ" dirty="0" err="1" smtClean="0"/>
              <a:t>plutonity</a:t>
            </a:r>
            <a:r>
              <a:rPr lang="cs-CZ" dirty="0" smtClean="0"/>
              <a:t> (hlubinné vyvřeliny)</a:t>
            </a:r>
          </a:p>
          <a:p>
            <a:r>
              <a:rPr lang="cs-CZ" dirty="0" err="1" smtClean="0"/>
              <a:t>např</a:t>
            </a:r>
            <a:r>
              <a:rPr lang="cs-CZ" dirty="0" smtClean="0"/>
              <a:t>: žula, gabro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5997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8000" dirty="0" smtClean="0"/>
              <a:t>žula</a:t>
            </a:r>
            <a:endParaRPr lang="cs-CZ" sz="80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       [1]</a:t>
            </a:r>
            <a:endParaRPr lang="cs-CZ" sz="2400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Složení: křemen, živec (plagioklas, ortoklas), světlá a tmavá slída (biotit)</a:t>
            </a:r>
          </a:p>
          <a:p>
            <a:endParaRPr lang="cs-CZ" sz="2800" dirty="0"/>
          </a:p>
          <a:p>
            <a:r>
              <a:rPr lang="cs-CZ" sz="2400" dirty="0" smtClean="0"/>
              <a:t>   [2 a, b, c, d]</a:t>
            </a:r>
            <a:endParaRPr lang="cs-CZ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060" y="836712"/>
            <a:ext cx="47625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33" y="4293096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786" y="4293096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12" y="5564663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599212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56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8000" dirty="0" smtClean="0"/>
              <a:t>gabro</a:t>
            </a:r>
            <a:endParaRPr lang="cs-CZ" sz="8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0" indent="0">
              <a:buNone/>
            </a:pPr>
            <a:r>
              <a:rPr lang="cs-CZ" sz="2400" dirty="0" smtClean="0"/>
              <a:t>     [3]</a:t>
            </a:r>
            <a:endParaRPr lang="cs-CZ" sz="2400" dirty="0"/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9552" y="1340768"/>
            <a:ext cx="3008313" cy="5517232"/>
          </a:xfrm>
        </p:spPr>
        <p:txBody>
          <a:bodyPr>
            <a:normAutofit/>
          </a:bodyPr>
          <a:lstStyle/>
          <a:p>
            <a:r>
              <a:rPr lang="cs-CZ" sz="2800" dirty="0" smtClean="0"/>
              <a:t>Složení: plagioklas, pyroxen, amfibol, biotit  </a:t>
            </a:r>
          </a:p>
          <a:p>
            <a:endParaRPr lang="cs-CZ" sz="2800" dirty="0"/>
          </a:p>
          <a:p>
            <a:endParaRPr lang="cs-CZ" sz="2800" dirty="0" smtClean="0"/>
          </a:p>
          <a:p>
            <a:endParaRPr lang="cs-CZ" sz="2800" dirty="0"/>
          </a:p>
          <a:p>
            <a:endParaRPr lang="cs-CZ" sz="2800" dirty="0" smtClean="0"/>
          </a:p>
          <a:p>
            <a:endParaRPr lang="cs-CZ" sz="2800" dirty="0"/>
          </a:p>
          <a:p>
            <a:endParaRPr lang="cs-CZ" sz="2800" dirty="0" smtClean="0"/>
          </a:p>
          <a:p>
            <a:endParaRPr lang="cs-CZ" sz="2800" dirty="0"/>
          </a:p>
          <a:p>
            <a:r>
              <a:rPr lang="cs-CZ" sz="2400" dirty="0" smtClean="0"/>
              <a:t>[4]</a:t>
            </a: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21096" y="1355568"/>
            <a:ext cx="6222274" cy="4464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41" y="3428998"/>
            <a:ext cx="4242453" cy="282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514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Výlevné vyvřelé horniny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magma proniká k zemskému povrchu, rozlévá se láva</a:t>
            </a:r>
          </a:p>
          <a:p>
            <a:r>
              <a:rPr lang="cs-CZ" dirty="0" smtClean="0"/>
              <a:t>vznikají sopečné útvary s magmatickým krbem</a:t>
            </a:r>
          </a:p>
          <a:p>
            <a:r>
              <a:rPr lang="cs-CZ" dirty="0" smtClean="0"/>
              <a:t>výlevné vyvřeliny = vulkanity</a:t>
            </a:r>
          </a:p>
          <a:p>
            <a:r>
              <a:rPr lang="cs-CZ" dirty="0" err="1" smtClean="0"/>
              <a:t>např</a:t>
            </a:r>
            <a:r>
              <a:rPr lang="cs-CZ" dirty="0" smtClean="0"/>
              <a:t>: čedič, znělec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90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620</Words>
  <Application>Microsoft Office PowerPoint</Application>
  <PresentationFormat>Předvádění na obrazovce (4:3)</PresentationFormat>
  <Paragraphs>128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Prezentace aplikace PowerPoint</vt:lpstr>
      <vt:lpstr>Prezentace aplikace PowerPoint</vt:lpstr>
      <vt:lpstr>Vyvřelé horniny</vt:lpstr>
      <vt:lpstr>Vyvřelé horniny</vt:lpstr>
      <vt:lpstr>http://www.youtube.com/watch?feature=player_detailpage&amp;v=xExdEXOaA9A</vt:lpstr>
      <vt:lpstr>Hlubinné vyvřelé horniny</vt:lpstr>
      <vt:lpstr>žula</vt:lpstr>
      <vt:lpstr>gabro</vt:lpstr>
      <vt:lpstr>Výlevné vyvřelé horniny</vt:lpstr>
      <vt:lpstr>čedič</vt:lpstr>
      <vt:lpstr>znělec</vt:lpstr>
      <vt:lpstr>Použité zdroje: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LENOVO USER</cp:lastModifiedBy>
  <cp:revision>29</cp:revision>
  <dcterms:created xsi:type="dcterms:W3CDTF">2012-08-17T09:06:24Z</dcterms:created>
  <dcterms:modified xsi:type="dcterms:W3CDTF">2012-12-21T10:50:33Z</dcterms:modified>
</cp:coreProperties>
</file>