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5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615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105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5876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864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857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43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832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180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140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60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3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E5C79-E63D-4168-8E61-A32B59FF715F}" type="datetimeFigureOut">
              <a:rPr lang="cs-CZ" smtClean="0"/>
              <a:t>20.2.2013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9B33B-F258-45DF-9319-B5EDDFDA6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242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18" Type="http://schemas.openxmlformats.org/officeDocument/2006/relationships/slide" Target="slide12.xml"/><Relationship Id="rId26" Type="http://schemas.openxmlformats.org/officeDocument/2006/relationships/slide" Target="slide28.xml"/><Relationship Id="rId3" Type="http://schemas.openxmlformats.org/officeDocument/2006/relationships/slide" Target="slide9.xml"/><Relationship Id="rId21" Type="http://schemas.openxmlformats.org/officeDocument/2006/relationships/slide" Target="slide27.xml"/><Relationship Id="rId7" Type="http://schemas.openxmlformats.org/officeDocument/2006/relationships/slide" Target="slide5.xml"/><Relationship Id="rId12" Type="http://schemas.openxmlformats.org/officeDocument/2006/relationships/slide" Target="slide6.xml"/><Relationship Id="rId17" Type="http://schemas.openxmlformats.org/officeDocument/2006/relationships/slide" Target="slide7.xml"/><Relationship Id="rId25" Type="http://schemas.openxmlformats.org/officeDocument/2006/relationships/slide" Target="slide23.xml"/><Relationship Id="rId2" Type="http://schemas.openxmlformats.org/officeDocument/2006/relationships/slide" Target="slide4.xml"/><Relationship Id="rId16" Type="http://schemas.openxmlformats.org/officeDocument/2006/relationships/slide" Target="slide26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25.xml"/><Relationship Id="rId24" Type="http://schemas.openxmlformats.org/officeDocument/2006/relationships/slide" Target="slide18.xml"/><Relationship Id="rId5" Type="http://schemas.openxmlformats.org/officeDocument/2006/relationships/slide" Target="slide19.xml"/><Relationship Id="rId15" Type="http://schemas.openxmlformats.org/officeDocument/2006/relationships/slide" Target="slide21.xml"/><Relationship Id="rId23" Type="http://schemas.openxmlformats.org/officeDocument/2006/relationships/slide" Target="slide13.xml"/><Relationship Id="rId10" Type="http://schemas.openxmlformats.org/officeDocument/2006/relationships/slide" Target="slide20.xml"/><Relationship Id="rId19" Type="http://schemas.openxmlformats.org/officeDocument/2006/relationships/slide" Target="slide17.xml"/><Relationship Id="rId4" Type="http://schemas.openxmlformats.org/officeDocument/2006/relationships/slide" Target="slide14.xml"/><Relationship Id="rId9" Type="http://schemas.openxmlformats.org/officeDocument/2006/relationships/slide" Target="slide15.xml"/><Relationship Id="rId14" Type="http://schemas.openxmlformats.org/officeDocument/2006/relationships/slide" Target="slide16.xml"/><Relationship Id="rId2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86" y="3383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433388"/>
              </p:ext>
            </p:extLst>
          </p:nvPr>
        </p:nvGraphicFramePr>
        <p:xfrm>
          <a:off x="107504" y="1484783"/>
          <a:ext cx="9001000" cy="5482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/>
                <a:gridCol w="6264696"/>
              </a:tblGrid>
              <a:tr h="507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Fr. Živného, </a:t>
                      </a:r>
                      <a:r>
                        <a:rPr lang="cs-CZ" sz="1800" dirty="0" smtClean="0">
                          <a:effectLst/>
                        </a:rPr>
                        <a:t>Bohumín, J</a:t>
                      </a:r>
                      <a:r>
                        <a:rPr lang="cs-CZ" sz="1800" dirty="0">
                          <a:effectLst/>
                        </a:rPr>
                        <a:t>. Palacha 794, </a:t>
                      </a:r>
                      <a:r>
                        <a:rPr lang="cs-CZ" sz="1800" dirty="0" smtClean="0">
                          <a:effectLst/>
                        </a:rPr>
                        <a:t>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2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0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- 9.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1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Riskuj - zemské sféry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1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Andrea </a:t>
                      </a:r>
                      <a:r>
                        <a:rPr lang="cs-CZ" sz="1800" dirty="0" err="1" smtClean="0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1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11. 2. 2013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1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9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VY_32_INOVACE_Bi.ND.20</a:t>
                      </a:r>
                      <a:endParaRPr lang="cs-CZ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Hydrosféra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Údolí typu U vzniká činností 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ledovce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447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Hydrosféra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</a:t>
            </a:r>
            <a:r>
              <a:rPr lang="cs-CZ" dirty="0" err="1" smtClean="0"/>
              <a:t>Tethys</a:t>
            </a:r>
            <a:r>
              <a:rPr lang="cs-CZ" dirty="0" smtClean="0"/>
              <a:t>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moře kolem </a:t>
            </a:r>
            <a:r>
              <a:rPr lang="cs-CZ" dirty="0" err="1" smtClean="0"/>
              <a:t>prakontinentu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Hydrosféra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Uveďte aspoň tři místa v ČR s minerálními prameny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Karlovy Vary, Poděbrady, Luhačovice …..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17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Hydrosféra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Které moře má největší salinitu?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Rudé moře (42 ‰), Mrtvé moře je jezero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428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Atmosféra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jsou emise?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nečistoty dostávající se do ovzduší např. z továren, výfukových plynů apod.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95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Atmosféra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vzniká skleníkový efekt?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zvýšeným množstvím CO</a:t>
            </a:r>
            <a:r>
              <a:rPr lang="cs-CZ" sz="2000" dirty="0" smtClean="0"/>
              <a:t>2 </a:t>
            </a:r>
            <a:r>
              <a:rPr lang="cs-CZ" dirty="0" smtClean="0"/>
              <a:t>v atmosféře</a:t>
            </a:r>
            <a:endParaRPr lang="cs-CZ" sz="2000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62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Atmosféra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Složení atmosféry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78% N, 21% O</a:t>
            </a:r>
            <a:r>
              <a:rPr lang="cs-CZ" sz="2400" dirty="0" smtClean="0"/>
              <a:t>2</a:t>
            </a:r>
            <a:r>
              <a:rPr lang="cs-CZ" dirty="0" smtClean="0"/>
              <a:t>, 1% vzácné plyny, 0,03% CO</a:t>
            </a:r>
            <a:r>
              <a:rPr lang="cs-CZ" sz="2400" dirty="0" smtClean="0"/>
              <a:t>2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87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Atmosféra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 jaké vzdálenosti od zemského povrchu sahá atmosféra?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1200 km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400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Atmosféra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troposféra?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spodní vrstva atmosféry, sahá průměrně do výšky 15km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731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Pangea?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err="1" smtClean="0"/>
              <a:t>prakontinent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81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259415"/>
            <a:ext cx="8280920" cy="4753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Hra – Riskuj! -  </a:t>
            </a:r>
            <a:r>
              <a:rPr lang="cs-CZ" dirty="0"/>
              <a:t>slouží jako didaktický materiál k opakování. </a:t>
            </a:r>
            <a:endParaRPr lang="cs-CZ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</a:t>
            </a:r>
            <a:r>
              <a:rPr lang="cs-CZ" dirty="0"/>
              <a:t>si na základě znalostí upevní některé pojmy z oblasti zemské sféry</a:t>
            </a:r>
            <a:r>
              <a:rPr lang="cs-CZ" dirty="0" smtClean="0"/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/>
              <a:t>Vychází z </a:t>
            </a:r>
            <a:r>
              <a:rPr lang="cs-CZ" dirty="0" smtClean="0"/>
              <a:t>učiva o zemských sférách, které se v hodinách biologie probírá.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Žáci mohou hrát samostatně nebo být rozděleni do menších skupin v </a:t>
            </a:r>
            <a:r>
              <a:rPr lang="cs-CZ" dirty="0">
                <a:ea typeface="Calibri"/>
                <a:cs typeface="Times New Roman"/>
              </a:rPr>
              <a:t>počítačové </a:t>
            </a:r>
            <a:r>
              <a:rPr lang="cs-CZ" dirty="0" smtClean="0">
                <a:ea typeface="Calibri"/>
                <a:cs typeface="Times New Roman"/>
              </a:rPr>
              <a:t>učebně. Pokud </a:t>
            </a:r>
            <a:r>
              <a:rPr lang="cs-CZ" dirty="0">
                <a:ea typeface="Calibri"/>
                <a:cs typeface="Times New Roman"/>
              </a:rPr>
              <a:t>to technické vybavení učebny nedovoluje, lze </a:t>
            </a:r>
            <a:r>
              <a:rPr lang="cs-CZ" dirty="0" smtClean="0">
                <a:ea typeface="Calibri"/>
                <a:cs typeface="Times New Roman"/>
              </a:rPr>
              <a:t>hrát společně ve třídě.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</a:t>
            </a:r>
            <a:r>
              <a:rPr lang="cs-CZ" b="1" dirty="0">
                <a:solidFill>
                  <a:srgbClr val="000000"/>
                </a:solidFill>
                <a:ea typeface="Calibri"/>
                <a:cs typeface="Times New Roman"/>
              </a:rPr>
              <a:t>výuky</a:t>
            </a:r>
            <a:r>
              <a:rPr lang="cs-CZ" dirty="0">
                <a:solidFill>
                  <a:srgbClr val="000000"/>
                </a:solidFill>
                <a:ea typeface="Calibri"/>
                <a:cs typeface="Times New Roman"/>
              </a:rPr>
              <a:t>:  </a:t>
            </a:r>
            <a:r>
              <a:rPr lang="cs-CZ" dirty="0"/>
              <a:t>Skupinová </a:t>
            </a:r>
            <a:r>
              <a:rPr lang="cs-CZ" dirty="0" smtClean="0"/>
              <a:t>výuka</a:t>
            </a:r>
          </a:p>
          <a:p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</a:t>
            </a:r>
            <a:r>
              <a:rPr lang="cs-CZ" b="1" dirty="0">
                <a:solidFill>
                  <a:srgbClr val="000000"/>
                </a:solidFill>
                <a:ea typeface="Calibri"/>
                <a:cs typeface="Times New Roman"/>
              </a:rPr>
              <a:t>klíčové kompetence</a:t>
            </a:r>
            <a:r>
              <a:rPr lang="cs-CZ" dirty="0">
                <a:solidFill>
                  <a:srgbClr val="000000"/>
                </a:solidFill>
                <a:ea typeface="Calibri"/>
                <a:cs typeface="Times New Roman"/>
              </a:rPr>
              <a:t>: </a:t>
            </a:r>
            <a:r>
              <a:rPr lang="cs-CZ" dirty="0"/>
              <a:t>Kompetence k učení, kompetence k řešení problémů, kompetence komunikativní, kompetence sociální a personální, kompetence občanské </a:t>
            </a:r>
            <a:endParaRPr lang="cs-CZ" dirty="0" smtClean="0"/>
          </a:p>
          <a:p>
            <a:endParaRPr lang="cs-CZ" dirty="0"/>
          </a:p>
          <a:p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</a:t>
            </a:r>
            <a:r>
              <a:rPr lang="cs-CZ" dirty="0" smtClean="0"/>
              <a:t>Země a </a:t>
            </a:r>
            <a:r>
              <a:rPr lang="cs-CZ" smtClean="0"/>
              <a:t>její vývoj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4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Geosynklinála je 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prohyb mořského dna s obrovskou mocností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06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Jaké tvary můžete rozlišit na mořském dně?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šelf, pánev, příkop, hřbet apod.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104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zemská kůra je mnohem mladší (oceánská nebo kontinentální)?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oceánská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616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litosféra?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část zemské kůry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152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Biosféra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 kterého období spadá vznik a vývoj biosféry?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prahory a starohory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503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Biosféra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Uveďte příklady obnovitelných zdrojů.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sluneční záření, větrné energie, vodní energie, energie přílivu, geotermální energie, biomasa a další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08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Biosféra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Producent je …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zelený organismus, který je schopen fotosyntézy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4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Biosféra 400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plankton?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vodní mikroorganismy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41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Biosféra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oáza?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místo v poušti s vodou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000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Použitá literatura: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KVASNIČKOVÁ</a:t>
            </a:r>
            <a:r>
              <a:rPr lang="cs-CZ" dirty="0"/>
              <a:t>, Danuše. A KOLEKTIV. </a:t>
            </a:r>
            <a:r>
              <a:rPr lang="cs-CZ" i="1" dirty="0"/>
              <a:t>Ekologický přírodopis</a:t>
            </a:r>
            <a:r>
              <a:rPr lang="cs-CZ" dirty="0"/>
              <a:t>. Praha: Fortuna, 2002. ISBN </a:t>
            </a:r>
            <a:r>
              <a:rPr lang="cs-CZ" dirty="0" smtClean="0"/>
              <a:t>80-7168-670-0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31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368670"/>
              </p:ext>
            </p:extLst>
          </p:nvPr>
        </p:nvGraphicFramePr>
        <p:xfrm>
          <a:off x="1" y="0"/>
          <a:ext cx="9144001" cy="70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/>
                <a:gridCol w="1769106"/>
                <a:gridCol w="1769106"/>
                <a:gridCol w="1769106"/>
                <a:gridCol w="2067577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PEDOSFÉRA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HYDROSFÉRA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ATMOSFÉRA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LITOSFÉRA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BIOSFÉRA</a:t>
                      </a:r>
                      <a:endParaRPr lang="cs-CZ" sz="20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100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r>
                        <a:rPr lang="cs-CZ" sz="3600" dirty="0" smtClean="0"/>
                        <a:t>          </a:t>
                      </a:r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200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300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400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500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lačítko akce: Dopředu nebo Další 28">
            <a:hlinkClick r:id="rId2" action="ppaction://hlinksldjump" highlightClick="1"/>
          </p:cNvPr>
          <p:cNvSpPr/>
          <p:nvPr/>
        </p:nvSpPr>
        <p:spPr>
          <a:xfrm>
            <a:off x="1187624" y="1556792"/>
            <a:ext cx="377192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lačítko akce: Dopředu nebo Další 31">
            <a:hlinkClick r:id="rId3" action="ppaction://hlinksldjump" highlightClick="1"/>
          </p:cNvPr>
          <p:cNvSpPr/>
          <p:nvPr/>
        </p:nvSpPr>
        <p:spPr>
          <a:xfrm>
            <a:off x="3001595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Tlačítko akce: Dopředu nebo Další 32">
            <a:hlinkClick r:id="rId4" action="ppaction://hlinksldjump" highlightClick="1"/>
          </p:cNvPr>
          <p:cNvSpPr/>
          <p:nvPr/>
        </p:nvSpPr>
        <p:spPr>
          <a:xfrm>
            <a:off x="4737470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Tlačítko akce: Dopředu nebo Další 33">
            <a:hlinkClick r:id="rId5" action="ppaction://hlinksldjump" highlightClick="1"/>
          </p:cNvPr>
          <p:cNvSpPr/>
          <p:nvPr/>
        </p:nvSpPr>
        <p:spPr>
          <a:xfrm>
            <a:off x="6516216" y="1570019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lačítko akce: Dopředu nebo Další 34">
            <a:hlinkClick r:id="rId6" action="ppaction://hlinksldjump" highlightClick="1"/>
          </p:cNvPr>
          <p:cNvSpPr/>
          <p:nvPr/>
        </p:nvSpPr>
        <p:spPr>
          <a:xfrm>
            <a:off x="8532440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lačítko akce: Dopředu nebo Další 35">
            <a:hlinkClick r:id="rId7" action="ppaction://hlinksldjump" highlightClick="1"/>
          </p:cNvPr>
          <p:cNvSpPr/>
          <p:nvPr/>
        </p:nvSpPr>
        <p:spPr>
          <a:xfrm>
            <a:off x="1187624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Tlačítko akce: Dopředu nebo Další 36">
            <a:hlinkClick r:id="rId8" action="ppaction://hlinksldjump" highlightClick="1"/>
          </p:cNvPr>
          <p:cNvSpPr/>
          <p:nvPr/>
        </p:nvSpPr>
        <p:spPr>
          <a:xfrm>
            <a:off x="3001595" y="279415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Dopředu nebo Další 37">
            <a:hlinkClick r:id="rId9" action="ppaction://hlinksldjump" highlightClick="1"/>
          </p:cNvPr>
          <p:cNvSpPr/>
          <p:nvPr/>
        </p:nvSpPr>
        <p:spPr>
          <a:xfrm>
            <a:off x="4737469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lačítko akce: Dopředu nebo Další 38">
            <a:hlinkClick r:id="rId10" action="ppaction://hlinksldjump" highlightClick="1"/>
          </p:cNvPr>
          <p:cNvSpPr/>
          <p:nvPr/>
        </p:nvSpPr>
        <p:spPr>
          <a:xfrm>
            <a:off x="6538898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Tlačítko akce: Dopředu nebo Další 39">
            <a:hlinkClick r:id="rId11" action="ppaction://hlinksldjump" highlightClick="1"/>
          </p:cNvPr>
          <p:cNvSpPr/>
          <p:nvPr/>
        </p:nvSpPr>
        <p:spPr>
          <a:xfrm>
            <a:off x="8532439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Tlačítko akce: Dopředu nebo Další 40">
            <a:hlinkClick r:id="rId12" action="ppaction://hlinksldjump" highlightClick="1"/>
          </p:cNvPr>
          <p:cNvSpPr/>
          <p:nvPr/>
        </p:nvSpPr>
        <p:spPr>
          <a:xfrm>
            <a:off x="1177478" y="386104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lačítko akce: Dopředu nebo Další 41">
            <a:hlinkClick r:id="rId13" action="ppaction://hlinksldjump" highlightClick="1"/>
          </p:cNvPr>
          <p:cNvSpPr/>
          <p:nvPr/>
        </p:nvSpPr>
        <p:spPr>
          <a:xfrm>
            <a:off x="2956038" y="387427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Tlačítko akce: Dopředu nebo Další 42">
            <a:hlinkClick r:id="rId14" action="ppaction://hlinksldjump" highlightClick="1"/>
          </p:cNvPr>
          <p:cNvSpPr/>
          <p:nvPr/>
        </p:nvSpPr>
        <p:spPr>
          <a:xfrm>
            <a:off x="4697311" y="387427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Tlačítko akce: Dopředu nebo Další 43">
            <a:hlinkClick r:id="rId15" action="ppaction://hlinksldjump" highlightClick="1"/>
          </p:cNvPr>
          <p:cNvSpPr/>
          <p:nvPr/>
        </p:nvSpPr>
        <p:spPr>
          <a:xfrm>
            <a:off x="6516216" y="38165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Tlačítko akce: Dopředu nebo Další 44">
            <a:hlinkClick r:id="rId16" action="ppaction://hlinksldjump" highlightClick="1"/>
          </p:cNvPr>
          <p:cNvSpPr/>
          <p:nvPr/>
        </p:nvSpPr>
        <p:spPr>
          <a:xfrm>
            <a:off x="8532438" y="38165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lačítko akce: Dopředu nebo Další 45">
            <a:hlinkClick r:id="rId17" action="ppaction://hlinksldjump" highlightClick="1"/>
          </p:cNvPr>
          <p:cNvSpPr/>
          <p:nvPr/>
        </p:nvSpPr>
        <p:spPr>
          <a:xfrm>
            <a:off x="1167333" y="49411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Tlačítko akce: Dopředu nebo Další 46">
            <a:hlinkClick r:id="rId18" action="ppaction://hlinksldjump" highlightClick="1"/>
          </p:cNvPr>
          <p:cNvSpPr/>
          <p:nvPr/>
        </p:nvSpPr>
        <p:spPr>
          <a:xfrm>
            <a:off x="2942391" y="49411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Tlačítko akce: Dopředu nebo Další 47">
            <a:hlinkClick r:id="rId19" action="ppaction://hlinksldjump" highlightClick="1"/>
          </p:cNvPr>
          <p:cNvSpPr/>
          <p:nvPr/>
        </p:nvSpPr>
        <p:spPr>
          <a:xfrm>
            <a:off x="4697310" y="4968043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Tlačítko akce: Dopředu nebo Další 48">
            <a:hlinkClick r:id="rId20" action="ppaction://hlinksldjump" highlightClick="1"/>
          </p:cNvPr>
          <p:cNvSpPr/>
          <p:nvPr/>
        </p:nvSpPr>
        <p:spPr>
          <a:xfrm>
            <a:off x="6516216" y="4968043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Tlačítko akce: Dopředu nebo Další 49">
            <a:hlinkClick r:id="rId21" action="ppaction://hlinksldjump" highlightClick="1"/>
          </p:cNvPr>
          <p:cNvSpPr/>
          <p:nvPr/>
        </p:nvSpPr>
        <p:spPr>
          <a:xfrm>
            <a:off x="8533225" y="500856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Tlačítko akce: Dopředu nebo Další 50">
            <a:hlinkClick r:id="rId22" action="ppaction://hlinksldjump" highlightClick="1"/>
          </p:cNvPr>
          <p:cNvSpPr/>
          <p:nvPr/>
        </p:nvSpPr>
        <p:spPr>
          <a:xfrm>
            <a:off x="1153953" y="6264784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Tlačítko akce: Dopředu nebo Další 51">
            <a:hlinkClick r:id="rId23" action="ppaction://hlinksldjump" highlightClick="1"/>
          </p:cNvPr>
          <p:cNvSpPr/>
          <p:nvPr/>
        </p:nvSpPr>
        <p:spPr>
          <a:xfrm>
            <a:off x="3001595" y="6264784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lačítko akce: Dopředu nebo Další 52">
            <a:hlinkClick r:id="rId24" action="ppaction://hlinksldjump" highlightClick="1"/>
          </p:cNvPr>
          <p:cNvSpPr/>
          <p:nvPr/>
        </p:nvSpPr>
        <p:spPr>
          <a:xfrm>
            <a:off x="4643505" y="625071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4" name="Tlačítko akce: Dopředu nebo Další 53">
            <a:hlinkClick r:id="rId25" action="ppaction://hlinksldjump" highlightClick="1"/>
          </p:cNvPr>
          <p:cNvSpPr/>
          <p:nvPr/>
        </p:nvSpPr>
        <p:spPr>
          <a:xfrm>
            <a:off x="6489706" y="6236646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Tlačítko akce: Dopředu nebo Další 54">
            <a:hlinkClick r:id="rId26" action="ppaction://hlinksldjump" highlightClick="1"/>
          </p:cNvPr>
          <p:cNvSpPr/>
          <p:nvPr/>
        </p:nvSpPr>
        <p:spPr>
          <a:xfrm>
            <a:off x="8526009" y="6219817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80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r>
              <a:rPr lang="cs-CZ" dirty="0" smtClean="0"/>
              <a:t>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základním půdotvorným činitelem?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matečná hornina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30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r>
              <a:rPr lang="cs-CZ" dirty="0" smtClean="0"/>
              <a:t>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Který trvalý činitel ovlivňuje vznik půdy?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podnebí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00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r>
              <a:rPr lang="cs-CZ" dirty="0" smtClean="0"/>
              <a:t>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humus?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nejúrodnější součást půdy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203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r>
              <a:rPr lang="cs-CZ" dirty="0" smtClean="0"/>
              <a:t>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Uveďte 3 půdní typy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černozem, hnědozem, podzol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87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r>
              <a:rPr lang="cs-CZ" dirty="0" smtClean="0"/>
              <a:t>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Věda, která se zabývá zkoumáním vzniku, vývoje, vlastností, rozšířením půd a jejich ochranou je …..</a:t>
            </a:r>
          </a:p>
          <a:p>
            <a:endParaRPr lang="cs-CZ" dirty="0"/>
          </a:p>
          <a:p>
            <a:r>
              <a:rPr lang="cs-CZ" dirty="0" smtClean="0"/>
              <a:t>pedologie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95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Hydrosféra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denudace?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odnos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884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270</TotalTime>
  <Words>579</Words>
  <Application>Microsoft Office PowerPoint</Application>
  <PresentationFormat>Předvádění na obrazovce (4:3)</PresentationFormat>
  <Paragraphs>203</Paragraphs>
  <Slides>29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systému Office</vt:lpstr>
      <vt:lpstr>Prezentace aplikace PowerPoint</vt:lpstr>
      <vt:lpstr>Prezentace aplikace PowerPoint</vt:lpstr>
      <vt:lpstr>Prezentace aplikace PowerPoint</vt:lpstr>
      <vt:lpstr>Pedosféra 100</vt:lpstr>
      <vt:lpstr>Pedosféra 200</vt:lpstr>
      <vt:lpstr>Pedosféra 300</vt:lpstr>
      <vt:lpstr>Pedosféra 400</vt:lpstr>
      <vt:lpstr>Pedosféra 500</vt:lpstr>
      <vt:lpstr>Hydrosféra 100</vt:lpstr>
      <vt:lpstr>Hydrosféra 200</vt:lpstr>
      <vt:lpstr>Hydrosféra 300</vt:lpstr>
      <vt:lpstr>Hydrosféra 400</vt:lpstr>
      <vt:lpstr>Hydrosféra 500</vt:lpstr>
      <vt:lpstr>Atmosféra 100</vt:lpstr>
      <vt:lpstr>Atmosféra 200</vt:lpstr>
      <vt:lpstr>Atmosféra 300</vt:lpstr>
      <vt:lpstr>Atmosféra 400</vt:lpstr>
      <vt:lpstr>Atmosféra 500</vt:lpstr>
      <vt:lpstr>Litosféra 100</vt:lpstr>
      <vt:lpstr>Litosféra 200</vt:lpstr>
      <vt:lpstr>Litosféra 300</vt:lpstr>
      <vt:lpstr>Litosféra 400</vt:lpstr>
      <vt:lpstr>Litosféra 500</vt:lpstr>
      <vt:lpstr>Biosféra 100</vt:lpstr>
      <vt:lpstr>Biosféra 200</vt:lpstr>
      <vt:lpstr>Biosféra 300</vt:lpstr>
      <vt:lpstr>Biosféra 400 </vt:lpstr>
      <vt:lpstr>Biosféra 500</vt:lpstr>
      <vt:lpstr>Použitá literatura: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35</cp:revision>
  <dcterms:created xsi:type="dcterms:W3CDTF">2012-07-16T19:00:06Z</dcterms:created>
  <dcterms:modified xsi:type="dcterms:W3CDTF">2013-02-20T12:24:40Z</dcterms:modified>
</cp:coreProperties>
</file>