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2" r:id="rId6"/>
    <p:sldId id="261" r:id="rId7"/>
    <p:sldId id="263" r:id="rId8"/>
    <p:sldId id="264" r:id="rId9"/>
    <p:sldId id="266" r:id="rId10"/>
    <p:sldId id="267" r:id="rId11"/>
    <p:sldId id="268" r:id="rId12"/>
    <p:sldId id="274" r:id="rId13"/>
    <p:sldId id="269" r:id="rId14"/>
    <p:sldId id="270" r:id="rId15"/>
    <p:sldId id="271" r:id="rId16"/>
    <p:sldId id="272" r:id="rId17"/>
    <p:sldId id="273" r:id="rId18"/>
    <p:sldId id="258" r:id="rId19"/>
    <p:sldId id="265" r:id="rId2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-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E7AC6-6EE0-465F-AAF1-95B551BC4930}" type="datetimeFigureOut">
              <a:rPr lang="cs-CZ" smtClean="0"/>
              <a:t>20.2.2013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4E6AD-D0E3-40EA-BB4A-B8F0C30AA92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729039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E7AC6-6EE0-465F-AAF1-95B551BC4930}" type="datetimeFigureOut">
              <a:rPr lang="cs-CZ" smtClean="0"/>
              <a:t>20.2.2013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4E6AD-D0E3-40EA-BB4A-B8F0C30AA92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97193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E7AC6-6EE0-465F-AAF1-95B551BC4930}" type="datetimeFigureOut">
              <a:rPr lang="cs-CZ" smtClean="0"/>
              <a:t>20.2.2013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4E6AD-D0E3-40EA-BB4A-B8F0C30AA92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787619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E7AC6-6EE0-465F-AAF1-95B551BC4930}" type="datetimeFigureOut">
              <a:rPr lang="cs-CZ" smtClean="0"/>
              <a:t>20.2.2013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4E6AD-D0E3-40EA-BB4A-B8F0C30AA92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577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E7AC6-6EE0-465F-AAF1-95B551BC4930}" type="datetimeFigureOut">
              <a:rPr lang="cs-CZ" smtClean="0"/>
              <a:t>20.2.2013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4E6AD-D0E3-40EA-BB4A-B8F0C30AA92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809071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E7AC6-6EE0-465F-AAF1-95B551BC4930}" type="datetimeFigureOut">
              <a:rPr lang="cs-CZ" smtClean="0"/>
              <a:t>20.2.2013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4E6AD-D0E3-40EA-BB4A-B8F0C30AA92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61032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E7AC6-6EE0-465F-AAF1-95B551BC4930}" type="datetimeFigureOut">
              <a:rPr lang="cs-CZ" smtClean="0"/>
              <a:t>20.2.2013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4E6AD-D0E3-40EA-BB4A-B8F0C30AA92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66632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E7AC6-6EE0-465F-AAF1-95B551BC4930}" type="datetimeFigureOut">
              <a:rPr lang="cs-CZ" smtClean="0"/>
              <a:t>20.2.2013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4E6AD-D0E3-40EA-BB4A-B8F0C30AA92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56386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E7AC6-6EE0-465F-AAF1-95B551BC4930}" type="datetimeFigureOut">
              <a:rPr lang="cs-CZ" smtClean="0"/>
              <a:t>20.2.2013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4E6AD-D0E3-40EA-BB4A-B8F0C30AA92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12238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E7AC6-6EE0-465F-AAF1-95B551BC4930}" type="datetimeFigureOut">
              <a:rPr lang="cs-CZ" smtClean="0"/>
              <a:t>20.2.2013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4E6AD-D0E3-40EA-BB4A-B8F0C30AA92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847047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E7AC6-6EE0-465F-AAF1-95B551BC4930}" type="datetimeFigureOut">
              <a:rPr lang="cs-CZ" smtClean="0"/>
              <a:t>20.2.2013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4E6AD-D0E3-40EA-BB4A-B8F0C30AA92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51471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8E7AC6-6EE0-465F-AAF1-95B551BC4930}" type="datetimeFigureOut">
              <a:rPr lang="cs-CZ" smtClean="0"/>
              <a:t>20.2.2013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C4E6AD-D0E3-40EA-BB4A-B8F0C30AA92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95904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5HPHlgv6ERE" TargetMode="Externa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hhjpNqB0Tkk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hhjpNqB0Tkk" TargetMode="External"/><Relationship Id="rId7" Type="http://schemas.openxmlformats.org/officeDocument/2006/relationships/hyperlink" Target="http://cs.wikipedia.org/wiki/Soubor:Graben_Horst.png" TargetMode="External"/><Relationship Id="rId2" Type="http://schemas.openxmlformats.org/officeDocument/2006/relationships/hyperlink" Target="http://www.youtube.com/watch?v=5HPHlgv6ER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k.wikipedia.org/wiki/S%C3%BAbor:Agiospavlos_DM_2004_IMG003_Felsenformation_nahe.JPG" TargetMode="External"/><Relationship Id="rId5" Type="http://schemas.openxmlformats.org/officeDocument/2006/relationships/hyperlink" Target="http://cs.wikipedia.org/wiki/Soubor:Syncline_and_anticline_norw.jpg" TargetMode="External"/><Relationship Id="rId4" Type="http://schemas.openxmlformats.org/officeDocument/2006/relationships/hyperlink" Target="http://sk.wikipedia.org/wiki/S%C3%BAbor:Fault-propagation_fold.gif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cs.wikipedia.org/wiki/Soubor:Himalayas.jpg" TargetMode="External"/><Relationship Id="rId3" Type="http://schemas.openxmlformats.org/officeDocument/2006/relationships/hyperlink" Target="http://cs.wikipedia.org/wiki/Soubor:San_Andreas_Fault_Aerial_View.gif" TargetMode="External"/><Relationship Id="rId7" Type="http://schemas.openxmlformats.org/officeDocument/2006/relationships/hyperlink" Target="http://cs.wikipedia.org/wiki/Soubor:Grossglockner_from_SW.jpg" TargetMode="External"/><Relationship Id="rId2" Type="http://schemas.openxmlformats.org/officeDocument/2006/relationships/hyperlink" Target="http://cs.wikipedia.org/wiki/Soubor:Fault_types.pn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cs.wikipedia.org/wiki/Soubor:Retezat-peleaga-papusa.jpg" TargetMode="External"/><Relationship Id="rId5" Type="http://schemas.openxmlformats.org/officeDocument/2006/relationships/hyperlink" Target="http://cs.wikipedia.org/wiki/Soubor:Graben_Horst.png" TargetMode="External"/><Relationship Id="rId10" Type="http://schemas.openxmlformats.org/officeDocument/2006/relationships/hyperlink" Target="http://cs.wikipedia.org/wiki/Soubor:Cuernos_del_Paine_from_Lake_Peho%C3%A9.jpg" TargetMode="External"/><Relationship Id="rId4" Type="http://schemas.openxmlformats.org/officeDocument/2006/relationships/hyperlink" Target="http://cs.wikipedia.org/wiki/Soubor:Sanandreas.jpg" TargetMode="External"/><Relationship Id="rId9" Type="http://schemas.openxmlformats.org/officeDocument/2006/relationships/hyperlink" Target="http://cs.wikipedia.org/wiki/Soubor:Albours.jp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//upload.wikimedia.org/wikipedia/commons/1/1c/Syncline_and_anticline_norw.jpg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graphicFrame>
        <p:nvGraphicFramePr>
          <p:cNvPr id="6" name="Zástupný symbol pro obsah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90211980"/>
              </p:ext>
            </p:extLst>
          </p:nvPr>
        </p:nvGraphicFramePr>
        <p:xfrm>
          <a:off x="-1678" y="1700808"/>
          <a:ext cx="9254198" cy="51571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47864"/>
                <a:gridCol w="5906334"/>
              </a:tblGrid>
              <a:tr h="6446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>
                          <a:effectLst/>
                        </a:rPr>
                        <a:t>NÁZEV ŠKOLY:</a:t>
                      </a:r>
                      <a:endParaRPr lang="cs-CZ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effectLst/>
                        </a:rPr>
                        <a:t>Gymnázium Františka Živného, Bohumín, Jana Palacha 794, příspěvková organizace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446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>
                          <a:effectLst/>
                        </a:rPr>
                        <a:t>VZDĚLÁVACÍ OBLAST:</a:t>
                      </a:r>
                      <a:endParaRPr lang="cs-CZ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effectLst/>
                        </a:rPr>
                        <a:t>Člověk a příroda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446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>
                          <a:effectLst/>
                        </a:rPr>
                        <a:t>VZDĚLÁVACÍ OBOR:</a:t>
                      </a:r>
                      <a:endParaRPr lang="cs-CZ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dirty="0" smtClean="0">
                          <a:effectLst/>
                        </a:rPr>
                        <a:t>Biologie - 9.</a:t>
                      </a:r>
                      <a:r>
                        <a:rPr lang="cs-CZ" sz="1800" baseline="0" dirty="0" smtClean="0">
                          <a:effectLst/>
                        </a:rPr>
                        <a:t> ročník ZŠ a odpovídající ročník víceletých gymnázií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446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>
                          <a:effectLst/>
                        </a:rPr>
                        <a:t>TÉMA:</a:t>
                      </a:r>
                      <a:endParaRPr lang="cs-CZ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 smtClean="0">
                          <a:effectLst/>
                        </a:rPr>
                        <a:t>Horotvorná činnost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446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>
                          <a:effectLst/>
                        </a:rPr>
                        <a:t>AUTOR:</a:t>
                      </a:r>
                      <a:endParaRPr lang="cs-CZ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effectLst/>
                        </a:rPr>
                        <a:t>Mgr. Andrea </a:t>
                      </a:r>
                      <a:r>
                        <a:rPr lang="cs-CZ" sz="1800" dirty="0" err="1">
                          <a:effectLst/>
                        </a:rPr>
                        <a:t>Nadažyová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446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>
                          <a:effectLst/>
                        </a:rPr>
                        <a:t>DATUM:</a:t>
                      </a:r>
                      <a:endParaRPr lang="cs-CZ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 smtClean="0">
                          <a:effectLst/>
                        </a:rPr>
                        <a:t>16. 2. 2013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446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>
                          <a:effectLst/>
                        </a:rPr>
                        <a:t>NÁZEV A ČÍSLO PROJEKTU:</a:t>
                      </a:r>
                      <a:endParaRPr lang="cs-CZ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effectLst/>
                        </a:rPr>
                        <a:t>Učíme se pro život v 21. století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effectLst/>
                        </a:rPr>
                        <a:t>CZ.1.07/1.5.00/34.0629</a:t>
                      </a: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446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>
                          <a:effectLst/>
                        </a:rPr>
                        <a:t>OZNAČENÍ VÝUKOVÉHO MATERIÁLU:</a:t>
                      </a:r>
                      <a:endParaRPr lang="cs-CZ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VY_32_INOVACE_Bi.ND.13</a:t>
                      </a:r>
                      <a:endParaRPr lang="cs-CZ" sz="18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cs-CZ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1026" name="Picture 2" descr="C:\Users\ICT_SS\Downloads\logo šablon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214" y="260648"/>
            <a:ext cx="8286750" cy="1314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2019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277520"/>
            <a:ext cx="8229600" cy="562074"/>
          </a:xfrm>
        </p:spPr>
        <p:txBody>
          <a:bodyPr>
            <a:normAutofit/>
          </a:bodyPr>
          <a:lstStyle/>
          <a:p>
            <a:r>
              <a:rPr lang="cs-CZ" sz="2400" dirty="0" smtClean="0"/>
              <a:t>[6] </a:t>
            </a:r>
            <a:endParaRPr lang="cs-CZ" sz="24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80546"/>
            <a:ext cx="8291264" cy="604561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400" dirty="0" smtClean="0"/>
              <a:t>[5]                                                                                           </a:t>
            </a:r>
          </a:p>
          <a:p>
            <a:pPr marL="0" indent="0">
              <a:buNone/>
            </a:pPr>
            <a:endParaRPr lang="cs-CZ" sz="2400" dirty="0"/>
          </a:p>
          <a:p>
            <a:pPr marL="0" indent="0">
              <a:buNone/>
            </a:pPr>
            <a:endParaRPr lang="cs-CZ" sz="2400" dirty="0" smtClean="0"/>
          </a:p>
          <a:p>
            <a:pPr marL="0" indent="0">
              <a:buNone/>
            </a:pPr>
            <a:r>
              <a:rPr lang="cs-CZ" sz="2400" dirty="0" smtClean="0"/>
              <a:t>                                                                                [7]</a:t>
            </a:r>
            <a:endParaRPr lang="cs-CZ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20688"/>
            <a:ext cx="2307704" cy="5769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0797" y="836711"/>
            <a:ext cx="2857500" cy="418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5950" y="1916832"/>
            <a:ext cx="3448050" cy="476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498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Úkol: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Zjistěte, jak vypadá příkopová propadlina a </a:t>
            </a:r>
            <a:r>
              <a:rPr lang="cs-CZ" dirty="0" err="1" smtClean="0"/>
              <a:t>hrásť</a:t>
            </a:r>
            <a:r>
              <a:rPr lang="cs-CZ" dirty="0" smtClean="0"/>
              <a:t>. Vysvětlete, jak vznikají. Uveďte konkrétní příklady, kde se na Zemi vytvořily. </a:t>
            </a:r>
            <a:endParaRPr lang="cs-CZ" dirty="0"/>
          </a:p>
        </p:txBody>
      </p:sp>
      <p:pic>
        <p:nvPicPr>
          <p:cNvPr id="3075" name="Picture 3" descr="C:\Users\ICT_SS\AppData\Local\Microsoft\Windows\Temporary Internet Files\Content.IE5\Z3COZFDC\MM900303364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005064"/>
            <a:ext cx="2303884" cy="2202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7278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</p:spPr>
        <p:txBody>
          <a:bodyPr/>
          <a:lstStyle/>
          <a:p>
            <a:r>
              <a:rPr lang="cs-CZ" dirty="0" smtClean="0"/>
              <a:t>Odpověď: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err="1" smtClean="0"/>
              <a:t>Hrásť</a:t>
            </a:r>
            <a:r>
              <a:rPr lang="cs-CZ" dirty="0" smtClean="0"/>
              <a:t> je pokles ze dvou stran bloku hornin.</a:t>
            </a:r>
          </a:p>
          <a:p>
            <a:r>
              <a:rPr lang="cs-CZ" dirty="0" smtClean="0"/>
              <a:t>Př.: Český masiv – </a:t>
            </a:r>
            <a:r>
              <a:rPr lang="cs-CZ" dirty="0" err="1" smtClean="0"/>
              <a:t>Lišovský</a:t>
            </a:r>
            <a:r>
              <a:rPr lang="cs-CZ" dirty="0" smtClean="0"/>
              <a:t> práh, Prachatická hornatina,  </a:t>
            </a:r>
            <a:r>
              <a:rPr lang="cs-CZ" dirty="0" err="1" smtClean="0"/>
              <a:t>Klučovská</a:t>
            </a:r>
            <a:r>
              <a:rPr lang="cs-CZ" dirty="0" smtClean="0"/>
              <a:t> </a:t>
            </a:r>
            <a:r>
              <a:rPr lang="cs-CZ" dirty="0" err="1" smtClean="0"/>
              <a:t>hrásť</a:t>
            </a:r>
            <a:r>
              <a:rPr lang="cs-CZ" dirty="0" smtClean="0"/>
              <a:t>, Miroslavská </a:t>
            </a:r>
            <a:r>
              <a:rPr lang="cs-CZ" dirty="0" err="1" smtClean="0"/>
              <a:t>hrásť</a:t>
            </a:r>
            <a:r>
              <a:rPr lang="cs-CZ" dirty="0" smtClean="0"/>
              <a:t>, </a:t>
            </a:r>
            <a:r>
              <a:rPr lang="cs-CZ" dirty="0" err="1" smtClean="0"/>
              <a:t>Ruwenzori</a:t>
            </a:r>
            <a:r>
              <a:rPr lang="cs-CZ" dirty="0" smtClean="0"/>
              <a:t> (Afrika), Schwarzwald (Německo), Vogézy (Francie) 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Příkopová propadlina je křehká deformace, která </a:t>
            </a:r>
            <a:r>
              <a:rPr lang="cs-CZ" dirty="0"/>
              <a:t>se projevuje praskáním horninového masivu při zátěži, v menší míře se projevuje puklinami</a:t>
            </a:r>
            <a:r>
              <a:rPr lang="cs-CZ" dirty="0" smtClean="0"/>
              <a:t>.</a:t>
            </a:r>
          </a:p>
          <a:p>
            <a:r>
              <a:rPr lang="cs-CZ" dirty="0" smtClean="0"/>
              <a:t>Př.: Velká příkopová propadlina</a:t>
            </a:r>
          </a:p>
          <a:p>
            <a:pPr marL="0" indent="0">
              <a:buNone/>
            </a:pPr>
            <a:r>
              <a:rPr lang="cs-CZ" dirty="0">
                <a:hlinkClick r:id="rId2"/>
              </a:rPr>
              <a:t>http://www.youtube.com/watch?v=5HPHlgv6ERE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43219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Co je na obrázku?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sz="2400" dirty="0" smtClean="0"/>
              <a:t>[8]</a:t>
            </a:r>
          </a:p>
          <a:p>
            <a:pPr marL="0" indent="0">
              <a:buNone/>
            </a:pPr>
            <a:endParaRPr lang="cs-CZ" sz="2400" dirty="0"/>
          </a:p>
          <a:p>
            <a:pPr marL="0" indent="0">
              <a:buNone/>
            </a:pPr>
            <a:endParaRPr lang="cs-CZ" sz="2400" dirty="0" smtClean="0"/>
          </a:p>
          <a:p>
            <a:pPr marL="0" indent="0">
              <a:buNone/>
            </a:pPr>
            <a:endParaRPr lang="cs-CZ" sz="2400" dirty="0"/>
          </a:p>
          <a:p>
            <a:pPr marL="0" indent="0">
              <a:buNone/>
            </a:pPr>
            <a:endParaRPr lang="cs-CZ" sz="2400" dirty="0" smtClean="0"/>
          </a:p>
          <a:p>
            <a:pPr marL="0" indent="0">
              <a:buNone/>
            </a:pPr>
            <a:endParaRPr lang="cs-CZ" sz="2400" dirty="0"/>
          </a:p>
          <a:p>
            <a:pPr marL="0" indent="0">
              <a:buNone/>
            </a:pPr>
            <a:endParaRPr lang="cs-CZ" sz="2400" dirty="0" smtClean="0"/>
          </a:p>
          <a:p>
            <a:pPr marL="0" indent="0">
              <a:buNone/>
            </a:pPr>
            <a:endParaRPr lang="cs-CZ" sz="2400" dirty="0"/>
          </a:p>
          <a:p>
            <a:pPr marL="0" indent="0">
              <a:buNone/>
            </a:pPr>
            <a:endParaRPr lang="cs-CZ" sz="2400" dirty="0" smtClean="0"/>
          </a:p>
          <a:p>
            <a:pPr marL="0" indent="0">
              <a:buNone/>
            </a:pPr>
            <a:endParaRPr lang="cs-CZ" sz="2400" dirty="0" smtClean="0"/>
          </a:p>
          <a:p>
            <a:pPr marL="0" indent="0">
              <a:buNone/>
            </a:pPr>
            <a:endParaRPr lang="cs-CZ" sz="2400" dirty="0"/>
          </a:p>
          <a:p>
            <a:pPr marL="0" indent="0">
              <a:buNone/>
            </a:pPr>
            <a:r>
              <a:rPr lang="cs-CZ" sz="2400" dirty="0" smtClean="0"/>
              <a:t>Vysvětlivky</a:t>
            </a:r>
            <a:r>
              <a:rPr lang="cs-CZ" sz="2400" dirty="0"/>
              <a:t>: 1 </a:t>
            </a:r>
            <a:r>
              <a:rPr lang="cs-CZ" sz="2400" dirty="0" smtClean="0"/>
              <a:t>- </a:t>
            </a:r>
            <a:r>
              <a:rPr lang="cs-CZ" sz="2400" dirty="0" err="1" smtClean="0"/>
              <a:t>hrásť</a:t>
            </a:r>
            <a:r>
              <a:rPr lang="cs-CZ" sz="2400" dirty="0" smtClean="0"/>
              <a:t>, </a:t>
            </a:r>
            <a:r>
              <a:rPr lang="cs-CZ" sz="2400" dirty="0"/>
              <a:t>2 - </a:t>
            </a:r>
            <a:r>
              <a:rPr lang="cs-CZ" sz="2400" b="1" dirty="0"/>
              <a:t>příkop</a:t>
            </a:r>
            <a:r>
              <a:rPr lang="cs-CZ" sz="2400" dirty="0"/>
              <a:t>, 3 - </a:t>
            </a:r>
            <a:r>
              <a:rPr lang="cs-CZ" sz="2400" dirty="0" smtClean="0"/>
              <a:t>zlom</a:t>
            </a:r>
            <a:endParaRPr lang="cs-CZ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229009"/>
            <a:ext cx="5688632" cy="4537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3003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Pásemná pohoří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vznikají horotvornou činností (vrásnění, zlomy) na styku dávných lit. desek, na okrajích desek kontinentální zemské kůry, v blízkosti podsouvání </a:t>
            </a:r>
            <a:r>
              <a:rPr lang="cs-CZ" dirty="0" err="1" smtClean="0"/>
              <a:t>oc</a:t>
            </a:r>
            <a:r>
              <a:rPr lang="cs-CZ" dirty="0" smtClean="0"/>
              <a:t>. lit. desky pod </a:t>
            </a:r>
            <a:r>
              <a:rPr lang="cs-CZ" dirty="0" err="1" smtClean="0"/>
              <a:t>pevn</a:t>
            </a:r>
            <a:r>
              <a:rPr lang="cs-CZ" dirty="0" smtClean="0"/>
              <a:t>. desku apod.</a:t>
            </a:r>
          </a:p>
          <a:p>
            <a:r>
              <a:rPr lang="cs-CZ" dirty="0" smtClean="0"/>
              <a:t>vyvrásnění usazených hornin</a:t>
            </a:r>
          </a:p>
          <a:p>
            <a:r>
              <a:rPr lang="cs-CZ" dirty="0" smtClean="0"/>
              <a:t>dlouhá zvrásněná pásma hor: Karpaty, Alpy, Himaláje, Kavkaz, </a:t>
            </a:r>
            <a:r>
              <a:rPr lang="cs-CZ" dirty="0" err="1" smtClean="0"/>
              <a:t>Kordilery</a:t>
            </a:r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15889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Karpaty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sz="2400" dirty="0" smtClean="0"/>
              <a:t>[9]</a:t>
            </a:r>
            <a:endParaRPr lang="cs-CZ" sz="2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368189"/>
            <a:ext cx="7331968" cy="5489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454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Alpy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sz="2400" dirty="0" smtClean="0"/>
              <a:t>[10]</a:t>
            </a:r>
            <a:endParaRPr lang="cs-CZ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19064"/>
            <a:ext cx="6851915" cy="5138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bdélník 3"/>
          <p:cNvSpPr/>
          <p:nvPr/>
        </p:nvSpPr>
        <p:spPr>
          <a:xfrm>
            <a:off x="1115616" y="764705"/>
            <a:ext cx="57423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400" dirty="0" smtClean="0"/>
              <a:t>Jak vznikly Alpy?</a:t>
            </a:r>
            <a:endParaRPr lang="cs-CZ" sz="2400" dirty="0" smtClean="0">
              <a:hlinkClick r:id="rId3"/>
            </a:endParaRPr>
          </a:p>
          <a:p>
            <a:r>
              <a:rPr lang="cs-CZ" dirty="0" smtClean="0">
                <a:hlinkClick r:id="rId3"/>
              </a:rPr>
              <a:t>http</a:t>
            </a:r>
            <a:r>
              <a:rPr lang="cs-CZ" dirty="0">
                <a:hlinkClick r:id="rId3"/>
              </a:rPr>
              <a:t>://www.youtube.com/watch?v=hhjpNqB0Tkk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06178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cs-CZ" dirty="0" smtClean="0"/>
              <a:t>Himaláje, Kavkaz, Kordillery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980728"/>
            <a:ext cx="8219256" cy="51454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400" dirty="0" smtClean="0"/>
              <a:t>[11] </a:t>
            </a:r>
          </a:p>
          <a:p>
            <a:pPr marL="0" indent="0">
              <a:buNone/>
            </a:pPr>
            <a:r>
              <a:rPr lang="cs-CZ" sz="2400" dirty="0"/>
              <a:t> </a:t>
            </a:r>
            <a:r>
              <a:rPr lang="cs-CZ" sz="2400" dirty="0" smtClean="0"/>
              <a:t>                                                                                         [</a:t>
            </a:r>
            <a:r>
              <a:rPr lang="cs-CZ" sz="2400" dirty="0"/>
              <a:t>13]</a:t>
            </a:r>
          </a:p>
          <a:p>
            <a:pPr marL="0" indent="0">
              <a:buNone/>
            </a:pPr>
            <a:endParaRPr lang="cs-CZ" sz="2400" dirty="0"/>
          </a:p>
          <a:p>
            <a:pPr marL="0" indent="0">
              <a:buNone/>
            </a:pPr>
            <a:endParaRPr lang="cs-CZ" sz="2400" dirty="0" smtClean="0"/>
          </a:p>
          <a:p>
            <a:pPr marL="0" indent="0">
              <a:buNone/>
            </a:pPr>
            <a:endParaRPr lang="cs-CZ" sz="2400" dirty="0"/>
          </a:p>
          <a:p>
            <a:pPr marL="0" indent="0">
              <a:buNone/>
            </a:pPr>
            <a:endParaRPr lang="cs-CZ" sz="2400" dirty="0" smtClean="0"/>
          </a:p>
          <a:p>
            <a:pPr marL="0" indent="0">
              <a:buNone/>
            </a:pPr>
            <a:endParaRPr lang="cs-CZ" sz="2400" dirty="0"/>
          </a:p>
          <a:p>
            <a:pPr marL="0" indent="0">
              <a:buNone/>
            </a:pPr>
            <a:endParaRPr lang="cs-CZ" sz="2400" dirty="0" smtClean="0"/>
          </a:p>
          <a:p>
            <a:pPr marL="0" indent="0">
              <a:buNone/>
            </a:pPr>
            <a:endParaRPr lang="cs-CZ" sz="2400" dirty="0"/>
          </a:p>
          <a:p>
            <a:pPr marL="0" indent="0">
              <a:buNone/>
            </a:pPr>
            <a:r>
              <a:rPr lang="cs-CZ" sz="2400" dirty="0" smtClean="0"/>
              <a:t>[12] </a:t>
            </a:r>
            <a:endParaRPr lang="cs-CZ" sz="24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89703"/>
            <a:ext cx="4306318" cy="2852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697" y="4547980"/>
            <a:ext cx="3445276" cy="2468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5830" y="1916831"/>
            <a:ext cx="4746104" cy="2966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4418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Použité zdroje: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cs-CZ" sz="2000" dirty="0" smtClean="0"/>
              <a:t>KVASNIČKOVÁ, Danuše. A KOLEKTIV. </a:t>
            </a:r>
            <a:r>
              <a:rPr lang="cs-CZ" sz="2000" i="1" dirty="0" smtClean="0"/>
              <a:t>Ekologický přírodopis</a:t>
            </a:r>
            <a:r>
              <a:rPr lang="cs-CZ" sz="2000" dirty="0" smtClean="0"/>
              <a:t>. Praha: Fortuna, 2002. ISBN 80-7168-670-0.</a:t>
            </a:r>
          </a:p>
          <a:p>
            <a:r>
              <a:rPr lang="cs-CZ" sz="2000" dirty="0">
                <a:hlinkClick r:id="rId2"/>
              </a:rPr>
              <a:t>http://</a:t>
            </a:r>
            <a:r>
              <a:rPr lang="cs-CZ" sz="2000" dirty="0" smtClean="0">
                <a:hlinkClick r:id="rId2"/>
              </a:rPr>
              <a:t>www.youtube.com/watch?v=5HPHlgv6ERE</a:t>
            </a:r>
            <a:endParaRPr lang="cs-CZ" sz="2000" dirty="0" smtClean="0"/>
          </a:p>
          <a:p>
            <a:r>
              <a:rPr lang="cs-CZ" sz="2000" dirty="0">
                <a:hlinkClick r:id="rId3"/>
              </a:rPr>
              <a:t>http://www.youtube.com/watch?v=hhjpNqB0Tkk</a:t>
            </a:r>
            <a:endParaRPr lang="cs-CZ" sz="2000" dirty="0" smtClean="0"/>
          </a:p>
          <a:p>
            <a:r>
              <a:rPr lang="cs-CZ" sz="2000" dirty="0" smtClean="0"/>
              <a:t>1) </a:t>
            </a:r>
            <a:r>
              <a:rPr lang="cs-CZ" sz="2000" dirty="0" err="1" smtClean="0"/>
              <a:t>Awickert</a:t>
            </a:r>
            <a:r>
              <a:rPr lang="cs-CZ" sz="2000" dirty="0" smtClean="0"/>
              <a:t>. [cit. 2013-02-16] dostupné pod licencí public </a:t>
            </a:r>
            <a:r>
              <a:rPr lang="cs-CZ" sz="2000" dirty="0" err="1" smtClean="0"/>
              <a:t>domain</a:t>
            </a:r>
            <a:r>
              <a:rPr lang="cs-CZ" sz="2000" dirty="0" smtClean="0"/>
              <a:t> na www: </a:t>
            </a:r>
            <a:r>
              <a:rPr lang="cs-CZ" sz="2000" dirty="0" smtClean="0">
                <a:hlinkClick r:id="rId4"/>
              </a:rPr>
              <a:t>http://sk.wikipedia.org/wiki/S%C3%BAbor:Fault-propagation_fold.gif</a:t>
            </a:r>
            <a:endParaRPr lang="cs-CZ" sz="2000" dirty="0" smtClean="0"/>
          </a:p>
          <a:p>
            <a:r>
              <a:rPr lang="cs-CZ" sz="2000" dirty="0" smtClean="0"/>
              <a:t>2) </a:t>
            </a:r>
            <a:r>
              <a:rPr lang="cs-CZ" sz="2000" dirty="0" err="1" smtClean="0"/>
              <a:t>Ekko</a:t>
            </a:r>
            <a:r>
              <a:rPr lang="cs-CZ" sz="2000" dirty="0" smtClean="0"/>
              <a:t>. [cit. 2013-02-16] dostupné pod licencí </a:t>
            </a:r>
            <a:r>
              <a:rPr lang="cs-CZ" sz="2000" dirty="0" err="1" smtClean="0"/>
              <a:t>Creative</a:t>
            </a:r>
            <a:r>
              <a:rPr lang="cs-CZ" sz="2000" dirty="0" smtClean="0"/>
              <a:t> </a:t>
            </a:r>
            <a:r>
              <a:rPr lang="cs-CZ" sz="2000" dirty="0" err="1" smtClean="0"/>
              <a:t>Commons</a:t>
            </a:r>
            <a:r>
              <a:rPr lang="cs-CZ" sz="2000" dirty="0" smtClean="0"/>
              <a:t> na www: </a:t>
            </a:r>
            <a:r>
              <a:rPr lang="cs-CZ" sz="2000" dirty="0" smtClean="0">
                <a:hlinkClick r:id="rId5"/>
              </a:rPr>
              <a:t>http://cs.wikipedia.org/wiki/Soubor:Syncline_and_anticline_norw.jpg</a:t>
            </a:r>
            <a:endParaRPr lang="cs-CZ" sz="2000" dirty="0" smtClean="0"/>
          </a:p>
          <a:p>
            <a:r>
              <a:rPr lang="cs-CZ" sz="2000" dirty="0" smtClean="0"/>
              <a:t>3) </a:t>
            </a:r>
            <a:r>
              <a:rPr lang="cs-CZ" sz="2000" dirty="0" err="1" smtClean="0"/>
              <a:t>Überraschungsbilder</a:t>
            </a:r>
            <a:r>
              <a:rPr lang="cs-CZ" sz="2000" dirty="0" smtClean="0"/>
              <a:t>. [cit. 2013-02-16] dostupné pod licencí </a:t>
            </a:r>
            <a:r>
              <a:rPr lang="cs-CZ" sz="2000" dirty="0" err="1" smtClean="0"/>
              <a:t>Creative</a:t>
            </a:r>
            <a:r>
              <a:rPr lang="cs-CZ" sz="2000" dirty="0" smtClean="0"/>
              <a:t> </a:t>
            </a:r>
            <a:r>
              <a:rPr lang="cs-CZ" sz="2000" dirty="0" err="1" smtClean="0"/>
              <a:t>Commons</a:t>
            </a:r>
            <a:r>
              <a:rPr lang="cs-CZ" sz="2000" dirty="0" smtClean="0"/>
              <a:t> na www: </a:t>
            </a:r>
            <a:r>
              <a:rPr lang="cs-CZ" sz="2000" dirty="0" smtClean="0">
                <a:hlinkClick r:id="rId6"/>
              </a:rPr>
              <a:t>http://sk.wikipedia.org/wiki/S%C3%BAbor:Agiospavlos_DM_2004_IMG003_Felsenformation_nahe.JPG</a:t>
            </a:r>
            <a:endParaRPr lang="cs-CZ" sz="2000" dirty="0" smtClean="0"/>
          </a:p>
          <a:p>
            <a:r>
              <a:rPr lang="cs-CZ" sz="2000" dirty="0" smtClean="0"/>
              <a:t>4) </a:t>
            </a:r>
            <a:r>
              <a:rPr lang="cs-CZ" sz="2000" dirty="0" err="1" smtClean="0"/>
              <a:t>Pelex</a:t>
            </a:r>
            <a:r>
              <a:rPr lang="cs-CZ" sz="2000" dirty="0" smtClean="0"/>
              <a:t>. [cit. 2013-02-16] dostupné pod licencí </a:t>
            </a:r>
            <a:r>
              <a:rPr lang="cs-CZ" sz="2000" dirty="0" err="1" smtClean="0"/>
              <a:t>Creative</a:t>
            </a:r>
            <a:r>
              <a:rPr lang="cs-CZ" sz="2000" dirty="0" smtClean="0"/>
              <a:t> </a:t>
            </a:r>
            <a:r>
              <a:rPr lang="cs-CZ" sz="2000" dirty="0" err="1" smtClean="0"/>
              <a:t>Commons</a:t>
            </a:r>
            <a:r>
              <a:rPr lang="cs-CZ" sz="2000" dirty="0" smtClean="0"/>
              <a:t> na www: </a:t>
            </a:r>
            <a:r>
              <a:rPr lang="cs-CZ" sz="2000" dirty="0" smtClean="0">
                <a:hlinkClick r:id="rId7"/>
              </a:rPr>
              <a:t>http://cs.wikipedia.org/wiki/Soubor:Graben_Horst.png</a:t>
            </a:r>
            <a:endParaRPr lang="cs-CZ" sz="2000" dirty="0" smtClean="0"/>
          </a:p>
          <a:p>
            <a:endParaRPr lang="cs-CZ" sz="2000" dirty="0" smtClean="0"/>
          </a:p>
          <a:p>
            <a:endParaRPr lang="cs-CZ" sz="2000" dirty="0" smtClean="0"/>
          </a:p>
          <a:p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227954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0" y="188640"/>
            <a:ext cx="8229600" cy="5894660"/>
          </a:xfrm>
        </p:spPr>
        <p:txBody>
          <a:bodyPr>
            <a:normAutofit fontScale="92500" lnSpcReduction="10000"/>
          </a:bodyPr>
          <a:lstStyle/>
          <a:p>
            <a:r>
              <a:rPr lang="cs-CZ" sz="2000" dirty="0" smtClean="0"/>
              <a:t>5</a:t>
            </a:r>
            <a:r>
              <a:rPr lang="cs-CZ" sz="2000" dirty="0"/>
              <a:t>) </a:t>
            </a:r>
            <a:r>
              <a:rPr lang="cs-CZ" sz="2000" dirty="0" err="1" smtClean="0"/>
              <a:t>Jide</a:t>
            </a:r>
            <a:r>
              <a:rPr lang="cs-CZ" sz="2000" dirty="0" smtClean="0"/>
              <a:t>. </a:t>
            </a:r>
            <a:r>
              <a:rPr lang="cs-CZ" sz="2000" dirty="0"/>
              <a:t>[cit. </a:t>
            </a:r>
            <a:r>
              <a:rPr lang="cs-CZ" sz="2000" dirty="0" smtClean="0"/>
              <a:t>2013-02-16] </a:t>
            </a:r>
            <a:r>
              <a:rPr lang="cs-CZ" sz="2000" dirty="0"/>
              <a:t>dostupné pod licencí public </a:t>
            </a:r>
            <a:r>
              <a:rPr lang="cs-CZ" sz="2000" dirty="0" err="1"/>
              <a:t>domain</a:t>
            </a:r>
            <a:r>
              <a:rPr lang="cs-CZ" sz="2000" dirty="0"/>
              <a:t> na www: </a:t>
            </a:r>
            <a:r>
              <a:rPr lang="cs-CZ" sz="2000" dirty="0">
                <a:hlinkClick r:id="rId2"/>
              </a:rPr>
              <a:t>http://</a:t>
            </a:r>
            <a:r>
              <a:rPr lang="cs-CZ" sz="2000" dirty="0" smtClean="0">
                <a:hlinkClick r:id="rId2"/>
              </a:rPr>
              <a:t>cs.wikipedia.org/wiki/Soubor:Fault_types.png</a:t>
            </a:r>
            <a:endParaRPr lang="cs-CZ" sz="2000" dirty="0" smtClean="0"/>
          </a:p>
          <a:p>
            <a:r>
              <a:rPr lang="cs-CZ" sz="2000" dirty="0"/>
              <a:t>6) </a:t>
            </a:r>
            <a:r>
              <a:rPr lang="cs-CZ" sz="2000" dirty="0" err="1"/>
              <a:t>Cave</a:t>
            </a:r>
            <a:r>
              <a:rPr lang="cs-CZ" sz="2000" dirty="0"/>
              <a:t> </a:t>
            </a:r>
            <a:r>
              <a:rPr lang="cs-CZ" sz="2000" dirty="0" err="1" smtClean="0"/>
              <a:t>cattum</a:t>
            </a:r>
            <a:r>
              <a:rPr lang="cs-CZ" sz="2000" dirty="0" smtClean="0"/>
              <a:t>. </a:t>
            </a:r>
            <a:r>
              <a:rPr lang="cs-CZ" sz="2000" dirty="0"/>
              <a:t>[cit. </a:t>
            </a:r>
            <a:r>
              <a:rPr lang="cs-CZ" sz="2000" dirty="0" smtClean="0"/>
              <a:t>2013-02-16] </a:t>
            </a:r>
            <a:r>
              <a:rPr lang="cs-CZ" sz="2000" dirty="0"/>
              <a:t>dostupné pod licencí public </a:t>
            </a:r>
            <a:r>
              <a:rPr lang="cs-CZ" sz="2000" dirty="0" err="1"/>
              <a:t>domain</a:t>
            </a:r>
            <a:r>
              <a:rPr lang="cs-CZ" sz="2000" dirty="0"/>
              <a:t> na www: </a:t>
            </a:r>
            <a:r>
              <a:rPr lang="cs-CZ" sz="2000" dirty="0">
                <a:hlinkClick r:id="rId3"/>
              </a:rPr>
              <a:t>http://</a:t>
            </a:r>
            <a:r>
              <a:rPr lang="cs-CZ" sz="2000" dirty="0" smtClean="0">
                <a:hlinkClick r:id="rId3"/>
              </a:rPr>
              <a:t>cs.wikipedia.org/wiki/Soubor:San_Andreas_Fault_Aerial_View.gif</a:t>
            </a:r>
            <a:endParaRPr lang="cs-CZ" sz="2000" dirty="0" smtClean="0"/>
          </a:p>
          <a:p>
            <a:r>
              <a:rPr lang="cs-CZ" sz="2000" dirty="0"/>
              <a:t>7) </a:t>
            </a:r>
            <a:r>
              <a:rPr lang="cs-CZ" sz="2000" dirty="0" smtClean="0"/>
              <a:t>Hike395. </a:t>
            </a:r>
            <a:r>
              <a:rPr lang="cs-CZ" sz="2000" dirty="0"/>
              <a:t>[cit. </a:t>
            </a:r>
            <a:r>
              <a:rPr lang="cs-CZ" sz="2000" dirty="0" smtClean="0"/>
              <a:t>2013-02-16] </a:t>
            </a:r>
            <a:r>
              <a:rPr lang="cs-CZ" sz="2000" dirty="0"/>
              <a:t>dostupné pod licencí public </a:t>
            </a:r>
            <a:r>
              <a:rPr lang="cs-CZ" sz="2000" dirty="0" err="1"/>
              <a:t>domain</a:t>
            </a:r>
            <a:r>
              <a:rPr lang="cs-CZ" sz="2000" dirty="0"/>
              <a:t> na www: </a:t>
            </a:r>
            <a:r>
              <a:rPr lang="cs-CZ" sz="2000" dirty="0">
                <a:hlinkClick r:id="rId4"/>
              </a:rPr>
              <a:t>http://cs.wikipedia.org/wiki/Soubor:Sanandreas.jpg</a:t>
            </a:r>
            <a:endParaRPr lang="cs-CZ" sz="2000" dirty="0" smtClean="0"/>
          </a:p>
          <a:p>
            <a:r>
              <a:rPr lang="cs-CZ" sz="2000" dirty="0"/>
              <a:t>8) </a:t>
            </a:r>
            <a:r>
              <a:rPr lang="cs-CZ" sz="2000" dirty="0" err="1" smtClean="0"/>
              <a:t>Zimbres</a:t>
            </a:r>
            <a:r>
              <a:rPr lang="cs-CZ" sz="2000" dirty="0" smtClean="0"/>
              <a:t>. </a:t>
            </a:r>
            <a:r>
              <a:rPr lang="cs-CZ" sz="2000" dirty="0"/>
              <a:t>[cit. </a:t>
            </a:r>
            <a:r>
              <a:rPr lang="cs-CZ" sz="2000" dirty="0" smtClean="0"/>
              <a:t>2013-02-16] </a:t>
            </a:r>
            <a:r>
              <a:rPr lang="cs-CZ" sz="2000" dirty="0"/>
              <a:t>dostupné pod licencí </a:t>
            </a:r>
            <a:r>
              <a:rPr lang="cs-CZ" sz="2000" dirty="0" err="1"/>
              <a:t>Creative</a:t>
            </a:r>
            <a:r>
              <a:rPr lang="cs-CZ" sz="2000" dirty="0"/>
              <a:t> </a:t>
            </a:r>
            <a:r>
              <a:rPr lang="cs-CZ" sz="2000" dirty="0" err="1"/>
              <a:t>Commons</a:t>
            </a:r>
            <a:r>
              <a:rPr lang="cs-CZ" sz="2000" dirty="0"/>
              <a:t> na www: </a:t>
            </a:r>
            <a:r>
              <a:rPr lang="cs-CZ" sz="2000" dirty="0">
                <a:hlinkClick r:id="rId5"/>
              </a:rPr>
              <a:t>http://</a:t>
            </a:r>
            <a:r>
              <a:rPr lang="cs-CZ" sz="2000" dirty="0" smtClean="0">
                <a:hlinkClick r:id="rId5"/>
              </a:rPr>
              <a:t>cs.wikipedia.org/wiki/Soubor:Graben_Horst.png</a:t>
            </a:r>
            <a:endParaRPr lang="cs-CZ" sz="2000" dirty="0" smtClean="0"/>
          </a:p>
          <a:p>
            <a:r>
              <a:rPr lang="cs-CZ" sz="2000" dirty="0" smtClean="0"/>
              <a:t>9</a:t>
            </a:r>
            <a:r>
              <a:rPr lang="cs-CZ" sz="2000" dirty="0"/>
              <a:t>) </a:t>
            </a:r>
            <a:r>
              <a:rPr lang="cs-CZ" sz="2000" dirty="0" smtClean="0"/>
              <a:t>Firewall2u. </a:t>
            </a:r>
            <a:r>
              <a:rPr lang="cs-CZ" sz="2000" dirty="0"/>
              <a:t>[cit. 2013-02-16] </a:t>
            </a:r>
            <a:r>
              <a:rPr lang="cs-CZ" sz="2000" dirty="0" smtClean="0">
                <a:hlinkClick r:id="rId6"/>
              </a:rPr>
              <a:t>http</a:t>
            </a:r>
            <a:r>
              <a:rPr lang="cs-CZ" sz="2000" dirty="0">
                <a:hlinkClick r:id="rId6"/>
              </a:rPr>
              <a:t>://</a:t>
            </a:r>
            <a:r>
              <a:rPr lang="cs-CZ" sz="2000" dirty="0" smtClean="0">
                <a:hlinkClick r:id="rId6"/>
              </a:rPr>
              <a:t>cs.wikipedia.org/wiki/Soubor:Retezat-peleaga-papusa.jpg</a:t>
            </a:r>
            <a:endParaRPr lang="cs-CZ" sz="2000" dirty="0" smtClean="0"/>
          </a:p>
          <a:p>
            <a:r>
              <a:rPr lang="cs-CZ" sz="2000" dirty="0"/>
              <a:t>10) </a:t>
            </a:r>
            <a:r>
              <a:rPr lang="cs-CZ" sz="2000" dirty="0" smtClean="0"/>
              <a:t>Schmid. </a:t>
            </a:r>
            <a:r>
              <a:rPr lang="cs-CZ" sz="2000" dirty="0"/>
              <a:t>[cit. </a:t>
            </a:r>
            <a:r>
              <a:rPr lang="cs-CZ" sz="2000" dirty="0" smtClean="0"/>
              <a:t>2013-02-16] </a:t>
            </a:r>
            <a:r>
              <a:rPr lang="cs-CZ" sz="2000" dirty="0"/>
              <a:t>dostupné pod licencí </a:t>
            </a:r>
            <a:r>
              <a:rPr lang="cs-CZ" sz="2000" dirty="0" err="1"/>
              <a:t>Creative</a:t>
            </a:r>
            <a:r>
              <a:rPr lang="cs-CZ" sz="2000" dirty="0"/>
              <a:t> </a:t>
            </a:r>
            <a:r>
              <a:rPr lang="cs-CZ" sz="2000" dirty="0" err="1"/>
              <a:t>Commons</a:t>
            </a:r>
            <a:r>
              <a:rPr lang="cs-CZ" sz="2000" dirty="0"/>
              <a:t> na www: </a:t>
            </a:r>
            <a:r>
              <a:rPr lang="cs-CZ" sz="2000" dirty="0">
                <a:hlinkClick r:id="rId7"/>
              </a:rPr>
              <a:t>http://</a:t>
            </a:r>
            <a:r>
              <a:rPr lang="cs-CZ" sz="2000" dirty="0" smtClean="0">
                <a:hlinkClick r:id="rId7"/>
              </a:rPr>
              <a:t>cs.wikipedia.org/wiki/Soubor:Grossglockner_from_SW.jpg</a:t>
            </a:r>
            <a:endParaRPr lang="cs-CZ" sz="2000" dirty="0" smtClean="0"/>
          </a:p>
          <a:p>
            <a:r>
              <a:rPr lang="cs-CZ" sz="2000" dirty="0"/>
              <a:t>11) </a:t>
            </a:r>
            <a:r>
              <a:rPr lang="cs-CZ" sz="2000" dirty="0" err="1" smtClean="0"/>
              <a:t>Dschwen</a:t>
            </a:r>
            <a:r>
              <a:rPr lang="cs-CZ" sz="2000" dirty="0" smtClean="0"/>
              <a:t>. </a:t>
            </a:r>
            <a:r>
              <a:rPr lang="cs-CZ" sz="2000" dirty="0"/>
              <a:t>[cit. </a:t>
            </a:r>
            <a:r>
              <a:rPr lang="cs-CZ" sz="2000" dirty="0" smtClean="0"/>
              <a:t>2013-02-16] </a:t>
            </a:r>
            <a:r>
              <a:rPr lang="cs-CZ" sz="2000" dirty="0"/>
              <a:t>dostupné pod licencí public </a:t>
            </a:r>
            <a:r>
              <a:rPr lang="cs-CZ" sz="2000" dirty="0" err="1"/>
              <a:t>domain</a:t>
            </a:r>
            <a:r>
              <a:rPr lang="cs-CZ" sz="2000" dirty="0"/>
              <a:t> na </a:t>
            </a:r>
            <a:r>
              <a:rPr lang="cs-CZ" sz="2000" dirty="0">
                <a:hlinkClick r:id="rId8"/>
              </a:rPr>
              <a:t>www: http://</a:t>
            </a:r>
            <a:r>
              <a:rPr lang="cs-CZ" sz="2000" dirty="0" smtClean="0">
                <a:hlinkClick r:id="rId8"/>
              </a:rPr>
              <a:t>cs.wikipedia.org/wiki/Soubor:Himalayas.jpg</a:t>
            </a:r>
            <a:endParaRPr lang="cs-CZ" sz="2000" dirty="0" smtClean="0"/>
          </a:p>
          <a:p>
            <a:r>
              <a:rPr lang="cs-CZ" sz="2000" dirty="0"/>
              <a:t>12) Van </a:t>
            </a:r>
            <a:r>
              <a:rPr lang="cs-CZ" sz="2000" dirty="0" err="1" smtClean="0"/>
              <a:t>helsing</a:t>
            </a:r>
            <a:r>
              <a:rPr lang="cs-CZ" sz="2000" dirty="0" smtClean="0"/>
              <a:t>. </a:t>
            </a:r>
            <a:r>
              <a:rPr lang="cs-CZ" sz="2000" dirty="0"/>
              <a:t>[cit. 2013-02-16]</a:t>
            </a:r>
            <a:r>
              <a:rPr lang="cs-CZ" sz="2000" dirty="0" smtClean="0"/>
              <a:t> </a:t>
            </a:r>
            <a:r>
              <a:rPr lang="cs-CZ" sz="2000" dirty="0" smtClean="0">
                <a:hlinkClick r:id="rId9"/>
              </a:rPr>
              <a:t>http</a:t>
            </a:r>
            <a:r>
              <a:rPr lang="cs-CZ" sz="2000" dirty="0">
                <a:hlinkClick r:id="rId9"/>
              </a:rPr>
              <a:t>://</a:t>
            </a:r>
            <a:r>
              <a:rPr lang="cs-CZ" sz="2000" dirty="0" smtClean="0">
                <a:hlinkClick r:id="rId9"/>
              </a:rPr>
              <a:t>cs.wikipedia.org/wiki/Soubor:Albours.jpg</a:t>
            </a:r>
            <a:endParaRPr lang="cs-CZ" sz="2000" dirty="0" smtClean="0"/>
          </a:p>
          <a:p>
            <a:r>
              <a:rPr lang="cs-CZ" sz="2000" dirty="0"/>
              <a:t>13) </a:t>
            </a:r>
            <a:r>
              <a:rPr lang="cs-CZ" sz="2000" dirty="0" err="1" smtClean="0"/>
              <a:t>Miguel.v</a:t>
            </a:r>
            <a:r>
              <a:rPr lang="cs-CZ" sz="2000" dirty="0"/>
              <a:t>. [cit. </a:t>
            </a:r>
            <a:r>
              <a:rPr lang="cs-CZ" sz="2000" dirty="0" smtClean="0"/>
              <a:t>2013-02-16] </a:t>
            </a:r>
            <a:r>
              <a:rPr lang="cs-CZ" sz="2000" dirty="0" smtClean="0">
                <a:hlinkClick r:id="rId10"/>
              </a:rPr>
              <a:t>http</a:t>
            </a:r>
            <a:r>
              <a:rPr lang="cs-CZ" sz="2000" dirty="0">
                <a:hlinkClick r:id="rId10"/>
              </a:rPr>
              <a:t>://</a:t>
            </a:r>
            <a:r>
              <a:rPr lang="cs-CZ" sz="2000" dirty="0" smtClean="0">
                <a:hlinkClick r:id="rId10"/>
              </a:rPr>
              <a:t>cs.wikipedia.org/wiki/Soubor:Cuernos_del_Paine_from_Lake_Peho%C3%A9.jpg</a:t>
            </a:r>
            <a:endParaRPr lang="cs-CZ" sz="2000" dirty="0" smtClean="0"/>
          </a:p>
          <a:p>
            <a:r>
              <a:rPr lang="cs-CZ" sz="2000" dirty="0"/>
              <a:t>další </a:t>
            </a:r>
            <a:r>
              <a:rPr lang="cs-CZ" sz="2000" dirty="0" smtClean="0"/>
              <a:t>obrázek </a:t>
            </a:r>
            <a:r>
              <a:rPr lang="cs-CZ" sz="2000" dirty="0"/>
              <a:t>- </a:t>
            </a:r>
            <a:r>
              <a:rPr lang="cs-CZ" sz="2000" dirty="0" smtClean="0"/>
              <a:t>použitý </a:t>
            </a:r>
            <a:r>
              <a:rPr lang="cs-CZ" sz="2000" dirty="0"/>
              <a:t>z webu: Office.com</a:t>
            </a:r>
          </a:p>
          <a:p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474976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>
          <a:xfrm>
            <a:off x="323528" y="404665"/>
            <a:ext cx="8352928" cy="5051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s-CZ" dirty="0" smtClean="0">
                <a:ea typeface="Calibri"/>
                <a:cs typeface="Times New Roman"/>
              </a:rPr>
              <a:t>ANOTACE: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s-CZ" dirty="0" smtClean="0"/>
              <a:t>Prezentace o horotvorné činnosti  slouží učiteli především k doplnění učiva o litosféře. Žáci si zopakují a upevní pojmy z oblasti horotvorná činnost. Do hodiny mohou být zapojeni přípravou referátu či hledáním na internetu. Využitím webových stránek odpoví na otázky v úkolu . Zjištění zapíší do sešitu či textového editoru (např. MS Word).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s-CZ" dirty="0" smtClean="0"/>
              <a:t>Mohou pracovat samostatně či ve skupinách.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s-CZ" b="1" dirty="0" smtClean="0">
                <a:solidFill>
                  <a:srgbClr val="000000"/>
                </a:solidFill>
                <a:ea typeface="Calibri"/>
                <a:cs typeface="Times New Roman"/>
              </a:rPr>
              <a:t>Formy výuky</a:t>
            </a:r>
            <a:r>
              <a:rPr lang="cs-CZ" dirty="0" smtClean="0">
                <a:solidFill>
                  <a:srgbClr val="000000"/>
                </a:solidFill>
                <a:ea typeface="Calibri"/>
                <a:cs typeface="Times New Roman"/>
              </a:rPr>
              <a:t>:  h</a:t>
            </a:r>
            <a:r>
              <a:rPr lang="cs-CZ" dirty="0" smtClean="0"/>
              <a:t>romadná nebo skupinová výuka</a:t>
            </a:r>
          </a:p>
          <a:p>
            <a:pPr marL="285750" indent="-285750"/>
            <a:r>
              <a:rPr lang="cs-CZ" b="1" dirty="0" smtClean="0">
                <a:solidFill>
                  <a:srgbClr val="000000"/>
                </a:solidFill>
                <a:ea typeface="Calibri"/>
                <a:cs typeface="Times New Roman"/>
              </a:rPr>
              <a:t>Převládající klíčové kompetence</a:t>
            </a:r>
            <a:r>
              <a:rPr lang="cs-CZ" dirty="0" smtClean="0">
                <a:solidFill>
                  <a:srgbClr val="000000"/>
                </a:solidFill>
                <a:ea typeface="Calibri"/>
                <a:cs typeface="Times New Roman"/>
              </a:rPr>
              <a:t>: k</a:t>
            </a:r>
            <a:r>
              <a:rPr lang="cs-CZ" dirty="0" smtClean="0"/>
              <a:t>ompetence k učení, kompetence k řešení problémů, kompetence komunikativní, kompetence sociální a personální, kompetence občanské </a:t>
            </a:r>
          </a:p>
          <a:p>
            <a:pPr marL="285750" indent="-285750"/>
            <a:endParaRPr lang="cs-CZ" dirty="0"/>
          </a:p>
          <a:p>
            <a:r>
              <a:rPr lang="cs-CZ" b="1" dirty="0"/>
              <a:t>Vazba na ŠVP: </a:t>
            </a:r>
            <a:r>
              <a:rPr lang="cs-CZ" dirty="0"/>
              <a:t>Školní vzdělávací program pro osmileté gymnázium – část A – nižší gymnázium – učební osnovy BIOLOGIE – kvarta – </a:t>
            </a:r>
            <a:r>
              <a:rPr lang="cs-CZ" dirty="0" smtClean="0"/>
              <a:t>Země a </a:t>
            </a:r>
            <a:r>
              <a:rPr lang="cs-CZ" smtClean="0"/>
              <a:t>její vývoj</a:t>
            </a:r>
            <a:endParaRPr lang="cs-CZ" dirty="0"/>
          </a:p>
          <a:p>
            <a:endParaRPr lang="cs-CZ" dirty="0"/>
          </a:p>
          <a:p>
            <a:pPr marL="285750" indent="-285750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57387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Horotvorná činnost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souvisí s pohyby litosférických desek</a:t>
            </a:r>
          </a:p>
          <a:p>
            <a:r>
              <a:rPr lang="cs-CZ" dirty="0" smtClean="0"/>
              <a:t>tvoří se nová pohoří</a:t>
            </a:r>
          </a:p>
          <a:p>
            <a:r>
              <a:rPr lang="cs-CZ" dirty="0" smtClean="0"/>
              <a:t>doprovázeno vrásněním, zlomy a sopečnou činností</a:t>
            </a:r>
          </a:p>
          <a:p>
            <a:r>
              <a:rPr lang="cs-CZ" dirty="0" smtClean="0"/>
              <a:t>působením tlaku dochází k deformacím horninových těles, horniny se zprohýbají (zvrásní) nebo se rozlámou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65350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1) zvrásnění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tlakové síly</a:t>
            </a:r>
          </a:p>
          <a:p>
            <a:r>
              <a:rPr lang="cs-CZ" dirty="0" smtClean="0"/>
              <a:t>tvoří se vrásy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Co je vrása?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Vrása je ohnutá a zprohýbaná vrstva.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05683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Vznik vrás = vrásnění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nedochází k porušení souvislosti vrstev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sz="2400" dirty="0" smtClean="0"/>
              <a:t>[1]</a:t>
            </a:r>
            <a:endParaRPr lang="cs-CZ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420888"/>
            <a:ext cx="4028082" cy="4005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8042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Soubor:Syncline and anticline norw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20688"/>
            <a:ext cx="7620000" cy="553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ástupný symbol pro obsah 4"/>
          <p:cNvSpPr>
            <a:spLocks noGrp="1"/>
          </p:cNvSpPr>
          <p:nvPr>
            <p:ph idx="4294967295"/>
          </p:nvPr>
        </p:nvSpPr>
        <p:spPr>
          <a:xfrm>
            <a:off x="0" y="692150"/>
            <a:ext cx="8229600" cy="54340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400" dirty="0" smtClean="0"/>
              <a:t>[2]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854132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400" dirty="0" smtClean="0"/>
              <a:t>[3]</a:t>
            </a:r>
            <a:endParaRPr lang="cs-CZ" sz="2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692696"/>
            <a:ext cx="7620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3207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Druhy vrás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sz="2400" dirty="0" smtClean="0"/>
              <a:t>[4]</a:t>
            </a:r>
            <a:endParaRPr lang="cs-CZ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52523"/>
            <a:ext cx="7181850" cy="570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447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2) deformace vrás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Praskáním a rozlamováním hornin vznikají pukliny. 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Deformace bez zlomu – prohyb.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Jednotlivé části se od sebe oddělí a posunou – </a:t>
            </a:r>
            <a:r>
              <a:rPr lang="cs-CZ" b="1" i="1" dirty="0" smtClean="0"/>
              <a:t>zlomy</a:t>
            </a:r>
            <a:r>
              <a:rPr lang="cs-CZ" dirty="0" smtClean="0"/>
              <a:t> (pokles, přesmyk, posun). Dojde k porušení souvislosti vrstev, vznikají příkopové propadliny, </a:t>
            </a:r>
            <a:r>
              <a:rPr lang="cs-CZ" dirty="0" err="1" smtClean="0"/>
              <a:t>hrásť</a:t>
            </a:r>
            <a:r>
              <a:rPr lang="cs-CZ" dirty="0" smtClean="0"/>
              <a:t>.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1411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800</Words>
  <Application>Microsoft Office PowerPoint</Application>
  <PresentationFormat>Předvádění na obrazovce (4:3)</PresentationFormat>
  <Paragraphs>114</Paragraphs>
  <Slides>19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19</vt:i4>
      </vt:variant>
    </vt:vector>
  </HeadingPairs>
  <TitlesOfParts>
    <vt:vector size="20" baseType="lpstr">
      <vt:lpstr>Motiv systému Office</vt:lpstr>
      <vt:lpstr>Prezentace aplikace PowerPoint</vt:lpstr>
      <vt:lpstr>Prezentace aplikace PowerPoint</vt:lpstr>
      <vt:lpstr>Horotvorná činnost</vt:lpstr>
      <vt:lpstr>1) zvrásnění</vt:lpstr>
      <vt:lpstr>Vznik vrás = vrásnění</vt:lpstr>
      <vt:lpstr>Prezentace aplikace PowerPoint</vt:lpstr>
      <vt:lpstr>Prezentace aplikace PowerPoint</vt:lpstr>
      <vt:lpstr>Druhy vrás</vt:lpstr>
      <vt:lpstr>2) deformace vrás</vt:lpstr>
      <vt:lpstr>[6] </vt:lpstr>
      <vt:lpstr>Úkol:</vt:lpstr>
      <vt:lpstr>Odpověď:</vt:lpstr>
      <vt:lpstr>Co je na obrázku?</vt:lpstr>
      <vt:lpstr>Pásemná pohoří</vt:lpstr>
      <vt:lpstr>Karpaty </vt:lpstr>
      <vt:lpstr>Alpy</vt:lpstr>
      <vt:lpstr>Himaláje, Kavkaz, Kordillery</vt:lpstr>
      <vt:lpstr>Použité zdroje: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ICT_SS</dc:creator>
  <cp:lastModifiedBy>Konetzná Magda</cp:lastModifiedBy>
  <cp:revision>20</cp:revision>
  <dcterms:created xsi:type="dcterms:W3CDTF">2012-08-30T19:25:07Z</dcterms:created>
  <dcterms:modified xsi:type="dcterms:W3CDTF">2013-02-20T12:24:58Z</dcterms:modified>
</cp:coreProperties>
</file>