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6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666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568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580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298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45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895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972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702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12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754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39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2D426-EF6A-40E3-9708-DDF2C4243E14}" type="datetimeFigureOut">
              <a:rPr lang="cs-CZ" smtClean="0"/>
              <a:t>21.12.2012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055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27.xml"/><Relationship Id="rId18" Type="http://schemas.openxmlformats.org/officeDocument/2006/relationships/slide" Target="slide8.xml"/><Relationship Id="rId26" Type="http://schemas.openxmlformats.org/officeDocument/2006/relationships/slide" Target="slide10.xml"/><Relationship Id="rId3" Type="http://schemas.openxmlformats.org/officeDocument/2006/relationships/slide" Target="slide11.xml"/><Relationship Id="rId21" Type="http://schemas.openxmlformats.org/officeDocument/2006/relationships/slide" Target="slide29.xml"/><Relationship Id="rId7" Type="http://schemas.openxmlformats.org/officeDocument/2006/relationships/slide" Target="slide12.xml"/><Relationship Id="rId12" Type="http://schemas.openxmlformats.org/officeDocument/2006/relationships/slide" Target="slide20.xml"/><Relationship Id="rId17" Type="http://schemas.openxmlformats.org/officeDocument/2006/relationships/slide" Target="slide28.xml"/><Relationship Id="rId25" Type="http://schemas.openxmlformats.org/officeDocument/2006/relationships/slide" Target="slide30.xml"/><Relationship Id="rId2" Type="http://schemas.openxmlformats.org/officeDocument/2006/relationships/slide" Target="slide4.xml"/><Relationship Id="rId16" Type="http://schemas.openxmlformats.org/officeDocument/2006/relationships/slide" Target="slide21.xml"/><Relationship Id="rId20" Type="http://schemas.openxmlformats.org/officeDocument/2006/relationships/slide" Target="slide22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24" Type="http://schemas.openxmlformats.org/officeDocument/2006/relationships/slide" Target="slide23.xml"/><Relationship Id="rId5" Type="http://schemas.openxmlformats.org/officeDocument/2006/relationships/slide" Target="slide25.xml"/><Relationship Id="rId15" Type="http://schemas.openxmlformats.org/officeDocument/2006/relationships/slide" Target="slide14.xml"/><Relationship Id="rId23" Type="http://schemas.openxmlformats.org/officeDocument/2006/relationships/slide" Target="slide16.xml"/><Relationship Id="rId28" Type="http://schemas.openxmlformats.org/officeDocument/2006/relationships/slide" Target="slide24.xml"/><Relationship Id="rId10" Type="http://schemas.openxmlformats.org/officeDocument/2006/relationships/slide" Target="slide6.xml"/><Relationship Id="rId19" Type="http://schemas.openxmlformats.org/officeDocument/2006/relationships/slide" Target="slide15.xml"/><Relationship Id="rId4" Type="http://schemas.openxmlformats.org/officeDocument/2006/relationships/slide" Target="slide18.xml"/><Relationship Id="rId9" Type="http://schemas.openxmlformats.org/officeDocument/2006/relationships/slide" Target="slide26.xml"/><Relationship Id="rId14" Type="http://schemas.openxmlformats.org/officeDocument/2006/relationships/slide" Target="slide7.xml"/><Relationship Id="rId22" Type="http://schemas.openxmlformats.org/officeDocument/2006/relationships/slide" Target="slide9.xml"/><Relationship Id="rId27" Type="http://schemas.openxmlformats.org/officeDocument/2006/relationships/slide" Target="slide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Q3KnmbBJc0&amp;feature=relat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6878386"/>
              </p:ext>
            </p:extLst>
          </p:nvPr>
        </p:nvGraphicFramePr>
        <p:xfrm>
          <a:off x="0" y="1566471"/>
          <a:ext cx="9144000" cy="5291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2"/>
              </a:tblGrid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– 9. </a:t>
                      </a:r>
                      <a:r>
                        <a:rPr lang="cs-CZ" sz="1800" smtClean="0">
                          <a:effectLst/>
                        </a:rPr>
                        <a:t>ročník ZŠ </a:t>
                      </a:r>
                      <a:r>
                        <a:rPr lang="cs-CZ" sz="1800" baseline="0" smtClean="0">
                          <a:effectLst/>
                        </a:rPr>
                        <a:t>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Riskuj – </a:t>
                      </a:r>
                      <a:r>
                        <a:rPr lang="cs-CZ" sz="1800" dirty="0" smtClean="0">
                          <a:effectLst/>
                        </a:rPr>
                        <a:t>Sluneční </a:t>
                      </a:r>
                      <a:r>
                        <a:rPr lang="cs-CZ" sz="1800" dirty="0">
                          <a:effectLst/>
                        </a:rPr>
                        <a:t>soustava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AUTOR: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4. 10.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VY_32_INOVACE_Bi.ND.02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2023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1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6995120" cy="3456035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5" name="Skupina 4"/>
          <p:cNvGrpSpPr/>
          <p:nvPr/>
        </p:nvGrpSpPr>
        <p:grpSpPr>
          <a:xfrm>
            <a:off x="2724766" y="1772815"/>
            <a:ext cx="3431410" cy="3283421"/>
            <a:chOff x="2724766" y="1772815"/>
            <a:chExt cx="3431410" cy="3283421"/>
          </a:xfrm>
        </p:grpSpPr>
        <p:pic>
          <p:nvPicPr>
            <p:cNvPr id="1026" name="Picture 2" descr="C:\Users\ICT_SS\AppData\Local\Microsoft\Windows\Temporary Internet Files\Content.IE5\B06AH7CM\MM900395745[1]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4766" y="1772815"/>
              <a:ext cx="3283421" cy="3283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Obdélník 3"/>
            <p:cNvSpPr/>
            <p:nvPr/>
          </p:nvSpPr>
          <p:spPr>
            <a:xfrm>
              <a:off x="5796136" y="4797152"/>
              <a:ext cx="360040" cy="2590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smtClean="0"/>
                <a:t>1</a:t>
              </a:r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60497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100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planeta je na obloze nejjasnější?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Venuše (říká se jí také Jitřenka nebo Večernice)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461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200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planeta je nejmenší a nejrychleji obíhá kolem Slunce?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Merkur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803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300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Kolik má Země měsíců?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jeden (Měsíc)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967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400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Rudou planetou je označován … 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Mars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87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planeta má hustou atmosféru?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Venuše (díky  tomu skleníkový efekt)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036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600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které planetě je možný život?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na Zemi život je, možný je na Marsu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20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Kamenné planety 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</a:t>
            </a:r>
            <a:r>
              <a:rPr lang="cs-CZ" dirty="0" err="1" smtClean="0"/>
              <a:t>Phobos</a:t>
            </a:r>
            <a:r>
              <a:rPr lang="cs-CZ" dirty="0" smtClean="0"/>
              <a:t> a </a:t>
            </a:r>
            <a:r>
              <a:rPr lang="cs-CZ" dirty="0" err="1" smtClean="0"/>
              <a:t>Deimos</a:t>
            </a:r>
            <a:r>
              <a:rPr lang="cs-CZ" dirty="0" smtClean="0"/>
              <a:t>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měsíce Marsu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41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Které planety patří mezi vnější obří plynné planety?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Jupiter, Saturn, Uran, Neptun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52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planeta je nejmenší, nejchladnější a nejvzdálenější?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Neptun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26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95536" y="332657"/>
            <a:ext cx="82809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Hra – Riskuj! -  slouží jako didaktický materiál k opakování.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Vychází z krátkého filmu o sluneční soustavě, na který je odkaz v prezentaci – Vesmír [VY_32_INOVACE_Bi.ND.01]. Webová adresa je také uvedena v použitých zdrojích tohoto materiálu.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Žáci si na základě otázek upevní některé pojmy z oblasti sluneční soustavy.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Žáci mohou hrát samostatně nebo být rozděleni do menších skupin. Lze využít  počítačovou učebnu. Pokud to technické vybavení nedovoluje, lze hrát společně ve třídě.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 s</a:t>
            </a:r>
            <a:r>
              <a:rPr lang="cs-CZ" sz="2000" dirty="0" smtClean="0"/>
              <a:t>kupinová výuka</a:t>
            </a:r>
          </a:p>
          <a:p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sz="2000" dirty="0" smtClean="0"/>
              <a:t>ompetence k učení, kompetence k řešení problémů, kompetence komunikativní, kompetence sociální a personální, kompetence občanské </a:t>
            </a:r>
            <a:endParaRPr lang="cs-CZ" sz="2000" dirty="0" smtClean="0"/>
          </a:p>
          <a:p>
            <a:endParaRPr lang="cs-CZ" sz="2000" dirty="0"/>
          </a:p>
          <a:p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– Země ve vesmíru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71627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Jakou barvu má Uran?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světle modrou až zelenou (díky metanu)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63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Největší a nejmohutnější planetou je …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Jupiter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029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způsobuje, že je Saturn na pólech zploštělý?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jeho rotace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44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600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planeta má 27 měsíců?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Uran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52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Plynné planety 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Jakou rychlostí vane vítr na Neptunu?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až 2000 km/h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877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staré je Slunce?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stejně jako sluneční soustava - 4,6 </a:t>
            </a:r>
            <a:r>
              <a:rPr lang="cs-CZ" dirty="0" err="1" smtClean="0"/>
              <a:t>mld</a:t>
            </a:r>
            <a:r>
              <a:rPr lang="cs-CZ" dirty="0" smtClean="0"/>
              <a:t> let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69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Kterými prvky je tvořeno Slunce?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vodík - H, helium - He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60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Kolikrát je Slunce těžší než Země?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asi 330 000krát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123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planeta nejrychleji obíhá kolem Slunce?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Merkur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926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Jak, příp. z čeho, vzniká teplo a světlo?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Uvnitř Slunce probíhají termonukleární reakce, vodík se mění na helium, vzniká energie. Přeměňuje se na teplo a světlo.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807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53944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57250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Sluneční soustava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Vnitřní kamenné planety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Vnější obří plynné planety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Slunce</a:t>
                      </a:r>
                      <a:endParaRPr lang="cs-CZ" sz="28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lačítko akce: Dopředu nebo Další 1">
            <a:hlinkClick r:id="rId2" action="ppaction://hlinksldjump" highlightClick="1"/>
          </p:cNvPr>
          <p:cNvSpPr/>
          <p:nvPr/>
        </p:nvSpPr>
        <p:spPr>
          <a:xfrm>
            <a:off x="1524589" y="936148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lačítko akce: Dopředu nebo Další 3">
            <a:hlinkClick r:id="rId3" action="ppaction://hlinksldjump" highlightClick="1"/>
          </p:cNvPr>
          <p:cNvSpPr/>
          <p:nvPr/>
        </p:nvSpPr>
        <p:spPr>
          <a:xfrm>
            <a:off x="3779912" y="9441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lačítko akce: Dopředu nebo Další 4">
            <a:hlinkClick r:id="rId4" action="ppaction://hlinksldjump" highlightClick="1"/>
          </p:cNvPr>
          <p:cNvSpPr/>
          <p:nvPr/>
        </p:nvSpPr>
        <p:spPr>
          <a:xfrm>
            <a:off x="6084168" y="9441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Dopředu nebo Další 5">
            <a:hlinkClick r:id="rId5" action="ppaction://hlinksldjump" highlightClick="1"/>
          </p:cNvPr>
          <p:cNvSpPr/>
          <p:nvPr/>
        </p:nvSpPr>
        <p:spPr>
          <a:xfrm>
            <a:off x="8316416" y="9441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Dopředu nebo Další 6">
            <a:hlinkClick r:id="rId6" action="ppaction://hlinksldjump" highlightClick="1"/>
          </p:cNvPr>
          <p:cNvSpPr/>
          <p:nvPr/>
        </p:nvSpPr>
        <p:spPr>
          <a:xfrm>
            <a:off x="1506148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Dopředu nebo Další 7">
            <a:hlinkClick r:id="rId7" action="ppaction://hlinksldjump" highlightClick="1"/>
          </p:cNvPr>
          <p:cNvSpPr/>
          <p:nvPr/>
        </p:nvSpPr>
        <p:spPr>
          <a:xfrm>
            <a:off x="3761471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lačítko akce: Dopředu nebo Další 8">
            <a:hlinkClick r:id="rId8" action="ppaction://hlinksldjump" highlightClick="1"/>
          </p:cNvPr>
          <p:cNvSpPr/>
          <p:nvPr/>
        </p:nvSpPr>
        <p:spPr>
          <a:xfrm>
            <a:off x="6084168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lačítko akce: Dopředu nebo Další 9">
            <a:hlinkClick r:id="rId9" action="ppaction://hlinksldjump" highlightClick="1"/>
          </p:cNvPr>
          <p:cNvSpPr/>
          <p:nvPr/>
        </p:nvSpPr>
        <p:spPr>
          <a:xfrm>
            <a:off x="8316416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Dopředu nebo Další 10">
            <a:hlinkClick r:id="rId10" action="ppaction://hlinksldjump" highlightClick="1"/>
          </p:cNvPr>
          <p:cNvSpPr/>
          <p:nvPr/>
        </p:nvSpPr>
        <p:spPr>
          <a:xfrm>
            <a:off x="1543125" y="270892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lačítko akce: Dopředu nebo Další 11">
            <a:hlinkClick r:id="rId11" action="ppaction://hlinksldjump" highlightClick="1"/>
          </p:cNvPr>
          <p:cNvSpPr/>
          <p:nvPr/>
        </p:nvSpPr>
        <p:spPr>
          <a:xfrm>
            <a:off x="3761471" y="270892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lačítko akce: Dopředu nebo Další 12">
            <a:hlinkClick r:id="rId12" action="ppaction://hlinksldjump" highlightClick="1"/>
          </p:cNvPr>
          <p:cNvSpPr/>
          <p:nvPr/>
        </p:nvSpPr>
        <p:spPr>
          <a:xfrm>
            <a:off x="6083331" y="270892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lačítko akce: Dopředu nebo Další 13">
            <a:hlinkClick r:id="rId13" action="ppaction://hlinksldjump" highlightClick="1"/>
          </p:cNvPr>
          <p:cNvSpPr/>
          <p:nvPr/>
        </p:nvSpPr>
        <p:spPr>
          <a:xfrm>
            <a:off x="8316416" y="2697203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lačítko akce: Dopředu nebo Další 14">
            <a:hlinkClick r:id="rId14" action="ppaction://hlinksldjump" highlightClick="1"/>
          </p:cNvPr>
          <p:cNvSpPr/>
          <p:nvPr/>
        </p:nvSpPr>
        <p:spPr>
          <a:xfrm>
            <a:off x="1506148" y="357301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lačítko akce: Dopředu nebo Další 15">
            <a:hlinkClick r:id="rId15" action="ppaction://hlinksldjump" highlightClick="1"/>
          </p:cNvPr>
          <p:cNvSpPr/>
          <p:nvPr/>
        </p:nvSpPr>
        <p:spPr>
          <a:xfrm>
            <a:off x="3779912" y="357301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lačítko akce: Dopředu nebo Další 16">
            <a:hlinkClick r:id="rId16" action="ppaction://hlinksldjump" highlightClick="1"/>
          </p:cNvPr>
          <p:cNvSpPr/>
          <p:nvPr/>
        </p:nvSpPr>
        <p:spPr>
          <a:xfrm>
            <a:off x="6083331" y="357301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lačítko akce: Dopředu nebo Další 17">
            <a:hlinkClick r:id="rId17" action="ppaction://hlinksldjump" highlightClick="1"/>
          </p:cNvPr>
          <p:cNvSpPr/>
          <p:nvPr/>
        </p:nvSpPr>
        <p:spPr>
          <a:xfrm>
            <a:off x="8316416" y="35162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lačítko akce: Dopředu nebo Další 18">
            <a:hlinkClick r:id="rId18" action="ppaction://hlinksldjump" highlightClick="1"/>
          </p:cNvPr>
          <p:cNvSpPr/>
          <p:nvPr/>
        </p:nvSpPr>
        <p:spPr>
          <a:xfrm>
            <a:off x="1506148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lačítko akce: Dopředu nebo Další 19">
            <a:hlinkClick r:id="rId19" action="ppaction://hlinksldjump" highlightClick="1"/>
          </p:cNvPr>
          <p:cNvSpPr/>
          <p:nvPr/>
        </p:nvSpPr>
        <p:spPr>
          <a:xfrm>
            <a:off x="3761471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lačítko akce: Dopředu nebo Další 20">
            <a:hlinkClick r:id="rId20" action="ppaction://hlinksldjump" highlightClick="1"/>
          </p:cNvPr>
          <p:cNvSpPr/>
          <p:nvPr/>
        </p:nvSpPr>
        <p:spPr>
          <a:xfrm>
            <a:off x="6078744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lačítko akce: Dopředu nebo Další 21">
            <a:hlinkClick r:id="rId21" action="ppaction://hlinksldjump" highlightClick="1"/>
          </p:cNvPr>
          <p:cNvSpPr/>
          <p:nvPr/>
        </p:nvSpPr>
        <p:spPr>
          <a:xfrm>
            <a:off x="8316416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Tlačítko akce: Dopředu nebo Další 22">
            <a:hlinkClick r:id="rId22" action="ppaction://hlinksldjump" highlightClick="1"/>
          </p:cNvPr>
          <p:cNvSpPr/>
          <p:nvPr/>
        </p:nvSpPr>
        <p:spPr>
          <a:xfrm>
            <a:off x="1506148" y="5301208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lačítko akce: Dopředu nebo Další 23">
            <a:hlinkClick r:id="rId23" action="ppaction://hlinksldjump" highlightClick="1"/>
          </p:cNvPr>
          <p:cNvSpPr/>
          <p:nvPr/>
        </p:nvSpPr>
        <p:spPr>
          <a:xfrm>
            <a:off x="3761471" y="5301208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lačítko akce: Dopředu nebo Další 24">
            <a:hlinkClick r:id="rId24" action="ppaction://hlinksldjump" highlightClick="1"/>
          </p:cNvPr>
          <p:cNvSpPr/>
          <p:nvPr/>
        </p:nvSpPr>
        <p:spPr>
          <a:xfrm>
            <a:off x="6078744" y="5336913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Tlačítko akce: Dopředu nebo Další 25">
            <a:hlinkClick r:id="rId25" action="ppaction://hlinksldjump" highlightClick="1"/>
          </p:cNvPr>
          <p:cNvSpPr/>
          <p:nvPr/>
        </p:nvSpPr>
        <p:spPr>
          <a:xfrm>
            <a:off x="8316416" y="526266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lačítko akce: Dopředu nebo Další 26">
            <a:hlinkClick r:id="rId26" action="ppaction://hlinksldjump" highlightClick="1"/>
          </p:cNvPr>
          <p:cNvSpPr/>
          <p:nvPr/>
        </p:nvSpPr>
        <p:spPr>
          <a:xfrm>
            <a:off x="1543125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Tlačítko akce: Dopředu nebo Další 27">
            <a:hlinkClick r:id="rId27" action="ppaction://hlinksldjump" highlightClick="1"/>
          </p:cNvPr>
          <p:cNvSpPr/>
          <p:nvPr/>
        </p:nvSpPr>
        <p:spPr>
          <a:xfrm>
            <a:off x="3786212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Tlačítko akce: Dopředu nebo Další 28">
            <a:hlinkClick r:id="rId28" action="ppaction://hlinksldjump" highlightClick="1"/>
          </p:cNvPr>
          <p:cNvSpPr/>
          <p:nvPr/>
        </p:nvSpPr>
        <p:spPr>
          <a:xfrm>
            <a:off x="6078744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Tlačítko akce: Dopředu nebo Další 29">
            <a:hlinkClick r:id="rId29" action="ppaction://hlinksldjump" highlightClick="1"/>
          </p:cNvPr>
          <p:cNvSpPr/>
          <p:nvPr/>
        </p:nvSpPr>
        <p:spPr>
          <a:xfrm>
            <a:off x="8316416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097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600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Země je od Slunce vzdálena …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asi 150 mil. km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489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Slunce 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Kde vzniklo Slunce?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uvnitř rotujícího disku, kde bylo největší horko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07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KVASNIČKOVÁ, Danuše. A KOLEKTIV. </a:t>
            </a:r>
            <a:r>
              <a:rPr lang="cs-CZ" sz="2000" i="1" dirty="0"/>
              <a:t>Ekologický přírodopis</a:t>
            </a:r>
            <a:r>
              <a:rPr lang="cs-CZ" sz="2000" dirty="0"/>
              <a:t>. Praha: Fortuna, 2002. ISBN 80-7168-670-0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1. obrázek -  zlatá cihla - použitý z webu: </a:t>
            </a:r>
            <a:r>
              <a:rPr lang="cs-CZ" sz="2000" dirty="0"/>
              <a:t>Office.com</a:t>
            </a:r>
          </a:p>
          <a:p>
            <a:r>
              <a:rPr lang="cs-CZ" sz="2000" dirty="0" smtClean="0">
                <a:hlinkClick r:id="rId2"/>
              </a:rPr>
              <a:t>http</a:t>
            </a:r>
            <a:r>
              <a:rPr lang="cs-CZ" sz="2000" dirty="0">
                <a:hlinkClick r:id="rId2"/>
              </a:rPr>
              <a:t>://www.youtube.com/watch?v=AQ3KnmbBJc0&amp;feature=related</a:t>
            </a:r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56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Kdy se začala vytvářet sluneční soustava?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před 4,6 miliardy let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53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a z čeho vznikla sluneční soustava?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 oblaku prachu a plynu, smršťováním hmoty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672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Planety sluneční soustavy jsou: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Merkur, Venuše, Země, Mars, Jupiter, Saturn, Uran, Neptun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69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400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vznikly planety?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 oblaku plynu a prachu vznikl rotující disk. Uvnitř bylo horko -  Slunce, ze zbylé hmoty vznikly planety.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521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500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způsobuje, že se planety točí stejným směrem?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velká gravitace Slunce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31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soustava 600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čem závisí délka oběhu planety kolem Slunce?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na vzdálenosti planety od Slunce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491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716</Words>
  <Application>Microsoft Office PowerPoint</Application>
  <PresentationFormat>Předvádění na obrazovce (4:3)</PresentationFormat>
  <Paragraphs>223</Paragraphs>
  <Slides>32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3" baseType="lpstr">
      <vt:lpstr>Motiv systému Office</vt:lpstr>
      <vt:lpstr>Prezentace aplikace PowerPoint</vt:lpstr>
      <vt:lpstr>Prezentace aplikace PowerPoint</vt:lpstr>
      <vt:lpstr>Prezentace aplikace PowerPoint</vt:lpstr>
      <vt:lpstr>Sluneční soustava 100</vt:lpstr>
      <vt:lpstr>Sluneční soustava 200</vt:lpstr>
      <vt:lpstr>Sluneční soustava 300</vt:lpstr>
      <vt:lpstr>Sluneční soustava 400</vt:lpstr>
      <vt:lpstr>Sluneční soustava 500</vt:lpstr>
      <vt:lpstr>Sluneční soustava 600</vt:lpstr>
      <vt:lpstr>Sluneční soustava 700</vt:lpstr>
      <vt:lpstr>Kamenné planety 100</vt:lpstr>
      <vt:lpstr>Kamenné planety 200</vt:lpstr>
      <vt:lpstr>Kamenné planety 300</vt:lpstr>
      <vt:lpstr>Kamenné planety 400</vt:lpstr>
      <vt:lpstr>Kamenné planety 500</vt:lpstr>
      <vt:lpstr>Kamenné planety 600</vt:lpstr>
      <vt:lpstr>Kamenné planety 700</vt:lpstr>
      <vt:lpstr>Plynné planety 100</vt:lpstr>
      <vt:lpstr>Plynné planety 200</vt:lpstr>
      <vt:lpstr>Plynné planety 300</vt:lpstr>
      <vt:lpstr>Plynné planety 400</vt:lpstr>
      <vt:lpstr>Plynné planety 500</vt:lpstr>
      <vt:lpstr>Plynné planety 600</vt:lpstr>
      <vt:lpstr>Plynné planety 700</vt:lpstr>
      <vt:lpstr>Slunce 100</vt:lpstr>
      <vt:lpstr>Slunce 200</vt:lpstr>
      <vt:lpstr>Slunce 300</vt:lpstr>
      <vt:lpstr>Slunce 400</vt:lpstr>
      <vt:lpstr>Slunce 500</vt:lpstr>
      <vt:lpstr>Slunce 600</vt:lpstr>
      <vt:lpstr>Slunce 700</vt:lpstr>
      <vt:lpstr>Použité zdroje: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LENOVO USER</cp:lastModifiedBy>
  <cp:revision>29</cp:revision>
  <dcterms:created xsi:type="dcterms:W3CDTF">2012-08-20T13:06:39Z</dcterms:created>
  <dcterms:modified xsi:type="dcterms:W3CDTF">2012-12-21T10:52:04Z</dcterms:modified>
</cp:coreProperties>
</file>