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035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62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5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565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072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6585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312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3961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027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794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510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95D2C-27B8-4914-9E71-73C50EA78302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6C781-F8E1-4799-A9D7-18B38A21F5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110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eologie.vsb.cz/praktikageologie/KAPITOLY/2_MINERALOGIE/2_MINERALOGIE_SULFIDY.htm" TargetMode="Externa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FluoriteValzergueFillonjaune.jpg" TargetMode="External"/><Relationship Id="rId3" Type="http://schemas.openxmlformats.org/officeDocument/2006/relationships/hyperlink" Target="http://cs.wikipedia.org/wiki/Soubor:GalenaFromKansas.jpg" TargetMode="External"/><Relationship Id="rId7" Type="http://schemas.openxmlformats.org/officeDocument/2006/relationships/hyperlink" Target="http://cs.wikipedia.org/wiki/Soubor:Pichblende.jpg" TargetMode="External"/><Relationship Id="rId2" Type="http://schemas.openxmlformats.org/officeDocument/2006/relationships/hyperlink" Target="http://geologie.vsb.cz/praktikageologie/KAPITOLY/2_MINERALOGIE/2_MINERALOGIE_SULFIDY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SideriteBresil2.jpg" TargetMode="External"/><Relationship Id="rId5" Type="http://schemas.openxmlformats.org/officeDocument/2006/relationships/hyperlink" Target="http://cs.wikipedia.org/wiki/Soubor:Pyriteespagne.jpg" TargetMode="External"/><Relationship Id="rId4" Type="http://schemas.openxmlformats.org/officeDocument/2006/relationships/hyperlink" Target="http://cs.wikipedia.org/wiki/Soubor:Sfaleryt,_Rumuni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eologie.vsb.cz/praktikageologie/KAPITOLY/2_MINERALOGIE/2_MINERALOGIE_SULFIDY.ht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530878"/>
              </p:ext>
            </p:extLst>
          </p:nvPr>
        </p:nvGraphicFramePr>
        <p:xfrm>
          <a:off x="0" y="1530407"/>
          <a:ext cx="9143999" cy="5327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1"/>
              </a:tblGrid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effectLst/>
                        </a:rPr>
                        <a:t>Biologie – 9.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smtClean="0">
                          <a:effectLst/>
                        </a:rPr>
                        <a:t>ročník ZŠ a odpovídající ročník víceletých gymnázií</a:t>
                      </a:r>
                      <a:endParaRPr lang="cs-CZ" sz="180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Rudné nerosty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13. 12. </a:t>
                      </a: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VY_32_INOVACE_Bi.ND.08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5961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2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fluorit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[6]</a:t>
            </a:r>
            <a:endParaRPr lang="cs-CZ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7620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3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Naleziště některých nerostů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1027" name="Picture 3" descr="C:\Users\ICT_SS\AppData\Local\Microsoft\Windows\Temporary Internet Files\Content.IE5\CKL519Y6\MC900349423[2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70094" cy="543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827584" y="220486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dirty="0">
                <a:hlinkClick r:id="rId3"/>
              </a:rPr>
              <a:t>http://geologie.vsb.cz/praktikageologie/KAPITOLY/2_MINERALOGIE/2_MINERALOGIE_SULFIDY.htm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619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000" dirty="0" smtClean="0"/>
              <a:t>KVASNIČKOVÁ, Danuše. A KOLEKTIV. </a:t>
            </a:r>
            <a:r>
              <a:rPr lang="cs-CZ" sz="2000" i="1" dirty="0" smtClean="0"/>
              <a:t>Ekologický přírodopis</a:t>
            </a:r>
            <a:r>
              <a:rPr lang="cs-CZ" sz="2000" dirty="0" smtClean="0"/>
              <a:t>. Praha: Fortuna, 2002. ISBN 80-7168-670-0.</a:t>
            </a:r>
          </a:p>
          <a:p>
            <a:r>
              <a:rPr lang="cs-CZ" sz="2000" dirty="0">
                <a:hlinkClick r:id="rId2"/>
              </a:rPr>
              <a:t>http://geologie.vsb.cz/praktikageologie/KAPITOLY/2_MINERALOGIE/2_MINERALOGIE_SULFIDY.htm</a:t>
            </a:r>
            <a:endParaRPr lang="cs-CZ" sz="2000" dirty="0"/>
          </a:p>
          <a:p>
            <a:r>
              <a:rPr lang="cs-CZ" sz="2000" dirty="0" smtClean="0"/>
              <a:t>1) PAR. </a:t>
            </a:r>
            <a:r>
              <a:rPr lang="cs-CZ" sz="2000" dirty="0"/>
              <a:t>[cit. 2012-12-13] </a:t>
            </a:r>
            <a:r>
              <a:rPr lang="cs-CZ" sz="2000" dirty="0" smtClean="0">
                <a:hlinkClick r:id="rId3"/>
              </a:rPr>
              <a:t>http://cs.wikipedia.org/wiki/Soubor:GalenaFromKansas.jpg</a:t>
            </a:r>
            <a:endParaRPr lang="cs-CZ" sz="2000" dirty="0" smtClean="0"/>
          </a:p>
          <a:p>
            <a:r>
              <a:rPr lang="cs-CZ" sz="2000" dirty="0" smtClean="0"/>
              <a:t>2) Kluka. </a:t>
            </a:r>
            <a:r>
              <a:rPr lang="cs-CZ" sz="2000" dirty="0"/>
              <a:t>[cit. </a:t>
            </a:r>
            <a:r>
              <a:rPr lang="cs-CZ" sz="2000" dirty="0" smtClean="0"/>
              <a:t>2012-12-13]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4"/>
              </a:rPr>
              <a:t>http://cs.wikipedia.org/wiki/Soubor:Sfaleryt,_Rumunia.jpg</a:t>
            </a:r>
            <a:endParaRPr lang="cs-CZ" sz="2000" dirty="0" smtClean="0"/>
          </a:p>
          <a:p>
            <a:r>
              <a:rPr lang="cs-CZ" sz="2000" dirty="0" smtClean="0"/>
              <a:t>3) </a:t>
            </a:r>
            <a:r>
              <a:rPr lang="cs-CZ" sz="2000" dirty="0" err="1" smtClean="0"/>
              <a:t>Didier</a:t>
            </a:r>
            <a:r>
              <a:rPr lang="cs-CZ" sz="2000" dirty="0" smtClean="0"/>
              <a:t> </a:t>
            </a:r>
            <a:r>
              <a:rPr lang="cs-CZ" sz="2000" dirty="0" err="1" smtClean="0"/>
              <a:t>Descouens</a:t>
            </a:r>
            <a:r>
              <a:rPr lang="cs-CZ" sz="2000" dirty="0"/>
              <a:t>. [cit. </a:t>
            </a:r>
            <a:r>
              <a:rPr lang="cs-CZ" sz="2000" dirty="0" smtClean="0"/>
              <a:t>2012-12-13]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 </a:t>
            </a:r>
            <a:r>
              <a:rPr lang="cs-CZ" sz="2000" dirty="0" smtClean="0">
                <a:hlinkClick r:id="rId5"/>
              </a:rPr>
              <a:t>http://cs.wikipedia.org/wiki/Soubor:Pyriteespagne.jpg</a:t>
            </a:r>
            <a:endParaRPr lang="cs-CZ" sz="2000" dirty="0" smtClean="0"/>
          </a:p>
          <a:p>
            <a:r>
              <a:rPr lang="cs-CZ" sz="2000" dirty="0" smtClean="0"/>
              <a:t>4) </a:t>
            </a:r>
            <a:r>
              <a:rPr lang="cs-CZ" sz="2000" dirty="0" err="1" smtClean="0"/>
              <a:t>Didier</a:t>
            </a:r>
            <a:r>
              <a:rPr lang="cs-CZ" sz="2000" dirty="0" smtClean="0"/>
              <a:t> </a:t>
            </a:r>
            <a:r>
              <a:rPr lang="cs-CZ" sz="2000" dirty="0" err="1" smtClean="0"/>
              <a:t>Descouens</a:t>
            </a:r>
            <a:r>
              <a:rPr lang="cs-CZ" sz="2000" dirty="0"/>
              <a:t>. [cit. </a:t>
            </a:r>
            <a:r>
              <a:rPr lang="cs-CZ" sz="2000" dirty="0" smtClean="0"/>
              <a:t>2012-12-13]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 </a:t>
            </a:r>
            <a:r>
              <a:rPr lang="cs-CZ" sz="2000" dirty="0" smtClean="0">
                <a:hlinkClick r:id="rId6"/>
              </a:rPr>
              <a:t>http://cs.wikipedia.org/wiki/Soubor:SideriteBresil2.jpg</a:t>
            </a:r>
            <a:endParaRPr lang="cs-CZ" sz="2000" dirty="0" smtClean="0"/>
          </a:p>
          <a:p>
            <a:r>
              <a:rPr lang="cs-CZ" sz="2000" dirty="0" smtClean="0"/>
              <a:t>5) </a:t>
            </a:r>
            <a:r>
              <a:rPr lang="cs-CZ" sz="2000" dirty="0" err="1" smtClean="0"/>
              <a:t>Edwtie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2012-12-13]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 </a:t>
            </a:r>
            <a:r>
              <a:rPr lang="cs-CZ" sz="2000" dirty="0" smtClean="0">
                <a:hlinkClick r:id="rId7"/>
              </a:rPr>
              <a:t>http://cs.wikipedia.org/wiki/Soubor:Pichblende.jpg</a:t>
            </a:r>
            <a:endParaRPr lang="cs-CZ" sz="2000" dirty="0" smtClean="0"/>
          </a:p>
          <a:p>
            <a:r>
              <a:rPr lang="cs-CZ" sz="2000" dirty="0" smtClean="0"/>
              <a:t>6) </a:t>
            </a:r>
            <a:r>
              <a:rPr lang="cs-CZ" sz="2000" dirty="0" err="1" smtClean="0"/>
              <a:t>Didier</a:t>
            </a:r>
            <a:r>
              <a:rPr lang="cs-CZ" sz="2000" dirty="0" smtClean="0"/>
              <a:t> </a:t>
            </a:r>
            <a:r>
              <a:rPr lang="cs-CZ" sz="2000" dirty="0" err="1" smtClean="0"/>
              <a:t>Descouens</a:t>
            </a:r>
            <a:r>
              <a:rPr lang="cs-CZ" sz="2000" dirty="0"/>
              <a:t>. [cit. </a:t>
            </a:r>
            <a:r>
              <a:rPr lang="cs-CZ" sz="2000" dirty="0" smtClean="0"/>
              <a:t>2012-12-13]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8"/>
              </a:rPr>
              <a:t>http://cs.wikipedia.org/wiki/Soubor:FluoriteValzergueFillonjaune.jpg</a:t>
            </a:r>
            <a:endParaRPr lang="cs-CZ" sz="2000" dirty="0" smtClean="0"/>
          </a:p>
          <a:p>
            <a:r>
              <a:rPr lang="cs-CZ" sz="1900" dirty="0" smtClean="0"/>
              <a:t>Obrázek - mapa - </a:t>
            </a:r>
            <a:r>
              <a:rPr lang="cs-CZ" sz="1900" dirty="0"/>
              <a:t>použitý z webu: Office.com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23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539552" y="404665"/>
            <a:ext cx="7920880" cy="5262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Prezentace o rudných nerostech slouží učiteli k doplnění učiva o vyvřelých horninách.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/>
              <a:t>Žáci si osvojí základní pojmy. Do hodiny mohou být zapojeni přípravou referátu či prezentace. Mohou se dělit do skupin či pracovat samostatně.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Seznámí </a:t>
            </a:r>
            <a:r>
              <a:rPr lang="cs-CZ" dirty="0"/>
              <a:t>se se základními příklady rudných </a:t>
            </a:r>
            <a:r>
              <a:rPr lang="cs-CZ" dirty="0" smtClean="0"/>
              <a:t>nerostů. Pomocí webového odkazu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geologie.vsb.cz/praktikageologie/KAPITOLY/2_MINERALOGIE/2_MINERALOGIE_SULFIDY.htm</a:t>
            </a:r>
            <a:r>
              <a:rPr lang="cs-CZ" dirty="0" smtClean="0"/>
              <a:t> hledají informace o jejich vzniku, výskytu a vlastnostech.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 h</a:t>
            </a:r>
            <a:r>
              <a:rPr lang="cs-CZ" dirty="0" smtClean="0"/>
              <a:t>romadná výuka</a:t>
            </a:r>
          </a:p>
          <a:p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dirty="0" smtClean="0"/>
              <a:t>ompetence k učení, kompetence k řešení problémů, kompetence komunikativní, kompetence sociální a personální, kompetence občanské </a:t>
            </a:r>
          </a:p>
          <a:p>
            <a:endParaRPr lang="cs-CZ" dirty="0"/>
          </a:p>
          <a:p>
            <a:r>
              <a:rPr lang="cs-CZ" b="1" dirty="0"/>
              <a:t>Vazba na ŠVP: </a:t>
            </a:r>
            <a:r>
              <a:rPr lang="cs-CZ" dirty="0"/>
              <a:t>Školní vzdělávací program pro osmileté gymnázium – část A – nižší gymnázium – učební osnovy BIOLOGIE – kvarta – </a:t>
            </a:r>
            <a:r>
              <a:rPr lang="cs-CZ" dirty="0" smtClean="0"/>
              <a:t>Poznávání nerostů </a:t>
            </a:r>
            <a:r>
              <a:rPr lang="cs-CZ" smtClean="0"/>
              <a:t>a hornin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13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Rudné nerosty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jsou součástí rudných žil, které vznikají v puklinách zemského povrchu tuhnutím magmatu</a:t>
            </a:r>
          </a:p>
          <a:p>
            <a:r>
              <a:rPr lang="cs-CZ" dirty="0"/>
              <a:t> </a:t>
            </a:r>
            <a:r>
              <a:rPr lang="cs-CZ" dirty="0" smtClean="0"/>
              <a:t>ložisko – hospodářsky významné nahromadění nerostů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70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758389"/>
              </p:ext>
            </p:extLst>
          </p:nvPr>
        </p:nvGraphicFramePr>
        <p:xfrm>
          <a:off x="-108520" y="1484784"/>
          <a:ext cx="9252520" cy="568863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3130"/>
                <a:gridCol w="1598504"/>
                <a:gridCol w="3027756"/>
                <a:gridCol w="2313130"/>
              </a:tblGrid>
              <a:tr h="740654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r>
                        <a:rPr lang="cs-CZ" sz="3200" dirty="0" smtClean="0"/>
                        <a:t>   galenit</a:t>
                      </a:r>
                      <a:endParaRPr lang="cs-C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PbS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šedá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ochrana před radioaktivním zářením</a:t>
                      </a:r>
                      <a:endParaRPr lang="cs-CZ" dirty="0"/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r>
                        <a:rPr lang="cs-CZ" sz="3200" dirty="0" smtClean="0"/>
                        <a:t>   sfalerit</a:t>
                      </a:r>
                      <a:endParaRPr lang="cs-C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ZnS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hnědavá až černá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pozinkování</a:t>
                      </a:r>
                      <a:br>
                        <a:rPr lang="cs-CZ" dirty="0" smtClean="0"/>
                      </a:br>
                      <a:endParaRPr lang="cs-CZ" dirty="0"/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r>
                        <a:rPr lang="cs-CZ" sz="3200" dirty="0" smtClean="0"/>
                        <a:t>     pyrit</a:t>
                      </a:r>
                      <a:endParaRPr lang="cs-C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FeS</a:t>
                      </a:r>
                      <a:r>
                        <a:rPr lang="cs-CZ" sz="1400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mosazně žlutá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zdroj síry, železa</a:t>
                      </a:r>
                      <a:endParaRPr lang="cs-CZ" dirty="0"/>
                    </a:p>
                  </a:txBody>
                  <a:tcPr/>
                </a:tc>
              </a:tr>
              <a:tr h="752073">
                <a:tc>
                  <a:txBody>
                    <a:bodyPr/>
                    <a:lstStyle/>
                    <a:p>
                      <a:r>
                        <a:rPr lang="cs-CZ" sz="3200" dirty="0" smtClean="0"/>
                        <a:t>    siderit</a:t>
                      </a:r>
                      <a:endParaRPr lang="cs-C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FeCO</a:t>
                      </a:r>
                      <a:r>
                        <a:rPr lang="cs-CZ" sz="1600" dirty="0" smtClean="0"/>
                        <a:t>3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žlutohnědá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železná ruda</a:t>
                      </a:r>
                      <a:endParaRPr lang="cs-CZ" dirty="0"/>
                    </a:p>
                  </a:txBody>
                  <a:tcPr/>
                </a:tc>
              </a:tr>
              <a:tr h="740654">
                <a:tc>
                  <a:txBody>
                    <a:bodyPr/>
                    <a:lstStyle/>
                    <a:p>
                      <a:r>
                        <a:rPr lang="cs-CZ" sz="3200" dirty="0" smtClean="0"/>
                        <a:t>   uraninit     </a:t>
                      </a:r>
                      <a:r>
                        <a:rPr lang="cs-CZ" sz="2000" dirty="0" smtClean="0"/>
                        <a:t>(smolinec)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UO</a:t>
                      </a:r>
                      <a:r>
                        <a:rPr lang="cs-CZ" sz="1600" dirty="0" smtClean="0"/>
                        <a:t>2</a:t>
                      </a:r>
                      <a:r>
                        <a:rPr lang="cs-CZ" dirty="0" smtClean="0"/>
                        <a:t> a UO</a:t>
                      </a:r>
                      <a:r>
                        <a:rPr lang="cs-CZ" sz="1600" dirty="0" smtClean="0"/>
                        <a:t>3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černá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zdroj uranu a radia</a:t>
                      </a:r>
                      <a:endParaRPr lang="cs-CZ" dirty="0"/>
                    </a:p>
                  </a:txBody>
                  <a:tcPr/>
                </a:tc>
              </a:tr>
              <a:tr h="1090023">
                <a:tc>
                  <a:txBody>
                    <a:bodyPr/>
                    <a:lstStyle/>
                    <a:p>
                      <a:r>
                        <a:rPr lang="cs-CZ" sz="3200" dirty="0" smtClean="0"/>
                        <a:t>    fluorit</a:t>
                      </a:r>
                      <a:endParaRPr lang="cs-C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CaF</a:t>
                      </a:r>
                      <a:r>
                        <a:rPr lang="cs-CZ" sz="1600" dirty="0" smtClean="0"/>
                        <a:t>2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fialová, žlutá, růžová, nazelenalá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hutnictví, leptání skla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Nerosty rudných žil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 smtClean="0">
                <a:solidFill>
                  <a:srgbClr val="0070C0"/>
                </a:solidFill>
              </a:rPr>
              <a:t>název	</a:t>
            </a:r>
            <a:r>
              <a:rPr lang="cs-CZ" sz="2000" dirty="0" err="1" smtClean="0">
                <a:solidFill>
                  <a:srgbClr val="0070C0"/>
                </a:solidFill>
              </a:rPr>
              <a:t>chem</a:t>
            </a:r>
            <a:r>
              <a:rPr lang="cs-CZ" sz="2000" dirty="0" smtClean="0">
                <a:solidFill>
                  <a:srgbClr val="0070C0"/>
                </a:solidFill>
              </a:rPr>
              <a:t>. složení</a:t>
            </a:r>
            <a:r>
              <a:rPr lang="cs-CZ" dirty="0" smtClean="0">
                <a:solidFill>
                  <a:srgbClr val="0070C0"/>
                </a:solidFill>
              </a:rPr>
              <a:t>	barva	            význam</a:t>
            </a:r>
            <a:endParaRPr lang="cs-CZ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4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galenit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[1]</a:t>
            </a:r>
            <a:endParaRPr lang="cs-CZ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5715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1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sfalerit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[2]</a:t>
            </a:r>
            <a:endParaRPr lang="cs-CZ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109" y="1628800"/>
            <a:ext cx="6191250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53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pyrit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[3]</a:t>
            </a:r>
            <a:endParaRPr lang="cs-CZ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164745"/>
            <a:ext cx="603885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42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siderit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[4]</a:t>
            </a:r>
            <a:endParaRPr lang="cs-CZ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049" y="1143000"/>
            <a:ext cx="5676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6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uraninit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[5]</a:t>
            </a:r>
            <a:endParaRPr lang="cs-CZ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00263"/>
            <a:ext cx="30480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57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451</Words>
  <Application>Microsoft Office PowerPoint</Application>
  <PresentationFormat>Předvádění na obrazovce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Prezentace aplikace PowerPoint</vt:lpstr>
      <vt:lpstr>Prezentace aplikace PowerPoint</vt:lpstr>
      <vt:lpstr>Rudné nerosty</vt:lpstr>
      <vt:lpstr>Nerosty rudných žil</vt:lpstr>
      <vt:lpstr>galenit</vt:lpstr>
      <vt:lpstr>sfalerit</vt:lpstr>
      <vt:lpstr>pyrit</vt:lpstr>
      <vt:lpstr>siderit</vt:lpstr>
      <vt:lpstr>uraninit</vt:lpstr>
      <vt:lpstr>fluorit</vt:lpstr>
      <vt:lpstr>Naleziště některých nerostů </vt:lpstr>
      <vt:lpstr>Použité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16</cp:revision>
  <dcterms:created xsi:type="dcterms:W3CDTF">2012-08-18T19:18:31Z</dcterms:created>
  <dcterms:modified xsi:type="dcterms:W3CDTF">2012-12-18T10:09:19Z</dcterms:modified>
</cp:coreProperties>
</file>