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75" r:id="rId6"/>
    <p:sldId id="267" r:id="rId7"/>
    <p:sldId id="259" r:id="rId8"/>
    <p:sldId id="260" r:id="rId9"/>
    <p:sldId id="262" r:id="rId10"/>
    <p:sldId id="263" r:id="rId11"/>
    <p:sldId id="269" r:id="rId12"/>
    <p:sldId id="276" r:id="rId13"/>
    <p:sldId id="270" r:id="rId14"/>
    <p:sldId id="271" r:id="rId15"/>
    <p:sldId id="261" r:id="rId16"/>
    <p:sldId id="277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25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0D183C-D997-46C7-8C9F-CBD28182B12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D0C14EB9-2E31-47DB-BBAE-341599248A75}">
      <dgm:prSet phldrT="[Text]"/>
      <dgm:spPr/>
      <dgm:t>
        <a:bodyPr/>
        <a:lstStyle/>
        <a:p>
          <a:r>
            <a:rPr lang="cs-CZ" dirty="0" smtClean="0"/>
            <a:t>Vryp může být</a:t>
          </a:r>
          <a:endParaRPr lang="cs-CZ" dirty="0"/>
        </a:p>
      </dgm:t>
    </dgm:pt>
    <dgm:pt modelId="{F4BAAD44-3082-481E-BB4D-65AED80D1511}" type="parTrans" cxnId="{4A77C0B2-C70D-4116-BEC7-349627550ADF}">
      <dgm:prSet/>
      <dgm:spPr/>
      <dgm:t>
        <a:bodyPr/>
        <a:lstStyle/>
        <a:p>
          <a:endParaRPr lang="cs-CZ"/>
        </a:p>
      </dgm:t>
    </dgm:pt>
    <dgm:pt modelId="{1DE62BAD-797E-4531-9CF4-61D09BF74A54}" type="sibTrans" cxnId="{4A77C0B2-C70D-4116-BEC7-349627550ADF}">
      <dgm:prSet/>
      <dgm:spPr/>
      <dgm:t>
        <a:bodyPr/>
        <a:lstStyle/>
        <a:p>
          <a:endParaRPr lang="cs-CZ"/>
        </a:p>
      </dgm:t>
    </dgm:pt>
    <dgm:pt modelId="{CBEA2A5E-5849-4ED2-836F-5D92AD33A0D2}">
      <dgm:prSet phldrT="[Text]"/>
      <dgm:spPr/>
      <dgm:t>
        <a:bodyPr/>
        <a:lstStyle/>
        <a:p>
          <a:r>
            <a:rPr lang="cs-CZ" dirty="0" smtClean="0"/>
            <a:t>stejný jako barva nerostu</a:t>
          </a:r>
          <a:endParaRPr lang="cs-CZ" dirty="0"/>
        </a:p>
      </dgm:t>
    </dgm:pt>
    <dgm:pt modelId="{6299336B-3A65-4805-8F13-0CF0433AD24C}" type="parTrans" cxnId="{82FB23A8-8C3D-47B6-ADEF-9C04D4C8E7C4}">
      <dgm:prSet/>
      <dgm:spPr/>
      <dgm:t>
        <a:bodyPr/>
        <a:lstStyle/>
        <a:p>
          <a:endParaRPr lang="cs-CZ"/>
        </a:p>
      </dgm:t>
    </dgm:pt>
    <dgm:pt modelId="{4A5B765F-E19D-4FB3-8FCB-D9F73B1B35A9}" type="sibTrans" cxnId="{82FB23A8-8C3D-47B6-ADEF-9C04D4C8E7C4}">
      <dgm:prSet/>
      <dgm:spPr/>
      <dgm:t>
        <a:bodyPr/>
        <a:lstStyle/>
        <a:p>
          <a:endParaRPr lang="cs-CZ"/>
        </a:p>
      </dgm:t>
    </dgm:pt>
    <dgm:pt modelId="{DD2A42B4-B7E5-4BC2-9D2E-4D2A54116181}">
      <dgm:prSet phldrT="[Text]"/>
      <dgm:spPr/>
      <dgm:t>
        <a:bodyPr/>
        <a:lstStyle/>
        <a:p>
          <a:r>
            <a:rPr lang="cs-CZ" dirty="0" smtClean="0"/>
            <a:t>světlejší</a:t>
          </a:r>
          <a:endParaRPr lang="cs-CZ" dirty="0"/>
        </a:p>
      </dgm:t>
    </dgm:pt>
    <dgm:pt modelId="{F3479897-F111-45A5-B3CF-6833212C1FE5}" type="parTrans" cxnId="{4C8531FA-3CF0-4712-B4F2-FCA7BCF26559}">
      <dgm:prSet/>
      <dgm:spPr/>
      <dgm:t>
        <a:bodyPr/>
        <a:lstStyle/>
        <a:p>
          <a:endParaRPr lang="cs-CZ"/>
        </a:p>
      </dgm:t>
    </dgm:pt>
    <dgm:pt modelId="{A1230F52-ED3A-452E-8902-36DACBA3B75A}" type="sibTrans" cxnId="{4C8531FA-3CF0-4712-B4F2-FCA7BCF26559}">
      <dgm:prSet/>
      <dgm:spPr/>
      <dgm:t>
        <a:bodyPr/>
        <a:lstStyle/>
        <a:p>
          <a:endParaRPr lang="cs-CZ"/>
        </a:p>
      </dgm:t>
    </dgm:pt>
    <dgm:pt modelId="{576CDCCB-53B1-4D70-B862-B88D026B35CA}">
      <dgm:prSet phldrT="[Text]"/>
      <dgm:spPr/>
      <dgm:t>
        <a:bodyPr/>
        <a:lstStyle/>
        <a:p>
          <a:r>
            <a:rPr lang="cs-CZ" dirty="0" smtClean="0"/>
            <a:t>bílý</a:t>
          </a:r>
          <a:endParaRPr lang="cs-CZ" dirty="0"/>
        </a:p>
      </dgm:t>
    </dgm:pt>
    <dgm:pt modelId="{739C3C45-779B-4CED-823E-0696428A8149}" type="parTrans" cxnId="{340DD83C-9AF9-4729-B883-D7BA870E58F9}">
      <dgm:prSet/>
      <dgm:spPr/>
      <dgm:t>
        <a:bodyPr/>
        <a:lstStyle/>
        <a:p>
          <a:endParaRPr lang="cs-CZ"/>
        </a:p>
      </dgm:t>
    </dgm:pt>
    <dgm:pt modelId="{D25B8433-0B8E-4A9C-B421-8770809141EB}" type="sibTrans" cxnId="{340DD83C-9AF9-4729-B883-D7BA870E58F9}">
      <dgm:prSet/>
      <dgm:spPr/>
      <dgm:t>
        <a:bodyPr/>
        <a:lstStyle/>
        <a:p>
          <a:endParaRPr lang="cs-CZ"/>
        </a:p>
      </dgm:t>
    </dgm:pt>
    <dgm:pt modelId="{1CE447B7-1388-4DF2-B65A-D645D55082F9}" type="pres">
      <dgm:prSet presAssocID="{580D183C-D997-46C7-8C9F-CBD28182B1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93349C66-6B9F-4F7C-8EDA-8BE6EA8CDC96}" type="pres">
      <dgm:prSet presAssocID="{D0C14EB9-2E31-47DB-BBAE-341599248A75}" presName="hierRoot1" presStyleCnt="0">
        <dgm:presLayoutVars>
          <dgm:hierBranch val="init"/>
        </dgm:presLayoutVars>
      </dgm:prSet>
      <dgm:spPr/>
    </dgm:pt>
    <dgm:pt modelId="{DAA88C22-EADC-4F2B-9E84-541F73ADE76D}" type="pres">
      <dgm:prSet presAssocID="{D0C14EB9-2E31-47DB-BBAE-341599248A75}" presName="rootComposite1" presStyleCnt="0"/>
      <dgm:spPr/>
    </dgm:pt>
    <dgm:pt modelId="{600CE84D-B97D-46BB-BE3D-4449ADCE30A1}" type="pres">
      <dgm:prSet presAssocID="{D0C14EB9-2E31-47DB-BBAE-341599248A7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1981BB2-19BA-439D-B838-96E06ADB7D7D}" type="pres">
      <dgm:prSet presAssocID="{D0C14EB9-2E31-47DB-BBAE-341599248A75}" presName="rootConnector1" presStyleLbl="node1" presStyleIdx="0" presStyleCnt="0"/>
      <dgm:spPr/>
      <dgm:t>
        <a:bodyPr/>
        <a:lstStyle/>
        <a:p>
          <a:endParaRPr lang="cs-CZ"/>
        </a:p>
      </dgm:t>
    </dgm:pt>
    <dgm:pt modelId="{68B99E3B-1822-4F33-A2AB-0B560CA09757}" type="pres">
      <dgm:prSet presAssocID="{D0C14EB9-2E31-47DB-BBAE-341599248A75}" presName="hierChild2" presStyleCnt="0"/>
      <dgm:spPr/>
    </dgm:pt>
    <dgm:pt modelId="{49CEDB9F-0013-4302-A560-BA50A550A4DD}" type="pres">
      <dgm:prSet presAssocID="{6299336B-3A65-4805-8F13-0CF0433AD24C}" presName="Name37" presStyleLbl="parChTrans1D2" presStyleIdx="0" presStyleCnt="3"/>
      <dgm:spPr/>
      <dgm:t>
        <a:bodyPr/>
        <a:lstStyle/>
        <a:p>
          <a:endParaRPr lang="cs-CZ"/>
        </a:p>
      </dgm:t>
    </dgm:pt>
    <dgm:pt modelId="{F232F709-D850-43D6-A905-69EC1990C02A}" type="pres">
      <dgm:prSet presAssocID="{CBEA2A5E-5849-4ED2-836F-5D92AD33A0D2}" presName="hierRoot2" presStyleCnt="0">
        <dgm:presLayoutVars>
          <dgm:hierBranch val="init"/>
        </dgm:presLayoutVars>
      </dgm:prSet>
      <dgm:spPr/>
    </dgm:pt>
    <dgm:pt modelId="{DC9C9E5E-BAFC-4860-98D6-075401C71DAA}" type="pres">
      <dgm:prSet presAssocID="{CBEA2A5E-5849-4ED2-836F-5D92AD33A0D2}" presName="rootComposite" presStyleCnt="0"/>
      <dgm:spPr/>
    </dgm:pt>
    <dgm:pt modelId="{341C8E0E-2377-413D-B7C1-15A65B6EB027}" type="pres">
      <dgm:prSet presAssocID="{CBEA2A5E-5849-4ED2-836F-5D92AD33A0D2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A2EDC025-ACAD-4417-966F-9E8D13FFD268}" type="pres">
      <dgm:prSet presAssocID="{CBEA2A5E-5849-4ED2-836F-5D92AD33A0D2}" presName="rootConnector" presStyleLbl="node2" presStyleIdx="0" presStyleCnt="3"/>
      <dgm:spPr/>
      <dgm:t>
        <a:bodyPr/>
        <a:lstStyle/>
        <a:p>
          <a:endParaRPr lang="cs-CZ"/>
        </a:p>
      </dgm:t>
    </dgm:pt>
    <dgm:pt modelId="{F4A97481-61ED-49F0-9803-F9512B13DE65}" type="pres">
      <dgm:prSet presAssocID="{CBEA2A5E-5849-4ED2-836F-5D92AD33A0D2}" presName="hierChild4" presStyleCnt="0"/>
      <dgm:spPr/>
    </dgm:pt>
    <dgm:pt modelId="{F716DA5F-D9E8-4DC7-B941-48D565F99CC9}" type="pres">
      <dgm:prSet presAssocID="{CBEA2A5E-5849-4ED2-836F-5D92AD33A0D2}" presName="hierChild5" presStyleCnt="0"/>
      <dgm:spPr/>
    </dgm:pt>
    <dgm:pt modelId="{2974CE5B-451E-423B-B3C3-F5276F0811F0}" type="pres">
      <dgm:prSet presAssocID="{F3479897-F111-45A5-B3CF-6833212C1FE5}" presName="Name37" presStyleLbl="parChTrans1D2" presStyleIdx="1" presStyleCnt="3"/>
      <dgm:spPr/>
      <dgm:t>
        <a:bodyPr/>
        <a:lstStyle/>
        <a:p>
          <a:endParaRPr lang="cs-CZ"/>
        </a:p>
      </dgm:t>
    </dgm:pt>
    <dgm:pt modelId="{B5268FF5-8DC8-49E8-A25E-26BE88C9E436}" type="pres">
      <dgm:prSet presAssocID="{DD2A42B4-B7E5-4BC2-9D2E-4D2A54116181}" presName="hierRoot2" presStyleCnt="0">
        <dgm:presLayoutVars>
          <dgm:hierBranch val="init"/>
        </dgm:presLayoutVars>
      </dgm:prSet>
      <dgm:spPr/>
    </dgm:pt>
    <dgm:pt modelId="{5CC60D7E-1D69-4164-961B-7072A59C0EAE}" type="pres">
      <dgm:prSet presAssocID="{DD2A42B4-B7E5-4BC2-9D2E-4D2A54116181}" presName="rootComposite" presStyleCnt="0"/>
      <dgm:spPr/>
    </dgm:pt>
    <dgm:pt modelId="{1C153097-58D9-435C-B502-316723F79CF1}" type="pres">
      <dgm:prSet presAssocID="{DD2A42B4-B7E5-4BC2-9D2E-4D2A5411618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080172F2-2BA7-400B-A57F-FD414D9394FB}" type="pres">
      <dgm:prSet presAssocID="{DD2A42B4-B7E5-4BC2-9D2E-4D2A54116181}" presName="rootConnector" presStyleLbl="node2" presStyleIdx="1" presStyleCnt="3"/>
      <dgm:spPr/>
      <dgm:t>
        <a:bodyPr/>
        <a:lstStyle/>
        <a:p>
          <a:endParaRPr lang="cs-CZ"/>
        </a:p>
      </dgm:t>
    </dgm:pt>
    <dgm:pt modelId="{D636CFAF-C046-41D4-A9FF-87B0AB0A2962}" type="pres">
      <dgm:prSet presAssocID="{DD2A42B4-B7E5-4BC2-9D2E-4D2A54116181}" presName="hierChild4" presStyleCnt="0"/>
      <dgm:spPr/>
    </dgm:pt>
    <dgm:pt modelId="{3B0B069D-7F92-4ED1-BCB2-956304F4E6D1}" type="pres">
      <dgm:prSet presAssocID="{DD2A42B4-B7E5-4BC2-9D2E-4D2A54116181}" presName="hierChild5" presStyleCnt="0"/>
      <dgm:spPr/>
    </dgm:pt>
    <dgm:pt modelId="{91BEA995-0DEB-44A1-8F32-AD619844A626}" type="pres">
      <dgm:prSet presAssocID="{739C3C45-779B-4CED-823E-0696428A8149}" presName="Name37" presStyleLbl="parChTrans1D2" presStyleIdx="2" presStyleCnt="3"/>
      <dgm:spPr/>
      <dgm:t>
        <a:bodyPr/>
        <a:lstStyle/>
        <a:p>
          <a:endParaRPr lang="cs-CZ"/>
        </a:p>
      </dgm:t>
    </dgm:pt>
    <dgm:pt modelId="{1AFEE687-3611-4058-BE17-5D48C9FB04F3}" type="pres">
      <dgm:prSet presAssocID="{576CDCCB-53B1-4D70-B862-B88D026B35CA}" presName="hierRoot2" presStyleCnt="0">
        <dgm:presLayoutVars>
          <dgm:hierBranch val="init"/>
        </dgm:presLayoutVars>
      </dgm:prSet>
      <dgm:spPr/>
    </dgm:pt>
    <dgm:pt modelId="{49FC4285-41CA-4BB4-8839-9D51B54F7198}" type="pres">
      <dgm:prSet presAssocID="{576CDCCB-53B1-4D70-B862-B88D026B35CA}" presName="rootComposite" presStyleCnt="0"/>
      <dgm:spPr/>
    </dgm:pt>
    <dgm:pt modelId="{A78BFBC3-58D8-40A7-939B-83FB50767E08}" type="pres">
      <dgm:prSet presAssocID="{576CDCCB-53B1-4D70-B862-B88D026B35CA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8975E264-35F4-48DA-881D-23555122C8B3}" type="pres">
      <dgm:prSet presAssocID="{576CDCCB-53B1-4D70-B862-B88D026B35CA}" presName="rootConnector" presStyleLbl="node2" presStyleIdx="2" presStyleCnt="3"/>
      <dgm:spPr/>
      <dgm:t>
        <a:bodyPr/>
        <a:lstStyle/>
        <a:p>
          <a:endParaRPr lang="cs-CZ"/>
        </a:p>
      </dgm:t>
    </dgm:pt>
    <dgm:pt modelId="{BFAE22F7-0D3F-4514-9721-66A194CF71F3}" type="pres">
      <dgm:prSet presAssocID="{576CDCCB-53B1-4D70-B862-B88D026B35CA}" presName="hierChild4" presStyleCnt="0"/>
      <dgm:spPr/>
    </dgm:pt>
    <dgm:pt modelId="{57B0102B-9CC7-4FD1-8057-49494445E107}" type="pres">
      <dgm:prSet presAssocID="{576CDCCB-53B1-4D70-B862-B88D026B35CA}" presName="hierChild5" presStyleCnt="0"/>
      <dgm:spPr/>
    </dgm:pt>
    <dgm:pt modelId="{71C68D51-87F5-4AC7-BF98-724FDAB1A43D}" type="pres">
      <dgm:prSet presAssocID="{D0C14EB9-2E31-47DB-BBAE-341599248A75}" presName="hierChild3" presStyleCnt="0"/>
      <dgm:spPr/>
    </dgm:pt>
  </dgm:ptLst>
  <dgm:cxnLst>
    <dgm:cxn modelId="{FDD203A0-4582-4A48-8305-50E8E408C09A}" type="presOf" srcId="{576CDCCB-53B1-4D70-B862-B88D026B35CA}" destId="{A78BFBC3-58D8-40A7-939B-83FB50767E08}" srcOrd="0" destOrd="0" presId="urn:microsoft.com/office/officeart/2005/8/layout/orgChart1"/>
    <dgm:cxn modelId="{27B43A90-A8BA-42D7-9965-36FA346D81CA}" type="presOf" srcId="{D0C14EB9-2E31-47DB-BBAE-341599248A75}" destId="{600CE84D-B97D-46BB-BE3D-4449ADCE30A1}" srcOrd="0" destOrd="0" presId="urn:microsoft.com/office/officeart/2005/8/layout/orgChart1"/>
    <dgm:cxn modelId="{9C4E4A9A-FDA9-4E1D-A5C1-E991C2585ECE}" type="presOf" srcId="{6299336B-3A65-4805-8F13-0CF0433AD24C}" destId="{49CEDB9F-0013-4302-A560-BA50A550A4DD}" srcOrd="0" destOrd="0" presId="urn:microsoft.com/office/officeart/2005/8/layout/orgChart1"/>
    <dgm:cxn modelId="{62D30083-BDF2-45EB-B1E3-0490C75CB524}" type="presOf" srcId="{DD2A42B4-B7E5-4BC2-9D2E-4D2A54116181}" destId="{080172F2-2BA7-400B-A57F-FD414D9394FB}" srcOrd="1" destOrd="0" presId="urn:microsoft.com/office/officeart/2005/8/layout/orgChart1"/>
    <dgm:cxn modelId="{82FB23A8-8C3D-47B6-ADEF-9C04D4C8E7C4}" srcId="{D0C14EB9-2E31-47DB-BBAE-341599248A75}" destId="{CBEA2A5E-5849-4ED2-836F-5D92AD33A0D2}" srcOrd="0" destOrd="0" parTransId="{6299336B-3A65-4805-8F13-0CF0433AD24C}" sibTransId="{4A5B765F-E19D-4FB3-8FCB-D9F73B1B35A9}"/>
    <dgm:cxn modelId="{96303FD0-AFAD-4D18-9412-0D5EA5AAF870}" type="presOf" srcId="{580D183C-D997-46C7-8C9F-CBD28182B12E}" destId="{1CE447B7-1388-4DF2-B65A-D645D55082F9}" srcOrd="0" destOrd="0" presId="urn:microsoft.com/office/officeart/2005/8/layout/orgChart1"/>
    <dgm:cxn modelId="{4A77C0B2-C70D-4116-BEC7-349627550ADF}" srcId="{580D183C-D997-46C7-8C9F-CBD28182B12E}" destId="{D0C14EB9-2E31-47DB-BBAE-341599248A75}" srcOrd="0" destOrd="0" parTransId="{F4BAAD44-3082-481E-BB4D-65AED80D1511}" sibTransId="{1DE62BAD-797E-4531-9CF4-61D09BF74A54}"/>
    <dgm:cxn modelId="{81407D3E-60F4-4D5B-B9A1-42260A3C4090}" type="presOf" srcId="{739C3C45-779B-4CED-823E-0696428A8149}" destId="{91BEA995-0DEB-44A1-8F32-AD619844A626}" srcOrd="0" destOrd="0" presId="urn:microsoft.com/office/officeart/2005/8/layout/orgChart1"/>
    <dgm:cxn modelId="{556ECE77-B074-4270-952C-61CA13D9F087}" type="presOf" srcId="{F3479897-F111-45A5-B3CF-6833212C1FE5}" destId="{2974CE5B-451E-423B-B3C3-F5276F0811F0}" srcOrd="0" destOrd="0" presId="urn:microsoft.com/office/officeart/2005/8/layout/orgChart1"/>
    <dgm:cxn modelId="{6F6B4416-B266-470F-8CD3-4A812841D929}" type="presOf" srcId="{CBEA2A5E-5849-4ED2-836F-5D92AD33A0D2}" destId="{A2EDC025-ACAD-4417-966F-9E8D13FFD268}" srcOrd="1" destOrd="0" presId="urn:microsoft.com/office/officeart/2005/8/layout/orgChart1"/>
    <dgm:cxn modelId="{BC79BF8C-343E-4B87-982D-735DAC4926AD}" type="presOf" srcId="{CBEA2A5E-5849-4ED2-836F-5D92AD33A0D2}" destId="{341C8E0E-2377-413D-B7C1-15A65B6EB027}" srcOrd="0" destOrd="0" presId="urn:microsoft.com/office/officeart/2005/8/layout/orgChart1"/>
    <dgm:cxn modelId="{4C8531FA-3CF0-4712-B4F2-FCA7BCF26559}" srcId="{D0C14EB9-2E31-47DB-BBAE-341599248A75}" destId="{DD2A42B4-B7E5-4BC2-9D2E-4D2A54116181}" srcOrd="1" destOrd="0" parTransId="{F3479897-F111-45A5-B3CF-6833212C1FE5}" sibTransId="{A1230F52-ED3A-452E-8902-36DACBA3B75A}"/>
    <dgm:cxn modelId="{6547172C-FBB5-49D2-80B0-A820CE1286C1}" type="presOf" srcId="{DD2A42B4-B7E5-4BC2-9D2E-4D2A54116181}" destId="{1C153097-58D9-435C-B502-316723F79CF1}" srcOrd="0" destOrd="0" presId="urn:microsoft.com/office/officeart/2005/8/layout/orgChart1"/>
    <dgm:cxn modelId="{9FFC855B-3922-4EC5-BD59-B4A0CE01F4B3}" type="presOf" srcId="{576CDCCB-53B1-4D70-B862-B88D026B35CA}" destId="{8975E264-35F4-48DA-881D-23555122C8B3}" srcOrd="1" destOrd="0" presId="urn:microsoft.com/office/officeart/2005/8/layout/orgChart1"/>
    <dgm:cxn modelId="{BFB162E9-00FA-44EC-92CD-62242FFFA3B6}" type="presOf" srcId="{D0C14EB9-2E31-47DB-BBAE-341599248A75}" destId="{D1981BB2-19BA-439D-B838-96E06ADB7D7D}" srcOrd="1" destOrd="0" presId="urn:microsoft.com/office/officeart/2005/8/layout/orgChart1"/>
    <dgm:cxn modelId="{340DD83C-9AF9-4729-B883-D7BA870E58F9}" srcId="{D0C14EB9-2E31-47DB-BBAE-341599248A75}" destId="{576CDCCB-53B1-4D70-B862-B88D026B35CA}" srcOrd="2" destOrd="0" parTransId="{739C3C45-779B-4CED-823E-0696428A8149}" sibTransId="{D25B8433-0B8E-4A9C-B421-8770809141EB}"/>
    <dgm:cxn modelId="{6ED444AD-A2EF-431C-BD99-30E34027FC59}" type="presParOf" srcId="{1CE447B7-1388-4DF2-B65A-D645D55082F9}" destId="{93349C66-6B9F-4F7C-8EDA-8BE6EA8CDC96}" srcOrd="0" destOrd="0" presId="urn:microsoft.com/office/officeart/2005/8/layout/orgChart1"/>
    <dgm:cxn modelId="{FE6B690F-34F8-47C1-AE1E-4490E0D12795}" type="presParOf" srcId="{93349C66-6B9F-4F7C-8EDA-8BE6EA8CDC96}" destId="{DAA88C22-EADC-4F2B-9E84-541F73ADE76D}" srcOrd="0" destOrd="0" presId="urn:microsoft.com/office/officeart/2005/8/layout/orgChart1"/>
    <dgm:cxn modelId="{F1F31A95-A81C-4378-A4A2-D3CBFDDD5FF8}" type="presParOf" srcId="{DAA88C22-EADC-4F2B-9E84-541F73ADE76D}" destId="{600CE84D-B97D-46BB-BE3D-4449ADCE30A1}" srcOrd="0" destOrd="0" presId="urn:microsoft.com/office/officeart/2005/8/layout/orgChart1"/>
    <dgm:cxn modelId="{391F1D39-A269-4645-BC6A-BE15F3395010}" type="presParOf" srcId="{DAA88C22-EADC-4F2B-9E84-541F73ADE76D}" destId="{D1981BB2-19BA-439D-B838-96E06ADB7D7D}" srcOrd="1" destOrd="0" presId="urn:microsoft.com/office/officeart/2005/8/layout/orgChart1"/>
    <dgm:cxn modelId="{167E4803-28F0-41FB-9977-8F744ED21C23}" type="presParOf" srcId="{93349C66-6B9F-4F7C-8EDA-8BE6EA8CDC96}" destId="{68B99E3B-1822-4F33-A2AB-0B560CA09757}" srcOrd="1" destOrd="0" presId="urn:microsoft.com/office/officeart/2005/8/layout/orgChart1"/>
    <dgm:cxn modelId="{89DF5520-0FA2-41BA-BF83-51689CDFC4F4}" type="presParOf" srcId="{68B99E3B-1822-4F33-A2AB-0B560CA09757}" destId="{49CEDB9F-0013-4302-A560-BA50A550A4DD}" srcOrd="0" destOrd="0" presId="urn:microsoft.com/office/officeart/2005/8/layout/orgChart1"/>
    <dgm:cxn modelId="{B15462A4-48E5-446C-85E0-2CA14722C6BA}" type="presParOf" srcId="{68B99E3B-1822-4F33-A2AB-0B560CA09757}" destId="{F232F709-D850-43D6-A905-69EC1990C02A}" srcOrd="1" destOrd="0" presId="urn:microsoft.com/office/officeart/2005/8/layout/orgChart1"/>
    <dgm:cxn modelId="{35FE2CAB-7803-44F9-8706-A8880E56796C}" type="presParOf" srcId="{F232F709-D850-43D6-A905-69EC1990C02A}" destId="{DC9C9E5E-BAFC-4860-98D6-075401C71DAA}" srcOrd="0" destOrd="0" presId="urn:microsoft.com/office/officeart/2005/8/layout/orgChart1"/>
    <dgm:cxn modelId="{51267409-6703-4661-8412-56B959E2E870}" type="presParOf" srcId="{DC9C9E5E-BAFC-4860-98D6-075401C71DAA}" destId="{341C8E0E-2377-413D-B7C1-15A65B6EB027}" srcOrd="0" destOrd="0" presId="urn:microsoft.com/office/officeart/2005/8/layout/orgChart1"/>
    <dgm:cxn modelId="{969F6FAA-5B3D-443E-AE9C-F28ABA6899E7}" type="presParOf" srcId="{DC9C9E5E-BAFC-4860-98D6-075401C71DAA}" destId="{A2EDC025-ACAD-4417-966F-9E8D13FFD268}" srcOrd="1" destOrd="0" presId="urn:microsoft.com/office/officeart/2005/8/layout/orgChart1"/>
    <dgm:cxn modelId="{FE2291A9-6795-4A6D-AE41-F003737590EB}" type="presParOf" srcId="{F232F709-D850-43D6-A905-69EC1990C02A}" destId="{F4A97481-61ED-49F0-9803-F9512B13DE65}" srcOrd="1" destOrd="0" presId="urn:microsoft.com/office/officeart/2005/8/layout/orgChart1"/>
    <dgm:cxn modelId="{96369EB6-B52D-4980-AB38-1A7809AD2A83}" type="presParOf" srcId="{F232F709-D850-43D6-A905-69EC1990C02A}" destId="{F716DA5F-D9E8-4DC7-B941-48D565F99CC9}" srcOrd="2" destOrd="0" presId="urn:microsoft.com/office/officeart/2005/8/layout/orgChart1"/>
    <dgm:cxn modelId="{7E5D5CE4-1410-4B14-B036-42502E32D790}" type="presParOf" srcId="{68B99E3B-1822-4F33-A2AB-0B560CA09757}" destId="{2974CE5B-451E-423B-B3C3-F5276F0811F0}" srcOrd="2" destOrd="0" presId="urn:microsoft.com/office/officeart/2005/8/layout/orgChart1"/>
    <dgm:cxn modelId="{36C918A0-AB54-474C-9F85-550ACE0DCF0B}" type="presParOf" srcId="{68B99E3B-1822-4F33-A2AB-0B560CA09757}" destId="{B5268FF5-8DC8-49E8-A25E-26BE88C9E436}" srcOrd="3" destOrd="0" presId="urn:microsoft.com/office/officeart/2005/8/layout/orgChart1"/>
    <dgm:cxn modelId="{9250ACAE-BEF8-418C-8838-F871B5782364}" type="presParOf" srcId="{B5268FF5-8DC8-49E8-A25E-26BE88C9E436}" destId="{5CC60D7E-1D69-4164-961B-7072A59C0EAE}" srcOrd="0" destOrd="0" presId="urn:microsoft.com/office/officeart/2005/8/layout/orgChart1"/>
    <dgm:cxn modelId="{AA0059D1-5C23-4D65-9245-37881C08D74A}" type="presParOf" srcId="{5CC60D7E-1D69-4164-961B-7072A59C0EAE}" destId="{1C153097-58D9-435C-B502-316723F79CF1}" srcOrd="0" destOrd="0" presId="urn:microsoft.com/office/officeart/2005/8/layout/orgChart1"/>
    <dgm:cxn modelId="{643D418C-7045-4AC9-B848-9B240FF3D7E3}" type="presParOf" srcId="{5CC60D7E-1D69-4164-961B-7072A59C0EAE}" destId="{080172F2-2BA7-400B-A57F-FD414D9394FB}" srcOrd="1" destOrd="0" presId="urn:microsoft.com/office/officeart/2005/8/layout/orgChart1"/>
    <dgm:cxn modelId="{2F6BFC8C-6FE4-41D1-9558-4BE45F8EE7D0}" type="presParOf" srcId="{B5268FF5-8DC8-49E8-A25E-26BE88C9E436}" destId="{D636CFAF-C046-41D4-A9FF-87B0AB0A2962}" srcOrd="1" destOrd="0" presId="urn:microsoft.com/office/officeart/2005/8/layout/orgChart1"/>
    <dgm:cxn modelId="{9104CB2F-36C3-4768-8F4D-2F4D8A07746C}" type="presParOf" srcId="{B5268FF5-8DC8-49E8-A25E-26BE88C9E436}" destId="{3B0B069D-7F92-4ED1-BCB2-956304F4E6D1}" srcOrd="2" destOrd="0" presId="urn:microsoft.com/office/officeart/2005/8/layout/orgChart1"/>
    <dgm:cxn modelId="{F75DD7FC-2176-4174-B4D8-E714884CE607}" type="presParOf" srcId="{68B99E3B-1822-4F33-A2AB-0B560CA09757}" destId="{91BEA995-0DEB-44A1-8F32-AD619844A626}" srcOrd="4" destOrd="0" presId="urn:microsoft.com/office/officeart/2005/8/layout/orgChart1"/>
    <dgm:cxn modelId="{000C7AF1-6106-4634-8432-C881D12A81B5}" type="presParOf" srcId="{68B99E3B-1822-4F33-A2AB-0B560CA09757}" destId="{1AFEE687-3611-4058-BE17-5D48C9FB04F3}" srcOrd="5" destOrd="0" presId="urn:microsoft.com/office/officeart/2005/8/layout/orgChart1"/>
    <dgm:cxn modelId="{C51DC8B1-2E3C-4DC6-943F-E2CED97059C4}" type="presParOf" srcId="{1AFEE687-3611-4058-BE17-5D48C9FB04F3}" destId="{49FC4285-41CA-4BB4-8839-9D51B54F7198}" srcOrd="0" destOrd="0" presId="urn:microsoft.com/office/officeart/2005/8/layout/orgChart1"/>
    <dgm:cxn modelId="{F79F5F66-E55A-4112-8F0E-999F8D7BAB19}" type="presParOf" srcId="{49FC4285-41CA-4BB4-8839-9D51B54F7198}" destId="{A78BFBC3-58D8-40A7-939B-83FB50767E08}" srcOrd="0" destOrd="0" presId="urn:microsoft.com/office/officeart/2005/8/layout/orgChart1"/>
    <dgm:cxn modelId="{59B68035-94CA-4EFB-A478-17A1528C79E7}" type="presParOf" srcId="{49FC4285-41CA-4BB4-8839-9D51B54F7198}" destId="{8975E264-35F4-48DA-881D-23555122C8B3}" srcOrd="1" destOrd="0" presId="urn:microsoft.com/office/officeart/2005/8/layout/orgChart1"/>
    <dgm:cxn modelId="{B1823643-1135-4006-9D8A-9C0F418D5EB6}" type="presParOf" srcId="{1AFEE687-3611-4058-BE17-5D48C9FB04F3}" destId="{BFAE22F7-0D3F-4514-9721-66A194CF71F3}" srcOrd="1" destOrd="0" presId="urn:microsoft.com/office/officeart/2005/8/layout/orgChart1"/>
    <dgm:cxn modelId="{DB6824EA-E15D-4D24-BD5B-7835A986FB14}" type="presParOf" srcId="{1AFEE687-3611-4058-BE17-5D48C9FB04F3}" destId="{57B0102B-9CC7-4FD1-8057-49494445E107}" srcOrd="2" destOrd="0" presId="urn:microsoft.com/office/officeart/2005/8/layout/orgChart1"/>
    <dgm:cxn modelId="{3E2B5018-0AB0-4A02-AABF-986DC40F5329}" type="presParOf" srcId="{93349C66-6B9F-4F7C-8EDA-8BE6EA8CDC96}" destId="{71C68D51-87F5-4AC7-BF98-724FDAB1A43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7E17E-BA8C-42B9-ABFA-BB98EFCAADB7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7FC2A-BE4B-4653-9063-B1898743269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2148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7E17E-BA8C-42B9-ABFA-BB98EFCAADB7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7FC2A-BE4B-4653-9063-B1898743269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4084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7E17E-BA8C-42B9-ABFA-BB98EFCAADB7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7FC2A-BE4B-4653-9063-B1898743269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1066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7E17E-BA8C-42B9-ABFA-BB98EFCAADB7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7FC2A-BE4B-4653-9063-B1898743269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720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7E17E-BA8C-42B9-ABFA-BB98EFCAADB7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7FC2A-BE4B-4653-9063-B1898743269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5051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7E17E-BA8C-42B9-ABFA-BB98EFCAADB7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7FC2A-BE4B-4653-9063-B1898743269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5467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7E17E-BA8C-42B9-ABFA-BB98EFCAADB7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7FC2A-BE4B-4653-9063-B1898743269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0436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7E17E-BA8C-42B9-ABFA-BB98EFCAADB7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7FC2A-BE4B-4653-9063-B1898743269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6926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7E17E-BA8C-42B9-ABFA-BB98EFCAADB7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7FC2A-BE4B-4653-9063-B1898743269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5421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7E17E-BA8C-42B9-ABFA-BB98EFCAADB7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7FC2A-BE4B-4653-9063-B1898743269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3790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7E17E-BA8C-42B9-ABFA-BB98EFCAADB7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7FC2A-BE4B-4653-9063-B1898743269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444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7E17E-BA8C-42B9-ABFA-BB98EFCAADB7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7FC2A-BE4B-4653-9063-B1898743269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5068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Soubor:Quartz_Br%C3%A9sil.jpg" TargetMode="External"/><Relationship Id="rId3" Type="http://schemas.openxmlformats.org/officeDocument/2006/relationships/hyperlink" Target="http://cs.wikipedia.org/wiki/Mohsova_stupnice_tvrdosti" TargetMode="External"/><Relationship Id="rId7" Type="http://schemas.openxmlformats.org/officeDocument/2006/relationships/hyperlink" Target="http://cs.wikipedia.org/wiki/Soubor:Granat,_Madagaskar.JPG" TargetMode="External"/><Relationship Id="rId2" Type="http://schemas.openxmlformats.org/officeDocument/2006/relationships/hyperlink" Target="http://www.youtube.com/watch?v=5YB-FgIatFY&amp;feature=relate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Soubor:GraphiteUSGOV.jpg" TargetMode="External"/><Relationship Id="rId5" Type="http://schemas.openxmlformats.org/officeDocument/2006/relationships/hyperlink" Target="http://cs.wikipedia.org/wiki/Soubor:Fluorita_green.jpeg" TargetMode="External"/><Relationship Id="rId4" Type="http://schemas.openxmlformats.org/officeDocument/2006/relationships/hyperlink" Target="http://cs.wikipedia.org/wiki/Soubor:Gold_Pan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USDA_Mineral_Smokey_Quartz_93v3949.jpg" TargetMode="External"/><Relationship Id="rId2" Type="http://schemas.openxmlformats.org/officeDocument/2006/relationships/hyperlink" Target="http://cs.wikipedia.org/wiki/Soubor:Am%C3%A9thyste_sceptre_4_(Madagascar)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cs.wikipedia.org/wiki/Soubor:K%C5%99emen-r%C5%AF%C5%BEen%C3%ADn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Mohsova_stupnice_tvrdosti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5YB-FgIatFY&amp;feature=related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Mohsova_stupnice_tvrdosti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1105771"/>
              </p:ext>
            </p:extLst>
          </p:nvPr>
        </p:nvGraphicFramePr>
        <p:xfrm>
          <a:off x="0" y="1575096"/>
          <a:ext cx="9144000" cy="52829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62838"/>
                <a:gridCol w="6081162"/>
              </a:tblGrid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Člověk a příroda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Biologie – 9. </a:t>
                      </a:r>
                      <a:r>
                        <a:rPr lang="cs-CZ" sz="1800" smtClean="0">
                          <a:effectLst/>
                        </a:rPr>
                        <a:t>ročník ZŠ </a:t>
                      </a:r>
                      <a:r>
                        <a:rPr lang="cs-CZ" sz="1800" baseline="0" smtClean="0">
                          <a:effectLst/>
                        </a:rPr>
                        <a:t>a odpovídající ročník víceletých gymnázií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Fyzikální vlastnosti nerostů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Andrea </a:t>
                      </a:r>
                      <a:r>
                        <a:rPr lang="cs-CZ" sz="1800" dirty="0" err="1">
                          <a:effectLst/>
                        </a:rPr>
                        <a:t>Nadažyová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smtClean="0">
                          <a:effectLst/>
                        </a:rPr>
                        <a:t>15. </a:t>
                      </a:r>
                      <a:r>
                        <a:rPr lang="cs-CZ" sz="1800" dirty="0" smtClean="0">
                          <a:effectLst/>
                        </a:rPr>
                        <a:t>11. </a:t>
                      </a:r>
                      <a:r>
                        <a:rPr lang="cs-CZ" sz="1800" dirty="0">
                          <a:effectLst/>
                        </a:rPr>
                        <a:t>2012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VY_32_INOVACE_Bi.ND.05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60648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72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řešení</a:t>
            </a:r>
            <a:endParaRPr lang="cs-CZ" sz="44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400" dirty="0" smtClean="0"/>
              <a:t>[3]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        </a:t>
            </a:r>
            <a:r>
              <a:rPr lang="cs-CZ" sz="2400" dirty="0" smtClean="0"/>
              <a:t>[4]</a:t>
            </a:r>
            <a:endParaRPr lang="cs-CZ" sz="2400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half" idx="2"/>
          </p:nvPr>
        </p:nvSpPr>
        <p:spPr>
          <a:xfrm>
            <a:off x="400789" y="1402233"/>
            <a:ext cx="3008313" cy="4691063"/>
          </a:xfrm>
        </p:spPr>
        <p:txBody>
          <a:bodyPr>
            <a:normAutofit fontScale="92500" lnSpcReduction="10000"/>
          </a:bodyPr>
          <a:lstStyle/>
          <a:p>
            <a:r>
              <a:rPr lang="cs-CZ" sz="4800" dirty="0" smtClean="0"/>
              <a:t>1c</a:t>
            </a:r>
          </a:p>
          <a:p>
            <a:r>
              <a:rPr lang="cs-CZ" sz="4800" dirty="0" smtClean="0"/>
              <a:t>2e</a:t>
            </a:r>
          </a:p>
          <a:p>
            <a:r>
              <a:rPr lang="cs-CZ" sz="4800" dirty="0" smtClean="0"/>
              <a:t>3b</a:t>
            </a:r>
          </a:p>
          <a:p>
            <a:r>
              <a:rPr lang="cs-CZ" sz="4800" dirty="0" smtClean="0"/>
              <a:t>4f</a:t>
            </a:r>
          </a:p>
          <a:p>
            <a:r>
              <a:rPr lang="cs-CZ" sz="4800" dirty="0" smtClean="0"/>
              <a:t>5d</a:t>
            </a:r>
          </a:p>
          <a:p>
            <a:r>
              <a:rPr lang="cs-CZ" sz="4800" dirty="0" smtClean="0"/>
              <a:t>6a</a:t>
            </a:r>
          </a:p>
          <a:p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0"/>
            <a:ext cx="3429000" cy="33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968" y="3573016"/>
            <a:ext cx="4352032" cy="3264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lačítko akce: Zpět nebo Předchozí 1">
            <a:hlinkClick r:id="" action="ppaction://hlinkshowjump?jump=previousslide" highlightClick="1"/>
          </p:cNvPr>
          <p:cNvSpPr/>
          <p:nvPr/>
        </p:nvSpPr>
        <p:spPr>
          <a:xfrm>
            <a:off x="7956376" y="116632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Tlačítko akce: Zvuk 2">
            <a:hlinkClick r:id="" action="ppaction://noaction" highlightClick="1">
              <a:snd r:embed="rId4" name="chimes.wav"/>
            </a:hlinkClick>
          </p:cNvPr>
          <p:cNvSpPr/>
          <p:nvPr/>
        </p:nvSpPr>
        <p:spPr>
          <a:xfrm>
            <a:off x="2339752" y="5050880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8650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143000"/>
          </a:xfrm>
        </p:spPr>
        <p:txBody>
          <a:bodyPr/>
          <a:lstStyle/>
          <a:p>
            <a:r>
              <a:rPr lang="cs-CZ" dirty="0" smtClean="0"/>
              <a:t>barva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zjišťujeme podle vrypu (nerost otřeme o bílou porcelánovou destičku)</a:t>
            </a:r>
          </a:p>
          <a:p>
            <a:pPr marL="0" indent="0">
              <a:buNone/>
            </a:pPr>
            <a:r>
              <a:rPr lang="cs-CZ" dirty="0" smtClean="0"/>
              <a:t>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                barevný     zbarvený     bezbarvý</a:t>
            </a:r>
            <a:endParaRPr lang="cs-CZ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67912296"/>
              </p:ext>
            </p:extLst>
          </p:nvPr>
        </p:nvGraphicFramePr>
        <p:xfrm>
          <a:off x="2015716" y="1844824"/>
          <a:ext cx="5112568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Přímá spojnice se šipkou 5"/>
          <p:cNvCxnSpPr/>
          <p:nvPr/>
        </p:nvCxnSpPr>
        <p:spPr>
          <a:xfrm>
            <a:off x="2699792" y="458112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se šipkou 8"/>
          <p:cNvCxnSpPr/>
          <p:nvPr/>
        </p:nvCxnSpPr>
        <p:spPr>
          <a:xfrm>
            <a:off x="4585855" y="4631820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/>
          <p:nvPr/>
        </p:nvCxnSpPr>
        <p:spPr>
          <a:xfrm>
            <a:off x="6372200" y="4631820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365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zbarvení nerostů způsobují různé příměsi cizích nerostných látek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Křemen                               </a:t>
            </a:r>
            <a:r>
              <a:rPr lang="cs-CZ" sz="2400" dirty="0" smtClean="0"/>
              <a:t>[5]</a:t>
            </a:r>
          </a:p>
          <a:p>
            <a:pPr marL="0" indent="0">
              <a:buNone/>
            </a:pPr>
            <a:r>
              <a:rPr lang="cs-CZ" dirty="0" smtClean="0"/>
              <a:t>-   bezbarvý = křišťál</a:t>
            </a:r>
          </a:p>
          <a:p>
            <a:pPr>
              <a:buFontTx/>
              <a:buChar char="-"/>
            </a:pPr>
            <a:r>
              <a:rPr lang="cs-CZ" dirty="0" smtClean="0"/>
              <a:t>fialový = ametyst</a:t>
            </a:r>
          </a:p>
          <a:p>
            <a:pPr>
              <a:buFontTx/>
              <a:buChar char="-"/>
            </a:pPr>
            <a:r>
              <a:rPr lang="cs-CZ" dirty="0" smtClean="0"/>
              <a:t>kouřově hnědý = záhněda                </a:t>
            </a:r>
            <a:r>
              <a:rPr lang="cs-CZ" sz="2400" dirty="0" smtClean="0"/>
              <a:t>[7]</a:t>
            </a:r>
          </a:p>
          <a:p>
            <a:pPr>
              <a:buFontTx/>
              <a:buChar char="-"/>
            </a:pPr>
            <a:r>
              <a:rPr lang="cs-CZ" dirty="0" smtClean="0"/>
              <a:t>růžový = růženín</a:t>
            </a:r>
          </a:p>
          <a:p>
            <a:pPr marL="0" indent="0">
              <a:buNone/>
            </a:pPr>
            <a:r>
              <a:rPr lang="cs-CZ" sz="2400" dirty="0" smtClean="0"/>
              <a:t>[6]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                                   </a:t>
            </a:r>
            <a:r>
              <a:rPr lang="cs-CZ" sz="2400" dirty="0" smtClean="0"/>
              <a:t>[8]</a:t>
            </a:r>
            <a:r>
              <a:rPr lang="cs-CZ" dirty="0" smtClean="0"/>
              <a:t>  </a:t>
            </a:r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92780"/>
            <a:ext cx="2281214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738" y="3436996"/>
            <a:ext cx="2116262" cy="3177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395" y="5308964"/>
            <a:ext cx="2151456" cy="1301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40392"/>
            <a:ext cx="2597150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891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lesk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vzniká odrazem světla na plochách úlomků nerostu</a:t>
            </a:r>
          </a:p>
          <a:p>
            <a:pPr>
              <a:buFont typeface="Courier New" pitchFamily="49" charset="0"/>
              <a:buChar char="o"/>
            </a:pPr>
            <a:r>
              <a:rPr lang="cs-CZ" dirty="0" smtClean="0"/>
              <a:t>diamantový – diamant</a:t>
            </a:r>
          </a:p>
          <a:p>
            <a:pPr>
              <a:buFont typeface="Courier New" pitchFamily="49" charset="0"/>
              <a:buChar char="o"/>
            </a:pPr>
            <a:r>
              <a:rPr lang="cs-CZ" dirty="0" smtClean="0"/>
              <a:t>kovový – galenit, pyrit</a:t>
            </a:r>
          </a:p>
          <a:p>
            <a:pPr>
              <a:buFont typeface="Courier New" pitchFamily="49" charset="0"/>
              <a:buChar char="o"/>
            </a:pPr>
            <a:r>
              <a:rPr lang="cs-CZ" dirty="0" smtClean="0"/>
              <a:t>perleťový – sádrovec</a:t>
            </a:r>
          </a:p>
          <a:p>
            <a:pPr>
              <a:buFont typeface="Courier New" pitchFamily="49" charset="0"/>
              <a:buChar char="o"/>
            </a:pPr>
            <a:r>
              <a:rPr lang="cs-CZ" dirty="0" smtClean="0"/>
              <a:t>skelný – křemen</a:t>
            </a:r>
          </a:p>
          <a:p>
            <a:pPr>
              <a:buFont typeface="Courier New" pitchFamily="49" charset="0"/>
              <a:buChar char="o"/>
            </a:pPr>
            <a:r>
              <a:rPr lang="cs-CZ" dirty="0" smtClean="0"/>
              <a:t>matný - kaolinit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8328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propustnost světla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 smtClean="0"/>
              <a:t>průhledné nerosty – dokonale propouštějí světlo (např. slída, bezbarvý křemen)</a:t>
            </a:r>
          </a:p>
          <a:p>
            <a:pPr algn="just"/>
            <a:r>
              <a:rPr lang="cs-CZ" dirty="0" smtClean="0"/>
              <a:t>průsvitné, ale neprůhledné nerosty – světlo propouštějí jen částečně (např. zbarvený křemen)</a:t>
            </a:r>
          </a:p>
          <a:p>
            <a:pPr algn="just"/>
            <a:r>
              <a:rPr lang="cs-CZ" dirty="0" smtClean="0"/>
              <a:t>neprůsvitné nerosty – nepropouštějí světlo (např. pyrit, magnetovec)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372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zdroje: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2000" dirty="0" smtClean="0"/>
              <a:t>KVASNIČKOVÁ, Danuše. A KOLEKTIV. </a:t>
            </a:r>
            <a:r>
              <a:rPr lang="cs-CZ" sz="2000" i="1" dirty="0" smtClean="0"/>
              <a:t>Ekologický přírodopis</a:t>
            </a:r>
            <a:r>
              <a:rPr lang="cs-CZ" sz="2000" dirty="0" smtClean="0"/>
              <a:t>. Praha: Fortuna, 2002. ISBN 80-7168-670-0.</a:t>
            </a:r>
            <a:r>
              <a:rPr lang="cs-CZ" sz="2000" dirty="0">
                <a:hlinkClick r:id="rId2"/>
              </a:rPr>
              <a:t> </a:t>
            </a:r>
            <a:endParaRPr lang="cs-CZ" sz="2000" dirty="0" smtClean="0">
              <a:hlinkClick r:id="rId2"/>
            </a:endParaRPr>
          </a:p>
          <a:p>
            <a:r>
              <a:rPr lang="cs-CZ" sz="2000" dirty="0" smtClean="0">
                <a:hlinkClick r:id="rId2"/>
              </a:rPr>
              <a:t>http</a:t>
            </a:r>
            <a:r>
              <a:rPr lang="cs-CZ" sz="2000" dirty="0">
                <a:hlinkClick r:id="rId2"/>
              </a:rPr>
              <a:t>://www.youtube.com/watch?v=5YB-gIatFY&amp;feature=related</a:t>
            </a:r>
            <a:endParaRPr lang="cs-CZ" sz="2000" dirty="0"/>
          </a:p>
          <a:p>
            <a:r>
              <a:rPr lang="cs-CZ" sz="2000" dirty="0" smtClean="0">
                <a:hlinkClick r:id="rId3"/>
              </a:rPr>
              <a:t>http</a:t>
            </a:r>
            <a:r>
              <a:rPr lang="cs-CZ" sz="2000" dirty="0">
                <a:hlinkClick r:id="rId3"/>
              </a:rPr>
              <a:t>://cs.wikipedia.org/wiki/Mohsova_stupnice_tvrdosti</a:t>
            </a:r>
            <a:endParaRPr lang="cs-CZ" sz="2000" dirty="0"/>
          </a:p>
          <a:p>
            <a:r>
              <a:rPr lang="cs-CZ" sz="2000" dirty="0" smtClean="0"/>
              <a:t>1) </a:t>
            </a:r>
            <a:r>
              <a:rPr lang="cs-CZ" sz="2000" dirty="0" err="1" smtClean="0"/>
              <a:t>FlickrLickr</a:t>
            </a:r>
            <a:r>
              <a:rPr lang="cs-CZ" sz="2000" dirty="0" smtClean="0"/>
              <a:t>. </a:t>
            </a:r>
            <a:r>
              <a:rPr lang="cs-CZ" sz="2000" dirty="0"/>
              <a:t>[cit. </a:t>
            </a:r>
            <a:r>
              <a:rPr lang="cs-CZ" sz="2000" dirty="0" smtClean="0"/>
              <a:t>2012-11-13</a:t>
            </a:r>
            <a:r>
              <a:rPr lang="cs-CZ" sz="2000" dirty="0"/>
              <a:t>] dostupné pod licencí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na www</a:t>
            </a:r>
            <a:r>
              <a:rPr lang="cs-CZ" sz="2000" dirty="0" smtClean="0"/>
              <a:t>: </a:t>
            </a:r>
            <a:r>
              <a:rPr lang="cs-CZ" sz="2000" dirty="0" smtClean="0">
                <a:hlinkClick r:id="rId4"/>
              </a:rPr>
              <a:t>http://cs.wikipedia.org/wiki/Soubor:Gold_Pan.jpg </a:t>
            </a:r>
            <a:endParaRPr lang="cs-CZ" sz="2000" dirty="0" smtClean="0"/>
          </a:p>
          <a:p>
            <a:r>
              <a:rPr lang="cs-CZ" sz="2000" dirty="0" smtClean="0"/>
              <a:t>2) </a:t>
            </a:r>
            <a:r>
              <a:rPr lang="cs-CZ" sz="2000" dirty="0" err="1"/>
              <a:t>Armenta</a:t>
            </a:r>
            <a:r>
              <a:rPr lang="cs-CZ" sz="2000" dirty="0"/>
              <a:t> </a:t>
            </a:r>
            <a:r>
              <a:rPr lang="cs-CZ" sz="2000" dirty="0" err="1" smtClean="0"/>
              <a:t>isai</a:t>
            </a:r>
            <a:r>
              <a:rPr lang="cs-CZ" sz="2000" dirty="0" smtClean="0"/>
              <a:t>. </a:t>
            </a:r>
            <a:r>
              <a:rPr lang="cs-CZ" sz="2000" dirty="0"/>
              <a:t>[cit. </a:t>
            </a:r>
            <a:r>
              <a:rPr lang="cs-CZ" sz="2000" dirty="0" smtClean="0"/>
              <a:t>2012-11-13</a:t>
            </a:r>
            <a:r>
              <a:rPr lang="cs-CZ" sz="2000" dirty="0"/>
              <a:t>] dostupné pod licencí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na www</a:t>
            </a:r>
            <a:r>
              <a:rPr lang="cs-CZ" sz="2000" dirty="0" smtClean="0"/>
              <a:t>: </a:t>
            </a:r>
            <a:r>
              <a:rPr lang="cs-CZ" sz="2000" dirty="0" smtClean="0">
                <a:hlinkClick r:id="rId5"/>
              </a:rPr>
              <a:t>http://cs.wikipedia.org/wiki/Soubor:Fluorita_green.jpeg</a:t>
            </a:r>
            <a:endParaRPr lang="cs-CZ" sz="2000" dirty="0" smtClean="0"/>
          </a:p>
          <a:p>
            <a:r>
              <a:rPr lang="cs-CZ" sz="2000" dirty="0"/>
              <a:t>3) </a:t>
            </a:r>
            <a:r>
              <a:rPr lang="cs-CZ" sz="2000" dirty="0" err="1"/>
              <a:t>Spundun</a:t>
            </a:r>
            <a:r>
              <a:rPr lang="cs-CZ" sz="2000" dirty="0"/>
              <a:t>. [cit. </a:t>
            </a:r>
            <a:r>
              <a:rPr lang="cs-CZ" sz="2000" dirty="0" smtClean="0"/>
              <a:t>2012-11-13</a:t>
            </a:r>
            <a:r>
              <a:rPr lang="cs-CZ" sz="2000" dirty="0"/>
              <a:t>] dostupné pod licencí public </a:t>
            </a:r>
            <a:r>
              <a:rPr lang="cs-CZ" sz="2000" dirty="0" err="1"/>
              <a:t>domain</a:t>
            </a:r>
            <a:r>
              <a:rPr lang="cs-CZ" sz="2000" dirty="0"/>
              <a:t> na www: </a:t>
            </a:r>
            <a:r>
              <a:rPr lang="cs-CZ" sz="2000" dirty="0">
                <a:hlinkClick r:id="rId6"/>
              </a:rPr>
              <a:t>http://cs.wikipedia.org/wiki/Soubor:GraphiteUSGOV.jpg</a:t>
            </a:r>
            <a:endParaRPr lang="cs-CZ" sz="2000" dirty="0"/>
          </a:p>
          <a:p>
            <a:r>
              <a:rPr lang="cs-CZ" sz="2000" dirty="0" smtClean="0"/>
              <a:t>4) Kluka. </a:t>
            </a:r>
            <a:r>
              <a:rPr lang="cs-CZ" sz="2000" dirty="0"/>
              <a:t>[cit. </a:t>
            </a:r>
            <a:r>
              <a:rPr lang="cs-CZ" sz="2000" dirty="0" smtClean="0"/>
              <a:t>2012-11-13</a:t>
            </a:r>
            <a:r>
              <a:rPr lang="cs-CZ" sz="2000" dirty="0"/>
              <a:t>] dostupné pod licencí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na www</a:t>
            </a:r>
            <a:r>
              <a:rPr lang="cs-CZ" sz="2000" dirty="0" smtClean="0"/>
              <a:t>:  </a:t>
            </a:r>
            <a:r>
              <a:rPr lang="cs-CZ" sz="2000" dirty="0" smtClean="0">
                <a:hlinkClick r:id="rId7"/>
              </a:rPr>
              <a:t>http://cs.wikipedia.org/wiki/Soubor:Granat,_Madagaskar.JPG</a:t>
            </a:r>
            <a:endParaRPr lang="cs-CZ" sz="2000" dirty="0" smtClean="0"/>
          </a:p>
          <a:p>
            <a:r>
              <a:rPr lang="cs-CZ" sz="2000" dirty="0" smtClean="0"/>
              <a:t>5) </a:t>
            </a:r>
            <a:r>
              <a:rPr lang="cs-CZ" sz="2000" dirty="0" err="1" smtClean="0"/>
              <a:t>Archaeodontosaurus</a:t>
            </a:r>
            <a:r>
              <a:rPr lang="cs-CZ" sz="2000" dirty="0" smtClean="0"/>
              <a:t>. </a:t>
            </a:r>
            <a:r>
              <a:rPr lang="cs-CZ" sz="2000" dirty="0"/>
              <a:t>[cit. </a:t>
            </a:r>
            <a:r>
              <a:rPr lang="cs-CZ" sz="2000" dirty="0" smtClean="0"/>
              <a:t>2012-11-13</a:t>
            </a:r>
            <a:r>
              <a:rPr lang="cs-CZ" sz="2000" dirty="0"/>
              <a:t>] dostupné pod licencí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na www</a:t>
            </a:r>
            <a:r>
              <a:rPr lang="cs-CZ" sz="2000" dirty="0" smtClean="0"/>
              <a:t>: </a:t>
            </a:r>
            <a:r>
              <a:rPr lang="cs-CZ" sz="2000" dirty="0" smtClean="0">
                <a:hlinkClick r:id="rId8"/>
              </a:rPr>
              <a:t>http</a:t>
            </a:r>
            <a:r>
              <a:rPr lang="cs-CZ" sz="2000" dirty="0">
                <a:hlinkClick r:id="rId8"/>
              </a:rPr>
              <a:t>://</a:t>
            </a:r>
            <a:r>
              <a:rPr lang="cs-CZ" sz="2000" dirty="0" smtClean="0">
                <a:hlinkClick r:id="rId8"/>
              </a:rPr>
              <a:t>cs.wikipedia.org/wiki/Soubor:Quartz_Br%C3%A9sil.jpg</a:t>
            </a:r>
            <a:endParaRPr lang="cs-CZ" sz="2000" dirty="0" smtClean="0"/>
          </a:p>
          <a:p>
            <a:endParaRPr lang="cs-CZ" sz="1800" dirty="0" smtClean="0"/>
          </a:p>
          <a:p>
            <a:endParaRPr lang="cs-CZ" sz="1800" dirty="0" smtClean="0"/>
          </a:p>
          <a:p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303202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188640"/>
            <a:ext cx="8229600" cy="5937523"/>
          </a:xfrm>
        </p:spPr>
        <p:txBody>
          <a:bodyPr>
            <a:normAutofit/>
          </a:bodyPr>
          <a:lstStyle/>
          <a:p>
            <a:r>
              <a:rPr lang="cs-CZ" sz="2000" dirty="0" smtClean="0"/>
              <a:t>6</a:t>
            </a:r>
            <a:r>
              <a:rPr lang="cs-CZ" sz="2000" dirty="0"/>
              <a:t>) </a:t>
            </a:r>
            <a:r>
              <a:rPr lang="cs-CZ" sz="2000" dirty="0" err="1"/>
              <a:t>Parent</a:t>
            </a:r>
            <a:r>
              <a:rPr lang="cs-CZ" sz="2000" dirty="0"/>
              <a:t> </a:t>
            </a:r>
            <a:r>
              <a:rPr lang="cs-CZ" sz="2000" dirty="0" err="1" smtClean="0"/>
              <a:t>Géry</a:t>
            </a:r>
            <a:r>
              <a:rPr lang="cs-CZ" sz="2000" dirty="0" smtClean="0"/>
              <a:t>. [</a:t>
            </a:r>
            <a:r>
              <a:rPr lang="cs-CZ" sz="2000" dirty="0"/>
              <a:t>cit. 2012-11-13] </a:t>
            </a:r>
            <a:r>
              <a:rPr lang="cs-CZ" sz="2000" dirty="0" smtClean="0">
                <a:hlinkClick r:id="rId2"/>
              </a:rPr>
              <a:t>http</a:t>
            </a:r>
            <a:r>
              <a:rPr lang="cs-CZ" sz="2000" dirty="0">
                <a:hlinkClick r:id="rId2"/>
              </a:rPr>
              <a:t>://cs.wikipedia.org/wiki/Soubor:Am%C3%A9thyste_sceptre_4_(Madagascar).jpg</a:t>
            </a:r>
            <a:endParaRPr lang="cs-CZ" sz="2000" dirty="0"/>
          </a:p>
          <a:p>
            <a:r>
              <a:rPr lang="cs-CZ" sz="2000" dirty="0" smtClean="0"/>
              <a:t>7</a:t>
            </a:r>
            <a:r>
              <a:rPr lang="cs-CZ" sz="2000" dirty="0"/>
              <a:t>) </a:t>
            </a:r>
            <a:r>
              <a:rPr lang="cs-CZ" sz="2000" dirty="0" err="1" smtClean="0"/>
              <a:t>Solipsist</a:t>
            </a:r>
            <a:r>
              <a:rPr lang="cs-CZ" sz="2000" dirty="0" smtClean="0"/>
              <a:t>. </a:t>
            </a:r>
            <a:r>
              <a:rPr lang="cs-CZ" sz="2000" dirty="0"/>
              <a:t>[cit. </a:t>
            </a:r>
            <a:r>
              <a:rPr lang="cs-CZ" sz="2000" dirty="0" smtClean="0"/>
              <a:t>2012-11-13</a:t>
            </a:r>
            <a:r>
              <a:rPr lang="cs-CZ" sz="2000" dirty="0"/>
              <a:t>] dostupné pod licencí public </a:t>
            </a:r>
            <a:r>
              <a:rPr lang="cs-CZ" sz="2000" dirty="0" err="1"/>
              <a:t>domain</a:t>
            </a:r>
            <a:r>
              <a:rPr lang="cs-CZ" sz="2000" dirty="0"/>
              <a:t> na www</a:t>
            </a:r>
            <a:r>
              <a:rPr lang="cs-CZ" sz="2000" dirty="0" smtClean="0"/>
              <a:t>: </a:t>
            </a:r>
            <a:r>
              <a:rPr lang="cs-CZ" sz="2000" dirty="0" smtClean="0">
                <a:hlinkClick r:id="rId3"/>
              </a:rPr>
              <a:t>http</a:t>
            </a:r>
            <a:r>
              <a:rPr lang="cs-CZ" sz="2000" dirty="0">
                <a:hlinkClick r:id="rId3"/>
              </a:rPr>
              <a:t>://cs.wikipedia.org/wiki/Soubor:USDA_Mineral_Smokey_Quartz_93v3949.jpg</a:t>
            </a:r>
            <a:endParaRPr lang="cs-CZ" sz="2000" dirty="0"/>
          </a:p>
          <a:p>
            <a:r>
              <a:rPr lang="cs-CZ" sz="2000" dirty="0"/>
              <a:t>8) Ondřej </a:t>
            </a:r>
            <a:r>
              <a:rPr lang="cs-CZ" sz="2000" dirty="0" smtClean="0"/>
              <a:t>Mangl.</a:t>
            </a:r>
            <a:r>
              <a:rPr lang="cs-CZ" sz="2000" dirty="0"/>
              <a:t> [cit. 2012-11-13]</a:t>
            </a:r>
            <a:r>
              <a:rPr lang="cs-CZ" sz="2000" dirty="0" smtClean="0"/>
              <a:t>   </a:t>
            </a:r>
            <a:r>
              <a:rPr lang="cs-CZ" sz="2000" dirty="0" smtClean="0">
                <a:hlinkClick r:id="rId4"/>
              </a:rPr>
              <a:t>http</a:t>
            </a:r>
            <a:r>
              <a:rPr lang="cs-CZ" sz="2000" dirty="0">
                <a:hlinkClick r:id="rId4"/>
              </a:rPr>
              <a:t>://cs.wikipedia.org/wiki/Soubor:K%C5%99emen-r%C5%AF%C5%BEen%C3%ADn.PNG</a:t>
            </a:r>
            <a:endParaRPr lang="cs-CZ" sz="2000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2396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395536" y="620689"/>
            <a:ext cx="8208912" cy="63812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 smtClean="0">
                <a:ea typeface="Calibri"/>
                <a:cs typeface="Times New Roman"/>
              </a:rPr>
              <a:t>ANOTACE: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000" dirty="0" smtClean="0"/>
              <a:t>Prezentace o fyzikálních vlastnostech nerostů slouží učiteli k vysvětlení nového učiva.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000" dirty="0"/>
              <a:t>Žáci si osvojí základní pojmy. Do hodiny mohou být zapojeni přípravou referátu či prezentace. Mohou se dělit do skupin či pracovat samostatně.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/>
              <a:t>Pomocí </a:t>
            </a:r>
            <a:r>
              <a:rPr lang="cs-CZ" sz="2000" dirty="0" smtClean="0"/>
              <a:t>webového odkazu </a:t>
            </a:r>
            <a:r>
              <a:rPr lang="cs-CZ" sz="2000" dirty="0">
                <a:hlinkClick r:id="rId2"/>
              </a:rPr>
              <a:t>http://</a:t>
            </a:r>
            <a:r>
              <a:rPr lang="cs-CZ" sz="2000" dirty="0" smtClean="0">
                <a:hlinkClick r:id="rId2"/>
              </a:rPr>
              <a:t>cs.wikipedia.org/wiki/Mohsova_stupnice_tvrdosti</a:t>
            </a:r>
            <a:r>
              <a:rPr lang="cs-CZ" sz="2000" dirty="0" smtClean="0"/>
              <a:t> hledají informace o tvrdosti nerostů. Shlédnutím videa si přiblíží proces rýžování zlata.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b="1" dirty="0" smtClean="0">
                <a:solidFill>
                  <a:srgbClr val="000000"/>
                </a:solidFill>
                <a:ea typeface="Calibri"/>
                <a:cs typeface="Times New Roman"/>
              </a:rPr>
              <a:t>Formy výuky</a:t>
            </a:r>
            <a:r>
              <a:rPr lang="cs-CZ" sz="2000" dirty="0" smtClean="0">
                <a:solidFill>
                  <a:srgbClr val="000000"/>
                </a:solidFill>
                <a:ea typeface="Calibri"/>
                <a:cs typeface="Times New Roman"/>
              </a:rPr>
              <a:t>:  h</a:t>
            </a:r>
            <a:r>
              <a:rPr lang="cs-CZ" sz="2000" dirty="0" smtClean="0"/>
              <a:t>romadná výuka</a:t>
            </a:r>
          </a:p>
          <a:p>
            <a:pPr algn="just"/>
            <a:r>
              <a:rPr lang="cs-CZ" sz="2000" b="1" dirty="0" smtClean="0">
                <a:solidFill>
                  <a:srgbClr val="000000"/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sz="2000" dirty="0" smtClean="0">
                <a:solidFill>
                  <a:srgbClr val="000000"/>
                </a:solidFill>
                <a:ea typeface="Calibri"/>
                <a:cs typeface="Times New Roman"/>
              </a:rPr>
              <a:t>: k</a:t>
            </a:r>
            <a:r>
              <a:rPr lang="cs-CZ" sz="2000" dirty="0" smtClean="0"/>
              <a:t>ompetence k učení, kompetence k řešení problémů, kompetence komunikativní, kompetence sociální a personální, kompetence občanské </a:t>
            </a:r>
            <a:endParaRPr lang="cs-CZ" sz="2000" dirty="0" smtClean="0"/>
          </a:p>
          <a:p>
            <a:pPr algn="just"/>
            <a:endParaRPr lang="cs-CZ" sz="2000" dirty="0"/>
          </a:p>
          <a:p>
            <a:pPr algn="just"/>
            <a:r>
              <a:rPr lang="cs-CZ" sz="2000" b="1" dirty="0"/>
              <a:t>Vazba na ŠVP: </a:t>
            </a:r>
            <a:r>
              <a:rPr lang="cs-CZ" sz="2000" dirty="0"/>
              <a:t>Školní vzdělávací program pro osmileté gymnázium – část A – nižší gymnázium – učební osnovy BIOLOGIE – kvarta – </a:t>
            </a:r>
            <a:r>
              <a:rPr lang="cs-CZ" sz="2000" dirty="0" smtClean="0"/>
              <a:t>Poznávání nerostů a hornin</a:t>
            </a:r>
            <a:endParaRPr lang="cs-CZ" sz="2000" dirty="0"/>
          </a:p>
          <a:p>
            <a:pPr algn="just"/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17190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Fyzikální vlastnosti nerostů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Hustota</a:t>
            </a:r>
          </a:p>
          <a:p>
            <a:r>
              <a:rPr lang="cs-CZ" dirty="0" smtClean="0"/>
              <a:t>Tvrdost</a:t>
            </a:r>
          </a:p>
          <a:p>
            <a:r>
              <a:rPr lang="cs-CZ" dirty="0" smtClean="0"/>
              <a:t>Štěpnost</a:t>
            </a:r>
          </a:p>
          <a:p>
            <a:r>
              <a:rPr lang="cs-CZ" dirty="0" smtClean="0"/>
              <a:t>Křehkost</a:t>
            </a:r>
          </a:p>
          <a:p>
            <a:r>
              <a:rPr lang="cs-CZ" dirty="0" smtClean="0"/>
              <a:t>Kujnost</a:t>
            </a:r>
          </a:p>
          <a:p>
            <a:r>
              <a:rPr lang="cs-CZ" dirty="0" smtClean="0"/>
              <a:t>Barva</a:t>
            </a:r>
          </a:p>
          <a:p>
            <a:r>
              <a:rPr lang="cs-CZ" dirty="0" smtClean="0"/>
              <a:t>Lesk</a:t>
            </a:r>
          </a:p>
          <a:p>
            <a:r>
              <a:rPr lang="cs-CZ" dirty="0" smtClean="0"/>
              <a:t>Vryp</a:t>
            </a:r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Žáruvzdornost</a:t>
            </a:r>
          </a:p>
          <a:p>
            <a:r>
              <a:rPr lang="cs-CZ" dirty="0" smtClean="0"/>
              <a:t>Elektrická vodivost</a:t>
            </a:r>
          </a:p>
          <a:p>
            <a:r>
              <a:rPr lang="cs-CZ" dirty="0" smtClean="0"/>
              <a:t>Magnetičnost</a:t>
            </a:r>
          </a:p>
          <a:p>
            <a:r>
              <a:rPr lang="cs-CZ" dirty="0" smtClean="0"/>
              <a:t>Propustnost světla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748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hustota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určuje, kolikrát je určitý objem nerostu těžší než stejný objem destilované vody</a:t>
            </a:r>
          </a:p>
          <a:p>
            <a:r>
              <a:rPr lang="cs-CZ" dirty="0" smtClean="0"/>
              <a:t>nejvyšší hustotu mají nerosty ryzích kovů</a:t>
            </a:r>
          </a:p>
          <a:p>
            <a:r>
              <a:rPr lang="cs-CZ" dirty="0" smtClean="0"/>
              <a:t>nerosty s vyšší hustotou se oddělují od ostatních plavením (např. rýžování zlata)          </a:t>
            </a:r>
          </a:p>
        </p:txBody>
      </p:sp>
    </p:spTree>
    <p:extLst>
      <p:ext uri="{BB962C8B-B14F-4D97-AF65-F5344CB8AC3E}">
        <p14:creationId xmlns:p14="http://schemas.microsoft.com/office/powerpoint/2010/main" val="52967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5256584" cy="394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Rýžování zlata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[1</a:t>
            </a:r>
            <a:r>
              <a:rPr lang="cs-CZ" sz="2400" dirty="0"/>
              <a:t>] </a:t>
            </a: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>
                <a:hlinkClick r:id="rId3"/>
              </a:rPr>
              <a:t>http</a:t>
            </a:r>
            <a:r>
              <a:rPr lang="cs-CZ" sz="2400" dirty="0">
                <a:hlinkClick r:id="rId3"/>
              </a:rPr>
              <a:t>://</a:t>
            </a:r>
            <a:r>
              <a:rPr lang="cs-CZ" sz="2400" dirty="0" smtClean="0">
                <a:hlinkClick r:id="rId3"/>
              </a:rPr>
              <a:t>www.youtube.com/watch?v=5YB-gIatFY&amp;feature=related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22457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tvrdost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 smtClean="0"/>
              <a:t>Závisí na pevnosti vazby mezi částicemi v krystalové struktuře nerostu (čím je vzdálenost částic menší, tím je vazba pevnější a nerost tvrdší)</a:t>
            </a:r>
          </a:p>
          <a:p>
            <a:r>
              <a:rPr lang="cs-CZ" b="1" dirty="0" err="1" smtClean="0"/>
              <a:t>Mohsova</a:t>
            </a:r>
            <a:r>
              <a:rPr lang="cs-CZ" b="1" dirty="0" smtClean="0"/>
              <a:t> stupnice tvrdosti</a:t>
            </a:r>
          </a:p>
          <a:p>
            <a:pPr marL="0" indent="0">
              <a:buNone/>
            </a:pPr>
            <a:endParaRPr lang="cs-CZ" b="1" dirty="0" smtClean="0"/>
          </a:p>
          <a:p>
            <a:pPr marL="0" indent="0">
              <a:buNone/>
            </a:pPr>
            <a:r>
              <a:rPr lang="cs-CZ" dirty="0" smtClean="0">
                <a:hlinkClick r:id="rId2"/>
              </a:rPr>
              <a:t>http://cs.wikipedia.org/wiki/Mohsova_stupnice_tvrdosti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6141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štěpnost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[2]</a:t>
            </a:r>
            <a:endParaRPr lang="cs-CZ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80928"/>
            <a:ext cx="6200775" cy="570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321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200" dirty="0"/>
              <a:t>Podle jakosti štěpných ploch rozlišujeme stupně štěpnosti:</a:t>
            </a:r>
            <a:br>
              <a:rPr lang="cs-CZ" sz="3200" dirty="0"/>
            </a:b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velmi dokonalá </a:t>
            </a:r>
          </a:p>
          <a:p>
            <a:r>
              <a:rPr lang="cs-CZ" sz="3600" dirty="0" smtClean="0"/>
              <a:t>dokonalá</a:t>
            </a:r>
          </a:p>
          <a:p>
            <a:r>
              <a:rPr lang="cs-CZ" sz="3600" dirty="0" smtClean="0"/>
              <a:t>dobrá </a:t>
            </a:r>
          </a:p>
          <a:p>
            <a:r>
              <a:rPr lang="cs-CZ" sz="3600" dirty="0" smtClean="0"/>
              <a:t>nedokonalá</a:t>
            </a:r>
          </a:p>
          <a:p>
            <a:r>
              <a:rPr lang="cs-CZ" sz="3600" dirty="0" smtClean="0"/>
              <a:t>špatná </a:t>
            </a:r>
          </a:p>
          <a:p>
            <a:r>
              <a:rPr lang="cs-CZ" sz="3600" dirty="0" smtClean="0"/>
              <a:t>neštěpné minerály </a:t>
            </a:r>
            <a:endParaRPr lang="cs-CZ" sz="36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neštěpné minerály - </a:t>
            </a:r>
          </a:p>
          <a:p>
            <a:pPr marL="0" indent="0">
              <a:buNone/>
            </a:pPr>
            <a:r>
              <a:rPr lang="cs-CZ" dirty="0" smtClean="0"/>
              <a:t>štěpnost chybí, u těchto minerálů pozorujeme obyčejně tzv. lom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4008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Přiřaďte nerosty k typům štěpnosti 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štěpnost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cs-CZ" sz="3600" dirty="0" smtClean="0"/>
              <a:t>velmi dokonalá </a:t>
            </a:r>
          </a:p>
          <a:p>
            <a:pPr marL="742950" indent="-742950">
              <a:buFont typeface="+mj-lt"/>
              <a:buAutoNum type="arabicPeriod"/>
            </a:pPr>
            <a:r>
              <a:rPr lang="cs-CZ" sz="3600" dirty="0" smtClean="0"/>
              <a:t>dokonalá</a:t>
            </a:r>
          </a:p>
          <a:p>
            <a:pPr marL="742950" indent="-742950">
              <a:buFont typeface="+mj-lt"/>
              <a:buAutoNum type="arabicPeriod"/>
            </a:pPr>
            <a:r>
              <a:rPr lang="cs-CZ" sz="3600" dirty="0" smtClean="0"/>
              <a:t>dobrá </a:t>
            </a:r>
          </a:p>
          <a:p>
            <a:pPr marL="742950" indent="-742950">
              <a:buFont typeface="+mj-lt"/>
              <a:buAutoNum type="arabicPeriod"/>
            </a:pPr>
            <a:r>
              <a:rPr lang="cs-CZ" sz="3600" dirty="0" smtClean="0"/>
              <a:t>nedokonalá</a:t>
            </a:r>
          </a:p>
          <a:p>
            <a:pPr marL="742950" indent="-742950">
              <a:buFont typeface="+mj-lt"/>
              <a:buAutoNum type="arabicPeriod"/>
            </a:pPr>
            <a:r>
              <a:rPr lang="cs-CZ" sz="3600" dirty="0" smtClean="0"/>
              <a:t>špatná </a:t>
            </a:r>
          </a:p>
          <a:p>
            <a:pPr marL="742950" indent="-742950">
              <a:buFont typeface="+mj-lt"/>
              <a:buAutoNum type="arabicPeriod"/>
            </a:pPr>
            <a:r>
              <a:rPr lang="cs-CZ" sz="3600" dirty="0" smtClean="0"/>
              <a:t>neštěpné minerály </a:t>
            </a:r>
          </a:p>
          <a:p>
            <a:endParaRPr lang="cs-CZ" sz="3600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nerost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cs-CZ" sz="3200" dirty="0" smtClean="0"/>
              <a:t>Křemen</a:t>
            </a: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cs-CZ" sz="3200" dirty="0" smtClean="0"/>
              <a:t>Fluorit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3200" dirty="0" smtClean="0"/>
              <a:t>Sádrovec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3200" dirty="0" smtClean="0"/>
              <a:t>Granát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3200" dirty="0" smtClean="0"/>
              <a:t>Halit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3200" dirty="0" smtClean="0"/>
              <a:t>Olivín</a:t>
            </a:r>
            <a:endParaRPr lang="cs-CZ" sz="3200" dirty="0"/>
          </a:p>
        </p:txBody>
      </p:sp>
      <p:sp>
        <p:nvSpPr>
          <p:cNvPr id="7" name="Tlačítko akce: Informace 6">
            <a:hlinkClick r:id="" action="ppaction://hlinkshowjump?jump=nextslide" highlightClick="1"/>
          </p:cNvPr>
          <p:cNvSpPr/>
          <p:nvPr/>
        </p:nvSpPr>
        <p:spPr>
          <a:xfrm>
            <a:off x="3339658" y="5661248"/>
            <a:ext cx="1042416" cy="1042416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635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655</Words>
  <Application>Microsoft Office PowerPoint</Application>
  <PresentationFormat>Předvádění na obrazovce (4:3)</PresentationFormat>
  <Paragraphs>141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Motiv systému Office</vt:lpstr>
      <vt:lpstr>Prezentace aplikace PowerPoint</vt:lpstr>
      <vt:lpstr>Prezentace aplikace PowerPoint</vt:lpstr>
      <vt:lpstr>Fyzikální vlastnosti nerostů</vt:lpstr>
      <vt:lpstr>hustota</vt:lpstr>
      <vt:lpstr>Rýžování zlata</vt:lpstr>
      <vt:lpstr>tvrdost</vt:lpstr>
      <vt:lpstr>štěpnost</vt:lpstr>
      <vt:lpstr>Podle jakosti štěpných ploch rozlišujeme stupně štěpnosti: </vt:lpstr>
      <vt:lpstr>Přiřaďte nerosty k typům štěpnosti </vt:lpstr>
      <vt:lpstr>řešení</vt:lpstr>
      <vt:lpstr>barva</vt:lpstr>
      <vt:lpstr>zbarvení nerostů způsobují různé příměsi cizích nerostných látek</vt:lpstr>
      <vt:lpstr>lesk</vt:lpstr>
      <vt:lpstr>propustnost světla</vt:lpstr>
      <vt:lpstr>Použité zdroje: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ICT_SS</dc:creator>
  <cp:lastModifiedBy>LENOVO USER</cp:lastModifiedBy>
  <cp:revision>33</cp:revision>
  <dcterms:created xsi:type="dcterms:W3CDTF">2012-08-12T18:22:00Z</dcterms:created>
  <dcterms:modified xsi:type="dcterms:W3CDTF">2012-12-21T10:48:48Z</dcterms:modified>
</cp:coreProperties>
</file>