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9" r:id="rId12"/>
    <p:sldId id="266" r:id="rId13"/>
    <p:sldId id="259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A5A59-751C-4689-8BA7-421C4CA857CA}" type="datetimeFigureOut">
              <a:rPr lang="cs-CZ" smtClean="0"/>
              <a:t>17.4.2013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2EBC-B26D-4994-BDE2-984193300B4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0217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A5A59-751C-4689-8BA7-421C4CA857CA}" type="datetimeFigureOut">
              <a:rPr lang="cs-CZ" smtClean="0"/>
              <a:t>17.4.2013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2EBC-B26D-4994-BDE2-984193300B4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7689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A5A59-751C-4689-8BA7-421C4CA857CA}" type="datetimeFigureOut">
              <a:rPr lang="cs-CZ" smtClean="0"/>
              <a:t>17.4.2013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2EBC-B26D-4994-BDE2-984193300B4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5662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A5A59-751C-4689-8BA7-421C4CA857CA}" type="datetimeFigureOut">
              <a:rPr lang="cs-CZ" smtClean="0"/>
              <a:t>17.4.2013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2EBC-B26D-4994-BDE2-984193300B4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5541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A5A59-751C-4689-8BA7-421C4CA857CA}" type="datetimeFigureOut">
              <a:rPr lang="cs-CZ" smtClean="0"/>
              <a:t>17.4.2013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2EBC-B26D-4994-BDE2-984193300B4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9259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A5A59-751C-4689-8BA7-421C4CA857CA}" type="datetimeFigureOut">
              <a:rPr lang="cs-CZ" smtClean="0"/>
              <a:t>17.4.2013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2EBC-B26D-4994-BDE2-984193300B4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4820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A5A59-751C-4689-8BA7-421C4CA857CA}" type="datetimeFigureOut">
              <a:rPr lang="cs-CZ" smtClean="0"/>
              <a:t>17.4.2013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2EBC-B26D-4994-BDE2-984193300B4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2467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A5A59-751C-4689-8BA7-421C4CA857CA}" type="datetimeFigureOut">
              <a:rPr lang="cs-CZ" smtClean="0"/>
              <a:t>17.4.2013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2EBC-B26D-4994-BDE2-984193300B4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9078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A5A59-751C-4689-8BA7-421C4CA857CA}" type="datetimeFigureOut">
              <a:rPr lang="cs-CZ" smtClean="0"/>
              <a:t>17.4.2013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2EBC-B26D-4994-BDE2-984193300B4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8302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A5A59-751C-4689-8BA7-421C4CA857CA}" type="datetimeFigureOut">
              <a:rPr lang="cs-CZ" smtClean="0"/>
              <a:t>17.4.2013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2EBC-B26D-4994-BDE2-984193300B4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1297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A5A59-751C-4689-8BA7-421C4CA857CA}" type="datetimeFigureOut">
              <a:rPr lang="cs-CZ" smtClean="0"/>
              <a:t>17.4.2013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2EBC-B26D-4994-BDE2-984193300B4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9521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A5A59-751C-4689-8BA7-421C4CA857CA}" type="datetimeFigureOut">
              <a:rPr lang="cs-CZ" smtClean="0"/>
              <a:t>17.4.2013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32EBC-B26D-4994-BDE2-984193300B4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5469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rtualtravel.cz/jeskyne.html" TargetMode="External"/><Relationship Id="rId7" Type="http://schemas.openxmlformats.org/officeDocument/2006/relationships/hyperlink" Target="http://www.jeskynecr.cz/" TargetMode="External"/><Relationship Id="rId2" Type="http://schemas.openxmlformats.org/officeDocument/2006/relationships/hyperlink" Target="http://www.youtube.com/watch?v=Pb_K9bfecD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QOjmnt9XT68" TargetMode="External"/><Relationship Id="rId5" Type="http://schemas.openxmlformats.org/officeDocument/2006/relationships/hyperlink" Target="http://www.youtube.com/watch?v=ed81n9KXoO0&amp;feature=related" TargetMode="External"/><Relationship Id="rId4" Type="http://schemas.openxmlformats.org/officeDocument/2006/relationships/hyperlink" Target="http://www.youtube.com/watch?v=EHHXowif4aY&amp;feature=related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youtube.com/watch?v=j8dz8h_H4I8" TargetMode="External"/><Relationship Id="rId4" Type="http://schemas.openxmlformats.org/officeDocument/2006/relationships/hyperlink" Target="http://www.youtube.com/watch?v=z8oty8Hq0Qo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outube.com/watch?v=z8oty8Hq0Qo" TargetMode="External"/><Relationship Id="rId13" Type="http://schemas.openxmlformats.org/officeDocument/2006/relationships/hyperlink" Target="http://cs.wikipedia.org/wiki/Soubor:Stalactite-drop.jpg" TargetMode="External"/><Relationship Id="rId3" Type="http://schemas.openxmlformats.org/officeDocument/2006/relationships/hyperlink" Target="http://www.youtube.com/watch?v=Pb_K9bfecDI" TargetMode="External"/><Relationship Id="rId7" Type="http://schemas.openxmlformats.org/officeDocument/2006/relationships/hyperlink" Target="http://www.jeskynecr.cz/" TargetMode="External"/><Relationship Id="rId12" Type="http://schemas.openxmlformats.org/officeDocument/2006/relationships/hyperlink" Target="http://cs.wikipedia.org/wiki/Soubor:Jeskyn%C4%9B_V%C3%BDpustek2.jpg" TargetMode="External"/><Relationship Id="rId2" Type="http://schemas.openxmlformats.org/officeDocument/2006/relationships/hyperlink" Target="http://www.virtualtravel.cz/jeskyne.html" TargetMode="External"/><Relationship Id="rId16" Type="http://schemas.openxmlformats.org/officeDocument/2006/relationships/hyperlink" Target="http://cs.wikipedia.org/wiki/Soubor:Przepa%C5%9B%C4%87_Macochy,_CZ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QOjmnt9XT68" TargetMode="External"/><Relationship Id="rId11" Type="http://schemas.openxmlformats.org/officeDocument/2006/relationships/hyperlink" Target="http://cs.wikipedia.org/wiki/Soubor:Macocha_F_Richter_1830.gif" TargetMode="External"/><Relationship Id="rId5" Type="http://schemas.openxmlformats.org/officeDocument/2006/relationships/hyperlink" Target="http://www.youtube.com/watch?v=ed81n9KXoO0&amp;feature=related" TargetMode="External"/><Relationship Id="rId15" Type="http://schemas.openxmlformats.org/officeDocument/2006/relationships/hyperlink" Target="http://cs.wikipedia.org/wiki/Soubor:Grotta_di_ispinigoli.jpg" TargetMode="External"/><Relationship Id="rId10" Type="http://schemas.openxmlformats.org/officeDocument/2006/relationships/hyperlink" Target="http://cs.wikipedia.org/wiki/Soubor:Large_very_white_stalagmite.jpg" TargetMode="External"/><Relationship Id="rId4" Type="http://schemas.openxmlformats.org/officeDocument/2006/relationships/hyperlink" Target="http://www.youtube.com/watch?v=EHHXowif4aY&amp;feature=related" TargetMode="External"/><Relationship Id="rId9" Type="http://schemas.openxmlformats.org/officeDocument/2006/relationships/hyperlink" Target="http://www.youtube.com/watch?v=j8dz8h_H4I8" TargetMode="External"/><Relationship Id="rId14" Type="http://schemas.openxmlformats.org/officeDocument/2006/relationships/hyperlink" Target="http://cs.wikipedia.org/wiki/Soubor:Kubach_crystal_cave2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4657274"/>
              </p:ext>
            </p:extLst>
          </p:nvPr>
        </p:nvGraphicFramePr>
        <p:xfrm>
          <a:off x="0" y="1484783"/>
          <a:ext cx="9036496" cy="5373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87824"/>
                <a:gridCol w="6048672"/>
              </a:tblGrid>
              <a:tr h="6716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16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Člověk a příroda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16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Biologie - 9.</a:t>
                      </a:r>
                      <a:r>
                        <a:rPr lang="cs-CZ" sz="1800" baseline="0" dirty="0" smtClean="0">
                          <a:effectLst/>
                        </a:rPr>
                        <a:t> ročník ZŠ a odpovídající ročník víceletých gymnázií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16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Krasové jevy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16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AUTOR: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Andrea </a:t>
                      </a:r>
                      <a:r>
                        <a:rPr lang="cs-CZ" sz="1800" dirty="0" err="1">
                          <a:effectLst/>
                        </a:rPr>
                        <a:t>Nadažyová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16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12. 4. 2013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16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16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VY_32_INOVACE_Bi.ND.14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6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71" y="17121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2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Zajímavé odkazy</a:t>
            </a:r>
            <a:endParaRPr lang="cs-CZ" sz="36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www.youtube.com/watch?v=Pb_K9bfecDI</a:t>
            </a:r>
            <a:endParaRPr lang="cs-CZ" dirty="0" smtClean="0"/>
          </a:p>
          <a:p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www.virtualtravel.cz/jeskyne.html</a:t>
            </a:r>
            <a:endParaRPr lang="cs-CZ" dirty="0" smtClean="0"/>
          </a:p>
          <a:p>
            <a:r>
              <a:rPr lang="cs-CZ" dirty="0">
                <a:hlinkClick r:id="rId4"/>
              </a:rPr>
              <a:t>http://</a:t>
            </a:r>
            <a:r>
              <a:rPr lang="cs-CZ" dirty="0" smtClean="0">
                <a:hlinkClick r:id="rId4"/>
              </a:rPr>
              <a:t>www.youtube.com/watch?v=EHHXowif4aY&amp;feature=related</a:t>
            </a:r>
            <a:endParaRPr lang="cs-CZ" dirty="0" smtClean="0"/>
          </a:p>
          <a:p>
            <a:r>
              <a:rPr lang="cs-CZ" dirty="0">
                <a:hlinkClick r:id="rId5"/>
              </a:rPr>
              <a:t>http://</a:t>
            </a:r>
            <a:r>
              <a:rPr lang="cs-CZ" dirty="0" smtClean="0">
                <a:hlinkClick r:id="rId5"/>
              </a:rPr>
              <a:t>www.youtube.com/watch?v=ed81n9KXoO0&amp;feature=related</a:t>
            </a:r>
            <a:endParaRPr lang="cs-CZ" dirty="0" smtClean="0"/>
          </a:p>
          <a:p>
            <a:r>
              <a:rPr lang="cs-CZ" dirty="0">
                <a:hlinkClick r:id="rId6"/>
              </a:rPr>
              <a:t>http://</a:t>
            </a:r>
            <a:r>
              <a:rPr lang="cs-CZ" dirty="0" smtClean="0">
                <a:hlinkClick r:id="rId6"/>
              </a:rPr>
              <a:t>www.youtube.com/watch?v=QOjmnt9XT68</a:t>
            </a:r>
            <a:endParaRPr lang="cs-CZ" dirty="0" smtClean="0"/>
          </a:p>
          <a:p>
            <a:r>
              <a:rPr lang="cs-CZ" dirty="0">
                <a:hlinkClick r:id="rId7"/>
              </a:rPr>
              <a:t>http://www.jeskynecr.cz</a:t>
            </a:r>
            <a:r>
              <a:rPr lang="cs-CZ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64272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3648075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bdélník 4"/>
          <p:cNvSpPr/>
          <p:nvPr/>
        </p:nvSpPr>
        <p:spPr>
          <a:xfrm>
            <a:off x="539552" y="260648"/>
            <a:ext cx="47081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[6] Macocha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412776"/>
            <a:ext cx="5730213" cy="4297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bdélník 5"/>
          <p:cNvSpPr/>
          <p:nvPr/>
        </p:nvSpPr>
        <p:spPr>
          <a:xfrm>
            <a:off x="4716016" y="1052736"/>
            <a:ext cx="2448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[7] Macocha</a:t>
            </a:r>
          </a:p>
        </p:txBody>
      </p:sp>
      <p:sp>
        <p:nvSpPr>
          <p:cNvPr id="2" name="Obdélník 1"/>
          <p:cNvSpPr/>
          <p:nvPr/>
        </p:nvSpPr>
        <p:spPr>
          <a:xfrm>
            <a:off x="4211960" y="188640"/>
            <a:ext cx="493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Pověst o Macoše: </a:t>
            </a:r>
            <a:r>
              <a:rPr lang="cs-CZ" dirty="0" smtClean="0">
                <a:hlinkClick r:id="rId4"/>
              </a:rPr>
              <a:t>http</a:t>
            </a:r>
            <a:r>
              <a:rPr lang="cs-CZ" dirty="0">
                <a:hlinkClick r:id="rId4"/>
              </a:rPr>
              <a:t>://www.youtube.com/watch?v=z8oty8Hq0Qo</a:t>
            </a: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3779912" y="5949280"/>
            <a:ext cx="55668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Pohádky Moravského krasu:  </a:t>
            </a:r>
            <a:r>
              <a:rPr lang="cs-CZ" dirty="0" smtClean="0">
                <a:hlinkClick r:id="rId5"/>
              </a:rPr>
              <a:t>http</a:t>
            </a:r>
            <a:r>
              <a:rPr lang="cs-CZ" dirty="0">
                <a:hlinkClick r:id="rId5"/>
              </a:rPr>
              <a:t>://www.youtube.com/watch?v=j8dz8h_H4I8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4360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cs-CZ" dirty="0" smtClean="0"/>
              <a:t>Domácí úkol - kontrola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r>
              <a:rPr lang="cs-CZ" sz="2600" dirty="0" smtClean="0"/>
              <a:t>kras = místo s nejvíce nahromaděným vápencem</a:t>
            </a:r>
          </a:p>
          <a:p>
            <a:r>
              <a:rPr lang="cs-CZ" sz="2600" dirty="0" smtClean="0"/>
              <a:t>jeskyně = dutina uvnitř vápencového tělesa</a:t>
            </a:r>
          </a:p>
          <a:p>
            <a:r>
              <a:rPr lang="cs-CZ" sz="2600" dirty="0" smtClean="0"/>
              <a:t>škrapy = hřebenovité výčnělky</a:t>
            </a:r>
          </a:p>
          <a:p>
            <a:r>
              <a:rPr lang="cs-CZ" sz="2600" dirty="0" smtClean="0"/>
              <a:t>závrty = prohlubeniny</a:t>
            </a:r>
          </a:p>
          <a:p>
            <a:r>
              <a:rPr lang="cs-CZ" sz="2600" dirty="0" smtClean="0"/>
              <a:t>kaňon = prohlubeninou protéká voda</a:t>
            </a:r>
          </a:p>
          <a:p>
            <a:r>
              <a:rPr lang="cs-CZ" sz="2600" dirty="0" smtClean="0"/>
              <a:t>propast = propadlina</a:t>
            </a:r>
          </a:p>
          <a:p>
            <a:r>
              <a:rPr lang="cs-CZ" sz="2600" dirty="0" smtClean="0"/>
              <a:t>ponorné řeky = pod povrchem, vytváří v jeskyních jezírka</a:t>
            </a:r>
          </a:p>
          <a:p>
            <a:r>
              <a:rPr lang="cs-CZ" sz="2600" dirty="0" smtClean="0"/>
              <a:t>vyvěračky =  vytéká ze země</a:t>
            </a:r>
          </a:p>
          <a:p>
            <a:r>
              <a:rPr lang="cs-CZ" sz="2600" dirty="0" smtClean="0"/>
              <a:t>záclona = krasový útvar</a:t>
            </a:r>
          </a:p>
          <a:p>
            <a:r>
              <a:rPr lang="cs-CZ" sz="2600" dirty="0" smtClean="0"/>
              <a:t>brčko = kras. jev, z něhož vzniká krápník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4345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zdroje: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Autofit/>
          </a:bodyPr>
          <a:lstStyle/>
          <a:p>
            <a:r>
              <a:rPr lang="cs-CZ" sz="1400" dirty="0"/>
              <a:t>KVASNIČKOVÁ, Danuše. A KOLEKTIV. </a:t>
            </a:r>
            <a:r>
              <a:rPr lang="cs-CZ" sz="1400" i="1" dirty="0"/>
              <a:t>Ekologický přírodopis</a:t>
            </a:r>
            <a:r>
              <a:rPr lang="cs-CZ" sz="1400" dirty="0"/>
              <a:t>. Praha: Fortuna, 2002. ISBN 80-7168-670-0</a:t>
            </a:r>
            <a:r>
              <a:rPr lang="cs-CZ" sz="1400" dirty="0" smtClean="0"/>
              <a:t>.</a:t>
            </a:r>
          </a:p>
          <a:p>
            <a:r>
              <a:rPr lang="cs-CZ" sz="1400" dirty="0">
                <a:hlinkClick r:id="rId2"/>
              </a:rPr>
              <a:t>http://</a:t>
            </a:r>
            <a:r>
              <a:rPr lang="cs-CZ" sz="1400" dirty="0" smtClean="0">
                <a:hlinkClick r:id="rId2"/>
              </a:rPr>
              <a:t>www.virtualtravel.cz/jeskyne.html</a:t>
            </a:r>
          </a:p>
          <a:p>
            <a:r>
              <a:rPr lang="cs-CZ" sz="1400" dirty="0">
                <a:hlinkClick r:id="rId3"/>
              </a:rPr>
              <a:t>http://www.youtube.com/watch?v=Pb_K9bfecDI</a:t>
            </a:r>
            <a:endParaRPr lang="cs-CZ" sz="1400" dirty="0"/>
          </a:p>
          <a:p>
            <a:r>
              <a:rPr lang="cs-CZ" sz="1400" dirty="0">
                <a:hlinkClick r:id="rId4"/>
              </a:rPr>
              <a:t>http://www.youtube.com/watch?v=EHHXowif4aY&amp;feature=related</a:t>
            </a:r>
            <a:endParaRPr lang="cs-CZ" sz="1400" dirty="0"/>
          </a:p>
          <a:p>
            <a:r>
              <a:rPr lang="cs-CZ" sz="1400" dirty="0">
                <a:hlinkClick r:id="rId5"/>
              </a:rPr>
              <a:t>http://www.youtube.com/watch?v=ed81n9KXoO0&amp;feature=related</a:t>
            </a:r>
            <a:endParaRPr lang="cs-CZ" sz="1400" dirty="0"/>
          </a:p>
          <a:p>
            <a:r>
              <a:rPr lang="cs-CZ" sz="1400" dirty="0">
                <a:hlinkClick r:id="rId6"/>
              </a:rPr>
              <a:t>http://www.youtube.com/watch?v=QOjmnt9XT68</a:t>
            </a:r>
            <a:endParaRPr lang="cs-CZ" sz="1400" dirty="0"/>
          </a:p>
          <a:p>
            <a:r>
              <a:rPr lang="cs-CZ" sz="1400" dirty="0">
                <a:hlinkClick r:id="rId7"/>
              </a:rPr>
              <a:t>http://www.jeskynecr.cz</a:t>
            </a:r>
            <a:r>
              <a:rPr lang="cs-CZ" sz="1400" dirty="0" smtClean="0">
                <a:hlinkClick r:id="rId7"/>
              </a:rPr>
              <a:t>/</a:t>
            </a:r>
            <a:endParaRPr lang="cs-CZ" sz="1400" dirty="0" smtClean="0"/>
          </a:p>
          <a:p>
            <a:r>
              <a:rPr lang="cs-CZ" sz="1400" dirty="0">
                <a:hlinkClick r:id="rId8"/>
              </a:rPr>
              <a:t>http://</a:t>
            </a:r>
            <a:r>
              <a:rPr lang="cs-CZ" sz="1400" dirty="0" smtClean="0">
                <a:hlinkClick r:id="rId8"/>
              </a:rPr>
              <a:t>www.youtube.com/watch?v=z8oty8Hq0Qo</a:t>
            </a:r>
            <a:endParaRPr lang="cs-CZ" sz="1400" dirty="0" smtClean="0"/>
          </a:p>
          <a:p>
            <a:r>
              <a:rPr lang="cs-CZ" sz="1400" dirty="0">
                <a:hlinkClick r:id="rId9"/>
              </a:rPr>
              <a:t>http://www.youtube.com/watch?v=j8dz8h_H4I8</a:t>
            </a:r>
            <a:endParaRPr lang="cs-CZ" sz="1400" dirty="0"/>
          </a:p>
          <a:p>
            <a:r>
              <a:rPr lang="cs-CZ" sz="1400" dirty="0" smtClean="0"/>
              <a:t>3) </a:t>
            </a:r>
            <a:r>
              <a:rPr lang="cs-CZ" sz="1400" dirty="0" err="1"/>
              <a:t>The</a:t>
            </a:r>
            <a:r>
              <a:rPr lang="cs-CZ" sz="1400" dirty="0"/>
              <a:t> </a:t>
            </a:r>
            <a:r>
              <a:rPr lang="cs-CZ" sz="1400" dirty="0" err="1" smtClean="0"/>
              <a:t>bellman</a:t>
            </a:r>
            <a:r>
              <a:rPr lang="cs-CZ" sz="1400" dirty="0" smtClean="0"/>
              <a:t>. </a:t>
            </a:r>
            <a:r>
              <a:rPr lang="cs-CZ" sz="1400" dirty="0"/>
              <a:t>[cit. 2013-04-12</a:t>
            </a:r>
            <a:r>
              <a:rPr lang="cs-CZ" sz="1400" dirty="0" smtClean="0"/>
              <a:t>]  </a:t>
            </a:r>
            <a:r>
              <a:rPr lang="cs-CZ" sz="1400" dirty="0" smtClean="0">
                <a:hlinkClick r:id="rId10"/>
              </a:rPr>
              <a:t>http</a:t>
            </a:r>
            <a:r>
              <a:rPr lang="cs-CZ" sz="1400" dirty="0">
                <a:hlinkClick r:id="rId10"/>
              </a:rPr>
              <a:t>://</a:t>
            </a:r>
            <a:r>
              <a:rPr lang="cs-CZ" sz="1400" dirty="0" smtClean="0">
                <a:hlinkClick r:id="rId10"/>
              </a:rPr>
              <a:t>cs.wikipedia.org/wiki/Soubor:Large_very_white_stalagmite.jpg</a:t>
            </a:r>
            <a:endParaRPr lang="cs-CZ" sz="1400" dirty="0" smtClean="0"/>
          </a:p>
          <a:p>
            <a:r>
              <a:rPr lang="cs-CZ" sz="1400" dirty="0"/>
              <a:t>6</a:t>
            </a:r>
            <a:r>
              <a:rPr lang="cs-CZ" sz="1400" dirty="0" smtClean="0"/>
              <a:t>) </a:t>
            </a:r>
            <a:r>
              <a:rPr lang="cs-CZ" sz="1400" dirty="0"/>
              <a:t>John </a:t>
            </a:r>
            <a:r>
              <a:rPr lang="cs-CZ" sz="1400" dirty="0" err="1" smtClean="0"/>
              <a:t>commons</a:t>
            </a:r>
            <a:r>
              <a:rPr lang="cs-CZ" sz="1400" dirty="0" smtClean="0"/>
              <a:t>. </a:t>
            </a:r>
            <a:r>
              <a:rPr lang="cs-CZ" sz="1400" dirty="0"/>
              <a:t>[cit. 2013-04-12] </a:t>
            </a:r>
            <a:r>
              <a:rPr lang="cs-CZ" sz="1400" dirty="0">
                <a:hlinkClick r:id="rId11"/>
              </a:rPr>
              <a:t>http://cs.wikipedia.org/wiki/Soubor:Macocha_F_Richter_1830.gif</a:t>
            </a:r>
            <a:endParaRPr lang="cs-CZ" sz="1400" dirty="0"/>
          </a:p>
          <a:p>
            <a:r>
              <a:rPr lang="cs-CZ" sz="1400" dirty="0" smtClean="0"/>
              <a:t>1</a:t>
            </a:r>
            <a:r>
              <a:rPr lang="cs-CZ" sz="1400" dirty="0"/>
              <a:t>) </a:t>
            </a:r>
            <a:r>
              <a:rPr lang="cs-CZ" sz="1400" dirty="0" smtClean="0"/>
              <a:t>Leila82. </a:t>
            </a:r>
            <a:r>
              <a:rPr lang="cs-CZ" sz="1400" dirty="0"/>
              <a:t>[cit. </a:t>
            </a:r>
            <a:r>
              <a:rPr lang="cs-CZ" sz="1400" dirty="0" smtClean="0"/>
              <a:t>2013-04-12] </a:t>
            </a:r>
            <a:r>
              <a:rPr lang="cs-CZ" sz="1400" dirty="0"/>
              <a:t>dostupné pod licencí </a:t>
            </a:r>
            <a:r>
              <a:rPr lang="cs-CZ" sz="1400" dirty="0" err="1"/>
              <a:t>Creative</a:t>
            </a:r>
            <a:r>
              <a:rPr lang="cs-CZ" sz="1400" dirty="0"/>
              <a:t> </a:t>
            </a:r>
            <a:r>
              <a:rPr lang="cs-CZ" sz="1400" dirty="0" err="1"/>
              <a:t>Commons</a:t>
            </a:r>
            <a:r>
              <a:rPr lang="cs-CZ" sz="1400" dirty="0"/>
              <a:t> na www</a:t>
            </a:r>
            <a:r>
              <a:rPr lang="cs-CZ" sz="1400" dirty="0" smtClean="0"/>
              <a:t>: </a:t>
            </a:r>
            <a:r>
              <a:rPr lang="cs-CZ" sz="1400" dirty="0" smtClean="0">
                <a:hlinkClick r:id="rId12"/>
              </a:rPr>
              <a:t>http</a:t>
            </a:r>
            <a:r>
              <a:rPr lang="cs-CZ" sz="1400" dirty="0">
                <a:hlinkClick r:id="rId12"/>
              </a:rPr>
              <a:t>://</a:t>
            </a:r>
            <a:r>
              <a:rPr lang="cs-CZ" sz="1400" dirty="0" smtClean="0">
                <a:hlinkClick r:id="rId12"/>
              </a:rPr>
              <a:t>cs.wikipedia.org/wiki/Soubor:Jeskyn%C4%9B_V%C3%BDpustek2.jpg</a:t>
            </a:r>
            <a:endParaRPr lang="cs-CZ" sz="1400" dirty="0" smtClean="0"/>
          </a:p>
          <a:p>
            <a:r>
              <a:rPr lang="cs-CZ" sz="1400" dirty="0"/>
              <a:t>2) Magister </a:t>
            </a:r>
            <a:r>
              <a:rPr lang="cs-CZ" sz="1400" dirty="0" err="1" smtClean="0"/>
              <a:t>Mathematicae</a:t>
            </a:r>
            <a:r>
              <a:rPr lang="cs-CZ" sz="1400" dirty="0" smtClean="0"/>
              <a:t>. </a:t>
            </a:r>
            <a:r>
              <a:rPr lang="cs-CZ" sz="1400" dirty="0"/>
              <a:t>[cit. </a:t>
            </a:r>
            <a:r>
              <a:rPr lang="cs-CZ" sz="1400" dirty="0" smtClean="0"/>
              <a:t>2013-04-12] </a:t>
            </a:r>
            <a:r>
              <a:rPr lang="cs-CZ" sz="1400" dirty="0"/>
              <a:t>dostupné pod licencí </a:t>
            </a:r>
            <a:r>
              <a:rPr lang="cs-CZ" sz="1400" dirty="0" err="1"/>
              <a:t>Creative</a:t>
            </a:r>
            <a:r>
              <a:rPr lang="cs-CZ" sz="1400" dirty="0"/>
              <a:t> </a:t>
            </a:r>
            <a:r>
              <a:rPr lang="cs-CZ" sz="1400" dirty="0" err="1"/>
              <a:t>Commons</a:t>
            </a:r>
            <a:r>
              <a:rPr lang="cs-CZ" sz="1400" dirty="0"/>
              <a:t> na www</a:t>
            </a:r>
            <a:r>
              <a:rPr lang="cs-CZ" sz="1400" dirty="0" smtClean="0"/>
              <a:t>:  </a:t>
            </a:r>
            <a:r>
              <a:rPr lang="cs-CZ" sz="1400" dirty="0" smtClean="0">
                <a:hlinkClick r:id="rId13"/>
              </a:rPr>
              <a:t>http</a:t>
            </a:r>
            <a:r>
              <a:rPr lang="cs-CZ" sz="1400" dirty="0">
                <a:hlinkClick r:id="rId13"/>
              </a:rPr>
              <a:t>://</a:t>
            </a:r>
            <a:r>
              <a:rPr lang="cs-CZ" sz="1400" dirty="0" smtClean="0">
                <a:hlinkClick r:id="rId13"/>
              </a:rPr>
              <a:t>cs.wikipedia.org/wiki/Soubor:Stalactite-drop.jpg</a:t>
            </a:r>
            <a:endParaRPr lang="cs-CZ" sz="1400" dirty="0" smtClean="0"/>
          </a:p>
          <a:p>
            <a:r>
              <a:rPr lang="cs-CZ" sz="1400" dirty="0"/>
              <a:t>4) </a:t>
            </a:r>
            <a:r>
              <a:rPr lang="cs-CZ" sz="1400" dirty="0" err="1" smtClean="0"/>
              <a:t>Pismire</a:t>
            </a:r>
            <a:r>
              <a:rPr lang="cs-CZ" sz="1400" dirty="0" smtClean="0"/>
              <a:t>. </a:t>
            </a:r>
            <a:r>
              <a:rPr lang="cs-CZ" sz="1400" dirty="0" smtClean="0">
                <a:hlinkClick r:id="rId14"/>
              </a:rPr>
              <a:t>h</a:t>
            </a:r>
            <a:r>
              <a:rPr lang="cs-CZ" sz="1400" dirty="0"/>
              <a:t>[cit. </a:t>
            </a:r>
            <a:r>
              <a:rPr lang="cs-CZ" sz="1400" dirty="0" smtClean="0"/>
              <a:t>2013-04-12] </a:t>
            </a:r>
            <a:r>
              <a:rPr lang="cs-CZ" sz="1400" dirty="0"/>
              <a:t>dostupné pod licencí </a:t>
            </a:r>
            <a:r>
              <a:rPr lang="cs-CZ" sz="1400" dirty="0" err="1"/>
              <a:t>Creative</a:t>
            </a:r>
            <a:r>
              <a:rPr lang="cs-CZ" sz="1400" dirty="0"/>
              <a:t> </a:t>
            </a:r>
            <a:r>
              <a:rPr lang="cs-CZ" sz="1400" dirty="0" err="1"/>
              <a:t>Commons</a:t>
            </a:r>
            <a:r>
              <a:rPr lang="cs-CZ" sz="1400" dirty="0"/>
              <a:t> na </a:t>
            </a:r>
            <a:r>
              <a:rPr lang="cs-CZ" sz="1400" dirty="0" smtClean="0"/>
              <a:t>www: </a:t>
            </a:r>
            <a:r>
              <a:rPr lang="cs-CZ" sz="1400" dirty="0" smtClean="0">
                <a:hlinkClick r:id="rId14"/>
              </a:rPr>
              <a:t>http://cs.wikipedia.org/wiki/Soubor:Kubach_crystal_cave2.JPG</a:t>
            </a:r>
          </a:p>
          <a:p>
            <a:r>
              <a:rPr lang="cs-CZ" sz="1400" dirty="0" smtClean="0"/>
              <a:t>5) </a:t>
            </a:r>
            <a:r>
              <a:rPr lang="cs-CZ" sz="1400" dirty="0" err="1" smtClean="0"/>
              <a:t>SehLax</a:t>
            </a:r>
            <a:r>
              <a:rPr lang="cs-CZ" sz="1400" dirty="0" smtClean="0"/>
              <a:t>. </a:t>
            </a:r>
            <a:r>
              <a:rPr lang="cs-CZ" sz="1400" dirty="0"/>
              <a:t>[cit. </a:t>
            </a:r>
            <a:r>
              <a:rPr lang="cs-CZ" sz="1400" dirty="0" smtClean="0"/>
              <a:t>2013-01-12] </a:t>
            </a:r>
            <a:r>
              <a:rPr lang="cs-CZ" sz="1400" dirty="0"/>
              <a:t>dostupné pod licencí </a:t>
            </a:r>
            <a:r>
              <a:rPr lang="cs-CZ" sz="1400" dirty="0" err="1"/>
              <a:t>Creative</a:t>
            </a:r>
            <a:r>
              <a:rPr lang="cs-CZ" sz="1400" dirty="0"/>
              <a:t> </a:t>
            </a:r>
            <a:r>
              <a:rPr lang="cs-CZ" sz="1400" dirty="0" err="1"/>
              <a:t>Commons</a:t>
            </a:r>
            <a:r>
              <a:rPr lang="cs-CZ" sz="1400" dirty="0"/>
              <a:t> na www</a:t>
            </a:r>
            <a:r>
              <a:rPr lang="cs-CZ" sz="1400" dirty="0" smtClean="0"/>
              <a:t>: </a:t>
            </a:r>
            <a:r>
              <a:rPr lang="cs-CZ" sz="1400" dirty="0" smtClean="0">
                <a:hlinkClick r:id="rId15"/>
              </a:rPr>
              <a:t>http</a:t>
            </a:r>
            <a:r>
              <a:rPr lang="cs-CZ" sz="1400" dirty="0">
                <a:hlinkClick r:id="rId15"/>
              </a:rPr>
              <a:t>://</a:t>
            </a:r>
            <a:r>
              <a:rPr lang="cs-CZ" sz="1400" dirty="0" smtClean="0">
                <a:hlinkClick r:id="rId15"/>
              </a:rPr>
              <a:t>cs.wikipedia.org/wiki/Soubor:Grotta_di_ispinigoli.jpg</a:t>
            </a:r>
            <a:endParaRPr lang="cs-CZ" sz="1400" dirty="0" smtClean="0"/>
          </a:p>
          <a:p>
            <a:r>
              <a:rPr lang="cs-CZ" sz="1400" dirty="0"/>
              <a:t>7) </a:t>
            </a:r>
            <a:r>
              <a:rPr lang="cs-CZ" sz="1400" dirty="0" err="1" smtClean="0"/>
              <a:t>Samsong</a:t>
            </a:r>
            <a:r>
              <a:rPr lang="cs-CZ" sz="1400" dirty="0" smtClean="0"/>
              <a:t>. </a:t>
            </a:r>
            <a:r>
              <a:rPr lang="cs-CZ" sz="1400" dirty="0"/>
              <a:t>[cit. </a:t>
            </a:r>
            <a:r>
              <a:rPr lang="cs-CZ" sz="1400" dirty="0" smtClean="0"/>
              <a:t>2013-04-12] </a:t>
            </a:r>
            <a:r>
              <a:rPr lang="cs-CZ" sz="1400" dirty="0"/>
              <a:t>dostupné pod licencí </a:t>
            </a:r>
            <a:r>
              <a:rPr lang="cs-CZ" sz="1400" dirty="0" err="1"/>
              <a:t>Creative</a:t>
            </a:r>
            <a:r>
              <a:rPr lang="cs-CZ" sz="1400" dirty="0"/>
              <a:t> </a:t>
            </a:r>
            <a:r>
              <a:rPr lang="cs-CZ" sz="1400" dirty="0" err="1"/>
              <a:t>Commons</a:t>
            </a:r>
            <a:r>
              <a:rPr lang="cs-CZ" sz="1400" dirty="0"/>
              <a:t> na www</a:t>
            </a:r>
            <a:r>
              <a:rPr lang="cs-CZ" sz="1400" dirty="0" smtClean="0"/>
              <a:t>: </a:t>
            </a:r>
            <a:r>
              <a:rPr lang="cs-CZ" sz="1400" dirty="0" smtClean="0">
                <a:hlinkClick r:id="rId16"/>
              </a:rPr>
              <a:t>http</a:t>
            </a:r>
            <a:r>
              <a:rPr lang="cs-CZ" sz="1400" dirty="0">
                <a:hlinkClick r:id="rId16"/>
              </a:rPr>
              <a:t>://cs.wikipedia.org/wiki/Soubor:Przepa%C5%9B%C4%87_Macochy,_</a:t>
            </a:r>
            <a:r>
              <a:rPr lang="cs-CZ" sz="1400" dirty="0" smtClean="0">
                <a:hlinkClick r:id="rId16"/>
              </a:rPr>
              <a:t>CZ.jpg</a:t>
            </a:r>
            <a:endParaRPr lang="cs-CZ" sz="1400" dirty="0" smtClean="0"/>
          </a:p>
          <a:p>
            <a:r>
              <a:rPr lang="cs-CZ" sz="1400" dirty="0" smtClean="0"/>
              <a:t>Další obrázek </a:t>
            </a:r>
            <a:r>
              <a:rPr lang="cs-CZ" sz="1400" dirty="0"/>
              <a:t>- </a:t>
            </a:r>
            <a:r>
              <a:rPr lang="cs-CZ" sz="1400" dirty="0" smtClean="0"/>
              <a:t> </a:t>
            </a:r>
            <a:r>
              <a:rPr lang="cs-CZ" sz="1400" dirty="0"/>
              <a:t>použitý z webu: Office.com</a:t>
            </a:r>
          </a:p>
          <a:p>
            <a:endParaRPr lang="cs-CZ" sz="1400" dirty="0"/>
          </a:p>
          <a:p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84128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323528" y="260649"/>
            <a:ext cx="8496944" cy="5545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dirty="0" smtClean="0">
                <a:ea typeface="Calibri"/>
                <a:cs typeface="Times New Roman"/>
              </a:rPr>
              <a:t>ANOTACE: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dirty="0" smtClean="0"/>
              <a:t>Prezentace o krasových jevech slouží učiteli především k doplnění učiva.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dirty="0" smtClean="0"/>
              <a:t>Žáci mají splnit několik úkolů – vysvětlení pojmů a příprava referátů. </a:t>
            </a:r>
            <a:r>
              <a:rPr lang="cs-CZ" sz="2000" dirty="0"/>
              <a:t>Pomocí webových stránek </a:t>
            </a:r>
            <a:r>
              <a:rPr lang="cs-CZ" sz="2000" dirty="0" smtClean="0"/>
              <a:t>hledají odpovědi </a:t>
            </a:r>
            <a:r>
              <a:rPr lang="cs-CZ" sz="2000" dirty="0"/>
              <a:t>a vše si zaznamenají do sešitu nebo využijí textový editor (např. MS Word</a:t>
            </a:r>
            <a:r>
              <a:rPr lang="cs-CZ" sz="2000" dirty="0" smtClean="0"/>
              <a:t>). Ž</a:t>
            </a:r>
            <a:r>
              <a:rPr lang="cs-CZ" sz="2000" dirty="0" smtClean="0">
                <a:ea typeface="Calibri"/>
                <a:cs typeface="Times New Roman"/>
              </a:rPr>
              <a:t>áci mohou  být rozděleni do menších skupin v počítačové učebně.</a:t>
            </a:r>
            <a:endParaRPr lang="cs-CZ" sz="2000" dirty="0" smtClean="0"/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b="1" dirty="0" smtClean="0">
                <a:solidFill>
                  <a:srgbClr val="000000"/>
                </a:solidFill>
                <a:ea typeface="Calibri"/>
                <a:cs typeface="Times New Roman"/>
              </a:rPr>
              <a:t>Formy výuky</a:t>
            </a:r>
            <a:r>
              <a:rPr lang="cs-CZ" sz="2000" dirty="0" smtClean="0">
                <a:solidFill>
                  <a:srgbClr val="000000"/>
                </a:solidFill>
                <a:ea typeface="Calibri"/>
                <a:cs typeface="Times New Roman"/>
              </a:rPr>
              <a:t>:  s</a:t>
            </a:r>
            <a:r>
              <a:rPr lang="cs-CZ" sz="2000" dirty="0" smtClean="0"/>
              <a:t>kupinová  nebo hromadná výuka</a:t>
            </a:r>
          </a:p>
          <a:p>
            <a:r>
              <a:rPr lang="cs-CZ" sz="2000" b="1" dirty="0" smtClean="0">
                <a:solidFill>
                  <a:srgbClr val="000000"/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sz="2000" dirty="0" smtClean="0">
                <a:solidFill>
                  <a:srgbClr val="000000"/>
                </a:solidFill>
                <a:ea typeface="Calibri"/>
                <a:cs typeface="Times New Roman"/>
              </a:rPr>
              <a:t>: k</a:t>
            </a:r>
            <a:r>
              <a:rPr lang="cs-CZ" sz="2000" dirty="0" smtClean="0"/>
              <a:t>ompetence k učení, kompetence k řešení problémů, kompetence komunikativní, kompetence sociální a personální, kompetence občanské </a:t>
            </a:r>
            <a:endParaRPr lang="cs-CZ" sz="2000" dirty="0"/>
          </a:p>
          <a:p>
            <a:pPr marL="285750" indent="-285750">
              <a:buFont typeface="Arial" pitchFamily="34" charset="0"/>
              <a:buChar char="•"/>
            </a:pPr>
            <a:endParaRPr lang="cs-CZ" sz="2000" dirty="0" smtClean="0"/>
          </a:p>
          <a:p>
            <a:r>
              <a:rPr lang="cs-CZ" sz="2000" b="1" dirty="0"/>
              <a:t>Vazba na ŠVP: </a:t>
            </a:r>
            <a:r>
              <a:rPr lang="cs-CZ" sz="2000" dirty="0"/>
              <a:t>Školní vzdělávací program pro osmileté gymnázium – část A – nižší gymnázium – učební osnovy BIOLOGIE – kvarta – Země a její vývoj</a:t>
            </a:r>
          </a:p>
          <a:p>
            <a:endParaRPr lang="cs-CZ" sz="2000" dirty="0"/>
          </a:p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45230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Krasové jevy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[1]</a:t>
            </a:r>
            <a:endParaRPr lang="cs-CZ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25488"/>
            <a:ext cx="7620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011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Domácí úkol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Vysvětli pojmy:</a:t>
            </a:r>
          </a:p>
          <a:p>
            <a:pPr marL="0" indent="0">
              <a:buNone/>
            </a:pPr>
            <a:r>
              <a:rPr lang="cs-CZ" dirty="0" smtClean="0"/>
              <a:t>kras</a:t>
            </a:r>
          </a:p>
          <a:p>
            <a:pPr marL="0" indent="0">
              <a:buNone/>
            </a:pPr>
            <a:r>
              <a:rPr lang="cs-CZ" dirty="0" smtClean="0"/>
              <a:t>jeskyně</a:t>
            </a:r>
          </a:p>
          <a:p>
            <a:pPr marL="0" indent="0">
              <a:buNone/>
            </a:pPr>
            <a:r>
              <a:rPr lang="cs-CZ" dirty="0" smtClean="0"/>
              <a:t>škrapy</a:t>
            </a:r>
          </a:p>
          <a:p>
            <a:pPr marL="0" indent="0">
              <a:buNone/>
            </a:pPr>
            <a:r>
              <a:rPr lang="cs-CZ" dirty="0" smtClean="0"/>
              <a:t>závrty</a:t>
            </a:r>
          </a:p>
          <a:p>
            <a:pPr marL="0" indent="0">
              <a:buNone/>
            </a:pPr>
            <a:r>
              <a:rPr lang="cs-CZ" dirty="0" smtClean="0"/>
              <a:t>kaňon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cs-CZ" dirty="0"/>
          </a:p>
          <a:p>
            <a:pPr marL="0" indent="0">
              <a:buNone/>
            </a:pPr>
            <a:r>
              <a:rPr lang="cs-CZ" dirty="0"/>
              <a:t>propast</a:t>
            </a:r>
          </a:p>
          <a:p>
            <a:pPr marL="0" indent="0">
              <a:buNone/>
            </a:pPr>
            <a:r>
              <a:rPr lang="cs-CZ" dirty="0"/>
              <a:t>ponorné řeky</a:t>
            </a:r>
          </a:p>
          <a:p>
            <a:pPr marL="0" indent="0">
              <a:buNone/>
            </a:pPr>
            <a:r>
              <a:rPr lang="cs-CZ" dirty="0"/>
              <a:t>vyvěračky</a:t>
            </a:r>
          </a:p>
          <a:p>
            <a:pPr marL="0" indent="0">
              <a:buNone/>
            </a:pPr>
            <a:r>
              <a:rPr lang="cs-CZ" dirty="0"/>
              <a:t>záclona</a:t>
            </a:r>
          </a:p>
          <a:p>
            <a:pPr marL="0" indent="0">
              <a:buNone/>
            </a:pPr>
            <a:r>
              <a:rPr lang="cs-CZ" dirty="0"/>
              <a:t>brčko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2050" name="Picture 2" descr="C:\Users\ICT_SS\AppData\Local\Microsoft\Windows\Temporary Internet Files\Content.IE5\B06AH7CM\MM900356760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956" y="4149080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263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Kras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vápencové území rozrušené vodou do typických útvarů</a:t>
            </a:r>
          </a:p>
          <a:p>
            <a:r>
              <a:rPr lang="cs-CZ" dirty="0" smtClean="0"/>
              <a:t>voda s CO</a:t>
            </a:r>
            <a:r>
              <a:rPr lang="cs-CZ" sz="2400" dirty="0" smtClean="0"/>
              <a:t>2 </a:t>
            </a:r>
            <a:r>
              <a:rPr lang="cs-CZ" dirty="0" smtClean="0"/>
              <a:t>vytváří kyselinu uhličitou, ta působí na vápenec a mění ho na rozpustný hydrogenuhličitan, vznikají krasové jevy (např. propadliny, pukliny, jeskyně atd.)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09690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krápníky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[2] stalaktit</a:t>
            </a:r>
            <a:endParaRPr lang="cs-CZ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7620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952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krápníky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                                                                              </a:t>
            </a:r>
            <a:r>
              <a:rPr lang="cs-CZ" sz="2400" dirty="0"/>
              <a:t>[3] stalagmit</a:t>
            </a: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/>
              <a:t>[</a:t>
            </a:r>
            <a:r>
              <a:rPr lang="cs-CZ" sz="2400" smtClean="0"/>
              <a:t>4] vznikající </a:t>
            </a:r>
            <a:r>
              <a:rPr lang="cs-CZ" sz="2400" dirty="0" smtClean="0"/>
              <a:t>stalagmit</a:t>
            </a:r>
            <a:endParaRPr lang="cs-CZ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00808"/>
            <a:ext cx="428625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4067175" cy="570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600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krápníky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[5] stalagnát</a:t>
            </a:r>
            <a:endParaRPr lang="cs-CZ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17471"/>
            <a:ext cx="7620000" cy="504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145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Náměty na referáty či prezentace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Moravský kras</a:t>
            </a:r>
          </a:p>
          <a:p>
            <a:r>
              <a:rPr lang="cs-CZ" dirty="0" smtClean="0"/>
              <a:t>jeskyně </a:t>
            </a:r>
            <a:r>
              <a:rPr lang="cs-CZ" dirty="0" err="1" smtClean="0"/>
              <a:t>Balcarka</a:t>
            </a:r>
            <a:endParaRPr lang="cs-CZ" dirty="0" smtClean="0"/>
          </a:p>
          <a:p>
            <a:r>
              <a:rPr lang="cs-CZ" dirty="0" smtClean="0"/>
              <a:t>Punkevní jeskyně</a:t>
            </a:r>
          </a:p>
          <a:p>
            <a:r>
              <a:rPr lang="cs-CZ" dirty="0" smtClean="0"/>
              <a:t>Kateřinské jeskyně</a:t>
            </a:r>
          </a:p>
          <a:p>
            <a:r>
              <a:rPr lang="cs-CZ" dirty="0" smtClean="0"/>
              <a:t>Sloupsko-</a:t>
            </a:r>
            <a:r>
              <a:rPr lang="cs-CZ" dirty="0" err="1" smtClean="0"/>
              <a:t>šošůvské</a:t>
            </a:r>
            <a:r>
              <a:rPr lang="cs-CZ" dirty="0" smtClean="0"/>
              <a:t> jeskyně</a:t>
            </a:r>
          </a:p>
          <a:p>
            <a:r>
              <a:rPr lang="cs-CZ" dirty="0" smtClean="0"/>
              <a:t>Macocha</a:t>
            </a:r>
          </a:p>
          <a:p>
            <a:r>
              <a:rPr lang="cs-CZ" dirty="0" err="1" smtClean="0"/>
              <a:t>Javořičské</a:t>
            </a:r>
            <a:r>
              <a:rPr lang="cs-CZ" dirty="0" smtClean="0"/>
              <a:t> jeskyně</a:t>
            </a:r>
          </a:p>
          <a:p>
            <a:r>
              <a:rPr lang="cs-CZ" dirty="0" err="1" smtClean="0"/>
              <a:t>Mladečské</a:t>
            </a:r>
            <a:r>
              <a:rPr lang="cs-CZ" dirty="0" smtClean="0"/>
              <a:t> jeskyně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smtClean="0"/>
              <a:t>Na Pomezí</a:t>
            </a:r>
          </a:p>
          <a:p>
            <a:r>
              <a:rPr lang="cs-CZ" dirty="0" smtClean="0"/>
              <a:t>Na Špičáku</a:t>
            </a:r>
          </a:p>
          <a:p>
            <a:r>
              <a:rPr lang="cs-CZ" dirty="0" smtClean="0"/>
              <a:t>Koněpruské jeskyně</a:t>
            </a:r>
          </a:p>
          <a:p>
            <a:r>
              <a:rPr lang="cs-CZ" dirty="0" smtClean="0"/>
              <a:t>Chýnovské jeskyně</a:t>
            </a:r>
          </a:p>
          <a:p>
            <a:r>
              <a:rPr lang="cs-CZ" dirty="0" err="1" smtClean="0"/>
              <a:t>Bozkovské</a:t>
            </a:r>
            <a:r>
              <a:rPr lang="cs-CZ" dirty="0" smtClean="0"/>
              <a:t> jeskyně</a:t>
            </a:r>
          </a:p>
          <a:p>
            <a:r>
              <a:rPr lang="cs-CZ" dirty="0" smtClean="0"/>
              <a:t>…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312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580</Words>
  <Application>Microsoft Office PowerPoint</Application>
  <PresentationFormat>Předvádění na obrazovce (4:3)</PresentationFormat>
  <Paragraphs>104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 systému Office</vt:lpstr>
      <vt:lpstr>Prezentace aplikace PowerPoint</vt:lpstr>
      <vt:lpstr>Prezentace aplikace PowerPoint</vt:lpstr>
      <vt:lpstr>Krasové jevy</vt:lpstr>
      <vt:lpstr>Domácí úkol</vt:lpstr>
      <vt:lpstr>Kras</vt:lpstr>
      <vt:lpstr>krápníky</vt:lpstr>
      <vt:lpstr>krápníky</vt:lpstr>
      <vt:lpstr>krápníky</vt:lpstr>
      <vt:lpstr>Náměty na referáty či prezentace</vt:lpstr>
      <vt:lpstr>Zajímavé odkazy</vt:lpstr>
      <vt:lpstr>Prezentace aplikace PowerPoint</vt:lpstr>
      <vt:lpstr>Domácí úkol - kontrola</vt:lpstr>
      <vt:lpstr>Použité zdroje: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ICT_SS</dc:creator>
  <cp:lastModifiedBy>Konetzná Magda</cp:lastModifiedBy>
  <cp:revision>18</cp:revision>
  <dcterms:created xsi:type="dcterms:W3CDTF">2012-08-23T19:57:31Z</dcterms:created>
  <dcterms:modified xsi:type="dcterms:W3CDTF">2013-04-17T09:03:12Z</dcterms:modified>
</cp:coreProperties>
</file>