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60" r:id="rId23"/>
    <p:sldId id="279" r:id="rId2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1115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376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551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3648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4193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1050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484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797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353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7273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440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BE4EF-AAF6-40F7-BFB6-EF0AFB56EC7F}" type="datetimeFigureOut">
              <a:rPr lang="cs-CZ" smtClean="0"/>
              <a:t>4.1.2013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ACE00-D72A-46B8-812B-6A771DCBEC9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1531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hyperlink" Target="http://www.jeseniky.net/naucna-stezka-rejviz-mechove-jezirk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PP_Kn%C4%9B%C5%BEivka2.jpg" TargetMode="External"/><Relationship Id="rId3" Type="http://schemas.openxmlformats.org/officeDocument/2006/relationships/hyperlink" Target="http://cs.wikipedia.org/wiki/Soubor:Mountain_Hemlock.jpg" TargetMode="External"/><Relationship Id="rId7" Type="http://schemas.openxmlformats.org/officeDocument/2006/relationships/hyperlink" Target="http://cs.wikipedia.org/wiki/Soubor:Buliznik_1.jpg" TargetMode="External"/><Relationship Id="rId2" Type="http://schemas.openxmlformats.org/officeDocument/2006/relationships/hyperlink" Target="http://www.jeseniky.net/naucna-stezka-rejviz-mechove-jezirk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Calcit_2.jpg" TargetMode="External"/><Relationship Id="rId5" Type="http://schemas.openxmlformats.org/officeDocument/2006/relationships/hyperlink" Target="http://sk.wikipedia.org/wiki/S%C3%BAbor:Carpathian_flysch_cm04.jpg" TargetMode="External"/><Relationship Id="rId4" Type="http://schemas.openxmlformats.org/officeDocument/2006/relationships/hyperlink" Target="http://cs.wikipedia.org/wiki/Soubor:Plowing_ecomat.jpg" TargetMode="External"/><Relationship Id="rId9" Type="http://schemas.openxmlformats.org/officeDocument/2006/relationships/hyperlink" Target="http://cs.wikipedia.org/wiki/Soubor:Dolomit_Rumunia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P%C3%ADskovcov%C3%BD_%C3%BAtvar.JPG" TargetMode="External"/><Relationship Id="rId2" Type="http://schemas.openxmlformats.org/officeDocument/2006/relationships/hyperlink" Target="http://cs.wikipedia.org/wiki/Soubor:Conglomerate_Death_Valley_NP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cs.wikipedia.org/wiki/Soubor:ShaleUSGOV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3661089"/>
              </p:ext>
            </p:extLst>
          </p:nvPr>
        </p:nvGraphicFramePr>
        <p:xfrm>
          <a:off x="-36511" y="1628800"/>
          <a:ext cx="9180512" cy="522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3009"/>
                <a:gridCol w="6217503"/>
              </a:tblGrid>
              <a:tr h="6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NÁZEV ŠKOLY: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Gymnázium Františka Živného, Bohumín, Jana Palacha 794, příspěvková organizace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VZDĚLÁVACÍ OBLAST: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Člověk a příroda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VZDĚLÁVACÍ OBOR: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>
                          <a:effectLst/>
                        </a:rPr>
                        <a:t>Biologie – 9.</a:t>
                      </a:r>
                      <a:r>
                        <a:rPr lang="cs-CZ" sz="1800" baseline="0" dirty="0" smtClean="0">
                          <a:effectLst/>
                        </a:rPr>
                        <a:t> ročník ZŠ a odpovídající ročník víceletých gymnázií</a:t>
                      </a:r>
                      <a:endParaRPr lang="cs-CZ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TÉMA: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</a:rPr>
                        <a:t>Usazené horniny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AUTOR: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Mgr. Andrea </a:t>
                      </a:r>
                      <a:r>
                        <a:rPr lang="cs-CZ" sz="1800" dirty="0" err="1">
                          <a:effectLst/>
                        </a:rPr>
                        <a:t>Nadažyová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DATUM: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</a:rPr>
                        <a:t>15. 12. </a:t>
                      </a:r>
                      <a:r>
                        <a:rPr lang="cs-CZ" sz="1800" dirty="0">
                          <a:effectLst/>
                        </a:rPr>
                        <a:t>2012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NÁZEV A ČÍSLO PROJEKTU: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Učíme se pro život v 21. století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CZ.1.07/1.5.00/34.0629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>
                          <a:effectLst/>
                        </a:rPr>
                        <a:t>OZNAČENÍ VÝUKOVÉHO MATERIÁLU:</a:t>
                      </a:r>
                      <a:endParaRPr lang="cs-CZ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VY_32_INOVACE_Bi.ND.09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26" name="Picture 2" descr="C:\Users\ICT_SS\Downloads\logo šablo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16" y="221610"/>
            <a:ext cx="828675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95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Organogenní usazené horniny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vznikly nahromaděním odumřelých těl rostlin a živočichů nebo jejich koster a schránek na dně moří, jezer a močálů (organického původu)</a:t>
            </a:r>
          </a:p>
          <a:p>
            <a:r>
              <a:rPr lang="cs-CZ" dirty="0" smtClean="0"/>
              <a:t>hospodářsky nejvýznamnější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556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vápenec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kalcit - CaCO</a:t>
            </a:r>
            <a:r>
              <a:rPr lang="cs-CZ" sz="2400" dirty="0" smtClean="0"/>
              <a:t>3</a:t>
            </a:r>
          </a:p>
          <a:p>
            <a:r>
              <a:rPr lang="cs-CZ" dirty="0" smtClean="0"/>
              <a:t>použití: výroba cementu a vápna, obklady</a:t>
            </a:r>
          </a:p>
          <a:p>
            <a:r>
              <a:rPr lang="cs-CZ" dirty="0" smtClean="0"/>
              <a:t>Moravský kras, Tatry, Velká a Malá Fatra, Slovenský kras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           </a:t>
            </a:r>
            <a:r>
              <a:rPr lang="cs-CZ" sz="1600" dirty="0" smtClean="0"/>
              <a:t>[4] kalcit</a:t>
            </a:r>
            <a:endParaRPr lang="cs-CZ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3958"/>
            <a:ext cx="4253855" cy="3434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34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buližník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 křemičitých schránek                      </a:t>
            </a:r>
            <a:r>
              <a:rPr lang="cs-CZ" sz="1600" dirty="0"/>
              <a:t>[6]</a:t>
            </a:r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                                                                             </a:t>
            </a:r>
          </a:p>
          <a:p>
            <a:pPr marL="0" indent="0">
              <a:buNone/>
            </a:pPr>
            <a:r>
              <a:rPr lang="cs-CZ" sz="1600" dirty="0" smtClean="0"/>
              <a:t>[5]                                                              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33763"/>
            <a:ext cx="4170040" cy="2960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87853"/>
            <a:ext cx="4674637" cy="3114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035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dolomit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CaMg</a:t>
            </a:r>
            <a:r>
              <a:rPr lang="cs-CZ" dirty="0" smtClean="0"/>
              <a:t>(CO</a:t>
            </a:r>
            <a:r>
              <a:rPr lang="cs-CZ" sz="2400" dirty="0" smtClean="0"/>
              <a:t>3</a:t>
            </a:r>
            <a:r>
              <a:rPr lang="cs-CZ" dirty="0" smtClean="0"/>
              <a:t>)</a:t>
            </a:r>
            <a:r>
              <a:rPr lang="cs-CZ" sz="2400" dirty="0" smtClean="0"/>
              <a:t>2  (uhličitan </a:t>
            </a:r>
            <a:r>
              <a:rPr lang="cs-CZ" sz="2400" dirty="0" err="1" smtClean="0"/>
              <a:t>hořečnatovápenatý</a:t>
            </a:r>
            <a:r>
              <a:rPr lang="cs-CZ" sz="2400" dirty="0" smtClean="0"/>
              <a:t>)</a:t>
            </a:r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                </a:t>
            </a:r>
            <a:r>
              <a:rPr lang="cs-CZ" sz="1600" dirty="0" smtClean="0"/>
              <a:t>[7]</a:t>
            </a:r>
            <a:r>
              <a:rPr lang="cs-CZ" sz="2400" dirty="0" smtClean="0"/>
              <a:t> </a:t>
            </a:r>
            <a:endParaRPr lang="cs-CZ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9531"/>
            <a:ext cx="5887380" cy="441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1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rašelina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ze zbytků odumřelých rostlin, které se nahromadily v místech s nedostatečným přístupem vzduchu, zpravidla pod vodou</a:t>
            </a:r>
          </a:p>
          <a:p>
            <a:r>
              <a:rPr lang="cs-CZ" dirty="0" smtClean="0"/>
              <a:t>hnědé zbarvení, používá se jako palivo, k úpravě půd, v lázeňství …</a:t>
            </a:r>
          </a:p>
          <a:p>
            <a:r>
              <a:rPr lang="cs-CZ" dirty="0" smtClean="0"/>
              <a:t>naleziště: Jihočeská pánev, Polabí, Česká vysočina …</a:t>
            </a:r>
          </a:p>
          <a:p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 si pamatuješ o rašeliníku z hodin biologie?</a:t>
            </a:r>
            <a:endParaRPr lang="cs-CZ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88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Rejvíz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hlinkClick r:id="rId2"/>
              </a:rPr>
              <a:t>http://www.jeseniky.net/naucna-stezka-rejviz-mechove-jezirko</a:t>
            </a:r>
            <a:endParaRPr lang="cs-CZ" dirty="0"/>
          </a:p>
        </p:txBody>
      </p:sp>
      <p:pic>
        <p:nvPicPr>
          <p:cNvPr id="4098" name="Picture 2" descr="C:\Users\ICT_SS\AppData\Local\Microsoft\Windows\Temporary Internet Files\Content.IE5\B06AH7CM\MM900336898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852936"/>
            <a:ext cx="3823667" cy="339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73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uhlí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prouhelněním nahromaděných rostlinných zbytků za nepřístupu vzduchu, působením tlakových sil a vyšší teploty</a:t>
            </a:r>
          </a:p>
          <a:p>
            <a:r>
              <a:rPr lang="cs-CZ" dirty="0" smtClean="0"/>
              <a:t>hnědé uhlí – z těl rostlin – jehličnaté a listnaté stromy, které rostly před několika desítkami miliónů let (třetihory)</a:t>
            </a:r>
          </a:p>
          <a:p>
            <a:r>
              <a:rPr lang="cs-CZ" dirty="0" smtClean="0"/>
              <a:t>černé uhlí – ze zbytků stromovitých rostlin – pravěkých přesliček, plavuní, kapradin, které se </a:t>
            </a:r>
            <a:r>
              <a:rPr lang="cs-CZ" dirty="0" err="1" smtClean="0"/>
              <a:t>prouhelňovaly</a:t>
            </a:r>
            <a:r>
              <a:rPr lang="cs-CZ" dirty="0" smtClean="0"/>
              <a:t> stamilióny let (prvohory)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4908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 </a:t>
            </a:r>
            <a:r>
              <a:rPr lang="cs-CZ" sz="4400" b="1" dirty="0" smtClean="0"/>
              <a:t>Zjistěte,</a:t>
            </a:r>
            <a:r>
              <a:rPr lang="cs-CZ" dirty="0" smtClean="0"/>
              <a:t> jaké jsou další rozdíly mezi hnědým a černým uhlím, kde se u nás uhlí těží či těžilo, </a:t>
            </a:r>
          </a:p>
          <a:p>
            <a:pPr marL="0" indent="0">
              <a:buNone/>
            </a:pPr>
            <a:r>
              <a:rPr lang="cs-CZ" dirty="0" smtClean="0"/>
              <a:t>jakým způsobem se uhlí těží, co je lignit a co antracit,  k čemu slouží koks, jaké jsou zásoby uhlí ve světě, která země má prvenství v těžbě uhlí, škodlivé účinky spalování uhlí.   </a:t>
            </a:r>
          </a:p>
          <a:p>
            <a:pPr marL="0" indent="0">
              <a:buNone/>
            </a:pPr>
            <a:r>
              <a:rPr lang="cs-CZ" dirty="0" smtClean="0"/>
              <a:t>          </a:t>
            </a:r>
            <a:endParaRPr lang="cs-CZ" dirty="0"/>
          </a:p>
        </p:txBody>
      </p:sp>
      <p:pic>
        <p:nvPicPr>
          <p:cNvPr id="1026" name="Picture 2" descr="C:\Users\ICT_SS\AppData\Local\Microsoft\Windows\Temporary Internet Files\Content.IE5\ACX1H80S\MM900395714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437112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9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ropa, zemní plyn, asfalt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zbytky drobných vodních organismů, rozklad  bez přístupu vzduchu pomocí bakterií</a:t>
            </a:r>
          </a:p>
          <a:p>
            <a:r>
              <a:rPr lang="cs-CZ" dirty="0" smtClean="0"/>
              <a:t>hořlaviny</a:t>
            </a:r>
          </a:p>
          <a:p>
            <a:r>
              <a:rPr lang="cs-CZ" dirty="0" smtClean="0"/>
              <a:t>využití: chemický průmysl, ropovody, plynovody</a:t>
            </a:r>
          </a:p>
          <a:p>
            <a:endParaRPr lang="cs-CZ" dirty="0"/>
          </a:p>
          <a:p>
            <a:r>
              <a:rPr lang="cs-CZ" u="sng" dirty="0" smtClean="0"/>
              <a:t>fosilní paliva </a:t>
            </a:r>
            <a:r>
              <a:rPr lang="cs-CZ" dirty="0" smtClean="0"/>
              <a:t>– uhlí, ropa, zemní plyn → energie</a:t>
            </a:r>
            <a:endParaRPr lang="cs-CZ" u="sng" dirty="0"/>
          </a:p>
        </p:txBody>
      </p:sp>
    </p:spTree>
    <p:extLst>
      <p:ext uri="{BB962C8B-B14F-4D97-AF65-F5344CB8AC3E}">
        <p14:creationId xmlns:p14="http://schemas.microsoft.com/office/powerpoint/2010/main" val="43041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Úlomkovité usazené horniny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vznikají vlivem větru, vody, ledu</a:t>
            </a:r>
          </a:p>
          <a:p>
            <a:r>
              <a:rPr lang="cs-CZ" dirty="0" smtClean="0"/>
              <a:t>skládají se z různě velkých částic → úlomky </a:t>
            </a:r>
          </a:p>
          <a:p>
            <a:pPr marL="0" indent="0">
              <a:buNone/>
            </a:pPr>
            <a:r>
              <a:rPr lang="cs-CZ" dirty="0" smtClean="0">
                <a:solidFill>
                  <a:schemeClr val="tx2">
                    <a:lumMod val="50000"/>
                  </a:schemeClr>
                </a:solidFill>
              </a:rPr>
              <a:t>větší než 2 mm       štěrk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</a:t>
            </a:r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0,06 – 2 mm         písek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</a:t>
            </a:r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jemnější             prach     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</a:t>
            </a:r>
            <a:r>
              <a:rPr lang="cs-CZ" dirty="0" smtClean="0">
                <a:solidFill>
                  <a:schemeClr val="accent6">
                    <a:lumMod val="75000"/>
                  </a:schemeClr>
                </a:solidFill>
              </a:rPr>
              <a:t>nejjemnější           jíl</a:t>
            </a:r>
            <a:endParaRPr lang="cs-CZ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Působením tlaku po určité době dochází ke stmelení a zpevnění úlomkovitých sypkých hornin.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štěrk → slepenec</a:t>
            </a:r>
          </a:p>
          <a:p>
            <a:pPr marL="0" indent="0">
              <a:buNone/>
            </a:pPr>
            <a:r>
              <a:rPr lang="cs-CZ" dirty="0" smtClean="0"/>
              <a:t>písek → pískovec</a:t>
            </a:r>
          </a:p>
          <a:p>
            <a:pPr marL="0" indent="0">
              <a:buNone/>
            </a:pPr>
            <a:r>
              <a:rPr lang="cs-CZ" dirty="0" smtClean="0"/>
              <a:t>jíl → jílovec nebo jílovitá břidlice</a:t>
            </a:r>
          </a:p>
          <a:p>
            <a:pPr marL="0" indent="0">
              <a:buNone/>
            </a:pPr>
            <a:r>
              <a:rPr lang="cs-CZ" dirty="0" smtClean="0"/>
              <a:t>spraše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5543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332656"/>
            <a:ext cx="9144000" cy="507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>
                <a:ea typeface="Calibri"/>
                <a:cs typeface="Times New Roman"/>
              </a:rPr>
              <a:t>ANOTACE: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/>
              <a:t>Prezentace o usazených horninách slouží učiteli především k vysvětlení nového učiva.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/>
              <a:t>Žáci </a:t>
            </a:r>
            <a:r>
              <a:rPr lang="cs-CZ" dirty="0"/>
              <a:t>si osvojí pojmy a seznámí se se základními příklady </a:t>
            </a:r>
            <a:r>
              <a:rPr lang="cs-CZ" dirty="0" smtClean="0"/>
              <a:t>usazených </a:t>
            </a:r>
            <a:r>
              <a:rPr lang="cs-CZ" dirty="0"/>
              <a:t>hornin. Do hodiny mohou být zapojeni přípravou referátu či prezentace, hledáním na internetu.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/>
              <a:t>Pomocí webových stránek odpoví na otázky v úkolu a vše si zaznamenají do sešitu nebo využijí textový editor (např. MS Word). </a:t>
            </a:r>
            <a:endParaRPr lang="cs-CZ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/>
              <a:t>Obrázky </a:t>
            </a:r>
            <a:r>
              <a:rPr lang="cs-CZ" dirty="0"/>
              <a:t>lze využít při nácviku poznávání hornin.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b="1" dirty="0" smtClean="0">
                <a:solidFill>
                  <a:srgbClr val="000000"/>
                </a:solidFill>
                <a:ea typeface="Calibri"/>
                <a:cs typeface="Times New Roman"/>
              </a:rPr>
              <a:t>Formy výuky</a:t>
            </a:r>
            <a:r>
              <a:rPr lang="cs-CZ" dirty="0" smtClean="0">
                <a:solidFill>
                  <a:srgbClr val="000000"/>
                </a:solidFill>
                <a:ea typeface="Calibri"/>
                <a:cs typeface="Times New Roman"/>
              </a:rPr>
              <a:t>:  h</a:t>
            </a:r>
            <a:r>
              <a:rPr lang="cs-CZ" dirty="0" smtClean="0"/>
              <a:t>romadná nebo skupinová výuka</a:t>
            </a:r>
          </a:p>
          <a:p>
            <a:pPr marL="285750" indent="-285750"/>
            <a:r>
              <a:rPr lang="cs-CZ" b="1" dirty="0" smtClean="0">
                <a:solidFill>
                  <a:srgbClr val="000000"/>
                </a:solidFill>
                <a:ea typeface="Calibri"/>
                <a:cs typeface="Times New Roman"/>
              </a:rPr>
              <a:t>Převládající klíčové kompetence</a:t>
            </a:r>
            <a:r>
              <a:rPr lang="cs-CZ" dirty="0" smtClean="0">
                <a:solidFill>
                  <a:srgbClr val="000000"/>
                </a:solidFill>
                <a:ea typeface="Calibri"/>
                <a:cs typeface="Times New Roman"/>
              </a:rPr>
              <a:t>: k</a:t>
            </a:r>
            <a:r>
              <a:rPr lang="cs-CZ" dirty="0" smtClean="0"/>
              <a:t>ompetence k učení, kompetence k řešení problémů, </a:t>
            </a:r>
          </a:p>
          <a:p>
            <a:pPr marL="285750" indent="-285750"/>
            <a:r>
              <a:rPr lang="cs-CZ" dirty="0" smtClean="0"/>
              <a:t>kompetence komunikativní, kompetence sociální a personální, kompetence občanské </a:t>
            </a:r>
          </a:p>
          <a:p>
            <a:pPr marL="285750" indent="-285750"/>
            <a:endParaRPr lang="cs-CZ" dirty="0"/>
          </a:p>
          <a:p>
            <a:pPr marL="285750" indent="-285750"/>
            <a:r>
              <a:rPr lang="cs-CZ" b="1" dirty="0"/>
              <a:t>Vazba na ŠVP: </a:t>
            </a:r>
            <a:r>
              <a:rPr lang="cs-CZ" dirty="0"/>
              <a:t>Školní vzdělávací program pro osmileté gymnázium – část A – nižší gymnázium – </a:t>
            </a:r>
            <a:endParaRPr lang="cs-CZ" dirty="0" smtClean="0"/>
          </a:p>
          <a:p>
            <a:pPr marL="285750" indent="-285750"/>
            <a:r>
              <a:rPr lang="cs-CZ" dirty="0" smtClean="0"/>
              <a:t>učební </a:t>
            </a:r>
            <a:r>
              <a:rPr lang="cs-CZ" dirty="0"/>
              <a:t>osnovy BIOLOGIE – kvarta – </a:t>
            </a:r>
            <a:r>
              <a:rPr lang="cs-CZ" smtClean="0"/>
              <a:t>Horninový cyklus</a:t>
            </a:r>
          </a:p>
          <a:p>
            <a:pPr marL="285750" indent="-28575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907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                    </a:t>
            </a:r>
            <a:br>
              <a:rPr lang="cs-CZ" dirty="0" smtClean="0"/>
            </a:br>
            <a:r>
              <a:rPr lang="cs-CZ" dirty="0" smtClean="0"/>
              <a:t>                                           </a:t>
            </a:r>
            <a:br>
              <a:rPr lang="cs-CZ" dirty="0" smtClean="0"/>
            </a:br>
            <a:r>
              <a:rPr lang="cs-CZ" sz="1800" dirty="0" smtClean="0"/>
              <a:t>[10] </a:t>
            </a:r>
            <a:r>
              <a:rPr lang="cs-CZ" sz="2200" dirty="0" smtClean="0"/>
              <a:t>jílovitá hornina</a:t>
            </a:r>
            <a:r>
              <a:rPr lang="cs-CZ" sz="2200" dirty="0"/>
              <a:t/>
            </a:r>
            <a:br>
              <a:rPr lang="cs-CZ" sz="2200" dirty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/>
              <a:t> </a:t>
            </a:r>
            <a:r>
              <a:rPr lang="cs-CZ" dirty="0" smtClean="0"/>
              <a:t>                                              </a:t>
            </a:r>
            <a:r>
              <a:rPr lang="cs-CZ" sz="1800" dirty="0" smtClean="0"/>
              <a:t>[9]</a:t>
            </a:r>
            <a:r>
              <a:rPr lang="cs-CZ" sz="2200" dirty="0" smtClean="0"/>
              <a:t>pískovec</a:t>
            </a:r>
            <a:endParaRPr lang="cs-CZ" sz="22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384998" y="137408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600" dirty="0" smtClean="0"/>
              <a:t>                                                                                                                                      </a:t>
            </a:r>
            <a:endParaRPr lang="cs-CZ" sz="2400" dirty="0" smtClean="0"/>
          </a:p>
          <a:p>
            <a:pPr marL="0" indent="0">
              <a:buNone/>
            </a:pPr>
            <a:r>
              <a:rPr lang="cs-CZ" sz="1600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cs-CZ" sz="1600" dirty="0"/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endParaRPr lang="cs-CZ" sz="1600" dirty="0"/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r>
              <a:rPr lang="cs-CZ" sz="1600" dirty="0" smtClean="0"/>
              <a:t>[</a:t>
            </a:r>
            <a:r>
              <a:rPr lang="cs-CZ" sz="1600" dirty="0"/>
              <a:t>8] </a:t>
            </a:r>
            <a:r>
              <a:rPr lang="cs-CZ" sz="2000" dirty="0"/>
              <a:t>slepenec 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95" y="3316424"/>
            <a:ext cx="4722101" cy="354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144" y="1916832"/>
            <a:ext cx="4000696" cy="445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298" y="836712"/>
            <a:ext cx="342900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293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Chemické usazené horniny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působením vody s CO</a:t>
            </a:r>
            <a:r>
              <a:rPr lang="cs-CZ" sz="2400" dirty="0" smtClean="0"/>
              <a:t>2 </a:t>
            </a:r>
            <a:r>
              <a:rPr lang="cs-CZ" dirty="0" smtClean="0"/>
              <a:t>na vápenec</a:t>
            </a:r>
          </a:p>
          <a:p>
            <a:r>
              <a:rPr lang="cs-CZ" dirty="0" smtClean="0"/>
              <a:t>vzniká hydrogenuhličitan → KRASOVÉ JEVY</a:t>
            </a:r>
          </a:p>
          <a:p>
            <a:pPr marL="0" indent="0">
              <a:buNone/>
            </a:pPr>
            <a:r>
              <a:rPr lang="cs-CZ" dirty="0" smtClean="0"/>
              <a:t>Najděte informace o následujících chemických usazeninách:</a:t>
            </a:r>
          </a:p>
          <a:p>
            <a:r>
              <a:rPr lang="cs-CZ" dirty="0" smtClean="0"/>
              <a:t>travertin</a:t>
            </a:r>
          </a:p>
          <a:p>
            <a:r>
              <a:rPr lang="cs-CZ" dirty="0" smtClean="0"/>
              <a:t>halit</a:t>
            </a:r>
          </a:p>
          <a:p>
            <a:r>
              <a:rPr lang="cs-CZ" dirty="0" smtClean="0"/>
              <a:t>sádrovec</a:t>
            </a:r>
          </a:p>
          <a:p>
            <a:r>
              <a:rPr lang="cs-CZ" dirty="0" smtClean="0"/>
              <a:t>usazené žel. rudy (krevel, hnědel)      </a:t>
            </a:r>
          </a:p>
          <a:p>
            <a:endParaRPr lang="cs-CZ" dirty="0"/>
          </a:p>
        </p:txBody>
      </p:sp>
      <p:pic>
        <p:nvPicPr>
          <p:cNvPr id="3074" name="Picture 2" descr="C:\Users\ICT_SS\AppData\Local\Microsoft\Windows\Temporary Internet Files\Content.IE5\CKL519Y6\MM900354499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419" y="4870782"/>
            <a:ext cx="1872207" cy="143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94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Autofit/>
          </a:bodyPr>
          <a:lstStyle/>
          <a:p>
            <a:r>
              <a:rPr lang="cs-CZ" sz="1800" dirty="0"/>
              <a:t>KVASNIČKOVÁ, Danuše. A KOLEKTIV. </a:t>
            </a:r>
            <a:r>
              <a:rPr lang="cs-CZ" sz="1800" i="1" dirty="0"/>
              <a:t>Ekologický přírodopis</a:t>
            </a:r>
            <a:r>
              <a:rPr lang="cs-CZ" sz="1800" dirty="0"/>
              <a:t>. Praha: Fortuna, 2002. ISBN 80-7168-670-0</a:t>
            </a:r>
            <a:r>
              <a:rPr lang="cs-CZ" sz="1800" dirty="0" smtClean="0"/>
              <a:t>.</a:t>
            </a:r>
          </a:p>
          <a:p>
            <a:r>
              <a:rPr lang="cs-CZ" sz="1800" dirty="0">
                <a:hlinkClick r:id="rId2"/>
              </a:rPr>
              <a:t>http://www.jeseniky.net/naucna-stezka-rejviz-mechove-jezirko</a:t>
            </a:r>
            <a:endParaRPr lang="cs-CZ" sz="1800" dirty="0" smtClean="0"/>
          </a:p>
          <a:p>
            <a:r>
              <a:rPr lang="cs-CZ" sz="1800" dirty="0" smtClean="0"/>
              <a:t>1</a:t>
            </a:r>
            <a:r>
              <a:rPr lang="cs-CZ" sz="1800" dirty="0"/>
              <a:t>) </a:t>
            </a:r>
            <a:r>
              <a:rPr lang="cs-CZ" sz="1800" dirty="0" smtClean="0"/>
              <a:t>Hike395. </a:t>
            </a:r>
            <a:r>
              <a:rPr lang="cs-CZ" sz="1800" dirty="0"/>
              <a:t>[cit. </a:t>
            </a:r>
            <a:r>
              <a:rPr lang="cs-CZ" sz="1800" dirty="0" smtClean="0"/>
              <a:t>2012-12-15] </a:t>
            </a:r>
            <a:r>
              <a:rPr lang="cs-CZ" sz="1800" dirty="0"/>
              <a:t>dostupné pod licencí public </a:t>
            </a:r>
            <a:r>
              <a:rPr lang="cs-CZ" sz="1800" dirty="0" err="1"/>
              <a:t>domain</a:t>
            </a:r>
            <a:r>
              <a:rPr lang="cs-CZ" sz="1800" dirty="0"/>
              <a:t> na www</a:t>
            </a:r>
            <a:r>
              <a:rPr lang="cs-CZ" sz="1800" dirty="0" smtClean="0"/>
              <a:t>: </a:t>
            </a:r>
            <a:r>
              <a:rPr lang="cs-CZ" sz="1800" dirty="0" smtClean="0">
                <a:hlinkClick r:id="rId3"/>
              </a:rPr>
              <a:t>http</a:t>
            </a:r>
            <a:r>
              <a:rPr lang="cs-CZ" sz="1800" dirty="0">
                <a:hlinkClick r:id="rId3"/>
              </a:rPr>
              <a:t>://</a:t>
            </a:r>
            <a:r>
              <a:rPr lang="cs-CZ" sz="1800" dirty="0" smtClean="0">
                <a:hlinkClick r:id="rId3"/>
              </a:rPr>
              <a:t>cs.wikipedia.org/wiki/Soubor:Mountain_Hemlock.jpg</a:t>
            </a:r>
            <a:endParaRPr lang="cs-CZ" sz="1800" dirty="0" smtClean="0"/>
          </a:p>
          <a:p>
            <a:r>
              <a:rPr lang="cs-CZ" sz="1800" dirty="0" smtClean="0"/>
              <a:t>2) </a:t>
            </a:r>
            <a:r>
              <a:rPr lang="cs-CZ" sz="1800" dirty="0" err="1" smtClean="0"/>
              <a:t>Kanahata</a:t>
            </a:r>
            <a:r>
              <a:rPr lang="cs-CZ" sz="1800" dirty="0" smtClean="0"/>
              <a:t>. </a:t>
            </a:r>
            <a:r>
              <a:rPr lang="cs-CZ" sz="1800" dirty="0"/>
              <a:t>[cit. </a:t>
            </a:r>
            <a:r>
              <a:rPr lang="cs-CZ" sz="1800" dirty="0" smtClean="0"/>
              <a:t>2012-12-15] </a:t>
            </a:r>
            <a:r>
              <a:rPr lang="cs-CZ" sz="1800" dirty="0"/>
              <a:t>dostupné pod licencí </a:t>
            </a:r>
            <a:r>
              <a:rPr lang="cs-CZ" sz="1800" dirty="0" err="1"/>
              <a:t>Creative</a:t>
            </a:r>
            <a:r>
              <a:rPr lang="cs-CZ" sz="1800" dirty="0"/>
              <a:t> </a:t>
            </a:r>
            <a:r>
              <a:rPr lang="cs-CZ" sz="1800" dirty="0" err="1"/>
              <a:t>Commons</a:t>
            </a:r>
            <a:r>
              <a:rPr lang="cs-CZ" sz="1800" dirty="0"/>
              <a:t> na www</a:t>
            </a:r>
            <a:r>
              <a:rPr lang="cs-CZ" sz="1800" dirty="0" smtClean="0"/>
              <a:t>:  </a:t>
            </a:r>
            <a:r>
              <a:rPr lang="cs-CZ" sz="1800" dirty="0" smtClean="0">
                <a:hlinkClick r:id="rId4"/>
              </a:rPr>
              <a:t>http</a:t>
            </a:r>
            <a:r>
              <a:rPr lang="cs-CZ" sz="1800" dirty="0">
                <a:hlinkClick r:id="rId4"/>
              </a:rPr>
              <a:t>://</a:t>
            </a:r>
            <a:r>
              <a:rPr lang="cs-CZ" sz="1800" dirty="0" smtClean="0">
                <a:hlinkClick r:id="rId4"/>
              </a:rPr>
              <a:t>cs.wikipedia.org/wiki/Soubor:Plowing_ecomat.jpg</a:t>
            </a:r>
            <a:endParaRPr lang="cs-CZ" sz="1800" dirty="0" smtClean="0"/>
          </a:p>
          <a:p>
            <a:r>
              <a:rPr lang="cs-CZ" sz="1800" dirty="0"/>
              <a:t>3) Tomasz </a:t>
            </a:r>
            <a:r>
              <a:rPr lang="cs-CZ" sz="1800" dirty="0" err="1" smtClean="0"/>
              <a:t>Kuran</a:t>
            </a:r>
            <a:r>
              <a:rPr lang="cs-CZ" sz="1800" dirty="0" smtClean="0"/>
              <a:t>. </a:t>
            </a:r>
            <a:r>
              <a:rPr lang="cs-CZ" sz="1800" dirty="0"/>
              <a:t>[cit. </a:t>
            </a:r>
            <a:r>
              <a:rPr lang="cs-CZ" sz="1800" dirty="0" smtClean="0"/>
              <a:t>2012-12-15] </a:t>
            </a:r>
            <a:r>
              <a:rPr lang="cs-CZ" sz="1800" dirty="0"/>
              <a:t>dostupné pod licencí </a:t>
            </a:r>
            <a:r>
              <a:rPr lang="cs-CZ" sz="1800" dirty="0" err="1"/>
              <a:t>Creative</a:t>
            </a:r>
            <a:r>
              <a:rPr lang="cs-CZ" sz="1800" dirty="0"/>
              <a:t> </a:t>
            </a:r>
            <a:r>
              <a:rPr lang="cs-CZ" sz="1800" dirty="0" err="1"/>
              <a:t>Commons</a:t>
            </a:r>
            <a:r>
              <a:rPr lang="cs-CZ" sz="1800" dirty="0"/>
              <a:t> na www</a:t>
            </a:r>
            <a:r>
              <a:rPr lang="cs-CZ" sz="1800" dirty="0" smtClean="0"/>
              <a:t>: </a:t>
            </a:r>
            <a:r>
              <a:rPr lang="cs-CZ" sz="1800" dirty="0" smtClean="0">
                <a:hlinkClick r:id="rId5"/>
              </a:rPr>
              <a:t>http</a:t>
            </a:r>
            <a:r>
              <a:rPr lang="cs-CZ" sz="1800" dirty="0">
                <a:hlinkClick r:id="rId5"/>
              </a:rPr>
              <a:t>://</a:t>
            </a:r>
            <a:r>
              <a:rPr lang="cs-CZ" sz="1800" dirty="0" smtClean="0">
                <a:hlinkClick r:id="rId5"/>
              </a:rPr>
              <a:t>sk.wikipedia.org/wiki/S%C3%BAbor:Carpathian_flysch_cm04.jpg</a:t>
            </a:r>
            <a:endParaRPr lang="cs-CZ" sz="1800" dirty="0" smtClean="0"/>
          </a:p>
          <a:p>
            <a:r>
              <a:rPr lang="cs-CZ" sz="1800" dirty="0"/>
              <a:t>4) </a:t>
            </a:r>
            <a:r>
              <a:rPr lang="cs-CZ" sz="1800" dirty="0" err="1" smtClean="0"/>
              <a:t>Karelj</a:t>
            </a:r>
            <a:r>
              <a:rPr lang="cs-CZ" sz="1800" dirty="0" smtClean="0"/>
              <a:t>. </a:t>
            </a:r>
            <a:r>
              <a:rPr lang="cs-CZ" sz="1800" dirty="0"/>
              <a:t>[cit. </a:t>
            </a:r>
            <a:r>
              <a:rPr lang="cs-CZ" sz="1800" dirty="0" smtClean="0"/>
              <a:t>2012-12-15] </a:t>
            </a:r>
            <a:r>
              <a:rPr lang="cs-CZ" sz="1800" dirty="0">
                <a:hlinkClick r:id="rId6"/>
              </a:rPr>
              <a:t>http://cs.wikipedia.org/wiki/Soubor:Calcit_2.jpg</a:t>
            </a:r>
            <a:endParaRPr lang="cs-CZ" sz="1800" dirty="0"/>
          </a:p>
          <a:p>
            <a:r>
              <a:rPr lang="cs-CZ" sz="1800" dirty="0" smtClean="0"/>
              <a:t>5) </a:t>
            </a:r>
            <a:r>
              <a:rPr lang="cs-CZ" sz="1800" dirty="0" err="1" smtClean="0"/>
              <a:t>Karelj</a:t>
            </a:r>
            <a:r>
              <a:rPr lang="cs-CZ" sz="1800" dirty="0" smtClean="0"/>
              <a:t>. </a:t>
            </a:r>
            <a:r>
              <a:rPr lang="cs-CZ" sz="1800" dirty="0"/>
              <a:t>[cit. 2012-12-15] </a:t>
            </a:r>
            <a:r>
              <a:rPr lang="cs-CZ" sz="1800" dirty="0">
                <a:hlinkClick r:id="rId7"/>
              </a:rPr>
              <a:t>http://cs.wikipedia.org/wiki/Soubor:Buliznik_1.jpg</a:t>
            </a:r>
            <a:endParaRPr lang="cs-CZ" sz="1800" dirty="0"/>
          </a:p>
          <a:p>
            <a:r>
              <a:rPr lang="cs-CZ" sz="1800" dirty="0" smtClean="0"/>
              <a:t>6</a:t>
            </a:r>
            <a:r>
              <a:rPr lang="cs-CZ" sz="1800" dirty="0"/>
              <a:t>) </a:t>
            </a:r>
            <a:r>
              <a:rPr lang="cs-CZ" sz="1800" dirty="0" err="1" smtClean="0"/>
              <a:t>Prazak</a:t>
            </a:r>
            <a:r>
              <a:rPr lang="cs-CZ" sz="1800" dirty="0" smtClean="0"/>
              <a:t>. </a:t>
            </a:r>
            <a:r>
              <a:rPr lang="cs-CZ" sz="1800" dirty="0"/>
              <a:t>[cit. </a:t>
            </a:r>
            <a:r>
              <a:rPr lang="cs-CZ" sz="1800" dirty="0" smtClean="0"/>
              <a:t>2012-12-15] </a:t>
            </a:r>
            <a:r>
              <a:rPr lang="cs-CZ" sz="1800" dirty="0"/>
              <a:t>dostupné pod licencí </a:t>
            </a:r>
            <a:r>
              <a:rPr lang="cs-CZ" sz="1800" dirty="0" err="1"/>
              <a:t>Creative</a:t>
            </a:r>
            <a:r>
              <a:rPr lang="cs-CZ" sz="1800" dirty="0"/>
              <a:t> </a:t>
            </a:r>
            <a:r>
              <a:rPr lang="cs-CZ" sz="1800" dirty="0" err="1"/>
              <a:t>Commons</a:t>
            </a:r>
            <a:r>
              <a:rPr lang="cs-CZ" sz="1800" dirty="0"/>
              <a:t> na www</a:t>
            </a:r>
            <a:r>
              <a:rPr lang="cs-CZ" sz="1800" dirty="0" smtClean="0"/>
              <a:t>: </a:t>
            </a:r>
            <a:r>
              <a:rPr lang="cs-CZ" sz="1800" dirty="0" smtClean="0">
                <a:hlinkClick r:id="rId8"/>
              </a:rPr>
              <a:t>http</a:t>
            </a:r>
            <a:r>
              <a:rPr lang="cs-CZ" sz="1800" dirty="0">
                <a:hlinkClick r:id="rId8"/>
              </a:rPr>
              <a:t>://</a:t>
            </a:r>
            <a:r>
              <a:rPr lang="cs-CZ" sz="1800" dirty="0" smtClean="0">
                <a:hlinkClick r:id="rId8"/>
              </a:rPr>
              <a:t>cs.wikipedia.org/wiki/Soubor:PP_Kn%C4%9B%C5%BEivka2.jpg</a:t>
            </a:r>
            <a:endParaRPr lang="cs-CZ" sz="1800" dirty="0" smtClean="0"/>
          </a:p>
          <a:p>
            <a:r>
              <a:rPr lang="cs-CZ" sz="1800" dirty="0"/>
              <a:t>7) </a:t>
            </a:r>
            <a:r>
              <a:rPr lang="cs-CZ" sz="1800" dirty="0" smtClean="0"/>
              <a:t>Kluka. </a:t>
            </a:r>
            <a:r>
              <a:rPr lang="cs-CZ" sz="1800" dirty="0"/>
              <a:t>[cit. </a:t>
            </a:r>
            <a:r>
              <a:rPr lang="cs-CZ" sz="1800" dirty="0" smtClean="0"/>
              <a:t>2012-12-15] </a:t>
            </a:r>
            <a:r>
              <a:rPr lang="cs-CZ" sz="1800" dirty="0"/>
              <a:t>dostupné pod licencí </a:t>
            </a:r>
            <a:r>
              <a:rPr lang="cs-CZ" sz="1800" dirty="0" err="1"/>
              <a:t>Creative</a:t>
            </a:r>
            <a:r>
              <a:rPr lang="cs-CZ" sz="1800" dirty="0"/>
              <a:t> </a:t>
            </a:r>
            <a:r>
              <a:rPr lang="cs-CZ" sz="1800" dirty="0" err="1"/>
              <a:t>Commons</a:t>
            </a:r>
            <a:r>
              <a:rPr lang="cs-CZ" sz="1800" dirty="0"/>
              <a:t> na www</a:t>
            </a:r>
            <a:r>
              <a:rPr lang="cs-CZ" sz="1800" dirty="0" smtClean="0"/>
              <a:t>: </a:t>
            </a:r>
            <a:r>
              <a:rPr lang="cs-CZ" sz="1800" dirty="0" smtClean="0">
                <a:hlinkClick r:id="rId9"/>
              </a:rPr>
              <a:t>http</a:t>
            </a:r>
            <a:r>
              <a:rPr lang="cs-CZ" sz="1800" dirty="0">
                <a:hlinkClick r:id="rId9"/>
              </a:rPr>
              <a:t>://</a:t>
            </a:r>
            <a:r>
              <a:rPr lang="cs-CZ" sz="1800" dirty="0" smtClean="0">
                <a:hlinkClick r:id="rId9"/>
              </a:rPr>
              <a:t>cs.wikipedia.org/wiki/Soubor:Dolomit_Rumunia.jpg</a:t>
            </a:r>
            <a:endParaRPr lang="cs-CZ" sz="1800" dirty="0" smtClean="0"/>
          </a:p>
          <a:p>
            <a:pPr marL="0" indent="0"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22783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107504" y="116633"/>
            <a:ext cx="88569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cs-CZ" dirty="0"/>
              <a:t>8) Gap. [cit. 2012-12-15] dostupné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  </a:t>
            </a:r>
            <a:r>
              <a:rPr lang="cs-CZ" dirty="0">
                <a:hlinkClick r:id="rId2"/>
              </a:rPr>
              <a:t>http://cs.wikipedia.org/wiki/Soubor:Conglomerate_Death_Valley_NP.jpg</a:t>
            </a:r>
            <a:endParaRPr lang="cs-CZ" dirty="0"/>
          </a:p>
          <a:p>
            <a:pPr marL="285750" indent="-285750">
              <a:buFont typeface="Arial" pitchFamily="34" charset="0"/>
              <a:buChar char="•"/>
            </a:pPr>
            <a:r>
              <a:rPr lang="cs-CZ" dirty="0"/>
              <a:t>9</a:t>
            </a:r>
            <a:r>
              <a:rPr lang="cs-CZ" dirty="0" smtClean="0"/>
              <a:t>)</a:t>
            </a:r>
            <a:r>
              <a:rPr lang="cs-CZ" dirty="0"/>
              <a:t> </a:t>
            </a:r>
            <a:r>
              <a:rPr lang="cs-CZ" dirty="0" err="1" smtClean="0"/>
              <a:t>Timichal</a:t>
            </a:r>
            <a:r>
              <a:rPr lang="cs-CZ" dirty="0" smtClean="0"/>
              <a:t>. </a:t>
            </a:r>
            <a:r>
              <a:rPr lang="cs-CZ" dirty="0"/>
              <a:t>[cit. 2012-12-15]</a:t>
            </a:r>
            <a:r>
              <a:rPr lang="cs-CZ" dirty="0" smtClean="0"/>
              <a:t> </a:t>
            </a:r>
            <a:r>
              <a:rPr lang="cs-CZ" dirty="0">
                <a:hlinkClick r:id="rId3"/>
              </a:rPr>
              <a:t>http://cs.wikipedia.org/wiki/Soubor:P%C3%ADskovcov%C3%BD_%C3%BAtvar.JPG</a:t>
            </a:r>
            <a:endParaRPr lang="cs-CZ" dirty="0"/>
          </a:p>
          <a:p>
            <a:pPr marL="285750" indent="-285750">
              <a:buFont typeface="Arial" pitchFamily="34" charset="0"/>
              <a:buChar char="•"/>
            </a:pPr>
            <a:r>
              <a:rPr lang="cs-CZ" dirty="0"/>
              <a:t>10) </a:t>
            </a:r>
            <a:r>
              <a:rPr lang="cs-CZ" dirty="0" err="1"/>
              <a:t>Jeanot</a:t>
            </a:r>
            <a:r>
              <a:rPr lang="cs-CZ" dirty="0"/>
              <a:t>. [cit. 2012-12-15] dostupné pod licencí public </a:t>
            </a:r>
            <a:r>
              <a:rPr lang="cs-CZ" dirty="0" err="1"/>
              <a:t>domain</a:t>
            </a:r>
            <a:r>
              <a:rPr lang="cs-CZ" dirty="0"/>
              <a:t> na www:   </a:t>
            </a:r>
            <a:r>
              <a:rPr lang="cs-CZ" dirty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cs.wikipedia.org/wiki/Soubor:ShaleUSGOV.jpg</a:t>
            </a:r>
            <a:endParaRPr lang="cs-CZ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cs-CZ" dirty="0" smtClean="0"/>
              <a:t>další obrázky - použity </a:t>
            </a:r>
            <a:r>
              <a:rPr lang="cs-CZ" dirty="0"/>
              <a:t>z webu: Office.com</a:t>
            </a:r>
          </a:p>
        </p:txBody>
      </p:sp>
    </p:spTree>
    <p:extLst>
      <p:ext uri="{BB962C8B-B14F-4D97-AF65-F5344CB8AC3E}">
        <p14:creationId xmlns:p14="http://schemas.microsoft.com/office/powerpoint/2010/main" val="179263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Usazené horniny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usazování = sedimentace</a:t>
            </a:r>
          </a:p>
          <a:p>
            <a:r>
              <a:rPr lang="cs-CZ" dirty="0" smtClean="0"/>
              <a:t>Působením vody, větru, ledu, organismů, kolísáním teploty dochází k rozrušování a rozpadu hornin a nerostů » </a:t>
            </a:r>
          </a:p>
          <a:p>
            <a:pPr marL="0" indent="0">
              <a:buNone/>
            </a:pPr>
            <a:r>
              <a:rPr lang="cs-CZ" dirty="0" smtClean="0"/>
              <a:t>    </a:t>
            </a:r>
            <a:r>
              <a:rPr lang="cs-CZ" dirty="0" smtClean="0">
                <a:solidFill>
                  <a:srgbClr val="00B0F0"/>
                </a:solidFill>
              </a:rPr>
              <a:t>zvětrávání </a:t>
            </a:r>
          </a:p>
          <a:p>
            <a:pPr marL="0" indent="0">
              <a:buNone/>
            </a:pPr>
            <a:r>
              <a:rPr lang="cs-CZ" dirty="0" smtClean="0"/>
              <a:t>               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Jaké druhy zvětrávání znáš?</a:t>
            </a:r>
          </a:p>
          <a:p>
            <a:pPr marL="0" indent="0">
              <a:buNone/>
            </a:pPr>
            <a:r>
              <a:rPr lang="cs-CZ" dirty="0" smtClean="0"/>
              <a:t>                    chemické a mechanické</a:t>
            </a:r>
            <a:endParaRPr lang="cs-CZ" dirty="0"/>
          </a:p>
        </p:txBody>
      </p:sp>
      <p:pic>
        <p:nvPicPr>
          <p:cNvPr id="1026" name="Picture 2" descr="C:\Users\ICT_SS\AppData\Local\Microsoft\Windows\Temporary Internet Files\Content.IE5\Z3COZFDC\MM900336396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173" y="4869160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1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7"/>
            <a:ext cx="8604448" cy="4297033"/>
          </a:xfrm>
        </p:spPr>
        <p:txBody>
          <a:bodyPr>
            <a:normAutofit/>
          </a:bodyPr>
          <a:lstStyle/>
          <a:p>
            <a:r>
              <a:rPr lang="cs-CZ" dirty="0" smtClean="0"/>
              <a:t>Jak se podílí člověk, živočichové a rostliny na rozrušování a rozpadu hornin a minerálů?          </a:t>
            </a:r>
            <a:r>
              <a:rPr lang="cs-CZ" sz="1600" dirty="0" smtClean="0"/>
              <a:t>[1]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20888"/>
            <a:ext cx="3042295" cy="4613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91786"/>
            <a:ext cx="4285594" cy="317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 rot="10800000" flipH="1" flipV="1">
            <a:off x="107504" y="5972859"/>
            <a:ext cx="22111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/>
              <a:t>[2]</a:t>
            </a:r>
          </a:p>
        </p:txBody>
      </p:sp>
    </p:spTree>
    <p:extLst>
      <p:ext uri="{BB962C8B-B14F-4D97-AF65-F5344CB8AC3E}">
        <p14:creationId xmlns:p14="http://schemas.microsoft.com/office/powerpoint/2010/main" val="67662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cs-CZ" dirty="0" smtClean="0"/>
              <a:t>vrstva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cs-CZ" dirty="0" smtClean="0"/>
              <a:t>je deskovité – čočkovité těleso usazené horniny, které vzniká nepřerušeným ukládáním téhož materiálu za nezměněných podmínek       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</a:t>
            </a:r>
            <a:r>
              <a:rPr lang="cs-CZ" sz="1600" dirty="0" smtClean="0"/>
              <a:t>[3]</a:t>
            </a:r>
            <a:endParaRPr lang="cs-CZ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949" y="3068960"/>
            <a:ext cx="4439022" cy="3345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54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34680" cy="2435870"/>
          </a:xfrm>
        </p:spPr>
        <p:txBody>
          <a:bodyPr>
            <a:noAutofit/>
          </a:bodyPr>
          <a:lstStyle/>
          <a:p>
            <a:r>
              <a:rPr lang="cs-CZ" sz="4000" dirty="0" smtClean="0"/>
              <a:t>Vrstva je ohraničena vrstevními plochami.</a:t>
            </a:r>
            <a:endParaRPr lang="cs-CZ" sz="40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cs-CZ" sz="5400" b="1" i="1" u="sng" dirty="0" smtClean="0"/>
          </a:p>
          <a:p>
            <a:pPr marL="0" indent="0">
              <a:buNone/>
            </a:pPr>
            <a:r>
              <a:rPr lang="cs-CZ" sz="5400" b="1" i="1" u="sng" dirty="0" smtClean="0"/>
              <a:t>Vrstva </a:t>
            </a:r>
          </a:p>
          <a:p>
            <a:pPr marL="0" indent="0">
              <a:buNone/>
            </a:pPr>
            <a:r>
              <a:rPr lang="cs-CZ" sz="2800" dirty="0" smtClean="0"/>
              <a:t>&lt; 1 cm             laminární</a:t>
            </a:r>
          </a:p>
          <a:p>
            <a:pPr marL="0" indent="0">
              <a:buNone/>
            </a:pPr>
            <a:r>
              <a:rPr lang="cs-CZ" sz="2800" dirty="0" smtClean="0"/>
              <a:t>1 – 10 cm       deskovité</a:t>
            </a:r>
          </a:p>
          <a:p>
            <a:pPr marL="0" indent="0">
              <a:buNone/>
            </a:pPr>
            <a:r>
              <a:rPr lang="cs-CZ" sz="2800" dirty="0" smtClean="0"/>
              <a:t>10 – 50 cm     lavicovité</a:t>
            </a:r>
          </a:p>
          <a:p>
            <a:pPr marL="0" indent="0">
              <a:buNone/>
            </a:pPr>
            <a:r>
              <a:rPr lang="cs-CZ" sz="2800" dirty="0" smtClean="0"/>
              <a:t>50 – 100 cm   hrubě lavicovité</a:t>
            </a:r>
          </a:p>
          <a:p>
            <a:pPr marL="0" indent="0">
              <a:buNone/>
            </a:pPr>
            <a:r>
              <a:rPr lang="cs-CZ" sz="2800" dirty="0" smtClean="0"/>
              <a:t>&gt; 100 cm        masívní</a:t>
            </a:r>
            <a:endParaRPr lang="cs-CZ" sz="2800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sz="4000" dirty="0" smtClean="0">
                <a:solidFill>
                  <a:srgbClr val="FF0000"/>
                </a:solidFill>
              </a:rPr>
              <a:t>Stratigrafie </a:t>
            </a:r>
            <a:r>
              <a:rPr lang="cs-CZ" sz="4000" dirty="0" smtClean="0"/>
              <a:t>– nauka o vrstvách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424476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Vysvětli pojmy, použij internet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mocnost vrstvy</a:t>
            </a:r>
          </a:p>
          <a:p>
            <a:r>
              <a:rPr lang="cs-CZ" dirty="0" smtClean="0"/>
              <a:t>nadloží</a:t>
            </a:r>
          </a:p>
          <a:p>
            <a:r>
              <a:rPr lang="cs-CZ" dirty="0" smtClean="0"/>
              <a:t>podloží</a:t>
            </a:r>
          </a:p>
          <a:p>
            <a:r>
              <a:rPr lang="cs-CZ" dirty="0" smtClean="0"/>
              <a:t>souvrství</a:t>
            </a:r>
          </a:p>
          <a:p>
            <a:r>
              <a:rPr lang="cs-CZ" dirty="0" smtClean="0"/>
              <a:t>vrstevní sled</a:t>
            </a:r>
          </a:p>
          <a:p>
            <a:r>
              <a:rPr lang="cs-CZ" dirty="0" smtClean="0"/>
              <a:t>lože</a:t>
            </a:r>
          </a:p>
          <a:p>
            <a:r>
              <a:rPr lang="cs-CZ" dirty="0" smtClean="0"/>
              <a:t>sloj</a:t>
            </a:r>
            <a:endParaRPr lang="cs-CZ" dirty="0"/>
          </a:p>
        </p:txBody>
      </p:sp>
      <p:pic>
        <p:nvPicPr>
          <p:cNvPr id="4098" name="Picture 2" descr="C:\Users\ICT_SS\AppData\Local\Microsoft\Windows\Temporary Internet Files\Content.IE5\Z3COZFDC\MM900283842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24944"/>
            <a:ext cx="2671539" cy="323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28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mocnost vrstvy = šířka</a:t>
            </a:r>
          </a:p>
          <a:p>
            <a:r>
              <a:rPr lang="cs-CZ" dirty="0" smtClean="0"/>
              <a:t>nadloží = vrstva nad plochou (mladší)</a:t>
            </a:r>
          </a:p>
          <a:p>
            <a:r>
              <a:rPr lang="cs-CZ" dirty="0" smtClean="0"/>
              <a:t>podloží = vrstva pod plochou (starší)</a:t>
            </a:r>
          </a:p>
          <a:p>
            <a:r>
              <a:rPr lang="cs-CZ" dirty="0" smtClean="0"/>
              <a:t>souvrství = vrstvy přibližně stejného složení</a:t>
            </a:r>
          </a:p>
          <a:p>
            <a:r>
              <a:rPr lang="cs-CZ" dirty="0" smtClean="0"/>
              <a:t>vrstevní sled = postup usazování jednotlivých vrstev</a:t>
            </a:r>
          </a:p>
          <a:p>
            <a:r>
              <a:rPr lang="cs-CZ" dirty="0" smtClean="0"/>
              <a:t>lože = vrstva rudy</a:t>
            </a:r>
          </a:p>
          <a:p>
            <a:r>
              <a:rPr lang="cs-CZ" dirty="0" smtClean="0"/>
              <a:t>sloj = vrstva uhlí</a:t>
            </a:r>
            <a:endParaRPr lang="cs-CZ" dirty="0"/>
          </a:p>
        </p:txBody>
      </p:sp>
      <p:pic>
        <p:nvPicPr>
          <p:cNvPr id="5122" name="Picture 2" descr="C:\Users\ICT_SS\AppData\Local\Microsoft\Windows\Temporary Internet Files\Content.IE5\CKL519Y6\MM90023653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0287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ICT_SS\AppData\Local\Microsoft\Windows\Temporary Internet Files\Content.IE5\CKL519Y6\MM90023653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431"/>
            <a:ext cx="10287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ICT_SS\AppData\Local\Microsoft\Windows\Temporary Internet Files\Content.IE5\CKL519Y6\MM90023653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096" y="188303"/>
            <a:ext cx="10287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ICT_SS\AppData\Local\Microsoft\Windows\Temporary Internet Files\Content.IE5\CKL519Y6\MM90023653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4786"/>
            <a:ext cx="10287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ICT_SS\AppData\Local\Microsoft\Windows\Temporary Internet Files\Content.IE5\CKL519Y6\MM90023653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8303"/>
            <a:ext cx="10287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ICT_SS\AppData\Local\Microsoft\Windows\Temporary Internet Files\Content.IE5\CKL519Y6\MM90023653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234" y="188431"/>
            <a:ext cx="10287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ICT_SS\AppData\Local\Microsoft\Windows\Temporary Internet Files\Content.IE5\CKL519Y6\MM90023653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88303"/>
            <a:ext cx="10287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43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Usazené horniny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0" indent="-1371600">
              <a:buFont typeface="+mj-lt"/>
              <a:buAutoNum type="romanUcPeriod"/>
            </a:pPr>
            <a:r>
              <a:rPr lang="cs-CZ" sz="8000" dirty="0" smtClean="0"/>
              <a:t>organogenní</a:t>
            </a:r>
          </a:p>
          <a:p>
            <a:pPr marL="514350" indent="-514350">
              <a:buFont typeface="+mj-lt"/>
              <a:buAutoNum type="romanUcPeriod"/>
            </a:pPr>
            <a:r>
              <a:rPr lang="cs-CZ" sz="8000" dirty="0" smtClean="0"/>
              <a:t>   úlomkovité</a:t>
            </a:r>
          </a:p>
          <a:p>
            <a:pPr marL="514350" indent="-514350">
              <a:buFont typeface="+mj-lt"/>
              <a:buAutoNum type="romanUcPeriod"/>
            </a:pPr>
            <a:r>
              <a:rPr lang="cs-CZ" sz="8000" dirty="0" smtClean="0"/>
              <a:t>  chemické</a:t>
            </a:r>
          </a:p>
          <a:p>
            <a:pPr marL="514350" indent="-514350">
              <a:buFont typeface="+mj-lt"/>
              <a:buAutoNum type="romanU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991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983</Words>
  <Application>Microsoft Office PowerPoint</Application>
  <PresentationFormat>Předvádění na obrazovce (4:3)</PresentationFormat>
  <Paragraphs>160</Paragraphs>
  <Slides>23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Motiv systému Office</vt:lpstr>
      <vt:lpstr>Prezentace aplikace PowerPoint</vt:lpstr>
      <vt:lpstr>Prezentace aplikace PowerPoint</vt:lpstr>
      <vt:lpstr>Usazené horniny</vt:lpstr>
      <vt:lpstr>Jak se podílí člověk, živočichové a rostliny na rozrušování a rozpadu hornin a minerálů?          [1]   </vt:lpstr>
      <vt:lpstr>vrstva</vt:lpstr>
      <vt:lpstr>Vrstva je ohraničena vrstevními plochami.</vt:lpstr>
      <vt:lpstr>Vysvětli pojmy, použij internet</vt:lpstr>
      <vt:lpstr>Prezentace aplikace PowerPoint</vt:lpstr>
      <vt:lpstr>Usazené horniny</vt:lpstr>
      <vt:lpstr>Organogenní usazené horniny</vt:lpstr>
      <vt:lpstr>vápenec</vt:lpstr>
      <vt:lpstr>buližník</vt:lpstr>
      <vt:lpstr>dolomit</vt:lpstr>
      <vt:lpstr>rašelina</vt:lpstr>
      <vt:lpstr>Rejvíz</vt:lpstr>
      <vt:lpstr>uhlí</vt:lpstr>
      <vt:lpstr>Úkol</vt:lpstr>
      <vt:lpstr>ropa, zemní plyn, asfalt</vt:lpstr>
      <vt:lpstr>Úlomkovité usazené horniny</vt:lpstr>
      <vt:lpstr>                                                                 [10] jílovitá hornina                                                 [9]pískovec</vt:lpstr>
      <vt:lpstr>Chemické usazené horniny</vt:lpstr>
      <vt:lpstr>Použité zdroje: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ICT_SS</dc:creator>
  <cp:lastModifiedBy>Konetzná Magda</cp:lastModifiedBy>
  <cp:revision>33</cp:revision>
  <dcterms:created xsi:type="dcterms:W3CDTF">2012-08-21T19:45:30Z</dcterms:created>
  <dcterms:modified xsi:type="dcterms:W3CDTF">2013-01-04T07:49:33Z</dcterms:modified>
</cp:coreProperties>
</file>