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666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568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5807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298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2453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895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972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702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12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754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39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2D426-EF6A-40E3-9708-DDF2C4243E14}" type="datetimeFigureOut">
              <a:rPr lang="cs-CZ" smtClean="0"/>
              <a:t>17.8.2013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7423A-6EF8-464A-8AE7-4B8BADE5D82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055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27.xml"/><Relationship Id="rId18" Type="http://schemas.openxmlformats.org/officeDocument/2006/relationships/slide" Target="slide8.xml"/><Relationship Id="rId26" Type="http://schemas.openxmlformats.org/officeDocument/2006/relationships/slide" Target="slide10.xml"/><Relationship Id="rId3" Type="http://schemas.openxmlformats.org/officeDocument/2006/relationships/slide" Target="slide11.xml"/><Relationship Id="rId21" Type="http://schemas.openxmlformats.org/officeDocument/2006/relationships/slide" Target="slide29.xml"/><Relationship Id="rId7" Type="http://schemas.openxmlformats.org/officeDocument/2006/relationships/slide" Target="slide12.xml"/><Relationship Id="rId12" Type="http://schemas.openxmlformats.org/officeDocument/2006/relationships/slide" Target="slide20.xml"/><Relationship Id="rId17" Type="http://schemas.openxmlformats.org/officeDocument/2006/relationships/slide" Target="slide28.xml"/><Relationship Id="rId25" Type="http://schemas.openxmlformats.org/officeDocument/2006/relationships/slide" Target="slide30.xml"/><Relationship Id="rId2" Type="http://schemas.openxmlformats.org/officeDocument/2006/relationships/slide" Target="slide4.xml"/><Relationship Id="rId16" Type="http://schemas.openxmlformats.org/officeDocument/2006/relationships/slide" Target="slide21.xml"/><Relationship Id="rId20" Type="http://schemas.openxmlformats.org/officeDocument/2006/relationships/slide" Target="slide22.xml"/><Relationship Id="rId29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3.xml"/><Relationship Id="rId24" Type="http://schemas.openxmlformats.org/officeDocument/2006/relationships/slide" Target="slide23.xml"/><Relationship Id="rId5" Type="http://schemas.openxmlformats.org/officeDocument/2006/relationships/slide" Target="slide25.xml"/><Relationship Id="rId15" Type="http://schemas.openxmlformats.org/officeDocument/2006/relationships/slide" Target="slide14.xml"/><Relationship Id="rId23" Type="http://schemas.openxmlformats.org/officeDocument/2006/relationships/slide" Target="slide16.xml"/><Relationship Id="rId28" Type="http://schemas.openxmlformats.org/officeDocument/2006/relationships/slide" Target="slide24.xml"/><Relationship Id="rId10" Type="http://schemas.openxmlformats.org/officeDocument/2006/relationships/slide" Target="slide6.xml"/><Relationship Id="rId19" Type="http://schemas.openxmlformats.org/officeDocument/2006/relationships/slide" Target="slide15.xml"/><Relationship Id="rId4" Type="http://schemas.openxmlformats.org/officeDocument/2006/relationships/slide" Target="slide18.xml"/><Relationship Id="rId9" Type="http://schemas.openxmlformats.org/officeDocument/2006/relationships/slide" Target="slide26.xml"/><Relationship Id="rId14" Type="http://schemas.openxmlformats.org/officeDocument/2006/relationships/slide" Target="slide7.xml"/><Relationship Id="rId22" Type="http://schemas.openxmlformats.org/officeDocument/2006/relationships/slide" Target="slide9.xml"/><Relationship Id="rId27" Type="http://schemas.openxmlformats.org/officeDocument/2006/relationships/slide" Target="slide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6865737"/>
              </p:ext>
            </p:extLst>
          </p:nvPr>
        </p:nvGraphicFramePr>
        <p:xfrm>
          <a:off x="0" y="1566471"/>
          <a:ext cx="9144000" cy="5291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498"/>
                <a:gridCol w="6217502"/>
              </a:tblGrid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Biologie - 9.</a:t>
                      </a:r>
                      <a:r>
                        <a:rPr lang="cs-CZ" sz="1800" baseline="0" dirty="0" smtClean="0">
                          <a:effectLst/>
                        </a:rPr>
                        <a:t> ročník ZŠ 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Riskuj – </a:t>
                      </a:r>
                      <a:r>
                        <a:rPr lang="cs-CZ" sz="1800" dirty="0" smtClean="0">
                          <a:effectLst/>
                        </a:rPr>
                        <a:t> </a:t>
                      </a:r>
                      <a:r>
                        <a:rPr lang="cs-CZ" sz="1800" dirty="0" smtClean="0">
                          <a:effectLst/>
                        </a:rPr>
                        <a:t>biosféra 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AUTOR:</a:t>
                      </a:r>
                      <a:endParaRPr lang="cs-CZ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18. 8. 2013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VY_32_INOVACE_Bi.ND.19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2023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1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Rozmanitost organismů 700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6995120" cy="3456035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 descr="C:\Users\ICT_SS\AppData\Local\Microsoft\Windows\Temporary Internet Files\Content.IE5\B06AH7CM\MM900395745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766" y="1772815"/>
            <a:ext cx="3283421" cy="328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lačítko akce: Domů 5">
            <a:hlinkClick r:id="rId3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497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Organismy a prostředí 100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ekosystém?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Soubor všech organismů v prostředí, vzájemné vztahy, živá a neživá </a:t>
            </a:r>
            <a:r>
              <a:rPr lang="cs-CZ" dirty="0" smtClean="0"/>
              <a:t>příroda.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461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Organismy a prostředí </a:t>
            </a:r>
            <a:r>
              <a:rPr lang="cs-CZ" dirty="0" smtClean="0"/>
              <a:t>200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populace?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Soubor jedinců téhož druhu.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803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Organismy a prostředí </a:t>
            </a:r>
            <a:r>
              <a:rPr lang="cs-CZ" dirty="0" smtClean="0"/>
              <a:t>300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Vysvětlete </a:t>
            </a:r>
            <a:r>
              <a:rPr lang="cs-CZ" dirty="0" smtClean="0"/>
              <a:t>- pozitivní zpětná vazba mezi organismy.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Čím více je producentů, tím větší počet je nepřátel – konzumentů, kteří působí úhyn producentů. 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967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Organismy a prostředí </a:t>
            </a:r>
            <a:r>
              <a:rPr lang="cs-CZ" dirty="0" smtClean="0"/>
              <a:t>400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biologická rovnováha?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Vyvážený stav.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287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Organismy a prostředí </a:t>
            </a:r>
            <a:r>
              <a:rPr lang="cs-CZ" dirty="0" smtClean="0"/>
              <a:t>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Které podmínky prostředí potřebují pro svou výživu producenti?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Světlo, oxid uhličitý, vodu, …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036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Organismy a prostředí </a:t>
            </a:r>
            <a:r>
              <a:rPr lang="cs-CZ" dirty="0" smtClean="0"/>
              <a:t>600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 jaké teplotě prostředí hyne moucha?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smtClean="0"/>
              <a:t>asi -15°C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120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Organismy a prostředí </a:t>
            </a:r>
            <a:r>
              <a:rPr lang="cs-CZ" dirty="0" smtClean="0"/>
              <a:t>700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ekologická valence?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Ekologická přizpůsobivost.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41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Rozmanitost ekosystémů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to jsou vegetační pásy?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Rostlinné oblasti, které se liší různým množstvím světla, teplotních podmínek a vody.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552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Rozmanitost ekosystémů </a:t>
            </a:r>
            <a:r>
              <a:rPr lang="cs-CZ" dirty="0" smtClean="0"/>
              <a:t>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Jmenujte alespoň pět vegetačních pásů.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Tundra, les mírného pásu, tajga, step, buš, savana, poušť, tropický deštný les, hory,  …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826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95536" y="332657"/>
            <a:ext cx="8280920" cy="620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Hra – Riskuj! -  slouží jako didaktický materiál k opakování.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Vychází z </a:t>
            </a:r>
            <a:r>
              <a:rPr lang="cs-CZ" sz="2000" dirty="0" smtClean="0"/>
              <a:t>učiva o biosféře. Žáci si oživí některé pojmy, např. ekosystém, regenerace, vegetační pás apod.</a:t>
            </a:r>
            <a:endParaRPr lang="cs-CZ" sz="2000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Žáci si na základě otázek upevní </a:t>
            </a:r>
            <a:r>
              <a:rPr lang="cs-CZ" sz="2000" dirty="0" smtClean="0"/>
              <a:t>znalosti </a:t>
            </a:r>
            <a:r>
              <a:rPr lang="cs-CZ" sz="2000" dirty="0" smtClean="0"/>
              <a:t>z oblasti </a:t>
            </a:r>
            <a:r>
              <a:rPr lang="cs-CZ" sz="2000" dirty="0" smtClean="0"/>
              <a:t>biosféry.</a:t>
            </a:r>
            <a:endParaRPr lang="cs-CZ" sz="2000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>
                <a:ea typeface="Calibri"/>
                <a:cs typeface="Times New Roman"/>
              </a:rPr>
              <a:t>Žáci mohou hrát samostatně nebo být rozděleni do menších skupin. Lze využít  počítačovou učebnu. Pokud to technické vybavení nedovoluje, lze hrát společně ve třídě.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 s</a:t>
            </a:r>
            <a:r>
              <a:rPr lang="cs-CZ" sz="2000" dirty="0" smtClean="0"/>
              <a:t>kupinová výuka</a:t>
            </a:r>
          </a:p>
          <a:p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k</a:t>
            </a:r>
            <a:r>
              <a:rPr lang="cs-CZ" sz="2000" dirty="0" smtClean="0"/>
              <a:t>ompetence k učení, kompetence k řešení problémů, kompetence komunikativní, kompetence sociální a personální, kompetence občanské </a:t>
            </a:r>
          </a:p>
          <a:p>
            <a:endParaRPr lang="cs-CZ" sz="2000" dirty="0"/>
          </a:p>
          <a:p>
            <a:r>
              <a:rPr lang="cs-CZ" sz="2000" b="1" dirty="0"/>
              <a:t>Vazba na ŠVP: </a:t>
            </a:r>
            <a:r>
              <a:rPr lang="cs-CZ" sz="2000" dirty="0"/>
              <a:t>Školní vzdělávací program pro osmileté gymnázium – část A – nižší gymnázium – učební osnovy BIOLOGIE – kvarta – Země a její vývoj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71627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Rozmanitost ekosystémů </a:t>
            </a:r>
            <a:r>
              <a:rPr lang="cs-CZ" dirty="0" smtClean="0"/>
              <a:t>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kulturní step?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Uměle udržované pole či pastvina.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63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Rozmanitost ekosystémů </a:t>
            </a:r>
            <a:r>
              <a:rPr lang="cs-CZ" dirty="0" smtClean="0"/>
              <a:t>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prérie?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Step v Severní Americe.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029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Rozmanitost ekosystémů </a:t>
            </a:r>
            <a:r>
              <a:rPr lang="cs-CZ" dirty="0" smtClean="0"/>
              <a:t>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pouštích jsou velké výkyvy teplot. Jak velký může být teplotní rozdíl - den a noc?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Rozdíl až 80°C.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244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Rozmanitost ekosystémů </a:t>
            </a:r>
            <a:r>
              <a:rPr lang="cs-CZ" dirty="0" smtClean="0"/>
              <a:t>600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Kde se na Zemi rozkládají tropické deštné pralesy?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Oblasti po obou stranách rovníku s horkým a vlhkým podnebím.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52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Rozmanitost ekosystémů </a:t>
            </a:r>
            <a:r>
              <a:rPr lang="cs-CZ" dirty="0" smtClean="0"/>
              <a:t>700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Jaký je rozdíl mezi rybníkem a jezerem?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Jezero je přírodní, rybník uměle vytvořen – člověkem.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877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Buněčný základ </a:t>
            </a:r>
            <a:r>
              <a:rPr lang="cs-CZ" dirty="0" smtClean="0"/>
              <a:t>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buňka?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Základní stavební a funkční jednotka organismů.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869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Buněčný základ </a:t>
            </a:r>
            <a:r>
              <a:rPr lang="cs-CZ" dirty="0" smtClean="0"/>
              <a:t>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Jaký je rozdíl mezi rostlinnou a živočišnou buňkou?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R – chloroplasty, vakuola, buněčná stěna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360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Buněčný základ </a:t>
            </a:r>
            <a:r>
              <a:rPr lang="cs-CZ" dirty="0" smtClean="0"/>
              <a:t>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Jmenujte buněčné organely.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Jádro, jadérko, cytoplazmatická membrána, buněčná stěna, mitochondrie, plastidy, Golgiho aparát, endoplazmatické retikulum, vakuola, ribozomy, lyzozom, …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123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Buněčný základ </a:t>
            </a:r>
            <a:r>
              <a:rPr lang="cs-CZ" dirty="0" smtClean="0"/>
              <a:t>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regenerace?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Obnova poškozených částí.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926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Buněčný základ </a:t>
            </a:r>
            <a:r>
              <a:rPr lang="cs-CZ" dirty="0" smtClean="0"/>
              <a:t>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tkáň?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Skupina buněk stejného tvaru a funkce.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807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2127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57250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Rozmanitost organismů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Organismy a prostředí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Rozmanitost ekosystémů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Buněčný základ</a:t>
                      </a:r>
                      <a:endParaRPr lang="cs-CZ" sz="24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100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100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100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100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200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200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200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200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300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300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300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300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400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400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400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400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500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500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500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500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600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600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600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600</a:t>
                      </a:r>
                      <a:endParaRPr lang="cs-CZ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700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700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700</a:t>
                      </a:r>
                      <a:endParaRPr lang="cs-CZ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4000" dirty="0" smtClean="0"/>
                        <a:t>700</a:t>
                      </a:r>
                      <a:endParaRPr lang="cs-CZ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lačítko akce: Dopředu nebo Další 1">
            <a:hlinkClick r:id="rId2" action="ppaction://hlinksldjump" highlightClick="1"/>
          </p:cNvPr>
          <p:cNvSpPr/>
          <p:nvPr/>
        </p:nvSpPr>
        <p:spPr>
          <a:xfrm>
            <a:off x="1524589" y="936148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lačítko akce: Dopředu nebo Další 3">
            <a:hlinkClick r:id="rId3" action="ppaction://hlinksldjump" highlightClick="1"/>
          </p:cNvPr>
          <p:cNvSpPr/>
          <p:nvPr/>
        </p:nvSpPr>
        <p:spPr>
          <a:xfrm>
            <a:off x="3779912" y="94414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lačítko akce: Dopředu nebo Další 4">
            <a:hlinkClick r:id="rId4" action="ppaction://hlinksldjump" highlightClick="1"/>
          </p:cNvPr>
          <p:cNvSpPr/>
          <p:nvPr/>
        </p:nvSpPr>
        <p:spPr>
          <a:xfrm>
            <a:off x="6084168" y="94414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Dopředu nebo Další 5">
            <a:hlinkClick r:id="rId5" action="ppaction://hlinksldjump" highlightClick="1"/>
          </p:cNvPr>
          <p:cNvSpPr/>
          <p:nvPr/>
        </p:nvSpPr>
        <p:spPr>
          <a:xfrm>
            <a:off x="8316416" y="94414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Dopředu nebo Další 6">
            <a:hlinkClick r:id="rId6" action="ppaction://hlinksldjump" highlightClick="1"/>
          </p:cNvPr>
          <p:cNvSpPr/>
          <p:nvPr/>
        </p:nvSpPr>
        <p:spPr>
          <a:xfrm>
            <a:off x="1506148" y="184482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Dopředu nebo Další 7">
            <a:hlinkClick r:id="rId7" action="ppaction://hlinksldjump" highlightClick="1"/>
          </p:cNvPr>
          <p:cNvSpPr/>
          <p:nvPr/>
        </p:nvSpPr>
        <p:spPr>
          <a:xfrm>
            <a:off x="3761471" y="184482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lačítko akce: Dopředu nebo Další 8">
            <a:hlinkClick r:id="rId8" action="ppaction://hlinksldjump" highlightClick="1"/>
          </p:cNvPr>
          <p:cNvSpPr/>
          <p:nvPr/>
        </p:nvSpPr>
        <p:spPr>
          <a:xfrm>
            <a:off x="6084168" y="184482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lačítko akce: Dopředu nebo Další 9">
            <a:hlinkClick r:id="rId9" action="ppaction://hlinksldjump" highlightClick="1"/>
          </p:cNvPr>
          <p:cNvSpPr/>
          <p:nvPr/>
        </p:nvSpPr>
        <p:spPr>
          <a:xfrm>
            <a:off x="8316416" y="184482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lačítko akce: Dopředu nebo Další 10">
            <a:hlinkClick r:id="rId10" action="ppaction://hlinksldjump" highlightClick="1"/>
          </p:cNvPr>
          <p:cNvSpPr/>
          <p:nvPr/>
        </p:nvSpPr>
        <p:spPr>
          <a:xfrm>
            <a:off x="1543125" y="2708920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lačítko akce: Dopředu nebo Další 11">
            <a:hlinkClick r:id="rId11" action="ppaction://hlinksldjump" highlightClick="1"/>
          </p:cNvPr>
          <p:cNvSpPr/>
          <p:nvPr/>
        </p:nvSpPr>
        <p:spPr>
          <a:xfrm>
            <a:off x="3761471" y="2708920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lačítko akce: Dopředu nebo Další 12">
            <a:hlinkClick r:id="rId12" action="ppaction://hlinksldjump" highlightClick="1"/>
          </p:cNvPr>
          <p:cNvSpPr/>
          <p:nvPr/>
        </p:nvSpPr>
        <p:spPr>
          <a:xfrm>
            <a:off x="6083331" y="2708920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lačítko akce: Dopředu nebo Další 13">
            <a:hlinkClick r:id="rId13" action="ppaction://hlinksldjump" highlightClick="1"/>
          </p:cNvPr>
          <p:cNvSpPr/>
          <p:nvPr/>
        </p:nvSpPr>
        <p:spPr>
          <a:xfrm>
            <a:off x="8316416" y="2697203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lačítko akce: Dopředu nebo Další 14">
            <a:hlinkClick r:id="rId14" action="ppaction://hlinksldjump" highlightClick="1"/>
          </p:cNvPr>
          <p:cNvSpPr/>
          <p:nvPr/>
        </p:nvSpPr>
        <p:spPr>
          <a:xfrm>
            <a:off x="1506148" y="357301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lačítko akce: Dopředu nebo Další 15">
            <a:hlinkClick r:id="rId15" action="ppaction://hlinksldjump" highlightClick="1"/>
          </p:cNvPr>
          <p:cNvSpPr/>
          <p:nvPr/>
        </p:nvSpPr>
        <p:spPr>
          <a:xfrm>
            <a:off x="3729247" y="357301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lačítko akce: Dopředu nebo Další 16">
            <a:hlinkClick r:id="rId16" action="ppaction://hlinksldjump" highlightClick="1"/>
          </p:cNvPr>
          <p:cNvSpPr/>
          <p:nvPr/>
        </p:nvSpPr>
        <p:spPr>
          <a:xfrm>
            <a:off x="6083331" y="357301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lačítko akce: Dopředu nebo Další 17">
            <a:hlinkClick r:id="rId17" action="ppaction://hlinksldjump" highlightClick="1"/>
          </p:cNvPr>
          <p:cNvSpPr/>
          <p:nvPr/>
        </p:nvSpPr>
        <p:spPr>
          <a:xfrm>
            <a:off x="8316416" y="3516244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lačítko akce: Dopředu nebo Další 18">
            <a:hlinkClick r:id="rId18" action="ppaction://hlinksldjump" highlightClick="1"/>
          </p:cNvPr>
          <p:cNvSpPr/>
          <p:nvPr/>
        </p:nvSpPr>
        <p:spPr>
          <a:xfrm>
            <a:off x="1506148" y="4437112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Tlačítko akce: Dopředu nebo Další 19">
            <a:hlinkClick r:id="rId19" action="ppaction://hlinksldjump" highlightClick="1"/>
          </p:cNvPr>
          <p:cNvSpPr/>
          <p:nvPr/>
        </p:nvSpPr>
        <p:spPr>
          <a:xfrm>
            <a:off x="3693389" y="4437112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lačítko akce: Dopředu nebo Další 20">
            <a:hlinkClick r:id="rId20" action="ppaction://hlinksldjump" highlightClick="1"/>
          </p:cNvPr>
          <p:cNvSpPr/>
          <p:nvPr/>
        </p:nvSpPr>
        <p:spPr>
          <a:xfrm>
            <a:off x="6078744" y="4437112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Tlačítko akce: Dopředu nebo Další 21">
            <a:hlinkClick r:id="rId21" action="ppaction://hlinksldjump" highlightClick="1"/>
          </p:cNvPr>
          <p:cNvSpPr/>
          <p:nvPr/>
        </p:nvSpPr>
        <p:spPr>
          <a:xfrm>
            <a:off x="8316416" y="4437112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Tlačítko akce: Dopředu nebo Další 22">
            <a:hlinkClick r:id="rId22" action="ppaction://hlinksldjump" highlightClick="1"/>
          </p:cNvPr>
          <p:cNvSpPr/>
          <p:nvPr/>
        </p:nvSpPr>
        <p:spPr>
          <a:xfrm>
            <a:off x="1506148" y="5301208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Tlačítko akce: Dopředu nebo Další 23">
            <a:hlinkClick r:id="rId23" action="ppaction://hlinksldjump" highlightClick="1"/>
          </p:cNvPr>
          <p:cNvSpPr/>
          <p:nvPr/>
        </p:nvSpPr>
        <p:spPr>
          <a:xfrm>
            <a:off x="3693389" y="5301208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Tlačítko akce: Dopředu nebo Další 24">
            <a:hlinkClick r:id="rId24" action="ppaction://hlinksldjump" highlightClick="1"/>
          </p:cNvPr>
          <p:cNvSpPr/>
          <p:nvPr/>
        </p:nvSpPr>
        <p:spPr>
          <a:xfrm>
            <a:off x="6078744" y="5336913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Tlačítko akce: Dopředu nebo Další 25">
            <a:hlinkClick r:id="rId25" action="ppaction://hlinksldjump" highlightClick="1"/>
          </p:cNvPr>
          <p:cNvSpPr/>
          <p:nvPr/>
        </p:nvSpPr>
        <p:spPr>
          <a:xfrm>
            <a:off x="8316416" y="5262660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Tlačítko akce: Dopředu nebo Další 26">
            <a:hlinkClick r:id="rId26" action="ppaction://hlinksldjump" highlightClick="1"/>
          </p:cNvPr>
          <p:cNvSpPr/>
          <p:nvPr/>
        </p:nvSpPr>
        <p:spPr>
          <a:xfrm>
            <a:off x="1543125" y="619277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Tlačítko akce: Dopředu nebo Další 27">
            <a:hlinkClick r:id="rId27" action="ppaction://hlinksldjump" highlightClick="1"/>
          </p:cNvPr>
          <p:cNvSpPr/>
          <p:nvPr/>
        </p:nvSpPr>
        <p:spPr>
          <a:xfrm>
            <a:off x="3693389" y="619277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Tlačítko akce: Dopředu nebo Další 28">
            <a:hlinkClick r:id="rId28" action="ppaction://hlinksldjump" highlightClick="1"/>
          </p:cNvPr>
          <p:cNvSpPr/>
          <p:nvPr/>
        </p:nvSpPr>
        <p:spPr>
          <a:xfrm>
            <a:off x="6078744" y="619277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Tlačítko akce: Dopředu nebo Další 29">
            <a:hlinkClick r:id="rId29" action="ppaction://hlinksldjump" highlightClick="1"/>
          </p:cNvPr>
          <p:cNvSpPr/>
          <p:nvPr/>
        </p:nvSpPr>
        <p:spPr>
          <a:xfrm>
            <a:off x="8316416" y="6192776"/>
            <a:ext cx="682376" cy="6652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097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Buněčný základ </a:t>
            </a:r>
            <a:r>
              <a:rPr lang="cs-CZ" dirty="0" smtClean="0"/>
              <a:t>600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Kde probíhá fotosyntéza?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 chloroplastech.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489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Buněčný základ 700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chromozom?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Zvláštní útvar v jádře buňky - dědičnost.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07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KVASNIČKOVÁ, Danuše. A KOLEKTIV. </a:t>
            </a:r>
            <a:r>
              <a:rPr lang="cs-CZ" sz="2000" i="1" dirty="0"/>
              <a:t>Ekologický přírodopis</a:t>
            </a:r>
            <a:r>
              <a:rPr lang="cs-CZ" sz="2000" dirty="0"/>
              <a:t>. Praha: Fortuna, 2002. ISBN 80-7168-670-0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obrázek -  zlatá cihla - použitý z webu: </a:t>
            </a:r>
            <a:r>
              <a:rPr lang="cs-CZ" sz="2000" dirty="0"/>
              <a:t>Office.com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561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Rozmanitost organismů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Vyjmenujte alespoň pět skupin organismů.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Rostliny, živočichové, prvoci, houby, bakterie, sinice, lišejníky…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853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Rozmanitost organismů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Čím se vyznačují lišejníky?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Symbióza houby a řasy (sinice</a:t>
            </a:r>
            <a:r>
              <a:rPr lang="cs-CZ" dirty="0" smtClean="0"/>
              <a:t>).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672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Rozmanitost organismů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Která skupina organismů je druhově nejbohatší?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prav. členovci (840 000 druhů)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69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Rozmanitost organismů 400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Čím se vyznačuje skupina nahosemenných rostlin?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Vajíčka nahá na plodolistech, semeno není kryto v plodu …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521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Rozmanitost organismů 500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Uveďte příklady druhů organismů, které řadíme mezi ostnokožce.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Lilijice, hvězdice, sumýši, ježovky, hadice …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31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Rozmanitost organismů 600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Které druhy rostlin žily v prvohorních ekosystémech?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Přesličky, kapradiny, plavuně.</a:t>
            </a:r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7668344" y="550008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491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781</Words>
  <Application>Microsoft Office PowerPoint</Application>
  <PresentationFormat>Předvádění na obrazovce (4:3)</PresentationFormat>
  <Paragraphs>218</Paragraphs>
  <Slides>32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3" baseType="lpstr">
      <vt:lpstr>Motiv systému Office</vt:lpstr>
      <vt:lpstr>Prezentace aplikace PowerPoint</vt:lpstr>
      <vt:lpstr>Prezentace aplikace PowerPoint</vt:lpstr>
      <vt:lpstr>Prezentace aplikace PowerPoint</vt:lpstr>
      <vt:lpstr>Rozmanitost organismů 100</vt:lpstr>
      <vt:lpstr>Rozmanitost organismů 200</vt:lpstr>
      <vt:lpstr>Rozmanitost organismů 300</vt:lpstr>
      <vt:lpstr>Rozmanitost organismů 400</vt:lpstr>
      <vt:lpstr>Rozmanitost organismů 500</vt:lpstr>
      <vt:lpstr>Rozmanitost organismů 600</vt:lpstr>
      <vt:lpstr>Rozmanitost organismů 700</vt:lpstr>
      <vt:lpstr>Organismy a prostředí 100</vt:lpstr>
      <vt:lpstr>Organismy a prostředí 200</vt:lpstr>
      <vt:lpstr>Organismy a prostředí 300</vt:lpstr>
      <vt:lpstr>Organismy a prostředí 400</vt:lpstr>
      <vt:lpstr>Organismy a prostředí 500</vt:lpstr>
      <vt:lpstr>Organismy a prostředí 600</vt:lpstr>
      <vt:lpstr>Organismy a prostředí 700</vt:lpstr>
      <vt:lpstr> Rozmanitost ekosystémů 100</vt:lpstr>
      <vt:lpstr>Rozmanitost ekosystémů 200</vt:lpstr>
      <vt:lpstr>Rozmanitost ekosystémů 300</vt:lpstr>
      <vt:lpstr>Rozmanitost ekosystémů 400</vt:lpstr>
      <vt:lpstr>Rozmanitost ekosystémů 500</vt:lpstr>
      <vt:lpstr>Rozmanitost ekosystémů 600</vt:lpstr>
      <vt:lpstr>Rozmanitost ekosystémů 700</vt:lpstr>
      <vt:lpstr>Buněčný základ 100</vt:lpstr>
      <vt:lpstr>Buněčný základ 200</vt:lpstr>
      <vt:lpstr>Buněčný základ 300</vt:lpstr>
      <vt:lpstr>Buněčný základ 400</vt:lpstr>
      <vt:lpstr>Buněčný základ 500</vt:lpstr>
      <vt:lpstr>Buněčný základ 600</vt:lpstr>
      <vt:lpstr>Buněčný základ 700</vt:lpstr>
      <vt:lpstr>Použité zdroje: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Eliška</cp:lastModifiedBy>
  <cp:revision>35</cp:revision>
  <dcterms:created xsi:type="dcterms:W3CDTF">2012-08-20T13:06:39Z</dcterms:created>
  <dcterms:modified xsi:type="dcterms:W3CDTF">2013-08-17T19:51:03Z</dcterms:modified>
</cp:coreProperties>
</file>