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3" r:id="rId7"/>
    <p:sldId id="262" r:id="rId8"/>
    <p:sldId id="264" r:id="rId9"/>
    <p:sldId id="265" r:id="rId10"/>
    <p:sldId id="267" r:id="rId11"/>
    <p:sldId id="266" r:id="rId12"/>
    <p:sldId id="268" r:id="rId13"/>
    <p:sldId id="259" r:id="rId14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7B889E6-8559-4721-BECE-1AF47A6E39DB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082C834E-8ECF-45E0-9A1E-2A1B9B87FD97}">
      <dgm:prSet phldrT="[Text]"/>
      <dgm:spPr/>
      <dgm:t>
        <a:bodyPr/>
        <a:lstStyle/>
        <a:p>
          <a:r>
            <a:rPr lang="cs-CZ" dirty="0" smtClean="0"/>
            <a:t>Přeměněná hornina</a:t>
          </a:r>
          <a:endParaRPr lang="cs-CZ" dirty="0"/>
        </a:p>
      </dgm:t>
    </dgm:pt>
    <dgm:pt modelId="{284B7BCA-7BBE-4D20-848D-5FA5C3EBFD92}" type="parTrans" cxnId="{075AA35F-4BB7-4FCF-B0C6-C8F63EE0E48B}">
      <dgm:prSet/>
      <dgm:spPr/>
      <dgm:t>
        <a:bodyPr/>
        <a:lstStyle/>
        <a:p>
          <a:endParaRPr lang="cs-CZ"/>
        </a:p>
      </dgm:t>
    </dgm:pt>
    <dgm:pt modelId="{E4F300A5-E690-4438-9817-4797C76422B5}" type="sibTrans" cxnId="{075AA35F-4BB7-4FCF-B0C6-C8F63EE0E48B}">
      <dgm:prSet/>
      <dgm:spPr/>
      <dgm:t>
        <a:bodyPr/>
        <a:lstStyle/>
        <a:p>
          <a:endParaRPr lang="cs-CZ"/>
        </a:p>
      </dgm:t>
    </dgm:pt>
    <dgm:pt modelId="{93A04E39-2B77-47B2-907E-F9F15DDA0FE7}">
      <dgm:prSet phldrT="[Text]"/>
      <dgm:spPr/>
      <dgm:t>
        <a:bodyPr/>
        <a:lstStyle/>
        <a:p>
          <a:r>
            <a:rPr lang="cs-CZ" dirty="0" smtClean="0"/>
            <a:t>vyvřelá</a:t>
          </a:r>
          <a:endParaRPr lang="cs-CZ" dirty="0"/>
        </a:p>
      </dgm:t>
    </dgm:pt>
    <dgm:pt modelId="{28956A4D-96E6-4E86-A4C0-548A231454D3}" type="parTrans" cxnId="{E0DFB61B-A9C8-4FC7-84F7-8C84B986FD43}">
      <dgm:prSet/>
      <dgm:spPr/>
      <dgm:t>
        <a:bodyPr/>
        <a:lstStyle/>
        <a:p>
          <a:endParaRPr lang="cs-CZ"/>
        </a:p>
      </dgm:t>
    </dgm:pt>
    <dgm:pt modelId="{E6925353-155C-4251-910C-DF1769B692E1}" type="sibTrans" cxnId="{E0DFB61B-A9C8-4FC7-84F7-8C84B986FD43}">
      <dgm:prSet/>
      <dgm:spPr/>
      <dgm:t>
        <a:bodyPr/>
        <a:lstStyle/>
        <a:p>
          <a:endParaRPr lang="cs-CZ"/>
        </a:p>
      </dgm:t>
    </dgm:pt>
    <dgm:pt modelId="{715F2A67-FDE6-46EB-BB7C-E3E9957B0F62}">
      <dgm:prSet phldrT="[Text]"/>
      <dgm:spPr/>
      <dgm:t>
        <a:bodyPr/>
        <a:lstStyle/>
        <a:p>
          <a:r>
            <a:rPr lang="cs-CZ" dirty="0" smtClean="0"/>
            <a:t>usazená</a:t>
          </a:r>
          <a:endParaRPr lang="cs-CZ" dirty="0"/>
        </a:p>
      </dgm:t>
    </dgm:pt>
    <dgm:pt modelId="{EB095F58-480B-4584-A41C-E487BC00EC5A}" type="parTrans" cxnId="{EACF6729-91D4-436E-A67E-7117184F0567}">
      <dgm:prSet/>
      <dgm:spPr/>
      <dgm:t>
        <a:bodyPr/>
        <a:lstStyle/>
        <a:p>
          <a:endParaRPr lang="cs-CZ"/>
        </a:p>
      </dgm:t>
    </dgm:pt>
    <dgm:pt modelId="{26B5B173-C0D7-40FA-B8F9-37A040A70C56}" type="sibTrans" cxnId="{EACF6729-91D4-436E-A67E-7117184F0567}">
      <dgm:prSet/>
      <dgm:spPr/>
      <dgm:t>
        <a:bodyPr/>
        <a:lstStyle/>
        <a:p>
          <a:endParaRPr lang="cs-CZ"/>
        </a:p>
      </dgm:t>
    </dgm:pt>
    <dgm:pt modelId="{99F56F71-4304-43EE-83ED-7D2A0E0D97E1}">
      <dgm:prSet phldrT="[Text]"/>
      <dgm:spPr/>
      <dgm:t>
        <a:bodyPr/>
        <a:lstStyle/>
        <a:p>
          <a:r>
            <a:rPr lang="cs-CZ" dirty="0" smtClean="0"/>
            <a:t>přeměněná</a:t>
          </a:r>
          <a:endParaRPr lang="cs-CZ" dirty="0"/>
        </a:p>
      </dgm:t>
    </dgm:pt>
    <dgm:pt modelId="{57A5819C-5558-45A6-AE6C-76BB7D3C96B7}" type="parTrans" cxnId="{746FFF24-BD5A-491B-9357-B3A187BF1415}">
      <dgm:prSet/>
      <dgm:spPr/>
      <dgm:t>
        <a:bodyPr/>
        <a:lstStyle/>
        <a:p>
          <a:endParaRPr lang="cs-CZ"/>
        </a:p>
      </dgm:t>
    </dgm:pt>
    <dgm:pt modelId="{47F10488-0784-478E-A9A8-3CA84B75D0A3}" type="sibTrans" cxnId="{746FFF24-BD5A-491B-9357-B3A187BF1415}">
      <dgm:prSet/>
      <dgm:spPr/>
      <dgm:t>
        <a:bodyPr/>
        <a:lstStyle/>
        <a:p>
          <a:endParaRPr lang="cs-CZ"/>
        </a:p>
      </dgm:t>
    </dgm:pt>
    <dgm:pt modelId="{1E46B4DB-9840-418A-B148-07F8219191F1}" type="pres">
      <dgm:prSet presAssocID="{97B889E6-8559-4721-BECE-1AF47A6E39DB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60198709-E64F-4445-9DEB-97A2E7BC3F68}" type="pres">
      <dgm:prSet presAssocID="{082C834E-8ECF-45E0-9A1E-2A1B9B87FD97}" presName="centerShape" presStyleLbl="node0" presStyleIdx="0" presStyleCnt="1"/>
      <dgm:spPr/>
      <dgm:t>
        <a:bodyPr/>
        <a:lstStyle/>
        <a:p>
          <a:endParaRPr lang="cs-CZ"/>
        </a:p>
      </dgm:t>
    </dgm:pt>
    <dgm:pt modelId="{CF7CEA6B-198A-42AB-92F0-AC25316B3CE8}" type="pres">
      <dgm:prSet presAssocID="{28956A4D-96E6-4E86-A4C0-548A231454D3}" presName="parTrans" presStyleLbl="bgSibTrans2D1" presStyleIdx="0" presStyleCnt="3"/>
      <dgm:spPr/>
      <dgm:t>
        <a:bodyPr/>
        <a:lstStyle/>
        <a:p>
          <a:endParaRPr lang="cs-CZ"/>
        </a:p>
      </dgm:t>
    </dgm:pt>
    <dgm:pt modelId="{B29F1E9B-AEDD-4875-831F-3DEDBD82EC21}" type="pres">
      <dgm:prSet presAssocID="{93A04E39-2B77-47B2-907E-F9F15DDA0FE7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CEF7FB33-5A30-4069-B0DC-BE84025B79C7}" type="pres">
      <dgm:prSet presAssocID="{EB095F58-480B-4584-A41C-E487BC00EC5A}" presName="parTrans" presStyleLbl="bgSibTrans2D1" presStyleIdx="1" presStyleCnt="3"/>
      <dgm:spPr/>
      <dgm:t>
        <a:bodyPr/>
        <a:lstStyle/>
        <a:p>
          <a:endParaRPr lang="cs-CZ"/>
        </a:p>
      </dgm:t>
    </dgm:pt>
    <dgm:pt modelId="{EFE6160C-A6A8-499B-A4A2-148BED8D0AF2}" type="pres">
      <dgm:prSet presAssocID="{715F2A67-FDE6-46EB-BB7C-E3E9957B0F62}" presName="node" presStyleLbl="node1" presStyleIdx="1" presStyleCnt="3" custRadScaleRad="101638" custRadScaleInc="-968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BC82AEF3-251D-4348-BCEF-9EDA95E072B9}" type="pres">
      <dgm:prSet presAssocID="{57A5819C-5558-45A6-AE6C-76BB7D3C96B7}" presName="parTrans" presStyleLbl="bgSibTrans2D1" presStyleIdx="2" presStyleCnt="3"/>
      <dgm:spPr/>
      <dgm:t>
        <a:bodyPr/>
        <a:lstStyle/>
        <a:p>
          <a:endParaRPr lang="cs-CZ"/>
        </a:p>
      </dgm:t>
    </dgm:pt>
    <dgm:pt modelId="{CF72D412-1337-4ABF-8C03-61F96C7960A1}" type="pres">
      <dgm:prSet presAssocID="{99F56F71-4304-43EE-83ED-7D2A0E0D97E1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914AD32C-2D6D-4553-8408-38F84F57B824}" type="presOf" srcId="{082C834E-8ECF-45E0-9A1E-2A1B9B87FD97}" destId="{60198709-E64F-4445-9DEB-97A2E7BC3F68}" srcOrd="0" destOrd="0" presId="urn:microsoft.com/office/officeart/2005/8/layout/radial4"/>
    <dgm:cxn modelId="{E0DFB61B-A9C8-4FC7-84F7-8C84B986FD43}" srcId="{082C834E-8ECF-45E0-9A1E-2A1B9B87FD97}" destId="{93A04E39-2B77-47B2-907E-F9F15DDA0FE7}" srcOrd="0" destOrd="0" parTransId="{28956A4D-96E6-4E86-A4C0-548A231454D3}" sibTransId="{E6925353-155C-4251-910C-DF1769B692E1}"/>
    <dgm:cxn modelId="{22D9D23A-57BA-4121-803C-492BEE72BF83}" type="presOf" srcId="{93A04E39-2B77-47B2-907E-F9F15DDA0FE7}" destId="{B29F1E9B-AEDD-4875-831F-3DEDBD82EC21}" srcOrd="0" destOrd="0" presId="urn:microsoft.com/office/officeart/2005/8/layout/radial4"/>
    <dgm:cxn modelId="{075AA35F-4BB7-4FCF-B0C6-C8F63EE0E48B}" srcId="{97B889E6-8559-4721-BECE-1AF47A6E39DB}" destId="{082C834E-8ECF-45E0-9A1E-2A1B9B87FD97}" srcOrd="0" destOrd="0" parTransId="{284B7BCA-7BBE-4D20-848D-5FA5C3EBFD92}" sibTransId="{E4F300A5-E690-4438-9817-4797C76422B5}"/>
    <dgm:cxn modelId="{746FFF24-BD5A-491B-9357-B3A187BF1415}" srcId="{082C834E-8ECF-45E0-9A1E-2A1B9B87FD97}" destId="{99F56F71-4304-43EE-83ED-7D2A0E0D97E1}" srcOrd="2" destOrd="0" parTransId="{57A5819C-5558-45A6-AE6C-76BB7D3C96B7}" sibTransId="{47F10488-0784-478E-A9A8-3CA84B75D0A3}"/>
    <dgm:cxn modelId="{E394453E-5777-41DE-81AF-5ECC7B931DF1}" type="presOf" srcId="{57A5819C-5558-45A6-AE6C-76BB7D3C96B7}" destId="{BC82AEF3-251D-4348-BCEF-9EDA95E072B9}" srcOrd="0" destOrd="0" presId="urn:microsoft.com/office/officeart/2005/8/layout/radial4"/>
    <dgm:cxn modelId="{6ED4E533-8302-4311-BDFD-63F6C1BC873D}" type="presOf" srcId="{715F2A67-FDE6-46EB-BB7C-E3E9957B0F62}" destId="{EFE6160C-A6A8-499B-A4A2-148BED8D0AF2}" srcOrd="0" destOrd="0" presId="urn:microsoft.com/office/officeart/2005/8/layout/radial4"/>
    <dgm:cxn modelId="{BDF7CE1B-C886-4B46-A12E-BF51CA38BF3B}" type="presOf" srcId="{99F56F71-4304-43EE-83ED-7D2A0E0D97E1}" destId="{CF72D412-1337-4ABF-8C03-61F96C7960A1}" srcOrd="0" destOrd="0" presId="urn:microsoft.com/office/officeart/2005/8/layout/radial4"/>
    <dgm:cxn modelId="{748C1CF7-9E75-4FFA-99C3-70AE9089ED93}" type="presOf" srcId="{EB095F58-480B-4584-A41C-E487BC00EC5A}" destId="{CEF7FB33-5A30-4069-B0DC-BE84025B79C7}" srcOrd="0" destOrd="0" presId="urn:microsoft.com/office/officeart/2005/8/layout/radial4"/>
    <dgm:cxn modelId="{ABAE2AEB-8C18-4531-88DA-7C8EDF53043E}" type="presOf" srcId="{97B889E6-8559-4721-BECE-1AF47A6E39DB}" destId="{1E46B4DB-9840-418A-B148-07F8219191F1}" srcOrd="0" destOrd="0" presId="urn:microsoft.com/office/officeart/2005/8/layout/radial4"/>
    <dgm:cxn modelId="{EACF6729-91D4-436E-A67E-7117184F0567}" srcId="{082C834E-8ECF-45E0-9A1E-2A1B9B87FD97}" destId="{715F2A67-FDE6-46EB-BB7C-E3E9957B0F62}" srcOrd="1" destOrd="0" parTransId="{EB095F58-480B-4584-A41C-E487BC00EC5A}" sibTransId="{26B5B173-C0D7-40FA-B8F9-37A040A70C56}"/>
    <dgm:cxn modelId="{451AF345-7D36-4C3F-9B3B-5EC6B861E464}" type="presOf" srcId="{28956A4D-96E6-4E86-A4C0-548A231454D3}" destId="{CF7CEA6B-198A-42AB-92F0-AC25316B3CE8}" srcOrd="0" destOrd="0" presId="urn:microsoft.com/office/officeart/2005/8/layout/radial4"/>
    <dgm:cxn modelId="{969061CD-1D47-4D46-A850-CBE246A38627}" type="presParOf" srcId="{1E46B4DB-9840-418A-B148-07F8219191F1}" destId="{60198709-E64F-4445-9DEB-97A2E7BC3F68}" srcOrd="0" destOrd="0" presId="urn:microsoft.com/office/officeart/2005/8/layout/radial4"/>
    <dgm:cxn modelId="{47621E23-6F2F-4994-9F3D-FA9689750079}" type="presParOf" srcId="{1E46B4DB-9840-418A-B148-07F8219191F1}" destId="{CF7CEA6B-198A-42AB-92F0-AC25316B3CE8}" srcOrd="1" destOrd="0" presId="urn:microsoft.com/office/officeart/2005/8/layout/radial4"/>
    <dgm:cxn modelId="{5ABEF894-A00C-4759-996B-D5A0A2252567}" type="presParOf" srcId="{1E46B4DB-9840-418A-B148-07F8219191F1}" destId="{B29F1E9B-AEDD-4875-831F-3DEDBD82EC21}" srcOrd="2" destOrd="0" presId="urn:microsoft.com/office/officeart/2005/8/layout/radial4"/>
    <dgm:cxn modelId="{7FD60062-97BF-4F4B-9AF9-CDE439D9EE35}" type="presParOf" srcId="{1E46B4DB-9840-418A-B148-07F8219191F1}" destId="{CEF7FB33-5A30-4069-B0DC-BE84025B79C7}" srcOrd="3" destOrd="0" presId="urn:microsoft.com/office/officeart/2005/8/layout/radial4"/>
    <dgm:cxn modelId="{E0440846-E5B0-4B65-A979-F67C2D4E1071}" type="presParOf" srcId="{1E46B4DB-9840-418A-B148-07F8219191F1}" destId="{EFE6160C-A6A8-499B-A4A2-148BED8D0AF2}" srcOrd="4" destOrd="0" presId="urn:microsoft.com/office/officeart/2005/8/layout/radial4"/>
    <dgm:cxn modelId="{81D245B5-AC33-43DB-81DD-BDADB4A27566}" type="presParOf" srcId="{1E46B4DB-9840-418A-B148-07F8219191F1}" destId="{BC82AEF3-251D-4348-BCEF-9EDA95E072B9}" srcOrd="5" destOrd="0" presId="urn:microsoft.com/office/officeart/2005/8/layout/radial4"/>
    <dgm:cxn modelId="{43E2CEAE-BBE9-49FD-ACE1-3678667699C1}" type="presParOf" srcId="{1E46B4DB-9840-418A-B148-07F8219191F1}" destId="{CF72D412-1337-4ABF-8C03-61F96C7960A1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198709-E64F-4445-9DEB-97A2E7BC3F68}">
      <dsp:nvSpPr>
        <dsp:cNvPr id="0" name=""/>
        <dsp:cNvSpPr/>
      </dsp:nvSpPr>
      <dsp:spPr>
        <a:xfrm>
          <a:off x="3083005" y="2461550"/>
          <a:ext cx="2063588" cy="206358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 dirty="0" smtClean="0"/>
            <a:t>Přeměněná hornina</a:t>
          </a:r>
          <a:endParaRPr lang="cs-CZ" sz="2400" kern="1200" dirty="0"/>
        </a:p>
      </dsp:txBody>
      <dsp:txXfrm>
        <a:off x="3385210" y="2763755"/>
        <a:ext cx="1459178" cy="1459178"/>
      </dsp:txXfrm>
    </dsp:sp>
    <dsp:sp modelId="{CF7CEA6B-198A-42AB-92F0-AC25316B3CE8}">
      <dsp:nvSpPr>
        <dsp:cNvPr id="0" name=""/>
        <dsp:cNvSpPr/>
      </dsp:nvSpPr>
      <dsp:spPr>
        <a:xfrm rot="12900000">
          <a:off x="1752980" y="2100206"/>
          <a:ext cx="1584351" cy="588122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9F1E9B-AEDD-4875-831F-3DEDBD82EC21}">
      <dsp:nvSpPr>
        <dsp:cNvPr id="0" name=""/>
        <dsp:cNvSpPr/>
      </dsp:nvSpPr>
      <dsp:spPr>
        <a:xfrm>
          <a:off x="916039" y="1155730"/>
          <a:ext cx="1960408" cy="15683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245" tIns="55245" rIns="55245" bIns="5524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900" kern="1200" dirty="0" smtClean="0"/>
            <a:t>vyvřelá</a:t>
          </a:r>
          <a:endParaRPr lang="cs-CZ" sz="2900" kern="1200" dirty="0"/>
        </a:p>
      </dsp:txBody>
      <dsp:txXfrm>
        <a:off x="961974" y="1201665"/>
        <a:ext cx="1868538" cy="1476457"/>
      </dsp:txXfrm>
    </dsp:sp>
    <dsp:sp modelId="{CEF7FB33-5A30-4069-B0DC-BE84025B79C7}">
      <dsp:nvSpPr>
        <dsp:cNvPr id="0" name=""/>
        <dsp:cNvSpPr/>
      </dsp:nvSpPr>
      <dsp:spPr>
        <a:xfrm rot="16164594">
          <a:off x="3302426" y="1282693"/>
          <a:ext cx="1585266" cy="588122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E6160C-A6A8-499B-A4A2-148BED8D0AF2}">
      <dsp:nvSpPr>
        <dsp:cNvPr id="0" name=""/>
        <dsp:cNvSpPr/>
      </dsp:nvSpPr>
      <dsp:spPr>
        <a:xfrm>
          <a:off x="3106692" y="0"/>
          <a:ext cx="1960408" cy="15683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245" tIns="55245" rIns="55245" bIns="5524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900" kern="1200" dirty="0" smtClean="0"/>
            <a:t>usazená</a:t>
          </a:r>
          <a:endParaRPr lang="cs-CZ" sz="2900" kern="1200" dirty="0"/>
        </a:p>
      </dsp:txBody>
      <dsp:txXfrm>
        <a:off x="3152627" y="45935"/>
        <a:ext cx="1868538" cy="1476457"/>
      </dsp:txXfrm>
    </dsp:sp>
    <dsp:sp modelId="{BC82AEF3-251D-4348-BCEF-9EDA95E072B9}">
      <dsp:nvSpPr>
        <dsp:cNvPr id="0" name=""/>
        <dsp:cNvSpPr/>
      </dsp:nvSpPr>
      <dsp:spPr>
        <a:xfrm rot="19500000">
          <a:off x="4892267" y="2100206"/>
          <a:ext cx="1584351" cy="588122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F72D412-1337-4ABF-8C03-61F96C7960A1}">
      <dsp:nvSpPr>
        <dsp:cNvPr id="0" name=""/>
        <dsp:cNvSpPr/>
      </dsp:nvSpPr>
      <dsp:spPr>
        <a:xfrm>
          <a:off x="5353151" y="1155730"/>
          <a:ext cx="1960408" cy="15683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245" tIns="55245" rIns="55245" bIns="5524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900" kern="1200" dirty="0" smtClean="0"/>
            <a:t>přeměněná</a:t>
          </a:r>
          <a:endParaRPr lang="cs-CZ" sz="2900" kern="1200" dirty="0"/>
        </a:p>
      </dsp:txBody>
      <dsp:txXfrm>
        <a:off x="5399086" y="1201665"/>
        <a:ext cx="1868538" cy="14764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A9E94-406F-402F-9C3D-9E4318E2B35D}" type="datetimeFigureOut">
              <a:rPr lang="cs-CZ" smtClean="0"/>
              <a:t>18.12.2012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9C757-727B-4141-A90D-1393BF07AEA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69296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A9E94-406F-402F-9C3D-9E4318E2B35D}" type="datetimeFigureOut">
              <a:rPr lang="cs-CZ" smtClean="0"/>
              <a:t>18.12.2012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9C757-727B-4141-A90D-1393BF07AEA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78652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A9E94-406F-402F-9C3D-9E4318E2B35D}" type="datetimeFigureOut">
              <a:rPr lang="cs-CZ" smtClean="0"/>
              <a:t>18.12.2012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9C757-727B-4141-A90D-1393BF07AEA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02900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A9E94-406F-402F-9C3D-9E4318E2B35D}" type="datetimeFigureOut">
              <a:rPr lang="cs-CZ" smtClean="0"/>
              <a:t>18.12.2012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9C757-727B-4141-A90D-1393BF07AEA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8764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A9E94-406F-402F-9C3D-9E4318E2B35D}" type="datetimeFigureOut">
              <a:rPr lang="cs-CZ" smtClean="0"/>
              <a:t>18.12.2012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9C757-727B-4141-A90D-1393BF07AEA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88100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A9E94-406F-402F-9C3D-9E4318E2B35D}" type="datetimeFigureOut">
              <a:rPr lang="cs-CZ" smtClean="0"/>
              <a:t>18.12.2012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9C757-727B-4141-A90D-1393BF07AEA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370888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A9E94-406F-402F-9C3D-9E4318E2B35D}" type="datetimeFigureOut">
              <a:rPr lang="cs-CZ" smtClean="0"/>
              <a:t>18.12.2012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9C757-727B-4141-A90D-1393BF07AEA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27012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A9E94-406F-402F-9C3D-9E4318E2B35D}" type="datetimeFigureOut">
              <a:rPr lang="cs-CZ" smtClean="0"/>
              <a:t>18.12.2012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9C757-727B-4141-A90D-1393BF07AEA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24925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A9E94-406F-402F-9C3D-9E4318E2B35D}" type="datetimeFigureOut">
              <a:rPr lang="cs-CZ" smtClean="0"/>
              <a:t>18.12.2012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9C757-727B-4141-A90D-1393BF07AEA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92275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A9E94-406F-402F-9C3D-9E4318E2B35D}" type="datetimeFigureOut">
              <a:rPr lang="cs-CZ" smtClean="0"/>
              <a:t>18.12.2012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9C757-727B-4141-A90D-1393BF07AEA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943568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A9E94-406F-402F-9C3D-9E4318E2B35D}" type="datetimeFigureOut">
              <a:rPr lang="cs-CZ" smtClean="0"/>
              <a:t>18.12.2012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9C757-727B-4141-A90D-1393BF07AEA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20688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EA9E94-406F-402F-9C3D-9E4318E2B35D}" type="datetimeFigureOut">
              <a:rPr lang="cs-CZ" smtClean="0"/>
              <a:t>18.12.2012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B9C757-727B-4141-A90D-1393BF07AEA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86688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geotech.fce.vutbr.cz/studium/geologie/skripta/premenen.htm" TargetMode="External"/><Relationship Id="rId2" Type="http://schemas.openxmlformats.org/officeDocument/2006/relationships/hyperlink" Target="http://cs.wikipedia.org/wiki/Metamorfovan%C3%A1_hornina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horniny.kvalitne.cz/fos.html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cs.wikipedia.org/wiki/Soubor:MarbleUSGOV.jpg" TargetMode="External"/><Relationship Id="rId3" Type="http://schemas.openxmlformats.org/officeDocument/2006/relationships/hyperlink" Target="http://geotech.fce.vutbr.cz/studium/geologie/skripta/premenen.htm" TargetMode="External"/><Relationship Id="rId7" Type="http://schemas.openxmlformats.org/officeDocument/2006/relationships/hyperlink" Target="http://cs.wikipedia.org/wiki/Soubor:PhylliteUSGOV.jpg" TargetMode="External"/><Relationship Id="rId2" Type="http://schemas.openxmlformats.org/officeDocument/2006/relationships/hyperlink" Target="http://cs.wikipedia.org/wiki/Metamorfovan%C3%A1_hornin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s.wikipedia.org/wiki/Soubor:Svor,_hornina.jpg" TargetMode="External"/><Relationship Id="rId5" Type="http://schemas.openxmlformats.org/officeDocument/2006/relationships/hyperlink" Target="http://cs.wikipedia.org/wiki/Soubor:Augen-gneiss-2.jpg" TargetMode="External"/><Relationship Id="rId4" Type="http://schemas.openxmlformats.org/officeDocument/2006/relationships/hyperlink" Target="http://horniny.kvalitne.cz/fos.html" TargetMode="External"/><Relationship Id="rId9" Type="http://schemas.openxmlformats.org/officeDocument/2006/relationships/hyperlink" Target="http://cs.wikipedia.org/wiki/Soubor:Granat,_Madagaskar.JP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graphicFrame>
        <p:nvGraphicFramePr>
          <p:cNvPr id="6" name="Zástupný symbol pro obsah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96534766"/>
              </p:ext>
            </p:extLst>
          </p:nvPr>
        </p:nvGraphicFramePr>
        <p:xfrm>
          <a:off x="0" y="1591272"/>
          <a:ext cx="9144000" cy="52667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26498"/>
                <a:gridCol w="6217502"/>
              </a:tblGrid>
              <a:tr h="6583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NÁZEV ŠKOLY: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Gymnázium Františka Živného, Bohumín, Jana Palacha 794, příspěvková organizace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583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VZDĚLÁVACÍ OBLAST: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Člověk a příroda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583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VZDĚLÁVACÍ OBOR: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dirty="0" smtClean="0">
                          <a:effectLst/>
                        </a:rPr>
                        <a:t>Biologie – 9.</a:t>
                      </a:r>
                      <a:r>
                        <a:rPr lang="cs-CZ" sz="1800" baseline="0" dirty="0" smtClean="0">
                          <a:effectLst/>
                        </a:rPr>
                        <a:t> ročník ZŠ a odpovídající ročník víceletých gymnázií</a:t>
                      </a:r>
                      <a:endParaRPr lang="cs-CZ" sz="18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583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TÉMA: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Přeměněné horniny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583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AUTOR: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Mgr. Andrea </a:t>
                      </a:r>
                      <a:r>
                        <a:rPr lang="cs-CZ" sz="1800" dirty="0" err="1">
                          <a:effectLst/>
                        </a:rPr>
                        <a:t>Nadažyová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583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DATUM: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effectLst/>
                        </a:rPr>
                        <a:t>17. 12. </a:t>
                      </a:r>
                      <a:r>
                        <a:rPr lang="cs-CZ" sz="1800" dirty="0">
                          <a:effectLst/>
                        </a:rPr>
                        <a:t>2012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583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NÁZEV A ČÍSLO PROJEKTU: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Učíme se pro život v 21. století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CZ.1.07/1.5.00/34.0629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583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OZNAČENÍ VÝUKOVÉHO MATERIÁLU: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VY_32_INOVACE_Bi.ND.10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1026" name="Picture 2" descr="C:\Users\ICT_SS\Downloads\logo šablon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276819"/>
            <a:ext cx="8286750" cy="131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5349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granát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sz="1600" dirty="0" smtClean="0"/>
              <a:t>       [5]</a:t>
            </a:r>
            <a:endParaRPr lang="cs-CZ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138986"/>
            <a:ext cx="7620000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5248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Úkol: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cs-CZ" dirty="0" smtClean="0"/>
              <a:t>Najděte na internetu informace o přeměněných horninách, které jsou uvedeny v prezentaci.  Zaměřte se hlavně na přeměnu, tedy, z které horniny vznikají. Nezapomeňte na využití člověkem. 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cs-CZ" dirty="0"/>
          </a:p>
        </p:txBody>
      </p:sp>
      <p:pic>
        <p:nvPicPr>
          <p:cNvPr id="1030" name="Picture 6" descr="C:\Users\ICT_SS\AppData\Local\Microsoft\Windows\Temporary Internet Files\Content.IE5\ACX1H80S\MM900286674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954119"/>
            <a:ext cx="2858170" cy="3779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2578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Ke zpracování úkolu můžete využít tyto internetové stránky:</a:t>
            </a:r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>
                <a:hlinkClick r:id="rId2"/>
              </a:rPr>
              <a:t>http://</a:t>
            </a:r>
            <a:r>
              <a:rPr lang="cs-CZ" dirty="0" smtClean="0">
                <a:hlinkClick r:id="rId2"/>
              </a:rPr>
              <a:t>cs.wikipedia.org/wiki/Metamorfovan%C3%A1_hornina</a:t>
            </a:r>
            <a:endParaRPr lang="cs-CZ" dirty="0" smtClean="0"/>
          </a:p>
          <a:p>
            <a:r>
              <a:rPr lang="cs-CZ" dirty="0">
                <a:hlinkClick r:id="rId3"/>
              </a:rPr>
              <a:t>http://</a:t>
            </a:r>
            <a:r>
              <a:rPr lang="cs-CZ" dirty="0" smtClean="0">
                <a:hlinkClick r:id="rId3"/>
              </a:rPr>
              <a:t>geotech.fce.vutbr.cz/studium/geologie/skripta/premenen.htm</a:t>
            </a:r>
            <a:endParaRPr lang="cs-CZ" dirty="0" smtClean="0"/>
          </a:p>
          <a:p>
            <a:r>
              <a:rPr lang="cs-CZ" dirty="0">
                <a:hlinkClick r:id="rId4"/>
              </a:rPr>
              <a:t>http://horniny.kvalitne.cz/fos.html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52528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Použité zdroje: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sz="2000" dirty="0" smtClean="0"/>
              <a:t>KVASNIČKOVÁ, Danuše. A KOLEKTIV. </a:t>
            </a:r>
            <a:r>
              <a:rPr lang="cs-CZ" sz="2000" i="1" dirty="0" smtClean="0"/>
              <a:t>Ekologický přírodopis</a:t>
            </a:r>
            <a:r>
              <a:rPr lang="cs-CZ" sz="2000" dirty="0" smtClean="0"/>
              <a:t>. Praha: Fortuna, 2002. ISBN 80-7168-670-0.</a:t>
            </a:r>
          </a:p>
          <a:p>
            <a:r>
              <a:rPr lang="cs-CZ" sz="2000" dirty="0">
                <a:hlinkClick r:id="rId2"/>
              </a:rPr>
              <a:t>http://</a:t>
            </a:r>
            <a:r>
              <a:rPr lang="cs-CZ" sz="2000" dirty="0" smtClean="0">
                <a:hlinkClick r:id="rId2"/>
              </a:rPr>
              <a:t>cs.wikipedia.org/wiki/Metamorfovan%C3%A1_hornina</a:t>
            </a:r>
            <a:endParaRPr lang="cs-CZ" sz="2000" dirty="0" smtClean="0"/>
          </a:p>
          <a:p>
            <a:r>
              <a:rPr lang="cs-CZ" sz="2000" dirty="0">
                <a:hlinkClick r:id="rId3"/>
              </a:rPr>
              <a:t>http://</a:t>
            </a:r>
            <a:r>
              <a:rPr lang="cs-CZ" sz="2000" dirty="0" smtClean="0">
                <a:hlinkClick r:id="rId3"/>
              </a:rPr>
              <a:t>geotech.fce.vutbr.cz/studium/geologie/skripta/premenen.htm</a:t>
            </a:r>
            <a:endParaRPr lang="cs-CZ" sz="2000" dirty="0" smtClean="0"/>
          </a:p>
          <a:p>
            <a:r>
              <a:rPr lang="cs-CZ" sz="2000" dirty="0">
                <a:hlinkClick r:id="rId4"/>
              </a:rPr>
              <a:t>http://horniny.kvalitne.cz/fos.html</a:t>
            </a:r>
            <a:endParaRPr lang="cs-CZ" sz="2000" dirty="0" smtClean="0"/>
          </a:p>
          <a:p>
            <a:r>
              <a:rPr lang="cs-CZ" sz="2000" dirty="0" smtClean="0"/>
              <a:t>1)</a:t>
            </a:r>
            <a:r>
              <a:rPr lang="cs-CZ" sz="2000" dirty="0"/>
              <a:t> </a:t>
            </a:r>
            <a:r>
              <a:rPr lang="cs-CZ" sz="2000" dirty="0" err="1"/>
              <a:t>Eurico</a:t>
            </a:r>
            <a:r>
              <a:rPr lang="cs-CZ" sz="2000" dirty="0"/>
              <a:t> </a:t>
            </a:r>
            <a:r>
              <a:rPr lang="cs-CZ" sz="2000" dirty="0" err="1" smtClean="0"/>
              <a:t>Zimbres</a:t>
            </a:r>
            <a:r>
              <a:rPr lang="cs-CZ" sz="2000" dirty="0" smtClean="0"/>
              <a:t>. </a:t>
            </a:r>
            <a:r>
              <a:rPr lang="cs-CZ" sz="2000" dirty="0"/>
              <a:t>[cit. </a:t>
            </a:r>
            <a:r>
              <a:rPr lang="cs-CZ" sz="2000" dirty="0" smtClean="0"/>
              <a:t>2012-12-17] </a:t>
            </a:r>
            <a:r>
              <a:rPr lang="cs-CZ" sz="2000" dirty="0"/>
              <a:t>dostupné pod licencí </a:t>
            </a:r>
            <a:r>
              <a:rPr lang="cs-CZ" sz="2000" dirty="0" err="1"/>
              <a:t>Creative</a:t>
            </a:r>
            <a:r>
              <a:rPr lang="cs-CZ" sz="2000" dirty="0"/>
              <a:t> </a:t>
            </a:r>
            <a:r>
              <a:rPr lang="cs-CZ" sz="2000" dirty="0" err="1"/>
              <a:t>Commons</a:t>
            </a:r>
            <a:r>
              <a:rPr lang="cs-CZ" sz="2000" dirty="0"/>
              <a:t> na www</a:t>
            </a:r>
            <a:r>
              <a:rPr lang="cs-CZ" sz="2000" dirty="0" smtClean="0"/>
              <a:t>: </a:t>
            </a:r>
            <a:r>
              <a:rPr lang="cs-CZ" sz="2000" dirty="0" smtClean="0">
                <a:hlinkClick r:id="rId5"/>
              </a:rPr>
              <a:t>http</a:t>
            </a:r>
            <a:r>
              <a:rPr lang="cs-CZ" sz="2000" dirty="0">
                <a:hlinkClick r:id="rId5"/>
              </a:rPr>
              <a:t>://</a:t>
            </a:r>
            <a:r>
              <a:rPr lang="cs-CZ" sz="2000" dirty="0" smtClean="0">
                <a:hlinkClick r:id="rId5"/>
              </a:rPr>
              <a:t>cs.wikipedia.org/wiki/Soubor:Augen-gneiss-2.jpg</a:t>
            </a:r>
            <a:endParaRPr lang="cs-CZ" sz="2000" dirty="0" smtClean="0"/>
          </a:p>
          <a:p>
            <a:r>
              <a:rPr lang="cs-CZ" sz="2000" dirty="0"/>
              <a:t>2</a:t>
            </a:r>
            <a:r>
              <a:rPr lang="cs-CZ" sz="2000" dirty="0" smtClean="0"/>
              <a:t>) </a:t>
            </a:r>
            <a:r>
              <a:rPr lang="cs-CZ" sz="2000" dirty="0"/>
              <a:t>Jirka82. [cit. </a:t>
            </a:r>
            <a:r>
              <a:rPr lang="cs-CZ" sz="2000" dirty="0" smtClean="0"/>
              <a:t>2012-12-17] </a:t>
            </a:r>
            <a:r>
              <a:rPr lang="cs-CZ" sz="2000" dirty="0"/>
              <a:t>dostupné pod licencí </a:t>
            </a:r>
            <a:r>
              <a:rPr lang="cs-CZ" sz="2000" dirty="0" err="1"/>
              <a:t>Creative</a:t>
            </a:r>
            <a:r>
              <a:rPr lang="cs-CZ" sz="2000" dirty="0"/>
              <a:t> </a:t>
            </a:r>
            <a:r>
              <a:rPr lang="cs-CZ" sz="2000" dirty="0" err="1"/>
              <a:t>Commons</a:t>
            </a:r>
            <a:r>
              <a:rPr lang="cs-CZ" sz="2000" dirty="0"/>
              <a:t> na www:</a:t>
            </a:r>
          </a:p>
          <a:p>
            <a:pPr marL="0" indent="0">
              <a:buNone/>
            </a:pPr>
            <a:r>
              <a:rPr lang="cs-CZ" sz="2000" dirty="0" smtClean="0"/>
              <a:t>       </a:t>
            </a:r>
            <a:r>
              <a:rPr lang="cs-CZ" sz="2000" dirty="0" smtClean="0">
                <a:hlinkClick r:id="rId6"/>
              </a:rPr>
              <a:t>http</a:t>
            </a:r>
            <a:r>
              <a:rPr lang="cs-CZ" sz="2000" dirty="0">
                <a:hlinkClick r:id="rId6"/>
              </a:rPr>
              <a:t>://cs.wikipedia.org/wiki/Soubor:Svor,_</a:t>
            </a:r>
            <a:r>
              <a:rPr lang="cs-CZ" sz="2000" dirty="0" smtClean="0">
                <a:hlinkClick r:id="rId6"/>
              </a:rPr>
              <a:t>hornina.jpg</a:t>
            </a:r>
            <a:r>
              <a:rPr lang="cs-CZ" sz="2000" dirty="0" smtClean="0"/>
              <a:t> </a:t>
            </a:r>
          </a:p>
          <a:p>
            <a:r>
              <a:rPr lang="cs-CZ" sz="2000" dirty="0"/>
              <a:t>3) </a:t>
            </a:r>
            <a:r>
              <a:rPr lang="cs-CZ" sz="2000" dirty="0" err="1"/>
              <a:t>Saperaud</a:t>
            </a:r>
            <a:r>
              <a:rPr lang="cs-CZ" sz="2000" dirty="0"/>
              <a:t>. [cit. </a:t>
            </a:r>
            <a:r>
              <a:rPr lang="cs-CZ" sz="2000" dirty="0" smtClean="0"/>
              <a:t>2012-12-17] </a:t>
            </a:r>
            <a:r>
              <a:rPr lang="cs-CZ" sz="2000" dirty="0"/>
              <a:t>dostupné pod licencí public </a:t>
            </a:r>
            <a:r>
              <a:rPr lang="cs-CZ" sz="2000" dirty="0" err="1"/>
              <a:t>domain</a:t>
            </a:r>
            <a:r>
              <a:rPr lang="cs-CZ" sz="2000" dirty="0"/>
              <a:t> na www:</a:t>
            </a:r>
          </a:p>
          <a:p>
            <a:pPr marL="0" indent="0">
              <a:buNone/>
            </a:pPr>
            <a:r>
              <a:rPr lang="cs-CZ" sz="2000" dirty="0"/>
              <a:t>       </a:t>
            </a:r>
            <a:r>
              <a:rPr lang="cs-CZ" sz="2000" dirty="0">
                <a:hlinkClick r:id="rId7"/>
              </a:rPr>
              <a:t>http://cs.wikipedia.org/wiki/Soubor:PhylliteUSGOV.jpg</a:t>
            </a:r>
            <a:endParaRPr lang="cs-CZ" sz="2000" dirty="0"/>
          </a:p>
          <a:p>
            <a:r>
              <a:rPr lang="cs-CZ" sz="2000" dirty="0"/>
              <a:t>4) </a:t>
            </a:r>
            <a:r>
              <a:rPr lang="cs-CZ" sz="2000" dirty="0" err="1"/>
              <a:t>Fanghong</a:t>
            </a:r>
            <a:r>
              <a:rPr lang="cs-CZ" sz="2000" dirty="0"/>
              <a:t>. [cit. </a:t>
            </a:r>
            <a:r>
              <a:rPr lang="cs-CZ" sz="2000" dirty="0" smtClean="0"/>
              <a:t>2012-12-17] </a:t>
            </a:r>
            <a:r>
              <a:rPr lang="cs-CZ" sz="2000" dirty="0"/>
              <a:t>dostupné pod licencí public </a:t>
            </a:r>
            <a:r>
              <a:rPr lang="cs-CZ" sz="2000" dirty="0" err="1"/>
              <a:t>domain</a:t>
            </a:r>
            <a:r>
              <a:rPr lang="cs-CZ" sz="2000" dirty="0"/>
              <a:t> na www: </a:t>
            </a:r>
            <a:r>
              <a:rPr lang="cs-CZ" sz="2000" dirty="0">
                <a:hlinkClick r:id="rId8"/>
              </a:rPr>
              <a:t>http://cs.wikipedia.org/wiki/Soubor:MarbleUSGOV.jpg</a:t>
            </a:r>
            <a:endParaRPr lang="cs-CZ" sz="2000" dirty="0"/>
          </a:p>
          <a:p>
            <a:r>
              <a:rPr lang="cs-CZ" sz="2000" dirty="0" smtClean="0"/>
              <a:t>5</a:t>
            </a:r>
            <a:r>
              <a:rPr lang="cs-CZ" sz="2000" dirty="0"/>
              <a:t>) </a:t>
            </a:r>
            <a:r>
              <a:rPr lang="cs-CZ" sz="2000" dirty="0" smtClean="0"/>
              <a:t>Kluka</a:t>
            </a:r>
            <a:r>
              <a:rPr lang="cs-CZ" sz="2000" dirty="0"/>
              <a:t>. [cit. </a:t>
            </a:r>
            <a:r>
              <a:rPr lang="cs-CZ" sz="2000" dirty="0" smtClean="0"/>
              <a:t>2012-12-17] </a:t>
            </a:r>
            <a:r>
              <a:rPr lang="cs-CZ" sz="2000" dirty="0"/>
              <a:t>dostupné pod licencí </a:t>
            </a:r>
            <a:r>
              <a:rPr lang="cs-CZ" sz="2000" dirty="0" err="1"/>
              <a:t>Creative</a:t>
            </a:r>
            <a:r>
              <a:rPr lang="cs-CZ" sz="2000" dirty="0"/>
              <a:t> </a:t>
            </a:r>
            <a:r>
              <a:rPr lang="cs-CZ" sz="2000" dirty="0" err="1"/>
              <a:t>Commons</a:t>
            </a:r>
            <a:r>
              <a:rPr lang="cs-CZ" sz="2000" dirty="0"/>
              <a:t> na www:</a:t>
            </a:r>
          </a:p>
          <a:p>
            <a:pPr marL="0" indent="0">
              <a:buNone/>
            </a:pPr>
            <a:r>
              <a:rPr lang="cs-CZ" sz="2000" dirty="0" smtClean="0"/>
              <a:t>       </a:t>
            </a:r>
            <a:r>
              <a:rPr lang="cs-CZ" sz="2000" dirty="0" smtClean="0">
                <a:hlinkClick r:id="rId9"/>
              </a:rPr>
              <a:t>http</a:t>
            </a:r>
            <a:r>
              <a:rPr lang="cs-CZ" sz="2000" dirty="0">
                <a:hlinkClick r:id="rId9"/>
              </a:rPr>
              <a:t>://cs.wikipedia.org/wiki/Soubor:Granat,_</a:t>
            </a:r>
            <a:r>
              <a:rPr lang="cs-CZ" sz="2000" dirty="0" smtClean="0">
                <a:hlinkClick r:id="rId9"/>
              </a:rPr>
              <a:t>Madagaskar.JPG</a:t>
            </a:r>
            <a:endParaRPr lang="cs-CZ" sz="2000" dirty="0" smtClean="0"/>
          </a:p>
          <a:p>
            <a:r>
              <a:rPr lang="cs-CZ" sz="2000" smtClean="0"/>
              <a:t>další </a:t>
            </a:r>
            <a:r>
              <a:rPr lang="cs-CZ" sz="2000" dirty="0" smtClean="0"/>
              <a:t>obrázky - použity </a:t>
            </a:r>
            <a:r>
              <a:rPr lang="cs-CZ" sz="2000" dirty="0"/>
              <a:t>z webu: Office.com</a:t>
            </a:r>
            <a:endParaRPr lang="cs-CZ" sz="2000" dirty="0" smtClean="0"/>
          </a:p>
        </p:txBody>
      </p:sp>
    </p:spTree>
    <p:extLst>
      <p:ext uri="{BB962C8B-B14F-4D97-AF65-F5344CB8AC3E}">
        <p14:creationId xmlns:p14="http://schemas.microsoft.com/office/powerpoint/2010/main" val="3941856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251520" y="260648"/>
            <a:ext cx="8424936" cy="67351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2000" dirty="0" smtClean="0">
                <a:ea typeface="Calibri"/>
                <a:cs typeface="Times New Roman"/>
              </a:rPr>
              <a:t>ANOTACE: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2000" dirty="0" smtClean="0"/>
              <a:t>Prezentace o přeměněných horninách slouží učiteli především k vysvětlení nového učiva.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2000" dirty="0" smtClean="0"/>
              <a:t>Žáci si osvojí pojmy a seznámí se se základními příklady přeměněných hornin. Do hodiny mohou být zapojeni přípravou referátu či prezentace, hledáním na internetu.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2000" dirty="0" smtClean="0"/>
              <a:t>Pomocí webových stránek odpoví na otázky v úkolu a vše si zaznamenají do sešitu nebo využijí textový editor (např. MS </a:t>
            </a:r>
            <a:r>
              <a:rPr lang="cs-CZ" sz="2000" dirty="0"/>
              <a:t>Word). Obrázky </a:t>
            </a:r>
            <a:r>
              <a:rPr lang="cs-CZ" sz="2000" dirty="0" smtClean="0"/>
              <a:t>lze </a:t>
            </a:r>
            <a:r>
              <a:rPr lang="cs-CZ" sz="2000" dirty="0"/>
              <a:t>využít </a:t>
            </a:r>
            <a:r>
              <a:rPr lang="cs-CZ" sz="2000" dirty="0" smtClean="0"/>
              <a:t>při nácviku poznávání hornin.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2000" b="1" dirty="0" smtClean="0">
                <a:solidFill>
                  <a:srgbClr val="000000"/>
                </a:solidFill>
                <a:ea typeface="Calibri"/>
                <a:cs typeface="Times New Roman"/>
              </a:rPr>
              <a:t>Formy výuky</a:t>
            </a:r>
            <a:r>
              <a:rPr lang="cs-CZ" sz="2000" dirty="0" smtClean="0">
                <a:solidFill>
                  <a:srgbClr val="000000"/>
                </a:solidFill>
                <a:ea typeface="Calibri"/>
                <a:cs typeface="Times New Roman"/>
              </a:rPr>
              <a:t>:  h</a:t>
            </a:r>
            <a:r>
              <a:rPr lang="cs-CZ" sz="2000" dirty="0" smtClean="0"/>
              <a:t>romadná nebo skupinová výuka</a:t>
            </a:r>
          </a:p>
          <a:p>
            <a:pPr lvl="0"/>
            <a:r>
              <a:rPr lang="cs-CZ" sz="2000" b="1" dirty="0" smtClean="0">
                <a:solidFill>
                  <a:srgbClr val="000000"/>
                </a:solidFill>
                <a:ea typeface="Calibri"/>
                <a:cs typeface="Times New Roman"/>
              </a:rPr>
              <a:t>Převládající klíčové kompetence</a:t>
            </a:r>
            <a:r>
              <a:rPr lang="cs-CZ" sz="2000" dirty="0">
                <a:solidFill>
                  <a:srgbClr val="000000"/>
                </a:solidFill>
                <a:ea typeface="Calibri"/>
                <a:cs typeface="Times New Roman"/>
              </a:rPr>
              <a:t>: </a:t>
            </a:r>
            <a:r>
              <a:rPr lang="cs-CZ" sz="2000" dirty="0" smtClean="0">
                <a:solidFill>
                  <a:srgbClr val="000000"/>
                </a:solidFill>
                <a:ea typeface="Calibri"/>
                <a:cs typeface="Times New Roman"/>
              </a:rPr>
              <a:t>k</a:t>
            </a:r>
            <a:r>
              <a:rPr lang="cs-CZ" sz="2000" dirty="0" smtClean="0">
                <a:solidFill>
                  <a:prstClr val="black"/>
                </a:solidFill>
              </a:rPr>
              <a:t>ompetence </a:t>
            </a:r>
            <a:r>
              <a:rPr lang="cs-CZ" sz="2000" dirty="0">
                <a:solidFill>
                  <a:prstClr val="black"/>
                </a:solidFill>
              </a:rPr>
              <a:t>k učení, kompetence k řešení problémů, kompetence komunikativní, kompetence sociální a personální, kompetence občanské </a:t>
            </a:r>
            <a:endParaRPr lang="cs-CZ" sz="2000" dirty="0" smtClean="0">
              <a:solidFill>
                <a:prstClr val="black"/>
              </a:solidFill>
            </a:endParaRPr>
          </a:p>
          <a:p>
            <a:pPr lvl="0"/>
            <a:endParaRPr lang="cs-CZ" sz="2000" dirty="0">
              <a:solidFill>
                <a:prstClr val="black"/>
              </a:solidFill>
            </a:endParaRPr>
          </a:p>
          <a:p>
            <a:r>
              <a:rPr lang="cs-CZ" sz="2000" b="1" dirty="0"/>
              <a:t>Vazba na ŠVP: </a:t>
            </a:r>
            <a:r>
              <a:rPr lang="cs-CZ" sz="2000" dirty="0"/>
              <a:t>Školní vzdělávací program pro osmileté gymnázium – část A – nižší gymnázium – učební osnovy BIOLOGIE – kvarta – </a:t>
            </a:r>
            <a:r>
              <a:rPr lang="cs-CZ" sz="2000" smtClean="0"/>
              <a:t>Horninový cyklus</a:t>
            </a:r>
            <a:endParaRPr lang="cs-CZ" sz="2000" dirty="0">
              <a:solidFill>
                <a:prstClr val="black"/>
              </a:solidFill>
            </a:endParaRPr>
          </a:p>
          <a:p>
            <a:pPr marL="285750" indent="-285750"/>
            <a:endParaRPr lang="cs-CZ" sz="2000" dirty="0"/>
          </a:p>
          <a:p>
            <a:pPr marL="285750" indent="-285750"/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2650832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Přeměněné horniny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 smtClean="0"/>
              <a:t>metamorfóza = přeměna</a:t>
            </a:r>
          </a:p>
          <a:p>
            <a:r>
              <a:rPr lang="cs-CZ" dirty="0" smtClean="0"/>
              <a:t>Horotvornou činností se horniny z povrchu země dostávají do velké hloubky v zemské kůře. </a:t>
            </a:r>
          </a:p>
          <a:p>
            <a:pPr marL="0" indent="0">
              <a:buNone/>
            </a:pPr>
            <a:r>
              <a:rPr lang="cs-CZ" dirty="0" smtClean="0"/>
              <a:t>    Mění se působením vysokých teplot a tlaku.</a:t>
            </a:r>
          </a:p>
          <a:p>
            <a:pPr marL="0" indent="0">
              <a:buNone/>
            </a:pPr>
            <a:r>
              <a:rPr lang="cs-CZ" dirty="0" smtClean="0"/>
              <a:t>Pokud je teplota a tlak vysoká, ale taková, že se horniny nezačínají tavit, přizpůsobují se novým podmínkám, dochází k přestavbě částic, vznikají </a:t>
            </a:r>
            <a:r>
              <a:rPr lang="cs-CZ" b="1" i="1" u="sng" dirty="0" smtClean="0"/>
              <a:t>horniny přeměněné</a:t>
            </a:r>
            <a:r>
              <a:rPr lang="cs-CZ" dirty="0" smtClean="0"/>
              <a:t>.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7072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4294967295"/>
          </p:nvPr>
        </p:nvSpPr>
        <p:spPr>
          <a:xfrm>
            <a:off x="0" y="765175"/>
            <a:ext cx="8229600" cy="5360988"/>
          </a:xfrm>
        </p:spPr>
        <p:txBody>
          <a:bodyPr/>
          <a:lstStyle/>
          <a:p>
            <a:r>
              <a:rPr lang="cs-CZ" dirty="0" smtClean="0"/>
              <a:t>Působením vysoké teploty se horniny taví, vzniká magma. Tuhnutím magmatu se opět vytvářejí </a:t>
            </a:r>
            <a:r>
              <a:rPr lang="cs-CZ" b="1" dirty="0" smtClean="0"/>
              <a:t>vyvřelé horniny</a:t>
            </a:r>
            <a:r>
              <a:rPr lang="cs-CZ" dirty="0" smtClean="0"/>
              <a:t>.  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 smtClean="0"/>
          </a:p>
          <a:p>
            <a:r>
              <a:rPr lang="cs-CZ" dirty="0" smtClean="0"/>
              <a:t>Pokud se vyvřelé čí přeměněné horniny dostaly k zemskému povrchu a zvětrávaly, vznikly z nich opět </a:t>
            </a:r>
            <a:r>
              <a:rPr lang="cs-CZ" b="1" dirty="0" smtClean="0"/>
              <a:t>horniny usazené</a:t>
            </a:r>
            <a:r>
              <a:rPr lang="cs-CZ" dirty="0" smtClean="0"/>
              <a:t>.</a:t>
            </a:r>
            <a:endParaRPr lang="cs-CZ" dirty="0"/>
          </a:p>
        </p:txBody>
      </p:sp>
      <p:pic>
        <p:nvPicPr>
          <p:cNvPr id="2050" name="Picture 2" descr="C:\Users\ICT_SS\AppData\Local\Microsoft\Windows\Temporary Internet Files\Content.IE5\B06AH7CM\MM900234703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2204864"/>
            <a:ext cx="1238250" cy="123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5804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Zástupný symbol pro obsah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181266192"/>
              </p:ext>
            </p:extLst>
          </p:nvPr>
        </p:nvGraphicFramePr>
        <p:xfrm>
          <a:off x="395536" y="1124744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74258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rula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sz="1600" dirty="0" smtClean="0"/>
              <a:t>[1]</a:t>
            </a:r>
            <a:endParaRPr lang="cs-CZ" sz="16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340767"/>
            <a:ext cx="7143750" cy="570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90764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svor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sz="1600" dirty="0" smtClean="0"/>
              <a:t>   [2]</a:t>
            </a:r>
            <a:endParaRPr lang="cs-CZ" sz="16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340768"/>
            <a:ext cx="7620000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33721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fylit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sz="1600" dirty="0" smtClean="0"/>
              <a:t>                                                     [3]</a:t>
            </a:r>
            <a:endParaRPr lang="cs-CZ" sz="16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2024063"/>
            <a:ext cx="3429000" cy="2809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26775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mramor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14400" y="16288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1600" dirty="0" smtClean="0"/>
              <a:t>                                       [4]</a:t>
            </a:r>
            <a:endParaRPr lang="cs-CZ" sz="16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1985963"/>
            <a:ext cx="3429000" cy="288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4030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520</Words>
  <Application>Microsoft Office PowerPoint</Application>
  <PresentationFormat>Předvádění na obrazovce (4:3)</PresentationFormat>
  <Paragraphs>69</Paragraphs>
  <Slides>13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4" baseType="lpstr">
      <vt:lpstr>Motiv systému Office</vt:lpstr>
      <vt:lpstr>Prezentace aplikace PowerPoint</vt:lpstr>
      <vt:lpstr>Prezentace aplikace PowerPoint</vt:lpstr>
      <vt:lpstr>Přeměněné horniny</vt:lpstr>
      <vt:lpstr>Prezentace aplikace PowerPoint</vt:lpstr>
      <vt:lpstr>Prezentace aplikace PowerPoint</vt:lpstr>
      <vt:lpstr>rula</vt:lpstr>
      <vt:lpstr>svor</vt:lpstr>
      <vt:lpstr>fylit</vt:lpstr>
      <vt:lpstr>mramor</vt:lpstr>
      <vt:lpstr>granát</vt:lpstr>
      <vt:lpstr>Úkol:</vt:lpstr>
      <vt:lpstr>Ke zpracování úkolu můžete využít tyto internetové stránky:</vt:lpstr>
      <vt:lpstr>Použité zdroje: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ICT_SS</dc:creator>
  <cp:lastModifiedBy>Konetzná Magda</cp:lastModifiedBy>
  <cp:revision>19</cp:revision>
  <dcterms:created xsi:type="dcterms:W3CDTF">2012-08-24T19:30:09Z</dcterms:created>
  <dcterms:modified xsi:type="dcterms:W3CDTF">2012-12-18T10:01:14Z</dcterms:modified>
</cp:coreProperties>
</file>