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71" r:id="rId12"/>
    <p:sldId id="269" r:id="rId13"/>
    <p:sldId id="272" r:id="rId14"/>
    <p:sldId id="273" r:id="rId15"/>
    <p:sldId id="274" r:id="rId16"/>
    <p:sldId id="259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84" autoAdjust="0"/>
  </p:normalViewPr>
  <p:slideViewPr>
    <p:cSldViewPr>
      <p:cViewPr>
        <p:scale>
          <a:sx n="70" d="100"/>
          <a:sy n="70" d="100"/>
        </p:scale>
        <p:origin x="-1164" y="-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055B4-25DA-40D0-BCCE-22BD10838902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8B0C5-CC5E-4696-8027-1F725D5E18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969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8B0C5-CC5E-4696-8027-1F725D5E181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6617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8B0C5-CC5E-4696-8027-1F725D5E181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41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17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879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306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64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920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401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41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975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227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472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246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9D1B-5A7E-49BF-93B6-29CADCA7C5D6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A76B7-BF5E-4792-901B-E97E2ACD0D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662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http://www.youtube.com/watch?v=SFC_qJ_8LnM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SFC_qJ_8LnM" TargetMode="External"/><Relationship Id="rId13" Type="http://schemas.openxmlformats.org/officeDocument/2006/relationships/hyperlink" Target="http://cs.wikipedia.org/wiki/Soubor:Kinemetrics_seismograph.jpg" TargetMode="External"/><Relationship Id="rId3" Type="http://schemas.openxmlformats.org/officeDocument/2006/relationships/hyperlink" Target="http://cs.wikipedia.org/wiki/Richterova_stupnice" TargetMode="External"/><Relationship Id="rId7" Type="http://schemas.openxmlformats.org/officeDocument/2006/relationships/hyperlink" Target="http://cs.wikipedia.org/wiki/Zem%C4%9Bt%C5%99esen%C3%AD" TargetMode="External"/><Relationship Id="rId12" Type="http://schemas.openxmlformats.org/officeDocument/2006/relationships/hyperlink" Target="http://en.wikipedia.org/wiki/File:Usgs_quake_seis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emetreseni.okamzite.eu/" TargetMode="External"/><Relationship Id="rId11" Type="http://schemas.openxmlformats.org/officeDocument/2006/relationships/hyperlink" Target="http://cs.wikipedia.org/wiki/Soubor:Pswaves.jpg" TargetMode="External"/><Relationship Id="rId5" Type="http://schemas.openxmlformats.org/officeDocument/2006/relationships/hyperlink" Target="http://www.ceskatelevize.cz/ct24/regiony/181057-v-bunkru-u-sedlonova-se-ukryva-seismicka-stanice/" TargetMode="External"/><Relationship Id="rId10" Type="http://schemas.openxmlformats.org/officeDocument/2006/relationships/hyperlink" Target="http://cs.wikipedia.org/wiki/Soubor:Epicenter.png" TargetMode="External"/><Relationship Id="rId4" Type="http://schemas.openxmlformats.org/officeDocument/2006/relationships/hyperlink" Target="http://www.converter.cz/tabulky/richterova-stupnice.htm" TargetMode="External"/><Relationship Id="rId9" Type="http://schemas.openxmlformats.org/officeDocument/2006/relationships/hyperlink" Target="http://www.youtube.com/watch?v=Zh3GXqdXLXg" TargetMode="External"/><Relationship Id="rId14" Type="http://schemas.openxmlformats.org/officeDocument/2006/relationships/hyperlink" Target="http://cs.wikipedia.org/wiki/Soubor:World_seismicity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4AQ7sUqPtA&amp;feature=relate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www.youtube.com/watch?v=Zh3GXqdXLX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emetreseni.okamzite.e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ceskatelevize.cz/ct24/regiony/181057-v-bunkru-u-sedlonova-se-ukryva-seismicka-stanice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cs.wikipedia.org/wiki/Zem%C4%9Bt%C5%99esen%C3%AD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4400180"/>
              </p:ext>
            </p:extLst>
          </p:nvPr>
        </p:nvGraphicFramePr>
        <p:xfrm>
          <a:off x="0" y="1503087"/>
          <a:ext cx="9143999" cy="5354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1"/>
              </a:tblGrid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</a:rPr>
                        <a:t>Biologie - 9. ročník</a:t>
                      </a:r>
                      <a:r>
                        <a:rPr lang="cs-CZ" sz="1800" baseline="0" dirty="0" smtClean="0">
                          <a:effectLst/>
                        </a:rPr>
                        <a:t> ZŠ 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Zemětřesení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21</a:t>
                      </a:r>
                      <a:r>
                        <a:rPr lang="cs-CZ" sz="1800" dirty="0" smtClean="0">
                          <a:effectLst/>
                        </a:rPr>
                        <a:t>. 1.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34" y="188640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91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cs-CZ" dirty="0" smtClean="0"/>
              <a:t>Síla otřesu se měří stupnicí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Richterova stupnice</a:t>
            </a:r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111338"/>
              </p:ext>
            </p:extLst>
          </p:nvPr>
        </p:nvGraphicFramePr>
        <p:xfrm>
          <a:off x="0" y="2485683"/>
          <a:ext cx="9108504" cy="4339831"/>
        </p:xfrm>
        <a:graphic>
          <a:graphicData uri="http://schemas.openxmlformats.org/drawingml/2006/table">
            <a:tbl>
              <a:tblPr/>
              <a:tblGrid>
                <a:gridCol w="2290581"/>
                <a:gridCol w="2066410"/>
                <a:gridCol w="2451839"/>
                <a:gridCol w="2299674"/>
              </a:tblGrid>
              <a:tr h="1152128">
                <a:tc>
                  <a:txBody>
                    <a:bodyPr/>
                    <a:lstStyle/>
                    <a:p>
                      <a:r>
                        <a:rPr lang="cs-CZ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Popisek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Richterovo magnitudo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Účinky zemětřesení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Četnost výskytu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4447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Mikro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méně než 2,0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 err="1">
                          <a:effectLst/>
                        </a:rPr>
                        <a:t>Mikrozemětřesení</a:t>
                      </a:r>
                      <a:r>
                        <a:rPr lang="cs-CZ" sz="2400" dirty="0">
                          <a:effectLst/>
                        </a:rPr>
                        <a:t>, </a:t>
                      </a:r>
                      <a:r>
                        <a:rPr lang="cs-CZ" sz="2400" dirty="0" err="1">
                          <a:effectLst/>
                        </a:rPr>
                        <a:t>nepocititelné</a:t>
                      </a:r>
                      <a:r>
                        <a:rPr lang="cs-CZ" sz="2400" dirty="0">
                          <a:effectLst/>
                        </a:rPr>
                        <a:t>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8000 denně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24447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Velmi malé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2,0 až 2,9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Většinou </a:t>
                      </a:r>
                      <a:r>
                        <a:rPr lang="cs-CZ" sz="2400" dirty="0" err="1">
                          <a:effectLst/>
                        </a:rPr>
                        <a:t>nepocititelné</a:t>
                      </a:r>
                      <a:r>
                        <a:rPr lang="cs-CZ" sz="2400" dirty="0">
                          <a:effectLst/>
                        </a:rPr>
                        <a:t>, ale zaznamenatelné.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1000 denně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31426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Malé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3,0 až 3,9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Často </a:t>
                      </a:r>
                      <a:r>
                        <a:rPr lang="cs-CZ" sz="2400" dirty="0" err="1">
                          <a:effectLst/>
                        </a:rPr>
                        <a:t>pocititelné</a:t>
                      </a:r>
                      <a:r>
                        <a:rPr lang="cs-CZ" sz="2400" dirty="0">
                          <a:effectLst/>
                        </a:rPr>
                        <a:t>, nezpůsobující škody.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49000 ročně (odhad)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5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993974"/>
              </p:ext>
            </p:extLst>
          </p:nvPr>
        </p:nvGraphicFramePr>
        <p:xfrm>
          <a:off x="0" y="-1"/>
          <a:ext cx="9144000" cy="6858001"/>
        </p:xfrm>
        <a:graphic>
          <a:graphicData uri="http://schemas.openxmlformats.org/drawingml/2006/table">
            <a:tbl>
              <a:tblPr/>
              <a:tblGrid>
                <a:gridCol w="1475656"/>
                <a:gridCol w="2088232"/>
                <a:gridCol w="3294112"/>
                <a:gridCol w="2286000"/>
              </a:tblGrid>
              <a:tr h="2286000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Slabé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4,0 až 4,9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Citelné třesení věcí uvnitř domů, drnčivé zvuky. Významné škody nepravděpodobné.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6200 ročně (odhad)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1875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Střední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5,0 až 5,9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Může způsobit velké škody špatně postaveným budovám v malé oblasti. Pouze drobné poničení dobře postaveným budovám.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800 ročně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00126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Silné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6,0 až 6,9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Může ničit až do vzdálenosti 100 km.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120 ročně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17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432921"/>
              </p:ext>
            </p:extLst>
          </p:nvPr>
        </p:nvGraphicFramePr>
        <p:xfrm>
          <a:off x="-36512" y="44624"/>
          <a:ext cx="9180512" cy="6658730"/>
        </p:xfrm>
        <a:graphic>
          <a:graphicData uri="http://schemas.openxmlformats.org/drawingml/2006/table">
            <a:tbl>
              <a:tblPr/>
              <a:tblGrid>
                <a:gridCol w="2350034"/>
                <a:gridCol w="2313523"/>
                <a:gridCol w="2313523"/>
                <a:gridCol w="2203432"/>
              </a:tblGrid>
              <a:tr h="1800200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Velké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7,0 až 7,9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Může způsobit vážné škody na velkých oblastech.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okolo 18 ročně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173318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Velmi velké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8,0 až 8,9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Může způsobit vážné škody i ve vzdálenosti stovek kilometrů.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1 zhruba za rok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73318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Velmi velké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9,0 až 9,9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Může způsobit ještě vážnější škody a působí na tisíce kilometrů.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400" dirty="0">
                          <a:effectLst/>
                        </a:rPr>
                        <a:t>1 zhruba za 20 let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48668">
                <a:tc>
                  <a:txBody>
                    <a:bodyPr/>
                    <a:lstStyle/>
                    <a:p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Masivní(Super</a:t>
                      </a:r>
                      <a:r>
                        <a:rPr lang="cs-CZ" sz="2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)</a:t>
                      </a:r>
                    </a:p>
                    <a:p>
                      <a:r>
                        <a:rPr lang="cs-CZ" sz="2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zemětřesení</a:t>
                      </a:r>
                      <a:endParaRPr lang="cs-CZ" sz="28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10,0+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Nikdy nebylo zaznamenáno, možnost planetárních škod.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effectLst/>
                        </a:rPr>
                        <a:t>Četnost </a:t>
                      </a:r>
                      <a:r>
                        <a:rPr lang="cs-CZ" sz="2400" dirty="0" smtClean="0">
                          <a:effectLst/>
                        </a:rPr>
                        <a:t>neznámá, nezaznamenáno, </a:t>
                      </a:r>
                      <a:r>
                        <a:rPr lang="cs-CZ" sz="2400" dirty="0">
                          <a:effectLst/>
                        </a:rPr>
                        <a:t>není jisté zda je vůbec možné.</a:t>
                      </a:r>
                    </a:p>
                  </a:txBody>
                  <a:tcPr marL="34549" marR="34549" marT="17275" marB="172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55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7369"/>
              </p:ext>
            </p:extLst>
          </p:nvPr>
        </p:nvGraphicFramePr>
        <p:xfrm>
          <a:off x="-36512" y="1157924"/>
          <a:ext cx="9180512" cy="5604524"/>
        </p:xfrm>
        <a:graphic>
          <a:graphicData uri="http://schemas.openxmlformats.org/drawingml/2006/table">
            <a:tbl>
              <a:tblPr/>
              <a:tblGrid>
                <a:gridCol w="1584176"/>
                <a:gridCol w="2808312"/>
                <a:gridCol w="4788024"/>
              </a:tblGrid>
              <a:tr h="567189">
                <a:tc>
                  <a:txBody>
                    <a:bodyPr/>
                    <a:lstStyle/>
                    <a:p>
                      <a:r>
                        <a:rPr lang="cs-CZ" sz="2800" dirty="0"/>
                        <a:t>I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Nepozorovatelné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Rozpoznatelné pouze přístroji, člověk nepozná</a:t>
                      </a:r>
                      <a:endParaRPr lang="cs-CZ" sz="2000" dirty="0"/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054963">
                <a:tc>
                  <a:txBody>
                    <a:bodyPr/>
                    <a:lstStyle/>
                    <a:p>
                      <a:r>
                        <a:rPr lang="cs-CZ" sz="2800" dirty="0"/>
                        <a:t>II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Velmi slabé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Rozpoznatelné v horních patrech budov citlivými lidmi (2,6 - 5 mm.s</a:t>
                      </a:r>
                      <a:r>
                        <a:rPr lang="cs-CZ" sz="2000" baseline="30000" dirty="0"/>
                        <a:t>-2</a:t>
                      </a:r>
                      <a:r>
                        <a:rPr lang="cs-CZ" sz="2000" dirty="0"/>
                        <a:t>).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298848">
                <a:tc>
                  <a:txBody>
                    <a:bodyPr/>
                    <a:lstStyle/>
                    <a:p>
                      <a:r>
                        <a:rPr lang="cs-CZ" sz="2800" dirty="0"/>
                        <a:t>III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Slabé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Srovnatelné </a:t>
                      </a:r>
                      <a:r>
                        <a:rPr lang="cs-CZ" sz="2000" dirty="0"/>
                        <a:t>s vibracemi způsobenými projíždějícím těžkým nákladním </a:t>
                      </a:r>
                      <a:r>
                        <a:rPr lang="cs-CZ" sz="2000" dirty="0" smtClean="0"/>
                        <a:t>automobilem, pohyb lustrů.</a:t>
                      </a:r>
                      <a:endParaRPr lang="cs-CZ" sz="2000" dirty="0"/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1076">
                <a:tc>
                  <a:txBody>
                    <a:bodyPr/>
                    <a:lstStyle/>
                    <a:p>
                      <a:r>
                        <a:rPr lang="cs-CZ" sz="2800" dirty="0"/>
                        <a:t>IV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Mírné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Praskavé zvuky, drnčení </a:t>
                      </a:r>
                      <a:r>
                        <a:rPr lang="cs-CZ" sz="2000" dirty="0"/>
                        <a:t>oken, </a:t>
                      </a:r>
                      <a:r>
                        <a:rPr lang="cs-CZ" sz="2000" dirty="0" smtClean="0"/>
                        <a:t>cinkání </a:t>
                      </a:r>
                      <a:r>
                        <a:rPr lang="cs-CZ" sz="2000" dirty="0"/>
                        <a:t>příborů a </a:t>
                      </a:r>
                      <a:r>
                        <a:rPr lang="cs-CZ" sz="2000" dirty="0" smtClean="0"/>
                        <a:t>nádobí.</a:t>
                      </a:r>
                      <a:endParaRPr lang="cs-CZ" sz="2000" dirty="0"/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101333">
                <a:tc>
                  <a:txBody>
                    <a:bodyPr/>
                    <a:lstStyle/>
                    <a:p>
                      <a:r>
                        <a:rPr lang="cs-CZ" sz="2800" dirty="0"/>
                        <a:t>V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Málo silné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Lze rozpoznat v krajině, probouzí spící, praskání </a:t>
                      </a:r>
                      <a:r>
                        <a:rPr lang="cs-CZ" sz="2000" dirty="0" smtClean="0"/>
                        <a:t>oken </a:t>
                      </a:r>
                      <a:r>
                        <a:rPr lang="cs-CZ" sz="2000" dirty="0"/>
                        <a:t>(28 - 50 mm.s</a:t>
                      </a:r>
                      <a:r>
                        <a:rPr lang="cs-CZ" sz="2000" baseline="30000" dirty="0"/>
                        <a:t>-2</a:t>
                      </a:r>
                      <a:r>
                        <a:rPr lang="cs-CZ" sz="2000" dirty="0"/>
                        <a:t>).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03484">
                <a:tc>
                  <a:txBody>
                    <a:bodyPr/>
                    <a:lstStyle/>
                    <a:p>
                      <a:r>
                        <a:rPr lang="cs-CZ" sz="2800" dirty="0"/>
                        <a:t>VI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Silné</a:t>
                      </a:r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Vrávorání při chůzi, padají předměty, rozbíjí se nádobí, </a:t>
                      </a:r>
                      <a:r>
                        <a:rPr lang="cs-CZ" sz="2000" dirty="0" smtClean="0"/>
                        <a:t>praskají</a:t>
                      </a:r>
                      <a:r>
                        <a:rPr lang="cs-CZ" sz="2000" dirty="0"/>
                        <a:t> </a:t>
                      </a:r>
                      <a:r>
                        <a:rPr lang="cs-CZ" sz="2000" dirty="0" smtClean="0"/>
                        <a:t>omítky.</a:t>
                      </a:r>
                      <a:endParaRPr lang="cs-CZ" sz="2000" dirty="0"/>
                    </a:p>
                  </a:txBody>
                  <a:tcPr marL="59552" marR="59552" marT="29776" marB="297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0" y="-315913"/>
            <a:ext cx="8229600" cy="1733551"/>
          </a:xfrm>
        </p:spPr>
        <p:txBody>
          <a:bodyPr>
            <a:normAutofit/>
          </a:bodyPr>
          <a:lstStyle/>
          <a:p>
            <a:r>
              <a:rPr lang="cs-CZ" sz="3200" dirty="0" err="1">
                <a:solidFill>
                  <a:schemeClr val="accent4">
                    <a:lumMod val="75000"/>
                  </a:schemeClr>
                </a:solidFill>
              </a:rPr>
              <a:t>Mercalliho</a:t>
            </a:r>
            <a:r>
              <a:rPr lang="cs-CZ" sz="3200" dirty="0">
                <a:solidFill>
                  <a:schemeClr val="accent4">
                    <a:lumMod val="75000"/>
                  </a:schemeClr>
                </a:solidFill>
              </a:rPr>
              <a:t> stupnice</a:t>
            </a:r>
          </a:p>
        </p:txBody>
      </p:sp>
    </p:spTree>
    <p:extLst>
      <p:ext uri="{BB962C8B-B14F-4D97-AF65-F5344CB8AC3E}">
        <p14:creationId xmlns:p14="http://schemas.microsoft.com/office/powerpoint/2010/main" val="269983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35227"/>
              </p:ext>
            </p:extLst>
          </p:nvPr>
        </p:nvGraphicFramePr>
        <p:xfrm>
          <a:off x="35496" y="116631"/>
          <a:ext cx="9000999" cy="6624736"/>
        </p:xfrm>
        <a:graphic>
          <a:graphicData uri="http://schemas.openxmlformats.org/drawingml/2006/table">
            <a:tbl>
              <a:tblPr/>
              <a:tblGrid>
                <a:gridCol w="1152128"/>
                <a:gridCol w="2880320"/>
                <a:gridCol w="4968551"/>
              </a:tblGrid>
              <a:tr h="812856">
                <a:tc>
                  <a:txBody>
                    <a:bodyPr/>
                    <a:lstStyle/>
                    <a:p>
                      <a:r>
                        <a:rPr lang="cs-CZ" sz="2800" dirty="0"/>
                        <a:t>VII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Velmi silné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Lze jen obtížně stát, zvony zvoní, trhliny ve zdech.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162376">
                <a:tc>
                  <a:txBody>
                    <a:bodyPr/>
                    <a:lstStyle/>
                    <a:p>
                      <a:r>
                        <a:rPr lang="cs-CZ" sz="2800" dirty="0"/>
                        <a:t>VIII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Bořivé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Padají komíny, poškození budov, pohybující se </a:t>
                      </a:r>
                      <a:r>
                        <a:rPr lang="cs-CZ" sz="2000" dirty="0" smtClean="0"/>
                        <a:t>těžké předměty.</a:t>
                      </a:r>
                      <a:endParaRPr lang="cs-CZ" sz="2000" dirty="0"/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12856">
                <a:tc>
                  <a:txBody>
                    <a:bodyPr/>
                    <a:lstStyle/>
                    <a:p>
                      <a:r>
                        <a:rPr lang="cs-CZ" sz="2800" dirty="0"/>
                        <a:t>IX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Pustošivé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Panika, vážné poškození domů, větší trhliny v půdě.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162376">
                <a:tc>
                  <a:txBody>
                    <a:bodyPr/>
                    <a:lstStyle/>
                    <a:p>
                      <a:r>
                        <a:rPr lang="cs-CZ" sz="2800" dirty="0"/>
                        <a:t>X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Ničivé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Zničené </a:t>
                      </a:r>
                      <a:r>
                        <a:rPr lang="cs-CZ" sz="2000" dirty="0" smtClean="0"/>
                        <a:t>budovy a přehrady, </a:t>
                      </a:r>
                      <a:r>
                        <a:rPr lang="cs-CZ" sz="2000" dirty="0"/>
                        <a:t>velké trhliny v půdě.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162376">
                <a:tc>
                  <a:txBody>
                    <a:bodyPr/>
                    <a:lstStyle/>
                    <a:p>
                      <a:r>
                        <a:rPr lang="cs-CZ" sz="2800" dirty="0"/>
                        <a:t>XI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Katastrofické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Roztržení kolejí a potrubí, zničené mosty, změny terénu.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511896">
                <a:tc>
                  <a:txBody>
                    <a:bodyPr/>
                    <a:lstStyle/>
                    <a:p>
                      <a:r>
                        <a:rPr lang="cs-CZ" sz="2800" dirty="0"/>
                        <a:t>XII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/>
                        <a:t>Globální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000" dirty="0"/>
                        <a:t>Velké předměty létají vzduchem, úplné zničení, rozsáhlé terénní změny (více než 500 mm.s</a:t>
                      </a:r>
                      <a:r>
                        <a:rPr lang="cs-CZ" sz="2000" baseline="30000" dirty="0"/>
                        <a:t>-2</a:t>
                      </a:r>
                      <a:r>
                        <a:rPr lang="cs-CZ" sz="2000" dirty="0"/>
                        <a:t>).</a:t>
                      </a:r>
                    </a:p>
                  </a:txBody>
                  <a:tcPr marL="79403" marR="79403" marT="39701" marB="39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3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395836"/>
            <a:ext cx="87943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3200" dirty="0" smtClean="0">
              <a:hlinkClick r:id="rId2"/>
            </a:endParaRPr>
          </a:p>
          <a:p>
            <a:endParaRPr lang="cs-CZ" sz="3200" dirty="0">
              <a:hlinkClick r:id="rId2"/>
            </a:endParaRPr>
          </a:p>
          <a:p>
            <a:endParaRPr lang="cs-CZ" sz="3200" dirty="0" smtClean="0">
              <a:hlinkClick r:id="rId2"/>
            </a:endParaRPr>
          </a:p>
          <a:p>
            <a:r>
              <a:rPr lang="cs-CZ" sz="3200" dirty="0" smtClean="0">
                <a:hlinkClick r:id="rId2"/>
              </a:rPr>
              <a:t>http://</a:t>
            </a:r>
            <a:r>
              <a:rPr lang="cs-CZ" sz="3200" dirty="0">
                <a:hlinkClick r:id="rId2"/>
              </a:rPr>
              <a:t>www.youtube.com/watch?v=SFC_qJ_8LnM</a:t>
            </a:r>
            <a:endParaRPr lang="cs-CZ" sz="3200" dirty="0"/>
          </a:p>
        </p:txBody>
      </p:sp>
      <p:pic>
        <p:nvPicPr>
          <p:cNvPr id="2050" name="Picture 2" descr="C:\Users\Eliška\AppData\Local\Microsoft\Windows\Temporary Internet Files\Content.IE5\HXGH9240\MC90005679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709" y="193106"/>
            <a:ext cx="2886970" cy="341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4114800" cy="3333819"/>
          </a:xfrm>
        </p:spPr>
        <p:txBody>
          <a:bodyPr/>
          <a:lstStyle/>
          <a:p>
            <a:r>
              <a:rPr lang="cs-CZ" dirty="0" smtClean="0"/>
              <a:t>Víte, že …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332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760640"/>
          </a:xfrm>
        </p:spPr>
        <p:txBody>
          <a:bodyPr>
            <a:normAutofit fontScale="62500" lnSpcReduction="20000"/>
          </a:bodyPr>
          <a:lstStyle/>
          <a:p>
            <a:r>
              <a:rPr lang="cs-CZ" sz="2900" dirty="0" smtClean="0"/>
              <a:t>KVASNIČKOVÁ, Danuše. A KOLEKTIV. </a:t>
            </a:r>
            <a:r>
              <a:rPr lang="cs-CZ" sz="2900" i="1" dirty="0" smtClean="0"/>
              <a:t>Ekologický přírodopis</a:t>
            </a:r>
            <a:r>
              <a:rPr lang="cs-CZ" sz="2900" dirty="0" smtClean="0"/>
              <a:t>. Praha: Fortuna, 2002. ISBN 80-7168-670-0.</a:t>
            </a:r>
          </a:p>
          <a:p>
            <a:r>
              <a:rPr lang="cs-CZ" sz="2900" dirty="0">
                <a:hlinkClick r:id="rId3"/>
              </a:rPr>
              <a:t>http://</a:t>
            </a:r>
            <a:r>
              <a:rPr lang="cs-CZ" sz="2900" dirty="0" smtClean="0">
                <a:hlinkClick r:id="rId3"/>
              </a:rPr>
              <a:t>cs.wikipedia.org/wiki/Richterova_stupnice</a:t>
            </a:r>
            <a:endParaRPr lang="cs-CZ" sz="2900" dirty="0" smtClean="0"/>
          </a:p>
          <a:p>
            <a:r>
              <a:rPr lang="cs-CZ" sz="2900" dirty="0">
                <a:hlinkClick r:id="rId4"/>
              </a:rPr>
              <a:t>http://www.converter.cz/tabulky/richterova-stupnice.htm#mcs</a:t>
            </a:r>
            <a:endParaRPr lang="cs-CZ" sz="2900" dirty="0" smtClean="0"/>
          </a:p>
          <a:p>
            <a:r>
              <a:rPr lang="cs-CZ" sz="2900" dirty="0" smtClean="0">
                <a:hlinkClick r:id="rId5"/>
              </a:rPr>
              <a:t>http</a:t>
            </a:r>
            <a:r>
              <a:rPr lang="cs-CZ" sz="2900" dirty="0">
                <a:hlinkClick r:id="rId5"/>
              </a:rPr>
              <a:t>://www.ceskatelevize.cz/ct24/regiony/181057-v-bunkru-u-sedlonova-se-ukryva-seismicka-stanice</a:t>
            </a:r>
            <a:r>
              <a:rPr lang="cs-CZ" sz="2900" dirty="0" smtClean="0">
                <a:hlinkClick r:id="rId5"/>
              </a:rPr>
              <a:t>/</a:t>
            </a:r>
            <a:endParaRPr lang="cs-CZ" sz="2900" dirty="0" smtClean="0"/>
          </a:p>
          <a:p>
            <a:r>
              <a:rPr lang="cs-CZ" sz="2900" dirty="0">
                <a:hlinkClick r:id="rId6"/>
              </a:rPr>
              <a:t>http://www.zemetreseni.okamzite.eu/</a:t>
            </a:r>
            <a:endParaRPr lang="cs-CZ" sz="2900" dirty="0" smtClean="0"/>
          </a:p>
          <a:p>
            <a:r>
              <a:rPr lang="cs-CZ" sz="2900" dirty="0" smtClean="0">
                <a:hlinkClick r:id="rId7"/>
              </a:rPr>
              <a:t>http://cs.wikipedia.org/wiki/Zem%C4%9Bt%C5%99esen%C3%AD</a:t>
            </a:r>
            <a:endParaRPr lang="cs-CZ" sz="2900" dirty="0" smtClean="0"/>
          </a:p>
          <a:p>
            <a:r>
              <a:rPr lang="cs-CZ" sz="2900" dirty="0">
                <a:hlinkClick r:id="rId8"/>
              </a:rPr>
              <a:t>http://</a:t>
            </a:r>
            <a:r>
              <a:rPr lang="cs-CZ" sz="2900" dirty="0" smtClean="0">
                <a:hlinkClick r:id="rId8"/>
              </a:rPr>
              <a:t>www.youtube.com/watch?v=SFC_qJ_8LnM</a:t>
            </a:r>
            <a:endParaRPr lang="cs-CZ" sz="2900" dirty="0" smtClean="0"/>
          </a:p>
          <a:p>
            <a:r>
              <a:rPr lang="cs-CZ" sz="2900" dirty="0">
                <a:hlinkClick r:id="rId9"/>
              </a:rPr>
              <a:t>http://www.youtube.com/watch?v=Zh3GXqdXLXg</a:t>
            </a:r>
            <a:endParaRPr lang="cs-CZ" sz="2900" dirty="0" smtClean="0"/>
          </a:p>
          <a:p>
            <a:r>
              <a:rPr lang="cs-CZ" sz="2900" dirty="0" smtClean="0"/>
              <a:t>1) Sam </a:t>
            </a:r>
            <a:r>
              <a:rPr lang="cs-CZ" sz="2900" dirty="0" err="1" smtClean="0"/>
              <a:t>Hocevar</a:t>
            </a:r>
            <a:r>
              <a:rPr lang="cs-CZ" sz="2900" dirty="0" smtClean="0"/>
              <a:t>. [cit. 2013-01-11] dostupné pod licencí </a:t>
            </a:r>
            <a:r>
              <a:rPr lang="cs-CZ" sz="2900" dirty="0" err="1" smtClean="0"/>
              <a:t>Creative</a:t>
            </a:r>
            <a:r>
              <a:rPr lang="cs-CZ" sz="2900" dirty="0" smtClean="0"/>
              <a:t> </a:t>
            </a:r>
            <a:r>
              <a:rPr lang="cs-CZ" sz="2900" dirty="0" err="1" smtClean="0"/>
              <a:t>Commons</a:t>
            </a:r>
            <a:r>
              <a:rPr lang="cs-CZ" sz="2900" dirty="0" smtClean="0"/>
              <a:t> na www:  </a:t>
            </a:r>
            <a:r>
              <a:rPr lang="cs-CZ" sz="2900" dirty="0" smtClean="0">
                <a:hlinkClick r:id="rId10"/>
              </a:rPr>
              <a:t>http://cs.wikipedia.org/wiki/Soubor:Epicenter.png</a:t>
            </a:r>
            <a:r>
              <a:rPr lang="cs-CZ" sz="2900" dirty="0" smtClean="0"/>
              <a:t> </a:t>
            </a:r>
          </a:p>
          <a:p>
            <a:r>
              <a:rPr lang="cs-CZ" sz="2900" dirty="0"/>
              <a:t>2) </a:t>
            </a:r>
            <a:r>
              <a:rPr lang="cs-CZ" sz="2900" dirty="0" err="1" smtClean="0"/>
              <a:t>Saperaud</a:t>
            </a:r>
            <a:r>
              <a:rPr lang="cs-CZ" sz="2900" dirty="0" smtClean="0"/>
              <a:t>. </a:t>
            </a:r>
            <a:r>
              <a:rPr lang="cs-CZ" sz="2900" dirty="0"/>
              <a:t>[cit. </a:t>
            </a:r>
            <a:r>
              <a:rPr lang="cs-CZ" sz="2900" dirty="0" smtClean="0"/>
              <a:t>2013-01-11] </a:t>
            </a:r>
            <a:r>
              <a:rPr lang="cs-CZ" sz="2900" dirty="0"/>
              <a:t>dostupné pod licencí </a:t>
            </a:r>
            <a:r>
              <a:rPr lang="cs-CZ" sz="2900" dirty="0" smtClean="0"/>
              <a:t>public </a:t>
            </a:r>
            <a:r>
              <a:rPr lang="cs-CZ" sz="2900" dirty="0" err="1" smtClean="0"/>
              <a:t>domain</a:t>
            </a:r>
            <a:r>
              <a:rPr lang="cs-CZ" sz="2900" dirty="0" smtClean="0"/>
              <a:t> na </a:t>
            </a:r>
            <a:r>
              <a:rPr lang="cs-CZ" sz="2900" dirty="0"/>
              <a:t>www: </a:t>
            </a:r>
            <a:r>
              <a:rPr lang="cs-CZ" sz="2900" dirty="0">
                <a:hlinkClick r:id="rId11"/>
              </a:rPr>
              <a:t>http://</a:t>
            </a:r>
            <a:r>
              <a:rPr lang="cs-CZ" sz="2900" dirty="0" smtClean="0">
                <a:hlinkClick r:id="rId11"/>
              </a:rPr>
              <a:t>cs.wikipedia.org/wiki/Soubor:Pswaves.jpg</a:t>
            </a:r>
            <a:endParaRPr lang="cs-CZ" sz="2900" dirty="0" smtClean="0"/>
          </a:p>
          <a:p>
            <a:r>
              <a:rPr lang="cs-CZ" sz="2900" dirty="0" smtClean="0"/>
              <a:t>3</a:t>
            </a:r>
            <a:r>
              <a:rPr lang="cs-CZ" sz="2900" dirty="0"/>
              <a:t>) </a:t>
            </a:r>
            <a:r>
              <a:rPr lang="cs-CZ" sz="2900" dirty="0" err="1" smtClean="0"/>
              <a:t>Denniss</a:t>
            </a:r>
            <a:r>
              <a:rPr lang="cs-CZ" sz="2900" dirty="0" smtClean="0"/>
              <a:t>. [</a:t>
            </a:r>
            <a:r>
              <a:rPr lang="cs-CZ" sz="2900" dirty="0"/>
              <a:t>cit. </a:t>
            </a:r>
            <a:r>
              <a:rPr lang="cs-CZ" sz="2900" dirty="0" smtClean="0"/>
              <a:t>2013-01-11</a:t>
            </a:r>
            <a:r>
              <a:rPr lang="cs-CZ" sz="2900" dirty="0"/>
              <a:t>] </a:t>
            </a:r>
            <a:r>
              <a:rPr lang="pl-PL" sz="2900" dirty="0"/>
              <a:t>dostupné pod licencí public domain na www: </a:t>
            </a:r>
            <a:r>
              <a:rPr lang="cs-CZ" sz="2900" dirty="0" smtClean="0">
                <a:hlinkClick r:id="rId12"/>
              </a:rPr>
              <a:t>http</a:t>
            </a:r>
            <a:r>
              <a:rPr lang="cs-CZ" sz="2900" dirty="0">
                <a:hlinkClick r:id="rId12"/>
              </a:rPr>
              <a:t>://en.wikipedia.org/wiki/File:Usgs_quake_seis.png</a:t>
            </a:r>
            <a:endParaRPr lang="cs-CZ" sz="2900" dirty="0" smtClean="0"/>
          </a:p>
          <a:p>
            <a:r>
              <a:rPr lang="cs-CZ" sz="2900" dirty="0" smtClean="0"/>
              <a:t>4</a:t>
            </a:r>
            <a:r>
              <a:rPr lang="cs-CZ" sz="2900" dirty="0"/>
              <a:t>) </a:t>
            </a:r>
            <a:r>
              <a:rPr lang="cs-CZ" sz="2900" dirty="0" err="1" smtClean="0"/>
              <a:t>Kkkdc</a:t>
            </a:r>
            <a:r>
              <a:rPr lang="cs-CZ" sz="2900" dirty="0" smtClean="0"/>
              <a:t>. [</a:t>
            </a:r>
            <a:r>
              <a:rPr lang="cs-CZ" sz="2900" dirty="0"/>
              <a:t>cit. </a:t>
            </a:r>
            <a:r>
              <a:rPr lang="cs-CZ" sz="2900" dirty="0" smtClean="0"/>
              <a:t>2013-01-11] </a:t>
            </a:r>
            <a:r>
              <a:rPr lang="cs-CZ" sz="2900" dirty="0"/>
              <a:t>dostupné pod licencí </a:t>
            </a:r>
            <a:r>
              <a:rPr lang="cs-CZ" sz="2900" dirty="0" err="1"/>
              <a:t>Creative</a:t>
            </a:r>
            <a:r>
              <a:rPr lang="cs-CZ" sz="2900" dirty="0"/>
              <a:t> </a:t>
            </a:r>
            <a:r>
              <a:rPr lang="cs-CZ" sz="2900" dirty="0" err="1"/>
              <a:t>Commons</a:t>
            </a:r>
            <a:r>
              <a:rPr lang="cs-CZ" sz="2900" dirty="0"/>
              <a:t> na www: </a:t>
            </a:r>
            <a:r>
              <a:rPr lang="cs-CZ" sz="2900" dirty="0" smtClean="0">
                <a:hlinkClick r:id="rId13"/>
              </a:rPr>
              <a:t>http</a:t>
            </a:r>
            <a:r>
              <a:rPr lang="cs-CZ" sz="2900" dirty="0">
                <a:hlinkClick r:id="rId13"/>
              </a:rPr>
              <a:t>://cs.wikipedia.org/wiki/Soubor:Kinemetrics_seismograph.jpg</a:t>
            </a:r>
            <a:endParaRPr lang="cs-CZ" sz="2900" dirty="0" smtClean="0"/>
          </a:p>
          <a:p>
            <a:r>
              <a:rPr lang="cs-CZ" sz="2900" dirty="0" smtClean="0"/>
              <a:t>5) Wiki-</a:t>
            </a:r>
            <a:r>
              <a:rPr lang="cs-CZ" sz="2900" dirty="0" err="1" smtClean="0"/>
              <a:t>vr</a:t>
            </a:r>
            <a:r>
              <a:rPr lang="cs-CZ" sz="2900" dirty="0" smtClean="0"/>
              <a:t>. [cit. 2013-01-11] dostupné pod licencí </a:t>
            </a:r>
            <a:r>
              <a:rPr lang="cs-CZ" sz="2900" dirty="0" err="1" smtClean="0"/>
              <a:t>Creative</a:t>
            </a:r>
            <a:r>
              <a:rPr lang="cs-CZ" sz="2900" dirty="0" smtClean="0"/>
              <a:t> </a:t>
            </a:r>
            <a:r>
              <a:rPr lang="cs-CZ" sz="2900" dirty="0" err="1" smtClean="0"/>
              <a:t>Commons</a:t>
            </a:r>
            <a:r>
              <a:rPr lang="cs-CZ" sz="2900" dirty="0" smtClean="0"/>
              <a:t> na www: </a:t>
            </a:r>
            <a:r>
              <a:rPr lang="cs-CZ" sz="2900" dirty="0" smtClean="0">
                <a:hlinkClick r:id="rId14"/>
              </a:rPr>
              <a:t>http://cs.wikipedia.org/wiki/Soubor:World_seismicity.jpg</a:t>
            </a:r>
            <a:endParaRPr lang="cs-CZ" sz="2900" dirty="0" smtClean="0"/>
          </a:p>
          <a:p>
            <a:r>
              <a:rPr lang="cs-CZ" sz="2900" dirty="0"/>
              <a:t>další obrázek - použitý z webu: Office.com</a:t>
            </a:r>
          </a:p>
          <a:p>
            <a:endParaRPr lang="cs-CZ" sz="29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8954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9512" y="260648"/>
            <a:ext cx="8712968" cy="5581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Prezentace o zemětřesení slouží učiteli především k doplnění učiva o litosféře, ale také ji mohou využít žáci k domácí přípravě.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mohou být do hodiny zapojeni přípravou referátu. V počítačové učebně hledají pomocí webových odkazů zajímavosti nebo statistické údaje o zemětřesení, které pak zpracovávají  do sešitu nebo do textového editoru (např. v MS Word) či PPT. Do mapy České republiky, Evropy </a:t>
            </a:r>
            <a:r>
              <a:rPr lang="cs-CZ" dirty="0"/>
              <a:t>nebo světa </a:t>
            </a:r>
            <a:r>
              <a:rPr lang="cs-CZ" dirty="0" smtClean="0"/>
              <a:t>(kterou předem připraví učitel) zaznamenávají </a:t>
            </a:r>
            <a:r>
              <a:rPr lang="cs-CZ" dirty="0"/>
              <a:t>místa výskytu </a:t>
            </a:r>
            <a:r>
              <a:rPr lang="cs-CZ" dirty="0" smtClean="0"/>
              <a:t>otřesů </a:t>
            </a:r>
            <a:r>
              <a:rPr lang="cs-CZ" dirty="0"/>
              <a:t>. </a:t>
            </a:r>
            <a:r>
              <a:rPr lang="cs-CZ" dirty="0" smtClean="0"/>
              <a:t>Spuštěním videí získávají konkrétní představu o ničivé síle zemětřesení.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mohou pracovat samostatně v počítačové učebně či ve skupinách ve třídě.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 h</a:t>
            </a:r>
            <a:r>
              <a:rPr lang="cs-CZ" dirty="0" smtClean="0"/>
              <a:t>romadná nebo skupinová výuka</a:t>
            </a:r>
          </a:p>
          <a:p>
            <a:pPr marL="285750" indent="-285750"/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k</a:t>
            </a:r>
            <a:r>
              <a:rPr lang="cs-CZ" dirty="0" smtClean="0"/>
              <a:t>ompetence k učení, kompetence k řešení problémů, kompetence komunikativní, kompetence sociální a personální, kompetence občanské </a:t>
            </a:r>
          </a:p>
          <a:p>
            <a:pPr marL="285750" indent="-285750"/>
            <a:endParaRPr lang="cs-CZ" dirty="0" smtClean="0"/>
          </a:p>
          <a:p>
            <a:pPr marL="285750" indent="-285750"/>
            <a:r>
              <a:rPr lang="cs-CZ" b="1" dirty="0"/>
              <a:t>Vazba na ŠVP</a:t>
            </a:r>
            <a:r>
              <a:rPr lang="cs-CZ" dirty="0"/>
              <a:t>: </a:t>
            </a:r>
            <a:r>
              <a:rPr lang="cs-CZ" dirty="0" smtClean="0"/>
              <a:t> Školní </a:t>
            </a:r>
            <a:r>
              <a:rPr lang="cs-CZ" dirty="0"/>
              <a:t>vzdělávací program pro osmileté gymnázium – část A – nižší gymnázium – učební osnovy BIOLOGIE – kvarta – </a:t>
            </a:r>
            <a:r>
              <a:rPr lang="cs-CZ" dirty="0" smtClean="0"/>
              <a:t>Horninový cyklus</a:t>
            </a:r>
          </a:p>
          <a:p>
            <a:pPr marL="285750" indent="-28575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93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Zemětřesení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přírodní katastrofa</a:t>
            </a:r>
          </a:p>
          <a:p>
            <a:r>
              <a:rPr lang="cs-CZ" dirty="0" smtClean="0"/>
              <a:t>vyvoláno pohyby litosférických desek, sopečnou činností a dalšími ději v hlubinách země </a:t>
            </a:r>
          </a:p>
          <a:p>
            <a:r>
              <a:rPr lang="cs-CZ" b="1" u="sng" dirty="0" smtClean="0"/>
              <a:t>ohnisko – hypocentrum – </a:t>
            </a:r>
            <a:r>
              <a:rPr lang="cs-CZ" dirty="0" smtClean="0"/>
              <a:t>odsud se šíří záchvěvy všemi směry</a:t>
            </a:r>
          </a:p>
          <a:p>
            <a:r>
              <a:rPr lang="cs-CZ" b="1" u="sng" dirty="0" smtClean="0"/>
              <a:t>epicentrum –</a:t>
            </a:r>
            <a:r>
              <a:rPr lang="cs-CZ" dirty="0" smtClean="0"/>
              <a:t> je nad hypocentrem, na povrchu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73227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908050"/>
            <a:ext cx="8229600" cy="5218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         [1]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>
              <a:hlinkClick r:id="rId3"/>
            </a:endParaRPr>
          </a:p>
          <a:p>
            <a:pPr marL="0" indent="0">
              <a:buNone/>
            </a:pPr>
            <a:r>
              <a:rPr lang="cs-CZ" sz="2400" dirty="0" smtClean="0">
                <a:hlinkClick r:id="rId4"/>
              </a:rPr>
              <a:t>                              </a:t>
            </a:r>
            <a:r>
              <a:rPr lang="cs-CZ" sz="2400" dirty="0" smtClean="0"/>
              <a:t>	</a:t>
            </a:r>
            <a:r>
              <a:rPr lang="cs-CZ" sz="2400" dirty="0" smtClean="0">
                <a:hlinkClick r:id="rId4"/>
              </a:rPr>
              <a:t>http</a:t>
            </a:r>
            <a:r>
              <a:rPr lang="cs-CZ" sz="2400" dirty="0">
                <a:hlinkClick r:id="rId4"/>
              </a:rPr>
              <a:t>://www.youtube.com/watch?v=Zh3GXqdXLXg</a:t>
            </a: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30812"/>
            <a:ext cx="6096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9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Jak se nazývá věda, která se zabývá zemětřesením?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8800" dirty="0" smtClean="0"/>
              <a:t>   SEISMOLOGIE</a:t>
            </a:r>
            <a:endParaRPr lang="cs-CZ" sz="8800" dirty="0"/>
          </a:p>
        </p:txBody>
      </p:sp>
    </p:spTree>
    <p:extLst>
      <p:ext uri="{BB962C8B-B14F-4D97-AF65-F5344CB8AC3E}">
        <p14:creationId xmlns:p14="http://schemas.microsoft.com/office/powerpoint/2010/main" val="32566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Seismické stanice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Seismografy zaznamenávají otřesy – vlny.</a:t>
            </a:r>
          </a:p>
          <a:p>
            <a:r>
              <a:rPr lang="cs-CZ" dirty="0" smtClean="0"/>
              <a:t>seismogram = záznam (graf)</a:t>
            </a:r>
          </a:p>
          <a:p>
            <a:r>
              <a:rPr lang="cs-CZ" dirty="0" smtClean="0"/>
              <a:t>vlny šíření: </a:t>
            </a:r>
            <a:r>
              <a:rPr lang="cs-CZ" b="1" i="1" dirty="0" smtClean="0"/>
              <a:t>P - podélné </a:t>
            </a:r>
            <a:r>
              <a:rPr lang="cs-CZ" dirty="0" smtClean="0"/>
              <a:t>(</a:t>
            </a:r>
            <a:r>
              <a:rPr lang="cs-CZ" dirty="0" err="1" smtClean="0"/>
              <a:t>primary</a:t>
            </a:r>
            <a:r>
              <a:rPr lang="cs-CZ" dirty="0" smtClean="0"/>
              <a:t>) – šíří se nejrychleji, pronikají plyny, kapalinami i jinými hmotami, </a:t>
            </a:r>
            <a:r>
              <a:rPr lang="cs-CZ" b="1" i="1" dirty="0" smtClean="0"/>
              <a:t>S - příčné </a:t>
            </a:r>
            <a:r>
              <a:rPr lang="cs-CZ" dirty="0" smtClean="0"/>
              <a:t>(</a:t>
            </a:r>
            <a:r>
              <a:rPr lang="cs-CZ" dirty="0" err="1" smtClean="0"/>
              <a:t>secondary</a:t>
            </a:r>
            <a:r>
              <a:rPr lang="cs-CZ" dirty="0" smtClean="0"/>
              <a:t>) – pomalejší, jen v pevných hmotách, nepronikají do roztaveného jádra,  </a:t>
            </a:r>
            <a:r>
              <a:rPr lang="cs-CZ" b="1" i="1" dirty="0" smtClean="0"/>
              <a:t>L - povrchové </a:t>
            </a:r>
            <a:r>
              <a:rPr lang="cs-CZ" dirty="0" smtClean="0"/>
              <a:t>– postupují pomalu, šíří se po povrchu, mají nejničivější účinky</a:t>
            </a:r>
          </a:p>
          <a:p>
            <a:r>
              <a:rPr lang="cs-CZ" dirty="0" smtClean="0"/>
              <a:t>Zajímavý odkaz: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://www.zemetreseni.okamzite.eu/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17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s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[2]</a:t>
            </a:r>
            <a:endParaRPr lang="cs-CZ" sz="2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             </a:t>
            </a:r>
            <a:r>
              <a:rPr lang="cs-CZ" dirty="0" err="1" smtClean="0"/>
              <a:t>sesmické</a:t>
            </a:r>
            <a:r>
              <a:rPr lang="cs-CZ" dirty="0" smtClean="0"/>
              <a:t> vlny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3"/>
            <a:ext cx="4824536" cy="6883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7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        [3] </a:t>
            </a:r>
            <a:r>
              <a:rPr lang="cs-CZ" dirty="0" smtClean="0"/>
              <a:t>seismogram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[4] </a:t>
            </a:r>
            <a:r>
              <a:rPr lang="cs-CZ" dirty="0" smtClean="0"/>
              <a:t>seismograf</a:t>
            </a:r>
            <a:endParaRPr lang="cs-CZ" dirty="0"/>
          </a:p>
        </p:txBody>
      </p:sp>
      <p:pic>
        <p:nvPicPr>
          <p:cNvPr id="2053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582" y="260648"/>
            <a:ext cx="2413620" cy="172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62640"/>
            <a:ext cx="4392488" cy="329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32" y="2492895"/>
            <a:ext cx="2714227" cy="330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3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      [5]</a:t>
            </a:r>
            <a:endParaRPr lang="cs-CZ" sz="2400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Nejničivější zemětřesení od roku 1900 podle počtu obětí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http://cs.wikipedia.org/wiki/Zem%C4%9Bt%C5%99esen%C3%AD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16018"/>
            <a:ext cx="3124200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1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890</Words>
  <Application>Microsoft Office PowerPoint</Application>
  <PresentationFormat>Předvádění na obrazovce (4:3)</PresentationFormat>
  <Paragraphs>167</Paragraphs>
  <Slides>16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Prezentace aplikace PowerPoint</vt:lpstr>
      <vt:lpstr>Prezentace aplikace PowerPoint</vt:lpstr>
      <vt:lpstr>Zemětřesení</vt:lpstr>
      <vt:lpstr>Prezentace aplikace PowerPoint</vt:lpstr>
      <vt:lpstr>Jak se nazývá věda, která se zabývá zemětřesením?</vt:lpstr>
      <vt:lpstr>Seismické stanice</vt:lpstr>
      <vt:lpstr>         s</vt:lpstr>
      <vt:lpstr>Prezentace aplikace PowerPoint</vt:lpstr>
      <vt:lpstr>Prezentace aplikace PowerPoint</vt:lpstr>
      <vt:lpstr>Síla otřesu se měří stupnicí</vt:lpstr>
      <vt:lpstr>Prezentace aplikace PowerPoint</vt:lpstr>
      <vt:lpstr>Prezentace aplikace PowerPoint</vt:lpstr>
      <vt:lpstr>Mercalliho stupnice</vt:lpstr>
      <vt:lpstr>Prezentace aplikace PowerPoint</vt:lpstr>
      <vt:lpstr>Víte, že … 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27</cp:revision>
  <dcterms:created xsi:type="dcterms:W3CDTF">2012-09-01T19:13:48Z</dcterms:created>
  <dcterms:modified xsi:type="dcterms:W3CDTF">2013-01-28T06:48:54Z</dcterms:modified>
</cp:coreProperties>
</file>