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9A57C-C4A8-43D0-8671-62EF524EA4EE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26663-DB93-4BE3-ABA7-140C0E3327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549290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Nevlastní limita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19. 9. 2013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VY_32_INOVACE_MA.PD.20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6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74365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Nevlastní limita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396044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Z předchozích kapitol již víme, že každá nekonečná posloupnost má nejvýše jednu limitu, přičemž posloupnosti, které mají vlastní limitu, se nazývají konvergentní. Ostatní posloupnosti jsou divergentní a patří mezi ně posloupnosti, které žádnou limitu nemají, a posloupnosti, které mají tzv. nevlastní limitu </a:t>
                </a:r>
                <a14:m>
                  <m:oMath xmlns:m="http://schemas.openxmlformats.org/officeDocument/2006/math">
                    <m:r>
                      <a:rPr lang="cs-CZ" sz="3000" b="0" i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3000" dirty="0" smtClean="0"/>
                  <a:t> nebo </a:t>
                </a:r>
                <a14:m>
                  <m:oMath xmlns:m="http://schemas.openxmlformats.org/officeDocument/2006/math">
                    <m:r>
                      <a:rPr lang="cs-CZ" sz="3000" b="0" i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3000" dirty="0" smtClean="0"/>
                  <a:t>. U nevlastní limity posloupnosti tedy rozlišujeme dva případy.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3960440"/>
              </a:xfrm>
              <a:blipFill rotWithShape="1">
                <a:blip r:embed="rId2"/>
                <a:stretch>
                  <a:fillRect l="-1704" t="-1846" r="-17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ástupný symbol pro obsah 4"/>
          <p:cNvSpPr txBox="1">
            <a:spLocks/>
          </p:cNvSpPr>
          <p:nvPr/>
        </p:nvSpPr>
        <p:spPr>
          <a:xfrm>
            <a:off x="467544" y="5733256"/>
            <a:ext cx="8229600" cy="1116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Uveďme nyní definici nevlastní limity posloupnosti.</a:t>
            </a:r>
          </a:p>
        </p:txBody>
      </p:sp>
    </p:spTree>
    <p:extLst>
      <p:ext uri="{BB962C8B-B14F-4D97-AF65-F5344CB8AC3E}">
        <p14:creationId xmlns:p14="http://schemas.microsoft.com/office/powerpoint/2010/main" val="215636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35280" cy="38884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nevlastní limity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Říkáme, že </a:t>
                </a:r>
                <a:r>
                  <a:rPr lang="cs-CZ" sz="3000" b="1" dirty="0" smtClean="0"/>
                  <a:t>posloupnost</a:t>
                </a:r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</a:t>
                </a:r>
                <a:r>
                  <a:rPr lang="cs-CZ" sz="3000" b="1" dirty="0" smtClean="0"/>
                  <a:t>má</a:t>
                </a:r>
                <a:r>
                  <a:rPr lang="cs-CZ" sz="3000" dirty="0" smtClean="0"/>
                  <a:t> </a:t>
                </a:r>
                <a:r>
                  <a:rPr lang="cs-CZ" sz="3000" b="1" dirty="0" smtClean="0"/>
                  <a:t>nevlastní limitu plus nekonečno</a:t>
                </a:r>
                <a:r>
                  <a:rPr lang="cs-CZ" sz="3000" dirty="0" smtClean="0"/>
                  <a:t>, právě když ke každému (libovolně velkému) reálnému číslu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𝐾</m:t>
                    </m:r>
                  </m:oMath>
                </a14:m>
                <a:r>
                  <a:rPr lang="cs-CZ" sz="3000" dirty="0" smtClean="0"/>
                  <a:t> (prakticky se volí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𝐾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cs-CZ" sz="3000" dirty="0" smtClean="0"/>
                  <a:t>) existuje (lze najít) číslo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takové, že pro všechna přirozená čísla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3000" dirty="0" smtClean="0"/>
                  <a:t>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𝐾</m:t>
                    </m:r>
                  </m:oMath>
                </a14:m>
                <a:r>
                  <a:rPr lang="cs-CZ" sz="3000" dirty="0" smtClean="0"/>
                  <a:t>. Říkáme také, že </a:t>
                </a:r>
                <a:r>
                  <a:rPr lang="cs-CZ" sz="3000" b="1" dirty="0"/>
                  <a:t>posloupnost</a:t>
                </a:r>
                <a:r>
                  <a:rPr lang="cs-CZ" sz="3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</a:t>
                </a:r>
                <a:r>
                  <a:rPr lang="cs-CZ" sz="3000" b="1" dirty="0" smtClean="0"/>
                  <a:t>diverguje </a:t>
                </a:r>
                <a:br>
                  <a:rPr lang="cs-CZ" sz="3000" b="1" dirty="0" smtClean="0"/>
                </a:br>
                <a:r>
                  <a:rPr lang="cs-CZ" sz="3000" b="1" dirty="0" smtClean="0"/>
                  <a:t>k plus nekonečnu.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35280" cy="3888431"/>
              </a:xfrm>
              <a:blipFill rotWithShape="1">
                <a:blip r:embed="rId2"/>
                <a:stretch>
                  <a:fillRect l="-1806" t="-2038" r="-1879" b="-45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4365104"/>
                <a:ext cx="8229600" cy="1584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Symbolicky píšeme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=+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func>
                  </m:oMath>
                </a14:m>
                <a:r>
                  <a:rPr lang="cs-CZ" sz="3000" dirty="0" smtClean="0"/>
                  <a:t>, přičemž znaménko plus u nekonečna můžeme vynechat.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4365104"/>
                <a:ext cx="8229600" cy="1584176"/>
              </a:xfrm>
              <a:prstGeom prst="rect">
                <a:avLst/>
              </a:prstGeom>
              <a:blipFill rotWithShape="1">
                <a:blip r:embed="rId3"/>
                <a:stretch>
                  <a:fillRect l="-1704" t="-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267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35280" cy="38884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nevlastní limity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Říkáme, že </a:t>
                </a:r>
                <a:r>
                  <a:rPr lang="cs-CZ" sz="3000" b="1" dirty="0" smtClean="0"/>
                  <a:t>posloupnost</a:t>
                </a:r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</a:t>
                </a:r>
                <a:r>
                  <a:rPr lang="cs-CZ" sz="3000" b="1" dirty="0" smtClean="0"/>
                  <a:t>má</a:t>
                </a:r>
                <a:r>
                  <a:rPr lang="cs-CZ" sz="3000" dirty="0" smtClean="0"/>
                  <a:t> </a:t>
                </a:r>
                <a:r>
                  <a:rPr lang="cs-CZ" sz="3000" b="1" dirty="0" smtClean="0"/>
                  <a:t>nevlastní limitu minus nekonečno</a:t>
                </a:r>
                <a:r>
                  <a:rPr lang="cs-CZ" sz="3000" dirty="0" smtClean="0"/>
                  <a:t>, právě když ke každému (libovolně malému) reálnému číslu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cs-CZ" sz="3000" dirty="0" smtClean="0"/>
                  <a:t> (prakticky se volí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𝐿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&lt;0</m:t>
                    </m:r>
                  </m:oMath>
                </a14:m>
                <a:r>
                  <a:rPr lang="cs-CZ" sz="3000" dirty="0" smtClean="0"/>
                  <a:t>) existuje (lze najít) číslo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takové, že pro všechna přirozená čísla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𝑛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3000" dirty="0" smtClean="0"/>
                  <a:t>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r>
                  <a:rPr lang="cs-CZ" sz="3000" dirty="0" smtClean="0"/>
                  <a:t>. Říkáme také, že </a:t>
                </a:r>
                <a:r>
                  <a:rPr lang="cs-CZ" sz="3000" b="1" dirty="0"/>
                  <a:t>posloupnost</a:t>
                </a:r>
                <a:r>
                  <a:rPr lang="cs-CZ" sz="3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</a:t>
                </a:r>
                <a:r>
                  <a:rPr lang="cs-CZ" sz="3000" b="1" dirty="0" smtClean="0"/>
                  <a:t>diverguje </a:t>
                </a:r>
                <a:br>
                  <a:rPr lang="cs-CZ" sz="3000" b="1" dirty="0" smtClean="0"/>
                </a:br>
                <a:r>
                  <a:rPr lang="cs-CZ" sz="3000" b="1" dirty="0" smtClean="0"/>
                  <a:t>k minus nekonečnu.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35280" cy="3888431"/>
              </a:xfrm>
              <a:blipFill rotWithShape="1">
                <a:blip r:embed="rId2"/>
                <a:stretch>
                  <a:fillRect l="-1806" t="-2038" r="-1879" b="-45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4365104"/>
                <a:ext cx="8229600" cy="15841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Symbolicky píšeme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=−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func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4365104"/>
                <a:ext cx="8229600" cy="1584176"/>
              </a:xfrm>
              <a:prstGeom prst="rect">
                <a:avLst/>
              </a:prstGeom>
              <a:blipFill rotWithShape="1">
                <a:blip r:embed="rId3"/>
                <a:stretch>
                  <a:fillRect l="-1704" t="-4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169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50"/>
                <a:ext cx="8496944" cy="659735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(neřešený)</a:t>
                </a:r>
              </a:p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a) Uveďte příklady posloupností, které jsou divergentní a nemají nevlastní limitu. Načrtněte také jejich grafy.</a:t>
                </a:r>
                <a:endParaRPr lang="cs-CZ" sz="3000" i="1" dirty="0" smtClean="0">
                  <a:solidFill>
                    <a:prstClr val="black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b) Interpretujte geometricky definice nevlastních limit posloupností.</a:t>
                </a:r>
                <a:endParaRPr lang="cs-CZ" sz="3000" i="1" dirty="0" smtClean="0">
                  <a:solidFill>
                    <a:prstClr val="black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cs-CZ" sz="3000" dirty="0">
                    <a:solidFill>
                      <a:prstClr val="black"/>
                    </a:solidFill>
                  </a:rPr>
                  <a:t>c</a:t>
                </a:r>
                <a:r>
                  <a:rPr lang="cs-CZ" sz="3000" dirty="0" smtClean="0">
                    <a:solidFill>
                      <a:prstClr val="black"/>
                    </a:solidFill>
                  </a:rPr>
                  <a:t>) Ukažte na grafech, že:</a:t>
                </a:r>
                <a:br>
                  <a:rPr lang="cs-CZ" sz="3000" dirty="0" smtClean="0">
                    <a:solidFill>
                      <a:prstClr val="black"/>
                    </a:solidFill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cs-CZ" sz="3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func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ad>
                          <m:radPr>
                            <m:degHide m:val="on"/>
                            <m:ctrlPr>
                              <a:rPr lang="cs-CZ" sz="3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</m:rad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endParaRPr lang="cs-CZ" sz="3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(−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None/>
                </a:pPr>
                <a:endParaRPr lang="cs-CZ" sz="3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cs-CZ" sz="3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30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sSup>
                          <m:sSup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cs-CZ" sz="3000" dirty="0" smtClean="0"/>
                  <a:t> neexistuje.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50"/>
                <a:ext cx="8496944" cy="6597350"/>
              </a:xfrm>
              <a:blipFill rotWithShape="1">
                <a:blip r:embed="rId2"/>
                <a:stretch>
                  <a:fillRect l="-1793" t="-1941" r="-26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912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50"/>
                <a:ext cx="8496944" cy="21602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2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</m:fName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5</m:t>
                        </m:r>
                        <m:sSup>
                          <m:sSupPr>
                            <m:ctrlP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+8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−4);</m:t>
                        </m:r>
                      </m:e>
                    </m:func>
                  </m:oMath>
                </a14:m>
                <a:endParaRPr lang="cs-CZ" sz="3000" i="1" dirty="0" smtClean="0">
                  <a:solidFill>
                    <a:prstClr val="black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cs-CZ" sz="3000" dirty="0" smtClean="0">
                    <a:solidFill>
                      <a:prstClr val="black"/>
                    </a:solidFill>
                  </a:rPr>
                  <a:t>	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(−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5</m:t>
                        </m:r>
                        <m:sSup>
                          <m:sSup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+8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−4</m:t>
                        </m:r>
                      </m:e>
                    </m:func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50"/>
                <a:ext cx="8496944" cy="2160238"/>
              </a:xfrm>
              <a:blipFill rotWithShape="1">
                <a:blip r:embed="rId2"/>
                <a:stretch>
                  <a:fillRect l="-1793" t="-36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107504" y="2420888"/>
                <a:ext cx="9036496" cy="23042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cs-CZ" sz="28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cs-CZ" sz="28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</m:fName>
                        <m:e>
                          <m:r>
                            <a:rPr lang="cs-CZ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cs-CZ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+8</m:t>
                          </m:r>
                          <m:r>
                            <a:rPr lang="cs-CZ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cs-CZ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−4)=</m:t>
                          </m:r>
                          <m:sSup>
                            <m:sSupPr>
                              <m:ctrlP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limLow>
                                <m:limLowPr>
                                  <m:ctrlP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 sz="28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  <m: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d>
                            <m:dPr>
                              <m:ctrlP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5−</m:t>
                              </m:r>
                              <m:f>
                                <m:fPr>
                                  <m:ctrlP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cs-CZ" sz="2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cs-CZ" sz="28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=5</m:t>
                    </m:r>
                    <m:r>
                      <a:rPr lang="cs-CZ" sz="2800" b="0" i="1" smtClean="0">
                        <a:latin typeface="Cambria Math"/>
                        <a:ea typeface="Cambria Math"/>
                      </a:rPr>
                      <m:t>∙∞=∞</m:t>
                    </m:r>
                  </m:oMath>
                </a14:m>
                <a:r>
                  <a:rPr lang="cs-CZ" sz="28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420888"/>
                <a:ext cx="9036496" cy="2304256"/>
              </a:xfrm>
              <a:prstGeom prst="rect">
                <a:avLst/>
              </a:prstGeom>
              <a:blipFill rotWithShape="1">
                <a:blip r:embed="rId3"/>
                <a:stretch>
                  <a:fillRect l="-1754" t="-31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0" y="4869160"/>
                <a:ext cx="9396536" cy="19808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27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cs-CZ" sz="27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ctrlPr>
                                <a:rPr lang="cs-CZ" sz="27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7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5</m:t>
                              </m:r>
                              <m:sSup>
                                <m:sSupPr>
                                  <m:ctrlP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−2</m:t>
                              </m:r>
                              <m:sSup>
                                <m:sSupPr>
                                  <m:ctrlP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+8</m:t>
                              </m:r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−4</m:t>
                              </m:r>
                            </m:e>
                          </m:d>
                          <m:r>
                            <a:rPr lang="cs-CZ" sz="27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limLow>
                                <m:limLowPr>
                                  <m:ctrlP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 sz="27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d>
                            <m:dPr>
                              <m:ctrlP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cs-CZ" sz="27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5−</m:t>
                              </m:r>
                              <m:f>
                                <m:fPr>
                                  <m:ctrlP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cs-CZ" sz="27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27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cs-CZ" sz="27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cs-CZ" sz="27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cs-CZ" sz="27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cs-CZ" sz="27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27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cs-CZ" sz="27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cs-CZ" sz="27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cs-CZ" sz="27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700" i="1">
                        <a:latin typeface="Cambria Math"/>
                      </a:rPr>
                      <m:t>=</m:t>
                    </m:r>
                    <m:r>
                      <a:rPr lang="cs-CZ" sz="2700" b="0" i="1" smtClean="0">
                        <a:latin typeface="Cambria Math"/>
                      </a:rPr>
                      <m:t>−</m:t>
                    </m:r>
                    <m:r>
                      <a:rPr lang="cs-CZ" sz="2700" i="1">
                        <a:latin typeface="Cambria Math"/>
                      </a:rPr>
                      <m:t>5</m:t>
                    </m:r>
                    <m:r>
                      <a:rPr lang="cs-CZ" sz="2700" i="1">
                        <a:latin typeface="Cambria Math"/>
                        <a:ea typeface="Cambria Math"/>
                      </a:rPr>
                      <m:t>∙∞=</m:t>
                    </m:r>
                    <m:r>
                      <a:rPr lang="cs-CZ" sz="2700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cs-CZ" sz="2700" i="1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2700" dirty="0"/>
                  <a:t>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69160"/>
                <a:ext cx="9396536" cy="19808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95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50"/>
                <a:ext cx="8496944" cy="21602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3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Určete: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5</m:t>
                            </m:r>
                            <m:sSup>
                              <m:sSupPr>
                                <m:ctrlP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−2</m:t>
                            </m:r>
                            <m:sSup>
                              <m:sSupPr>
                                <m:ctrlP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−3</m:t>
                            </m:r>
                          </m:num>
                          <m:den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+2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50"/>
                <a:ext cx="8496944" cy="2160238"/>
              </a:xfrm>
              <a:blipFill rotWithShape="1">
                <a:blip r:embed="rId2"/>
                <a:stretch>
                  <a:fillRect l="-1793" t="-367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107504" y="2276872"/>
                <a:ext cx="8928992" cy="43924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2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cs-CZ" sz="24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5</m:t>
                              </m:r>
                              <m:sSup>
                                <m:sSupPr>
                                  <m:ctrlP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−2</m:t>
                              </m:r>
                              <m:sSup>
                                <m:sSupPr>
                                  <m:ctrlP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−3</m:t>
                              </m:r>
                            </m:num>
                            <m:den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cs-CZ" sz="2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+2</m:t>
                              </m:r>
                            </m:den>
                          </m:f>
                          <m:r>
                            <a:rPr lang="cs-CZ" sz="24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cs-CZ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 sz="28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cs-CZ" sz="28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5−</m:t>
                                  </m:r>
                                  <m:f>
                                    <m:fPr>
                                      <m:ctrlPr>
                                        <a:rPr lang="cs-CZ" sz="28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cs-CZ" sz="280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cs-CZ" sz="28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cs-CZ" sz="280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cs-CZ" sz="28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3+</m:t>
                                  </m:r>
                                  <m:f>
                                    <m:fPr>
                                      <m:ctrlPr>
                                        <a:rPr lang="cs-CZ" sz="28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cs-CZ" sz="280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cs-CZ" sz="2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cs-CZ" sz="28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cs-CZ" sz="28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cs-CZ" sz="280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cs-CZ" sz="28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cs-CZ" sz="2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func>
                          <m:r>
                            <a:rPr lang="cs-CZ" sz="2800" b="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cs-CZ" sz="2800" dirty="0" smtClean="0"/>
              </a:p>
              <a:p>
                <a:pPr marL="0" indent="0">
                  <a:buNone/>
                </a:pPr>
                <a:endParaRPr lang="cs-CZ" sz="28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=</m:t>
                    </m:r>
                    <m:limLow>
                      <m:limLowPr>
                        <m:ctrlPr>
                          <a:rPr lang="cs-CZ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cs-CZ" sz="2800">
                            <a:solidFill>
                              <a:prstClr val="black"/>
                            </a:solidFill>
                            <a:latin typeface="Cambria Math"/>
                          </a:rPr>
                          <m:t>lim</m:t>
                        </m:r>
                      </m:e>
                      <m:lim>
                        <m:r>
                          <a:rPr lang="cs-CZ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→∞</m:t>
                        </m:r>
                      </m:lim>
                    </m:limLow>
                    <m:f>
                      <m:fPr>
                        <m:ctrlPr>
                          <a:rPr lang="cs-CZ" sz="2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cs-CZ" sz="2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cs-CZ" sz="28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8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sz="2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cs-CZ" sz="28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cs-CZ" sz="28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∙∞=∞</m:t>
                    </m:r>
                  </m:oMath>
                </a14:m>
                <a:r>
                  <a:rPr lang="cs-CZ" sz="2800" dirty="0" smtClean="0"/>
                  <a:t>.</a:t>
                </a:r>
                <a:endParaRPr lang="cs-CZ" sz="28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276872"/>
                <a:ext cx="8928992" cy="4392488"/>
              </a:xfrm>
              <a:prstGeom prst="rect">
                <a:avLst/>
              </a:prstGeom>
              <a:blipFill rotWithShape="1">
                <a:blip r:embed="rId3"/>
                <a:stretch>
                  <a:fillRect l="-1776" t="-1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656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908720"/>
                <a:ext cx="8229600" cy="5949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Vypočtěte limity posloupností: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−2</m:t>
                            </m:r>
                          </m:num>
                          <m:den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cs-CZ" sz="3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−3</m:t>
                            </m:r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func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cs-CZ" sz="3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30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cs-CZ" sz="300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30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cs-CZ" sz="30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5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+1</m:t>
                            </m:r>
                          </m:num>
                          <m:den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−4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 ,</a:t>
                </a:r>
                <a:r>
                  <a:rPr lang="cs-CZ" sz="3000" dirty="0"/>
                  <a:t/>
                </a:r>
                <a:br>
                  <a:rPr lang="cs-CZ" sz="3000" dirty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cs-CZ" sz="3000">
                            <a:solidFill>
                              <a:prstClr val="black"/>
                            </a:solidFill>
                            <a:latin typeface="Cambria Math"/>
                          </a:rPr>
                          <m:t>lim</m:t>
                        </m:r>
                      </m:e>
                      <m:lim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→∞</m:t>
                        </m:r>
                      </m:lim>
                    </m:limLow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(7−2</m:t>
                    </m:r>
                    <m:rad>
                      <m:radPr>
                        <m:degHide m:val="on"/>
                        <m:ctrlP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</m:rad>
                    <m:r>
                      <a:rPr lang="cs-CZ" sz="3000" b="0" i="1" smtClean="0">
                        <a:solidFill>
                          <a:prstClr val="black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</m:fName>
                      <m:e>
                        <m:sSup>
                          <m:sSup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6</m:t>
                            </m:r>
                          </m:sup>
                        </m:sSup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−1)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</m:fName>
                      <m:e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cs-CZ" sz="3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cs-CZ" sz="30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cs-CZ" sz="30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+7</m:t>
                            </m:r>
                          </m:num>
                          <m:den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−3</m:t>
                            </m:r>
                            <m:r>
                              <a:rPr lang="cs-CZ" sz="30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r>
                  <a:rPr lang="cs-CZ" sz="3000" dirty="0" smtClean="0"/>
                  <a:t> 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908720"/>
                <a:ext cx="8229600" cy="594928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32" b="-6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183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181</TotalTime>
  <Words>622</Words>
  <Application>Microsoft Office PowerPoint</Application>
  <PresentationFormat>Předvádění na obrazovce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Motiv1</vt:lpstr>
      <vt:lpstr>Prezentace aplikace PowerPoint</vt:lpstr>
      <vt:lpstr>Prezentace aplikace PowerPoint</vt:lpstr>
      <vt:lpstr>Nevlastní limita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Nevlastní limita posloupnosti</dc:title>
  <dc:creator>MP</dc:creator>
  <cp:lastModifiedBy>Gymnazium Fr. Zivneho</cp:lastModifiedBy>
  <cp:revision>14</cp:revision>
  <dcterms:created xsi:type="dcterms:W3CDTF">2013-11-02T21:23:31Z</dcterms:created>
  <dcterms:modified xsi:type="dcterms:W3CDTF">2013-12-06T06:34:31Z</dcterms:modified>
</cp:coreProperties>
</file>