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8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F91AE-6A8A-4009-B099-D285D3A44CC7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EDAC-39C3-42BB-A851-ECC6E33F8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904975"/>
              </p:ext>
            </p:extLst>
          </p:nvPr>
        </p:nvGraphicFramePr>
        <p:xfrm>
          <a:off x="539750" y="2349500"/>
          <a:ext cx="8137525" cy="4044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Určení posloupnosti vzorcem pro n-</a:t>
                      </a:r>
                      <a:r>
                        <a:rPr lang="cs-CZ" sz="1800" baseline="0" dirty="0" err="1" smtClean="0"/>
                        <a:t>tý</a:t>
                      </a:r>
                      <a:r>
                        <a:rPr lang="cs-CZ" sz="1800" baseline="0" dirty="0" smtClean="0"/>
                        <a:t> člen a výčtem členů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4. 8. 2013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VY_32_INOVACE_MA.PD.02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94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3762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5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Vypište prvních pět členů posloupností daných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člen: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cs-CZ" sz="3000" b="0" i="1" smtClean="0">
                                <a:latin typeface="Cambria Math"/>
                              </a:rPr>
                              <m:t>!−5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endParaRPr lang="cs-CZ" sz="3000" dirty="0"/>
              </a:p>
              <a:p>
                <a:pPr marL="0" indent="0"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376263"/>
              </a:xfrm>
              <a:blipFill rotWithShape="1">
                <a:blip r:embed="rId2"/>
                <a:stretch>
                  <a:fillRect l="-1852" t="-3333" b="-30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46856" y="6525344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67544" y="2701938"/>
                <a:ext cx="8229600" cy="7200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r>
                  <a:rPr lang="cs-CZ" sz="3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=−</m:t>
                    </m:r>
                    <m:sSup>
                      <m:sSupPr>
                        <m:ctrlPr>
                          <a:rPr lang="cs-CZ" sz="30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dirty="0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cs-CZ" sz="3000" b="0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3000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b="0" i="1" dirty="0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3000" b="0" i="1" dirty="0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3000" dirty="0" smtClean="0"/>
                  <a:t>,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701938"/>
                <a:ext cx="8229600" cy="720080"/>
              </a:xfrm>
              <a:prstGeom prst="rect">
                <a:avLst/>
              </a:prstGeom>
              <a:blipFill rotWithShape="1">
                <a:blip r:embed="rId3"/>
                <a:stretch>
                  <a:fillRect l="-1778" t="-5085" b="-84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6856" y="3457275"/>
                <a:ext cx="8229600" cy="7200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r>
                  <a:rPr lang="cs-CZ" sz="3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cs-CZ" sz="3000" b="0" i="1" dirty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30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dirty="0" smtClean="0">
                        <a:latin typeface="Cambria Math"/>
                      </a:rPr>
                      <m:t>+2</m:t>
                    </m:r>
                    <m:r>
                      <a:rPr lang="cs-CZ" sz="3000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,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856" y="3457275"/>
                <a:ext cx="8229600" cy="720080"/>
              </a:xfrm>
              <a:prstGeom prst="rect">
                <a:avLst/>
              </a:prstGeom>
              <a:blipFill rotWithShape="1">
                <a:blip r:embed="rId4"/>
                <a:stretch>
                  <a:fillRect l="-1704" t="-7627" b="-59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46856" y="4177355"/>
                <a:ext cx="8229600" cy="7200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sup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−3</m:t>
                                    </m:r>
                                  </m:e>
                                </m:d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b="0" i="1" smtClean="0">
                            <a:latin typeface="Cambria Math"/>
                          </a:rPr>
                          <m:t>39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endParaRPr lang="cs-CZ" sz="3000" dirty="0"/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856" y="4177355"/>
                <a:ext cx="8229600" cy="720080"/>
              </a:xfrm>
              <a:prstGeom prst="rect">
                <a:avLst/>
              </a:prstGeom>
              <a:blipFill rotWithShape="1">
                <a:blip r:embed="rId5"/>
                <a:stretch>
                  <a:fillRect l="-1704" b="-220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36440" y="5013176"/>
                <a:ext cx="8229600" cy="7200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cs-CZ" sz="3000" i="0" smtClean="0">
                                    <a:latin typeface="Cambria Math"/>
                                  </a:rPr>
                                  <m:t>log</m:t>
                                </m:r>
                              </m:fName>
                              <m:e>
                                <m:sSup>
                                  <m:sSup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e>
                            </m:func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endParaRPr lang="cs-CZ" sz="3000" dirty="0"/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440" y="5013176"/>
                <a:ext cx="8229600" cy="720080"/>
              </a:xfrm>
              <a:prstGeom prst="rect">
                <a:avLst/>
              </a:prstGeom>
              <a:blipFill rotWithShape="1">
                <a:blip r:embed="rId6"/>
                <a:stretch>
                  <a:fillRect l="-1778" t="-10169" b="-33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67544" y="5658675"/>
                <a:ext cx="8229600" cy="7200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  <a:r>
                  <a:rPr lang="cs-CZ" sz="3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dirty="0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dirty="0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cs-CZ" sz="3000" b="0" i="1" dirty="0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sz="30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 .</a:t>
                </a:r>
                <a:endParaRPr lang="cs-CZ" sz="3000" dirty="0"/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658675"/>
                <a:ext cx="8229600" cy="720080"/>
              </a:xfrm>
              <a:prstGeom prst="rect">
                <a:avLst/>
              </a:prstGeom>
              <a:blipFill rotWithShape="1">
                <a:blip r:embed="rId7"/>
                <a:stretch>
                  <a:fillRect l="-1778" t="-3390" b="-101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987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50"/>
                <a:ext cx="8229600" cy="136815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Pokud je posloupnost zadaná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člen, lze vhodným dosazením za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a výpočtem určit libovolný její člen.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50"/>
                <a:ext cx="8229600" cy="1368150"/>
              </a:xfrm>
              <a:blipFill rotWithShape="1">
                <a:blip r:embed="rId2"/>
                <a:stretch>
                  <a:fillRect l="-1704" t="-8929" r="-2370" b="-111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51038" y="1340768"/>
                <a:ext cx="8229600" cy="13681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Mějme například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−6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+3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a určeme její první, patnáctý a osmdesátý člen.</a:t>
                </a:r>
                <a:endParaRPr lang="cs-CZ" sz="3000" dirty="0"/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038" y="1340768"/>
                <a:ext cx="8229600" cy="1368150"/>
              </a:xfrm>
              <a:prstGeom prst="rect">
                <a:avLst/>
              </a:prstGeom>
              <a:blipFill rotWithShape="1">
                <a:blip r:embed="rId3"/>
                <a:stretch>
                  <a:fillRect l="-1778" b="-12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60792" y="2708918"/>
                <a:ext cx="8229600" cy="180020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Chceme-li zjistit první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, dosadíme do vzorce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−6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+3</m:t>
                        </m:r>
                      </m:den>
                    </m:f>
                  </m:oMath>
                </a14:m>
                <a:r>
                  <a:rPr lang="cs-CZ" sz="3000" dirty="0" smtClean="0"/>
                  <a:t> za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000" b="0" i="1" smtClean="0">
                                  <a:latin typeface="Cambria Math"/>
                                </a:rPr>
                                <m:t>1−6</m:t>
                              </m:r>
                            </m:num>
                            <m:den>
                              <m:r>
                                <a:rPr lang="cs-CZ" sz="3000" b="0" i="1" smtClean="0">
                                  <a:latin typeface="Cambria Math"/>
                                </a:rPr>
                                <m:t>1+3</m:t>
                              </m:r>
                            </m:den>
                          </m:f>
                        </m:e>
                      </m:box>
                      <m:r>
                        <a:rPr lang="cs-CZ" sz="3000" b="0" i="1" smtClean="0">
                          <a:latin typeface="Cambria Math"/>
                        </a:rPr>
                        <m:t>=−</m:t>
                      </m:r>
                      <m:box>
                        <m:box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000" b="0" i="1" smtClean="0"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cs-CZ" sz="30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r>
                        <a:rPr lang="cs-CZ" sz="3000" b="0" i="1" smtClean="0">
                          <a:latin typeface="Cambria Math"/>
                        </a:rPr>
                        <m:t>=−1,25</m:t>
                      </m:r>
                    </m:oMath>
                  </m:oMathPara>
                </a14:m>
                <a:endParaRPr lang="cs-CZ" sz="3000" dirty="0"/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92" y="2708918"/>
                <a:ext cx="8229600" cy="1800202"/>
              </a:xfrm>
              <a:prstGeom prst="rect">
                <a:avLst/>
              </a:prstGeom>
              <a:blipFill rotWithShape="1">
                <a:blip r:embed="rId4"/>
                <a:stretch>
                  <a:fillRect l="-1778" t="-40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451038" y="4747728"/>
                <a:ext cx="8229600" cy="6974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b="0" i="1" smtClean="0">
                              <a:latin typeface="Cambria Math"/>
                            </a:rPr>
                            <m:t>15</m:t>
                          </m:r>
                        </m:sub>
                      </m:sSub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000" b="0" i="1" smtClean="0">
                                  <a:latin typeface="Cambria Math"/>
                                </a:rPr>
                                <m:t>15−6</m:t>
                              </m:r>
                            </m:num>
                            <m:den>
                              <m:r>
                                <a:rPr lang="cs-CZ" sz="3000" b="0" i="1" smtClean="0">
                                  <a:latin typeface="Cambria Math"/>
                                </a:rPr>
                                <m:t>15+3</m:t>
                              </m:r>
                            </m:den>
                          </m:f>
                        </m:e>
                      </m:box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000" b="0" i="1" smtClean="0">
                                  <a:latin typeface="Cambria Math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cs-CZ" sz="3000" b="0" i="1" smtClean="0">
                                  <a:latin typeface="Cambria Math"/>
                                </a:rPr>
                                <m:t>18</m:t>
                              </m:r>
                            </m:den>
                          </m:f>
                        </m:e>
                      </m:box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0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cs-CZ" sz="30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r>
                        <a:rPr lang="cs-CZ" sz="3000" b="0" i="1" smtClean="0">
                          <a:latin typeface="Cambria Math"/>
                        </a:rPr>
                        <m:t>=0,5</m:t>
                      </m:r>
                    </m:oMath>
                  </m:oMathPara>
                </a14:m>
                <a:endParaRPr lang="cs-CZ" sz="3000" dirty="0"/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038" y="4747728"/>
                <a:ext cx="8229600" cy="69749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50913" y="5589240"/>
                <a:ext cx="8229600" cy="6974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b="0" i="1" smtClean="0">
                              <a:latin typeface="Cambria Math"/>
                            </a:rPr>
                            <m:t>80</m:t>
                          </m:r>
                        </m:sub>
                      </m:sSub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000" b="0" i="1" smtClean="0">
                                  <a:latin typeface="Cambria Math"/>
                                </a:rPr>
                                <m:t>80−6</m:t>
                              </m:r>
                            </m:num>
                            <m:den>
                              <m:r>
                                <a:rPr lang="cs-CZ" sz="3000" b="0" i="1" smtClean="0">
                                  <a:latin typeface="Cambria Math"/>
                                </a:rPr>
                                <m:t>80+3</m:t>
                              </m:r>
                            </m:den>
                          </m:f>
                        </m:e>
                      </m:box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3000" b="0" i="1" smtClean="0">
                                  <a:latin typeface="Cambria Math"/>
                                </a:rPr>
                                <m:t>74</m:t>
                              </m:r>
                            </m:num>
                            <m:den>
                              <m:r>
                                <a:rPr lang="cs-CZ" sz="3000" b="0" i="1" smtClean="0">
                                  <a:latin typeface="Cambria Math"/>
                                </a:rPr>
                                <m:t>83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cs-CZ" sz="3000" dirty="0"/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3" y="5589240"/>
                <a:ext cx="8229600" cy="69749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631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51038" y="260648"/>
                <a:ext cx="8229600" cy="24482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Máme-li například nekonečnou posloupnost danou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a chceme-li vypočítat její </a:t>
                </a:r>
                <a:br>
                  <a:rPr lang="cs-CZ" sz="3000" dirty="0" smtClean="0"/>
                </a:br>
                <a:r>
                  <a:rPr lang="cs-CZ" sz="3000" dirty="0" smtClean="0"/>
                  <a:t>7. člen, dosazujeme do vzorce za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číslo 7. Pokud nás zajímá 9. člen, dosadíme za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číslo o dvě větší, konkrétně 9, obecně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+2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038" y="260648"/>
                <a:ext cx="8229600" cy="2448270"/>
              </a:xfrm>
              <a:prstGeom prst="rect">
                <a:avLst/>
              </a:prstGeom>
              <a:blipFill rotWithShape="1">
                <a:blip r:embed="rId2"/>
                <a:stretch>
                  <a:fillRect l="-1778" t="-2993" r="-741" b="-523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5"/>
              <p:cNvSpPr txBox="1">
                <a:spLocks/>
              </p:cNvSpPr>
              <p:nvPr/>
            </p:nvSpPr>
            <p:spPr>
              <a:xfrm>
                <a:off x="451038" y="2708918"/>
                <a:ext cx="8229600" cy="15121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Ze vzorce 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lze tedy určitě vytvořit také vzorec 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, 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&gt;1</m:t>
                        </m:r>
                      </m:e>
                    </m:d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cs-CZ" sz="3000" b="0" i="1" dirty="0" smtClean="0">
                    <a:latin typeface="Cambria Math"/>
                    <a:ea typeface="Cambria Math"/>
                  </a:rPr>
                  <a:t/>
                </a:r>
                <a:br>
                  <a:rPr lang="cs-CZ" sz="3000" b="0" i="1" dirty="0" smtClean="0">
                    <a:latin typeface="Cambria Math"/>
                    <a:ea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 (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3000" dirty="0" smtClean="0"/>
                  <a:t> atd.</a:t>
                </a:r>
                <a:endParaRPr lang="cs-CZ" sz="3000" dirty="0"/>
              </a:p>
            </p:txBody>
          </p:sp>
        </mc:Choice>
        <mc:Fallback xmlns="">
          <p:sp>
            <p:nvSpPr>
              <p:cNvPr id="12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038" y="2708918"/>
                <a:ext cx="8229600" cy="1512170"/>
              </a:xfrm>
              <a:prstGeom prst="rect">
                <a:avLst/>
              </a:prstGeom>
              <a:blipFill rotWithShape="1">
                <a:blip r:embed="rId3"/>
                <a:stretch>
                  <a:fillRect l="-1778" t="-4839" r="-815" b="-96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5"/>
              <p:cNvSpPr txBox="1">
                <a:spLocks/>
              </p:cNvSpPr>
              <p:nvPr/>
            </p:nvSpPr>
            <p:spPr>
              <a:xfrm>
                <a:off x="463650" y="4382424"/>
                <a:ext cx="8229600" cy="9907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Proč je u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cs-CZ" sz="3000" dirty="0" smtClean="0"/>
                  <a:t> napsaná podmínka, že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cs-CZ" sz="3000" b="0" dirty="0" smtClean="0">
                    <a:ea typeface="Cambria Math"/>
                  </a:rPr>
                  <a:t/>
                </a:r>
                <a:br>
                  <a:rPr lang="cs-CZ" sz="3000" b="0" dirty="0" smtClean="0">
                    <a:ea typeface="Cambria Math"/>
                  </a:rPr>
                </a:b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cs-CZ" sz="3000" dirty="0" smtClean="0"/>
                  <a:t>?</a:t>
                </a:r>
                <a:endParaRPr lang="cs-CZ" sz="3000" dirty="0"/>
              </a:p>
            </p:txBody>
          </p:sp>
        </mc:Choice>
        <mc:Fallback xmlns="">
          <p:sp>
            <p:nvSpPr>
              <p:cNvPr id="13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50" y="4382424"/>
                <a:ext cx="8229600" cy="990792"/>
              </a:xfrm>
              <a:prstGeom prst="rect">
                <a:avLst/>
              </a:prstGeom>
              <a:blipFill rotWithShape="1">
                <a:blip r:embed="rId4"/>
                <a:stretch>
                  <a:fillRect l="-1704" t="-12346" b="-1234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ástupný symbol pro obsah 5"/>
              <p:cNvSpPr txBox="1">
                <a:spLocks/>
              </p:cNvSpPr>
              <p:nvPr/>
            </p:nvSpPr>
            <p:spPr>
              <a:xfrm>
                <a:off x="463650" y="5398784"/>
                <a:ext cx="8229600" cy="9907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Jakou byste napsali u členu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−5</m:t>
                        </m:r>
                      </m:sub>
                    </m:sSub>
                  </m:oMath>
                </a14:m>
                <a:r>
                  <a:rPr lang="cs-CZ" sz="3000" dirty="0" smtClean="0"/>
                  <a:t>? </a:t>
                </a:r>
                <a:endParaRPr lang="cs-CZ" sz="3000" dirty="0"/>
              </a:p>
            </p:txBody>
          </p:sp>
        </mc:Choice>
        <mc:Fallback xmlns="">
          <p:sp>
            <p:nvSpPr>
              <p:cNvPr id="1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50" y="5398784"/>
                <a:ext cx="8229600" cy="990792"/>
              </a:xfrm>
              <a:prstGeom prst="rect">
                <a:avLst/>
              </a:prstGeom>
              <a:blipFill rotWithShape="1">
                <a:blip r:embed="rId5"/>
                <a:stretch>
                  <a:fillRect l="-1704" t="-7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74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6561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6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Je dána posloupnost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+3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+4, 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 Napište vzorce 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&gt;1</m:t>
                        </m:r>
                      </m:e>
                    </m:d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+2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  <a:p>
                <a:pPr marL="0" indent="0"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656183"/>
              </a:xfrm>
              <a:blipFill rotWithShape="1">
                <a:blip r:embed="rId2"/>
                <a:stretch>
                  <a:fillRect l="-1852" t="-4797" b="-77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67544" y="1988840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Chceme-li vyjádřit vzorec 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cs-CZ" sz="2600" dirty="0" smtClean="0"/>
                  <a:t>, dosadíme do původního vzorce místo proměnné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 proměnnou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  <a:p>
                <a:pPr marL="0" indent="0">
                  <a:buFont typeface="Arial" pitchFamily="34" charset="0"/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988840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926" t="-4075" r="-20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ástupný symbol pro obsah 5"/>
              <p:cNvSpPr txBox="1">
                <a:spLocks/>
              </p:cNvSpPr>
              <p:nvPr/>
            </p:nvSpPr>
            <p:spPr>
              <a:xfrm>
                <a:off x="455201" y="3717032"/>
                <a:ext cx="8229600" cy="1656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=3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−1+3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+4=</m:t>
                      </m:r>
                    </m:oMath>
                  </m:oMathPara>
                </a14:m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=3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−3−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+4=3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endParaRPr lang="cs-CZ" sz="2600" dirty="0" smtClean="0"/>
              </a:p>
            </p:txBody>
          </p:sp>
        </mc:Choice>
        <mc:Fallback xmlns="">
          <p:sp>
            <p:nvSpPr>
              <p:cNvPr id="12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201" y="3717032"/>
                <a:ext cx="8229600" cy="16561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5"/>
              <p:cNvSpPr txBox="1">
                <a:spLocks/>
              </p:cNvSpPr>
              <p:nvPr/>
            </p:nvSpPr>
            <p:spPr>
              <a:xfrm>
                <a:off x="455201" y="5229200"/>
                <a:ext cx="8229600" cy="120337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+2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=3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+2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+2+3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+4=</m:t>
                      </m:r>
                    </m:oMath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=3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</a:rPr>
                        <m:t>+6−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+5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+4=3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+5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+10,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𝑁</m:t>
                      </m:r>
                    </m:oMath>
                  </m:oMathPara>
                </a14:m>
                <a:endParaRPr lang="cs-CZ" sz="2600" dirty="0" smtClean="0"/>
              </a:p>
            </p:txBody>
          </p:sp>
        </mc:Choice>
        <mc:Fallback xmlns="">
          <p:sp>
            <p:nvSpPr>
              <p:cNvPr id="13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201" y="5229200"/>
                <a:ext cx="8229600" cy="12033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85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87220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7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Vyjádřete konečnou posloupnost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0;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cs-CZ" sz="3000" dirty="0" smtClean="0"/>
                  <a:t>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872207"/>
              </a:xfrm>
              <a:blipFill rotWithShape="1">
                <a:blip r:embed="rId2"/>
                <a:stretch>
                  <a:fillRect l="-1852" t="-4235" b="-78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67544" y="2132856"/>
                <a:ext cx="8229600" cy="33843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Na první pohled možná žádnou závislost členů posloupnosti na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 1≤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≤6</m:t>
                    </m:r>
                  </m:oMath>
                </a14:m>
                <a:r>
                  <a:rPr lang="cs-CZ" sz="2600" dirty="0" smtClean="0"/>
                  <a:t> nevidíme. Je to tím, že zlomky </a:t>
                </a:r>
                <a:br>
                  <a:rPr lang="cs-CZ" sz="2600" dirty="0" smtClean="0"/>
                </a:br>
                <a:r>
                  <a:rPr lang="cs-CZ" sz="2600" dirty="0" smtClean="0"/>
                  <a:t>v posloupnosti jsou v základním tvaru. Pokud některé z nich vhodně rozšíříme, bude určení hledaného vzorce snazší. Jistým vodítkem nám mohou být jmenovatelé 2., 4. a 6. členu. Bude tedy nutné vhodně upravit 1., 3., a 5. člen.</a:t>
                </a:r>
                <a:endParaRPr lang="cs-CZ" sz="2600" dirty="0"/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132856"/>
                <a:ext cx="8229600" cy="3384376"/>
              </a:xfrm>
              <a:prstGeom prst="rect">
                <a:avLst/>
              </a:prstGeom>
              <a:blipFill rotWithShape="1">
                <a:blip r:embed="rId3"/>
                <a:stretch>
                  <a:fillRect l="-1926" t="-2342" r="-125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298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29614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sz="2600" dirty="0" smtClean="0"/>
                  <a:t>Po úpravě dostáváme posloupnost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cs-CZ" sz="2600" dirty="0" smtClean="0"/>
                  <a:t>, ve které již hledanou závislost snadno objevíme.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296143"/>
              </a:xfrm>
              <a:blipFill rotWithShape="1">
                <a:blip r:embed="rId2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27781" y="1628800"/>
                <a:ext cx="8229600" cy="28803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Hledaný vzorec má určitě tvar zlomku. Uvědomme si, že postupným dosazováním přirozených čísel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2600" dirty="0" smtClean="0"/>
                  <a:t> až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6</m:t>
                    </m:r>
                  </m:oMath>
                </a14:m>
                <a:r>
                  <a:rPr lang="cs-CZ" sz="2600" dirty="0" smtClean="0"/>
                  <a:t> za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 (hledáme přece vzorec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člen) musí vzniknout </a:t>
                </a:r>
                <a:br>
                  <a:rPr lang="cs-CZ" sz="2600" dirty="0" smtClean="0"/>
                </a:br>
                <a:r>
                  <a:rPr lang="cs-CZ" sz="2600" dirty="0" smtClean="0"/>
                  <a:t>v čitateli posloupnost čísel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0;1;2;3;4;5</m:t>
                    </m:r>
                  </m:oMath>
                </a14:m>
                <a:r>
                  <a:rPr lang="cs-CZ" sz="2600" dirty="0" smtClean="0"/>
                  <a:t> a ve jmenovateli posloupnost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4;5;6;7;8;9</m:t>
                    </m:r>
                  </m:oMath>
                </a14:m>
                <a:r>
                  <a:rPr lang="cs-CZ" sz="2600" dirty="0" smtClean="0"/>
                  <a:t>. Čitatel i jmenovatel se v každém kroku zvyšují o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781" y="1628800"/>
                <a:ext cx="8229600" cy="2880320"/>
              </a:xfrm>
              <a:prstGeom prst="rect">
                <a:avLst/>
              </a:prstGeom>
              <a:blipFill rotWithShape="1">
                <a:blip r:embed="rId3"/>
                <a:stretch>
                  <a:fillRect l="-1259" t="-1691" r="-1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27781" y="4653136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Hledaný vzorec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 posloupnosti má tvar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2600" b="0" i="1" smtClean="0">
                            <a:latin typeface="Cambria Math"/>
                          </a:rPr>
                          <m:t>+3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=1;2;3;4;5;6</m:t>
                    </m:r>
                  </m:oMath>
                </a14:m>
                <a:r>
                  <a:rPr lang="cs-CZ" sz="2600" dirty="0" smtClean="0"/>
                  <a:t>. Správnost vzorce vždy ověřte dosazením.</a:t>
                </a:r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781" y="4653136"/>
                <a:ext cx="8229600" cy="1800200"/>
              </a:xfrm>
              <a:prstGeom prst="rect">
                <a:avLst/>
              </a:prstGeom>
              <a:blipFill rotWithShape="1">
                <a:blip r:embed="rId4"/>
                <a:stretch>
                  <a:fillRect l="-1259" t="-2703" r="-44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016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172819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8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Která z čísel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−20;−16;9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10</m:t>
                    </m:r>
                  </m:oMath>
                </a14:m>
                <a:r>
                  <a:rPr lang="cs-CZ" sz="3000" dirty="0" smtClean="0"/>
                  <a:t> jsou členy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28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2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2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28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28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  <m:r>
                          <a:rPr lang="cs-CZ" sz="28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2800" i="1">
                            <a:latin typeface="Cambria Math"/>
                          </a:rPr>
                          <m:t>∞</m:t>
                        </m:r>
                      </m:sup>
                    </m:sSubSup>
                    <m:r>
                      <a:rPr lang="cs-CZ" sz="28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8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8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800" b="0" i="1" smtClean="0">
                        <a:latin typeface="Cambria Math"/>
                      </a:rPr>
                      <m:t>−4</m:t>
                    </m:r>
                    <m:r>
                      <a:rPr lang="cs-CZ" sz="2800" b="0" i="1" smtClean="0">
                        <a:latin typeface="Cambria Math"/>
                      </a:rPr>
                      <m:t>𝑛</m:t>
                    </m:r>
                    <m:r>
                      <a:rPr lang="cs-CZ" sz="2800" b="0" i="1" smtClean="0">
                        <a:latin typeface="Cambria Math"/>
                      </a:rPr>
                      <m:t>−12</m:t>
                    </m:r>
                  </m:oMath>
                </a14:m>
                <a:r>
                  <a:rPr lang="cs-CZ" sz="2800" dirty="0" smtClean="0"/>
                  <a:t>?</a:t>
                </a:r>
                <a:endParaRPr lang="cs-CZ" sz="28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1728191"/>
              </a:xfrm>
              <a:blipFill rotWithShape="1">
                <a:blip r:embed="rId2"/>
                <a:stretch>
                  <a:fillRect l="-1852" t="-4594" b="-31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31819" y="1844824"/>
                <a:ext cx="822960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None/>
                </a:pPr>
                <a:r>
                  <a:rPr lang="cs-CZ" sz="2600" dirty="0" smtClean="0"/>
                  <a:t>Ve všech čtyřech případech se ptáme, zda dané reálné číslo je rovno členu</a:t>
                </a:r>
                <a14:m>
                  <m:oMath xmlns:m="http://schemas.openxmlformats.org/officeDocument/2006/math">
                    <m:r>
                      <a:rPr lang="cs-CZ" sz="2600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/>
                  <a:t> pro alespoň jedno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19" y="1844824"/>
                <a:ext cx="8229600" cy="1512168"/>
              </a:xfrm>
              <a:prstGeom prst="rect">
                <a:avLst/>
              </a:prstGeom>
              <a:blipFill rotWithShape="1">
                <a:blip r:embed="rId3"/>
                <a:stretch>
                  <a:fillRect l="-1926" t="-5242" r="-444" b="-64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31819" y="3239265"/>
                <a:ext cx="8229600" cy="16943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Existuje alespoň jedno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, aby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=−20</m:t>
                    </m:r>
                  </m:oMath>
                </a14:m>
                <a:r>
                  <a:rPr lang="cs-CZ" sz="2600" dirty="0" smtClean="0"/>
                  <a:t>? Po dosazení čísla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−20</m:t>
                    </m:r>
                  </m:oMath>
                </a14:m>
                <a:r>
                  <a:rPr lang="cs-CZ" sz="2600" dirty="0" smtClean="0"/>
                  <a:t> za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/>
                  <a:t> do vzorce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 uvedené posloupnosti dostaneme rovnici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−20=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−12</m:t>
                    </m:r>
                  </m:oMath>
                </a14:m>
                <a:r>
                  <a:rPr lang="cs-CZ" sz="2600" dirty="0" smtClean="0"/>
                  <a:t>, kterou řešíme v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19" y="3239265"/>
                <a:ext cx="8229600" cy="1694328"/>
              </a:xfrm>
              <a:prstGeom prst="rect">
                <a:avLst/>
              </a:prstGeom>
              <a:blipFill rotWithShape="1">
                <a:blip r:embed="rId4"/>
                <a:stretch>
                  <a:fillRect l="-1333" t="-2878" b="-8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31819" y="4907012"/>
                <a:ext cx="8229600" cy="19509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 úpravě dostáváme kvadratickou rovnici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+8=0</m:t>
                    </m:r>
                  </m:oMath>
                </a14:m>
                <a:r>
                  <a:rPr lang="cs-CZ" sz="2600" dirty="0" smtClean="0"/>
                  <a:t>, jejímž oborem řešení i definičním oborem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 Diskriminant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𝐷</m:t>
                    </m:r>
                    <m:r>
                      <a:rPr lang="cs-CZ" sz="2600" b="0" i="1" smtClean="0">
                        <a:latin typeface="Cambria Math"/>
                      </a:rPr>
                      <m:t>=−16&lt;0</m:t>
                    </m:r>
                  </m:oMath>
                </a14:m>
                <a:r>
                  <a:rPr lang="cs-CZ" sz="2600" dirty="0" smtClean="0"/>
                  <a:t>, a tedy rovnice nemá v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 žádné řešení.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−20</m:t>
                    </m:r>
                  </m:oMath>
                </a14:m>
                <a:r>
                  <a:rPr lang="cs-CZ" sz="2600" dirty="0" smtClean="0"/>
                  <a:t> </a:t>
                </a:r>
                <a:r>
                  <a:rPr lang="cs-CZ" sz="2600" b="1" dirty="0" smtClean="0"/>
                  <a:t>není</a:t>
                </a:r>
                <a:r>
                  <a:rPr lang="cs-CZ" sz="2600" dirty="0" smtClean="0"/>
                  <a:t> žádným členem dané posloupnosti.</a:t>
                </a:r>
                <a:endParaRPr lang="cs-CZ" sz="26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19" y="4907012"/>
                <a:ext cx="8229600" cy="1950987"/>
              </a:xfrm>
              <a:prstGeom prst="rect">
                <a:avLst/>
              </a:prstGeom>
              <a:blipFill rotWithShape="1">
                <a:blip r:embed="rId5"/>
                <a:stretch>
                  <a:fillRect l="-1333" t="-4688" b="-40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>
          <a:xfrm>
            <a:off x="452507" y="674136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96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31819" y="188640"/>
                <a:ext cx="8229600" cy="16943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Existuje alespoň jedno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, aby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=−16</m:t>
                    </m:r>
                  </m:oMath>
                </a14:m>
                <a:r>
                  <a:rPr lang="cs-CZ" sz="2600" dirty="0" smtClean="0"/>
                  <a:t>? Po dosazení čísla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−16</m:t>
                    </m:r>
                  </m:oMath>
                </a14:m>
                <a:r>
                  <a:rPr lang="cs-CZ" sz="2600" dirty="0" smtClean="0"/>
                  <a:t> za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/>
                  <a:t> do vzorce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 uvedené posloupnosti dostaneme rovnici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−16=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−12</m:t>
                    </m:r>
                  </m:oMath>
                </a14:m>
                <a:r>
                  <a:rPr lang="cs-CZ" sz="2600" dirty="0" smtClean="0"/>
                  <a:t>, kterou řešíme v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19" y="188640"/>
                <a:ext cx="8229600" cy="1694328"/>
              </a:xfrm>
              <a:prstGeom prst="rect">
                <a:avLst/>
              </a:prstGeom>
              <a:blipFill rotWithShape="1">
                <a:blip r:embed="rId2"/>
                <a:stretch>
                  <a:fillRect l="-1333" t="-2878" b="-8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18597" y="1882968"/>
                <a:ext cx="8229600" cy="2520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 úpravě dostáváme kvadratickou rovnici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+4=0</m:t>
                    </m:r>
                  </m:oMath>
                </a14:m>
                <a:r>
                  <a:rPr lang="cs-CZ" sz="2600" dirty="0" smtClean="0"/>
                  <a:t>, jejímž oborem řešení i definičním oborem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 Diskriminant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𝐷</m:t>
                    </m:r>
                    <m:r>
                      <a:rPr lang="cs-CZ" sz="26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cs-CZ" sz="2600" dirty="0" smtClean="0"/>
                  <a:t>, pak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=2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−16</m:t>
                    </m:r>
                  </m:oMath>
                </a14:m>
                <a:r>
                  <a:rPr lang="cs-CZ" sz="2600" dirty="0" smtClean="0"/>
                  <a:t> </a:t>
                </a:r>
                <a:r>
                  <a:rPr lang="cs-CZ" sz="2600" b="1" dirty="0" smtClean="0"/>
                  <a:t>je</a:t>
                </a:r>
                <a:r>
                  <a:rPr lang="cs-CZ" sz="2600" dirty="0" smtClean="0"/>
                  <a:t> členem dané posloupnosti, je jejím 2. členem. Neboli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=−16</m:t>
                    </m:r>
                  </m:oMath>
                </a14:m>
                <a:r>
                  <a:rPr lang="cs-CZ" sz="2600" dirty="0" smtClean="0"/>
                  <a:t>. Ověřte dosazením do vzorce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člen.</a:t>
                </a:r>
                <a:endParaRPr lang="cs-CZ" sz="26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597" y="1882968"/>
                <a:ext cx="8229600" cy="2520280"/>
              </a:xfrm>
              <a:prstGeom prst="rect">
                <a:avLst/>
              </a:prstGeom>
              <a:blipFill rotWithShape="1">
                <a:blip r:embed="rId3"/>
                <a:stretch>
                  <a:fillRect l="-1333" t="-3632" b="-7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>
          <a:xfrm>
            <a:off x="421475" y="4293096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11131" y="4437112"/>
                <a:ext cx="8229600" cy="16943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Existuje alespoň jedno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, aby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=9</m:t>
                    </m:r>
                  </m:oMath>
                </a14:m>
                <a:r>
                  <a:rPr lang="cs-CZ" sz="2600" dirty="0" smtClean="0"/>
                  <a:t>? Po dosazení čísla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9</m:t>
                    </m:r>
                  </m:oMath>
                </a14:m>
                <a:r>
                  <a:rPr lang="cs-CZ" sz="2600" dirty="0" smtClean="0"/>
                  <a:t> za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/>
                  <a:t> do vzorce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 uvedené posloupnosti dostaneme rovnici </a:t>
                </a: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</a:rPr>
                      <m:t>9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−12</m:t>
                    </m:r>
                  </m:oMath>
                </a14:m>
                <a:r>
                  <a:rPr lang="cs-CZ" sz="2600" dirty="0" smtClean="0"/>
                  <a:t>, kterou řešíme v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31" y="4437112"/>
                <a:ext cx="8229600" cy="1694328"/>
              </a:xfrm>
              <a:prstGeom prst="rect">
                <a:avLst/>
              </a:prstGeom>
              <a:blipFill rotWithShape="1">
                <a:blip r:embed="rId4"/>
                <a:stretch>
                  <a:fillRect l="-1259" t="-287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110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36873" y="260648"/>
                <a:ext cx="8229600" cy="3600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 úpravě dostáváme kvadratickou rovnici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−21=0</m:t>
                    </m:r>
                  </m:oMath>
                </a14:m>
                <a:r>
                  <a:rPr lang="cs-CZ" sz="2600" dirty="0" smtClean="0"/>
                  <a:t>, jejímž oborem řešení i definičním oborem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 Diskriminant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𝐷</m:t>
                    </m:r>
                    <m:r>
                      <a:rPr lang="cs-CZ" sz="2600" b="0" i="1" smtClean="0">
                        <a:latin typeface="Cambria Math"/>
                      </a:rPr>
                      <m:t>=100</m:t>
                    </m:r>
                  </m:oMath>
                </a14:m>
                <a:r>
                  <a:rPr lang="cs-CZ" sz="2600" dirty="0" smtClean="0"/>
                  <a:t>, pak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14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=7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latin typeface="Cambria Math"/>
                          </a:rPr>
                          <m:t>−6</m:t>
                        </m:r>
                      </m:num>
                      <m:den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2600" b="0" i="1" smtClean="0">
                        <a:latin typeface="Cambria Math"/>
                      </a:rPr>
                      <m:t>=−3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∉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9</m:t>
                    </m:r>
                  </m:oMath>
                </a14:m>
                <a:r>
                  <a:rPr lang="cs-CZ" sz="2600" dirty="0" smtClean="0"/>
                  <a:t> </a:t>
                </a:r>
                <a:r>
                  <a:rPr lang="cs-CZ" sz="2600" b="1" dirty="0" smtClean="0"/>
                  <a:t>je</a:t>
                </a:r>
                <a:r>
                  <a:rPr lang="cs-CZ" sz="2600" dirty="0" smtClean="0"/>
                  <a:t> členem dané posloupnosti, je jejím 7. členem. Neboli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=9</m:t>
                    </m:r>
                  </m:oMath>
                </a14:m>
                <a:r>
                  <a:rPr lang="cs-CZ" sz="2600" dirty="0" smtClean="0"/>
                  <a:t>. Ověřte dosazením do vzorce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člen.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cs-CZ" sz="2600" dirty="0" smtClean="0"/>
                  <a:t> není přirozené číslo, nemůže být indexem žádného členu posloupnosti, nepatří do definičního oboru posloupnosti. Žádná posloupnost nemá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cs-CZ" sz="2600" dirty="0" smtClean="0"/>
                  <a:t>. člen!</a:t>
                </a:r>
                <a:endParaRPr lang="cs-CZ" sz="26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73" y="260648"/>
                <a:ext cx="8229600" cy="3600400"/>
              </a:xfrm>
              <a:prstGeom prst="rect">
                <a:avLst/>
              </a:prstGeom>
              <a:blipFill rotWithShape="1">
                <a:blip r:embed="rId2"/>
                <a:stretch>
                  <a:fillRect l="-1333" t="-2542" r="-2148" b="-4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>
          <a:xfrm>
            <a:off x="436873" y="3933056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 txBox="1">
                <a:spLocks/>
              </p:cNvSpPr>
              <p:nvPr/>
            </p:nvSpPr>
            <p:spPr>
              <a:xfrm>
                <a:off x="447217" y="4149080"/>
                <a:ext cx="8229600" cy="16943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Existuje alespoň jedno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, aby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=10</m:t>
                    </m:r>
                  </m:oMath>
                </a14:m>
                <a:r>
                  <a:rPr lang="cs-CZ" sz="2600" dirty="0" smtClean="0"/>
                  <a:t>? Po dosazení čísla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10</m:t>
                    </m:r>
                  </m:oMath>
                </a14:m>
                <a:r>
                  <a:rPr lang="cs-CZ" sz="2600" dirty="0" smtClean="0"/>
                  <a:t> za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/>
                  <a:t> do vzorce pro n-</a:t>
                </a:r>
                <a:r>
                  <a:rPr lang="cs-CZ" sz="2600" dirty="0" err="1" smtClean="0"/>
                  <a:t>tý</a:t>
                </a:r>
                <a:r>
                  <a:rPr lang="cs-CZ" sz="2600" dirty="0" smtClean="0"/>
                  <a:t> člen uvedené posloupnosti dostaneme rovnici </a:t>
                </a:r>
                <a14:m>
                  <m:oMath xmlns:m="http://schemas.openxmlformats.org/officeDocument/2006/math">
                    <m:r>
                      <a:rPr lang="cs-CZ" sz="2600" i="1" dirty="0" smtClean="0">
                        <a:latin typeface="Cambria Math"/>
                      </a:rPr>
                      <m:t>1</m:t>
                    </m:r>
                    <m:r>
                      <a:rPr lang="cs-CZ" sz="2600" b="0" i="1" dirty="0" smtClean="0">
                        <a:latin typeface="Cambria Math"/>
                      </a:rPr>
                      <m:t>0</m:t>
                    </m:r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−12</m:t>
                    </m:r>
                  </m:oMath>
                </a14:m>
                <a:r>
                  <a:rPr lang="cs-CZ" sz="2600" dirty="0" smtClean="0"/>
                  <a:t>, kterou řešíme v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6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217" y="4149080"/>
                <a:ext cx="8229600" cy="1694328"/>
              </a:xfrm>
              <a:prstGeom prst="rect">
                <a:avLst/>
              </a:prstGeom>
              <a:blipFill rotWithShape="1">
                <a:blip r:embed="rId3"/>
                <a:stretch>
                  <a:fillRect l="-1259" t="-2878" r="-1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320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36873" y="260648"/>
                <a:ext cx="8229600" cy="25922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 úpravě dostáváme kvadratickou rovnici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cs-CZ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−4</m:t>
                    </m:r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−22=0</m:t>
                    </m:r>
                  </m:oMath>
                </a14:m>
                <a:r>
                  <a:rPr lang="cs-CZ" sz="2600" dirty="0" smtClean="0"/>
                  <a:t>, jejímž oborem řešení i definičním oborem je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 Diskriminant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𝐷</m:t>
                    </m:r>
                    <m:r>
                      <a:rPr lang="cs-CZ" sz="2600" b="0" i="1" smtClean="0">
                        <a:latin typeface="Cambria Math"/>
                      </a:rPr>
                      <m:t>=104</m:t>
                    </m:r>
                  </m:oMath>
                </a14:m>
                <a:r>
                  <a:rPr lang="cs-CZ" sz="2600" dirty="0" smtClean="0"/>
                  <a:t>, a tedy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=2+</m:t>
                    </m:r>
                    <m:rad>
                      <m:radPr>
                        <m:degHide m:val="on"/>
                        <m:ctrlPr>
                          <a:rPr lang="cs-CZ" sz="2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2600" b="0" i="1" smtClean="0">
                            <a:latin typeface="Cambria Math"/>
                          </a:rPr>
                          <m:t>26</m:t>
                        </m:r>
                      </m:e>
                    </m:rad>
                    <m:r>
                      <a:rPr lang="cs-CZ" sz="2600" i="1">
                        <a:latin typeface="Cambria Math"/>
                        <a:ea typeface="Cambria Math"/>
                      </a:rPr>
                      <m:t>∉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=2−</m:t>
                    </m:r>
                    <m:rad>
                      <m:radPr>
                        <m:degHide m:val="on"/>
                        <m:ctrlPr>
                          <a:rPr lang="cs-CZ" sz="2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2600" b="0" i="1" smtClean="0">
                            <a:latin typeface="Cambria Math"/>
                          </a:rPr>
                          <m:t>26</m:t>
                        </m:r>
                      </m:e>
                    </m:rad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∉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.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10</m:t>
                    </m:r>
                  </m:oMath>
                </a14:m>
                <a:r>
                  <a:rPr lang="cs-CZ" sz="2600" dirty="0" smtClean="0"/>
                  <a:t> </a:t>
                </a:r>
                <a:r>
                  <a:rPr lang="cs-CZ" sz="2600" b="1" dirty="0" smtClean="0"/>
                  <a:t>není</a:t>
                </a:r>
                <a:r>
                  <a:rPr lang="cs-CZ" sz="2600" dirty="0" smtClean="0"/>
                  <a:t> členem dané posloupnosti. Čísla </a:t>
                </a:r>
                <a14:m>
                  <m:oMath xmlns:m="http://schemas.openxmlformats.org/officeDocument/2006/math">
                    <m:r>
                      <a:rPr lang="cs-CZ" sz="2600" b="0" i="0" smtClean="0">
                        <a:latin typeface="Cambria Math"/>
                      </a:rPr>
                      <m:t>2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26</m:t>
                        </m:r>
                      </m:e>
                    </m:rad>
                  </m:oMath>
                </a14:m>
                <a:r>
                  <a:rPr lang="cs-CZ" sz="2600" dirty="0" smtClean="0"/>
                  <a:t> nejsou přirozená čísla, nemohou být indexy žádného členu posloupnosti.</a:t>
                </a:r>
                <a:endParaRPr lang="cs-CZ" sz="26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73" y="260648"/>
                <a:ext cx="8229600" cy="2592288"/>
              </a:xfrm>
              <a:prstGeom prst="rect">
                <a:avLst/>
              </a:prstGeom>
              <a:blipFill rotWithShape="1">
                <a:blip r:embed="rId2"/>
                <a:stretch>
                  <a:fillRect l="-1333" t="-1882" b="-423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Přímá spojnice 6"/>
          <p:cNvCxnSpPr/>
          <p:nvPr/>
        </p:nvCxnSpPr>
        <p:spPr>
          <a:xfrm>
            <a:off x="436873" y="2852936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 txBox="1">
                <a:spLocks/>
              </p:cNvSpPr>
              <p:nvPr/>
            </p:nvSpPr>
            <p:spPr>
              <a:xfrm>
                <a:off x="447217" y="3030816"/>
                <a:ext cx="8229600" cy="29184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Může být nějaké reálné číslo vícenásobným členem posloupnosti? 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 sami, zda je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−15</m:t>
                    </m:r>
                  </m:oMath>
                </a14:m>
                <a:r>
                  <a:rPr lang="cs-CZ" sz="3000" dirty="0" smtClean="0"/>
                  <a:t> členem dané posloupnosti. Pokud ano, pak kolikátým?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217" y="3030816"/>
                <a:ext cx="8229600" cy="2918464"/>
              </a:xfrm>
              <a:prstGeom prst="rect">
                <a:avLst/>
              </a:prstGeom>
              <a:blipFill rotWithShape="1">
                <a:blip r:embed="rId3"/>
                <a:stretch>
                  <a:fillRect l="-1704" t="-2505" r="-88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12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934622"/>
                <a:ext cx="8229600" cy="592337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Určete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1 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100</m:t>
                        </m:r>
                      </m:sub>
                    </m:sSub>
                  </m:oMath>
                </a14:m>
                <a:r>
                  <a:rPr lang="cs-CZ" sz="3000" dirty="0" smtClean="0"/>
                  <a:t> posloupností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daných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r>
                  <a:rPr lang="cs-CZ" sz="3000" dirty="0"/>
                  <a:t/>
                </a:r>
                <a:br>
                  <a:rPr lang="cs-CZ" sz="3000" dirty="0"/>
                </a:br>
                <a:r>
                  <a:rPr lang="cs-CZ" sz="3000" dirty="0"/>
                  <a:t>b</a:t>
                </a:r>
                <a:r>
                  <a:rPr lang="cs-CZ" sz="3000" dirty="0" smtClean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=6</m:t>
                    </m:r>
                    <m:d>
                      <m:dPr>
                        <m:begChr m:val="["/>
                        <m:endChr m:val="]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−3,14</m:t>
                        </m:r>
                      </m:e>
                    </m:rad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−2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−3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num>
                          <m:den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−1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Zapište vzorce pro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cs-CZ" sz="3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𝑁</m:t>
                        </m:r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&gt;1</m:t>
                        </m:r>
                      </m:e>
                    </m:d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cs-CZ" sz="3000" dirty="0" smtClean="0"/>
                  <a:t> posloupností z úlohy 1.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934622"/>
                <a:ext cx="8229600" cy="5923378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337" r="-22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08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1926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3"/>
                </a:pPr>
                <a:r>
                  <a:rPr lang="cs-CZ" sz="3000" dirty="0" smtClean="0"/>
                  <a:t>Určete prvních šest členů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zadané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člen: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2 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𝑝𝑟𝑜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=2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𝑁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</m:e>
                          <m:e>
                            <m:sSup>
                              <m:sSup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𝑝𝑟𝑜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=2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−1,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𝑁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endParaRPr lang="cs-CZ" sz="3000" dirty="0" smtClean="0"/>
              </a:p>
              <a:p>
                <a:pPr marL="514350" indent="-514350">
                  <a:buFont typeface="+mj-lt"/>
                  <a:buAutoNum type="arabicPeriod" startAt="3"/>
                </a:pPr>
                <a:r>
                  <a:rPr lang="cs-CZ" sz="3000" dirty="0" smtClean="0"/>
                  <a:t>Vyjádřete dané konečné posloupnosti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−0,25;0;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;0,375;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1;8;27;64;125;216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16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63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64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r>
                      <a:rPr lang="cs-CZ" sz="3000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∙2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∙3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∙4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∙5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∙6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∙7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cs-CZ" sz="300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e>
                    </m:func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func>
                      <m:func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e>
                    </m:func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den>
                    </m:f>
                    <m:func>
                      <m:func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cs-CZ" sz="3000" b="0" i="1" smtClean="0">
                            <a:latin typeface="Cambria Math"/>
                          </a:rPr>
                          <m:t>11</m:t>
                        </m:r>
                      </m:e>
                    </m:func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den>
                    </m:f>
                    <m:func>
                      <m:func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cs-CZ" sz="3000" b="0" i="1" smtClean="0">
                            <a:latin typeface="Cambria Math"/>
                          </a:rPr>
                          <m:t>15</m:t>
                        </m:r>
                      </m:e>
                    </m:func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den>
                    </m:f>
                    <m:func>
                      <m:func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cs-CZ" sz="3000" b="0" i="1" smtClean="0">
                            <a:latin typeface="Cambria Math"/>
                          </a:rPr>
                          <m:t>19</m:t>
                        </m:r>
                      </m:e>
                    </m:func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192688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2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334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251520" y="260648"/>
                <a:ext cx="8892480" cy="61926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5"/>
                </a:pPr>
                <a:r>
                  <a:rPr lang="cs-CZ" sz="3000" dirty="0" smtClean="0"/>
                  <a:t>Určete všechny členy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+1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které leží mezi členy 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14</m:t>
                        </m:r>
                      </m:sub>
                    </m:sSub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17</m:t>
                        </m:r>
                      </m:sub>
                    </m:sSub>
                  </m:oMath>
                </a14:m>
                <a:r>
                  <a:rPr lang="cs-CZ" sz="3000" dirty="0" smtClean="0"/>
                  <a:t>,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+5</m:t>
                        </m:r>
                      </m:sub>
                    </m:sSub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5"/>
                </a:pPr>
                <a:r>
                  <a:rPr lang="cs-CZ" sz="3000" dirty="0" smtClean="0"/>
                  <a:t>Napište vzorcem pro n-</a:t>
                </a:r>
                <a:r>
                  <a:rPr lang="cs-CZ" sz="3000" dirty="0" err="1" smtClean="0"/>
                  <a:t>tý</a:t>
                </a:r>
                <a:r>
                  <a:rPr lang="cs-CZ" sz="3000" dirty="0" smtClean="0"/>
                  <a:t> člen nekonečnou posloupnost, jejímiž členy jsou všechna přirozená čísla, jejichž nejmenší nezáporný zbytek při dělení číslem 5 je roven číslu 2. Čísla jsou seřazena vzestupně.</a:t>
                </a:r>
              </a:p>
              <a:p>
                <a:pPr marL="514350" indent="-514350">
                  <a:buFont typeface="+mj-lt"/>
                  <a:buAutoNum type="arabicPeriod" startAt="5"/>
                </a:pPr>
                <a:r>
                  <a:rPr lang="cs-CZ" sz="3000" dirty="0" smtClean="0"/>
                  <a:t>Určete, od kterého členu jsou všechny další členy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+2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menší než a) 0,01, b) 0,001.</a:t>
                </a:r>
              </a:p>
              <a:p>
                <a:pPr marL="514350" indent="-514350">
                  <a:buFont typeface="+mj-lt"/>
                  <a:buAutoNum type="arabicPeriod" startAt="5"/>
                </a:pPr>
                <a:r>
                  <a:rPr lang="cs-CZ" sz="3000" dirty="0" smtClean="0"/>
                  <a:t>Které členy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+14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−45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jsou nezáporné?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60648"/>
                <a:ext cx="8892480" cy="6192688"/>
              </a:xfrm>
              <a:prstGeom prst="rect">
                <a:avLst/>
              </a:prstGeom>
              <a:blipFill rotWithShape="1">
                <a:blip r:embed="rId2"/>
                <a:stretch>
                  <a:fillRect l="-1576" r="-548" b="-128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342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1926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9"/>
                </a:pPr>
                <a:r>
                  <a:rPr lang="cs-CZ" sz="3000" dirty="0" smtClean="0"/>
                  <a:t>Je dána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=4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−21</m:t>
                    </m:r>
                  </m:oMath>
                </a14:m>
                <a:r>
                  <a:rPr lang="cs-CZ" sz="3000" dirty="0" smtClean="0"/>
                  <a:t>. Určete všechna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 pro která platí: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=15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100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1003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⟨"/>
                        <m:endChr m:val=""/>
                        <m:ctrlPr>
                          <a:rPr lang="cs-CZ" sz="30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−1;140)</m:t>
                        </m:r>
                      </m:e>
                    </m: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39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≤79</m:t>
                    </m:r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9"/>
                </a:pPr>
                <a:r>
                  <a:rPr lang="cs-CZ" sz="3000" dirty="0" smtClean="0"/>
                  <a:t>Platí obecně v posloupnosti,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cs-CZ" sz="3000" dirty="0" smtClean="0"/>
                  <a:t>? Svoji </a:t>
                </a:r>
                <a:r>
                  <a:rPr lang="cs-CZ" sz="3000" smtClean="0"/>
                  <a:t>odpověď zdůvodněte.</a:t>
                </a: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192688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280" r="-8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69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smtClean="0"/>
              <a:t>Příklady </a:t>
            </a:r>
            <a:r>
              <a:rPr lang="cs-CZ" sz="3000" dirty="0" smtClean="0"/>
              <a:t>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335877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Určení posloupnosti vzorcem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b="1" dirty="0" smtClean="0">
                <a:solidFill>
                  <a:srgbClr val="FF0000"/>
                </a:solidFill>
              </a:rPr>
              <a:t>pro n-</a:t>
            </a:r>
            <a:r>
              <a:rPr lang="cs-CZ" b="1" dirty="0" err="1" smtClean="0">
                <a:solidFill>
                  <a:srgbClr val="FF0000"/>
                </a:solidFill>
              </a:rPr>
              <a:t>tý</a:t>
            </a:r>
            <a:r>
              <a:rPr lang="cs-CZ" b="1" dirty="0" smtClean="0">
                <a:solidFill>
                  <a:srgbClr val="FF0000"/>
                </a:solidFill>
              </a:rPr>
              <a:t> člen a výčtem členů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4"/>
              <p:cNvSpPr txBox="1">
                <a:spLocks/>
              </p:cNvSpPr>
              <p:nvPr/>
            </p:nvSpPr>
            <p:spPr>
              <a:xfrm>
                <a:off x="430763" y="4639026"/>
                <a:ext cx="82296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>
                    <a:solidFill>
                      <a:prstClr val="black"/>
                    </a:solidFill>
                  </a:rPr>
                  <a:t>Ten má tvar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, 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>
                    <a:solidFill>
                      <a:prstClr val="black"/>
                    </a:solidFill>
                  </a:rPr>
                  <a:t> pro případ nekonečné posloupnosti.</a:t>
                </a:r>
              </a:p>
            </p:txBody>
          </p:sp>
        </mc:Choice>
        <mc:Fallback xmlns="">
          <p:sp>
            <p:nvSpPr>
              <p:cNvPr id="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63" y="4639026"/>
                <a:ext cx="8229600" cy="1008112"/>
              </a:xfrm>
              <a:prstGeom prst="rect">
                <a:avLst/>
              </a:prstGeom>
              <a:blipFill rotWithShape="1">
                <a:blip r:embed="rId2"/>
                <a:stretch>
                  <a:fillRect l="-1778" t="-7273" b="-19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ástupný symbol pro obsah 4"/>
          <p:cNvSpPr txBox="1">
            <a:spLocks/>
          </p:cNvSpPr>
          <p:nvPr/>
        </p:nvSpPr>
        <p:spPr>
          <a:xfrm>
            <a:off x="430763" y="3356992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Nejběžnější způsob, jak určit posloupnost (ukázat, jak se najde její libovolný člen), je uvést </a:t>
            </a:r>
            <a:r>
              <a:rPr lang="cs-CZ" sz="3000" b="1" dirty="0" smtClean="0">
                <a:solidFill>
                  <a:prstClr val="black"/>
                </a:solidFill>
              </a:rPr>
              <a:t>vzorec pro n-</a:t>
            </a:r>
            <a:r>
              <a:rPr lang="cs-CZ" sz="3000" b="1" dirty="0" err="1" smtClean="0">
                <a:solidFill>
                  <a:prstClr val="black"/>
                </a:solidFill>
              </a:rPr>
              <a:t>tý</a:t>
            </a:r>
            <a:r>
              <a:rPr lang="cs-CZ" sz="3000" b="1" dirty="0" smtClean="0">
                <a:solidFill>
                  <a:prstClr val="black"/>
                </a:solidFill>
              </a:rPr>
              <a:t> člen</a:t>
            </a:r>
            <a:r>
              <a:rPr lang="cs-CZ" sz="3000" dirty="0" smtClean="0">
                <a:solidFill>
                  <a:prstClr val="black"/>
                </a:solidFill>
              </a:rPr>
              <a:t>. </a:t>
            </a: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50911" y="1772816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Posloupnosti můžeme určovat stejným způsobem jako funkce, neboť, jak víme, posloupnosti jsou jen speciálním případem funkcí.</a:t>
            </a:r>
            <a:endParaRPr lang="cs-CZ" sz="30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4"/>
              <p:cNvSpPr txBox="1">
                <a:spLocks/>
              </p:cNvSpPr>
              <p:nvPr/>
            </p:nvSpPr>
            <p:spPr>
              <a:xfrm>
                <a:off x="430763" y="5703349"/>
                <a:ext cx="8229600" cy="10081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>
                    <a:solidFill>
                      <a:prstClr val="black"/>
                    </a:solidFill>
                  </a:rPr>
                  <a:t>Obdobně pro konečnou posloupnost má tvar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, 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1;2;…;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cs-CZ" sz="3000" dirty="0">
                    <a:solidFill>
                      <a:prstClr val="black"/>
                    </a:solidFill>
                  </a:rPr>
                  <a:t>, kde </a:t>
                </a:r>
                <a14:m>
                  <m:oMath xmlns:m="http://schemas.openxmlformats.org/officeDocument/2006/math"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</a:rPr>
                      <m:t>𝑘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0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63" y="5703349"/>
                <a:ext cx="8229600" cy="1008112"/>
              </a:xfrm>
              <a:prstGeom prst="rect">
                <a:avLst/>
              </a:prstGeom>
              <a:blipFill rotWithShape="1">
                <a:blip r:embed="rId3"/>
                <a:stretch>
                  <a:fillRect l="-1778" t="-7273" b="-19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868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61187" y="3389086"/>
                <a:ext cx="8229600" cy="148007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Nebo ještě jinak: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r>
                      <a:rPr lang="cs-CZ" sz="3000" b="0" i="1" dirty="0" smtClean="0">
                        <a:latin typeface="Cambria Math"/>
                      </a:rPr>
                      <m:t>𝑛</m:t>
                    </m:r>
                    <m:r>
                      <a:rPr lang="cs-CZ" sz="3000" b="0" i="1" dirty="0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cs-CZ" sz="3000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3000" b="0" i="1" dirty="0" smtClean="0">
                            <a:latin typeface="Cambria Math"/>
                            <a:ea typeface="Cambria Math"/>
                          </a:rPr>
                          <m:t>1;2;3;4;5</m:t>
                        </m:r>
                      </m:e>
                    </m:d>
                  </m:oMath>
                </a14:m>
                <a:r>
                  <a:rPr lang="cs-CZ" sz="3000" dirty="0" smtClean="0"/>
                  <a:t>, popřípadě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=1;2;3;4;5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  <a:p>
                <a:pPr marL="0" indent="0">
                  <a:buNone/>
                </a:pP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1187" y="3389086"/>
                <a:ext cx="8229600" cy="1480074"/>
              </a:xfrm>
              <a:blipFill rotWithShape="1">
                <a:blip r:embed="rId2"/>
                <a:stretch>
                  <a:fillRect l="-1778" t="-8230" b="-86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symbol pro obsah 4"/>
          <p:cNvSpPr txBox="1">
            <a:spLocks/>
          </p:cNvSpPr>
          <p:nvPr/>
        </p:nvSpPr>
        <p:spPr>
          <a:xfrm>
            <a:off x="455259" y="260648"/>
            <a:ext cx="8229600" cy="1022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>
                <a:solidFill>
                  <a:prstClr val="black"/>
                </a:solidFill>
              </a:rPr>
              <a:t>Uveďme si příklady posloupností daných vzorcem pro n-</a:t>
            </a:r>
            <a:r>
              <a:rPr lang="cs-CZ" sz="3000" dirty="0" err="1">
                <a:solidFill>
                  <a:prstClr val="black"/>
                </a:solidFill>
              </a:rPr>
              <a:t>tý</a:t>
            </a:r>
            <a:r>
              <a:rPr lang="cs-CZ" sz="3000" dirty="0">
                <a:solidFill>
                  <a:prstClr val="black"/>
                </a:solidFill>
              </a:rPr>
              <a:t> člen: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 txBox="1">
                <a:spLocks/>
              </p:cNvSpPr>
              <p:nvPr/>
            </p:nvSpPr>
            <p:spPr>
              <a:xfrm>
                <a:off x="471059" y="1366012"/>
                <a:ext cx="8229600" cy="9298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3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i="1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cs-CZ" sz="3000" i="1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−2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cs-CZ" sz="3000" dirty="0"/>
                  <a:t> … konečná posloupnost</a:t>
                </a:r>
              </a:p>
            </p:txBody>
          </p:sp>
        </mc:Choice>
        <mc:Fallback xmlns="">
          <p:sp>
            <p:nvSpPr>
              <p:cNvPr id="5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059" y="1366012"/>
                <a:ext cx="8229600" cy="9298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61187" y="2132856"/>
                <a:ext cx="8229600" cy="12241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/>
                  <a:t>Jiný způsob zápisu: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cs-CZ" sz="3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dirty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3000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endParaRPr lang="cs-CZ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87" y="2132856"/>
                <a:ext cx="8229600" cy="1224136"/>
              </a:xfrm>
              <a:prstGeom prst="rect">
                <a:avLst/>
              </a:prstGeom>
              <a:blipFill rotWithShape="1">
                <a:blip r:embed="rId4"/>
                <a:stretch>
                  <a:fillRect l="-1778" t="-5970" b="-696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42864" y="4869160"/>
                <a:ext cx="8229600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3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i="1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cs-CZ" sz="3000" i="1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−2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… nekonečná posloupnost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Nebo jinak: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dirty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3000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r>
                  <a:rPr lang="cs-CZ" sz="3000" dirty="0"/>
                  <a:t>, </a:t>
                </a:r>
                <a14:m>
                  <m:oMath xmlns:m="http://schemas.openxmlformats.org/officeDocument/2006/math">
                    <m:r>
                      <a:rPr lang="cs-CZ" sz="3000" i="1" dirty="0">
                        <a:latin typeface="Cambria Math"/>
                      </a:rPr>
                      <m:t>𝑛</m:t>
                    </m:r>
                    <m:r>
                      <a:rPr lang="cs-CZ" sz="3000" i="1" dirty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dirty="0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64" y="4869160"/>
                <a:ext cx="8229600" cy="1800200"/>
              </a:xfrm>
              <a:prstGeom prst="rect">
                <a:avLst/>
              </a:prstGeom>
              <a:blipFill rotWithShape="1">
                <a:blip r:embed="rId5"/>
                <a:stretch>
                  <a:fillRect l="-1778" t="-2034" r="-667" b="-33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825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4" grpId="0"/>
      <p:bldP spid="5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50"/>
            <a:ext cx="8229600" cy="144015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3000" dirty="0" smtClean="0"/>
              <a:t>Každou konečnou posloupnost můžeme určit </a:t>
            </a:r>
            <a:r>
              <a:rPr lang="cs-CZ" sz="3000" b="1" dirty="0" smtClean="0"/>
              <a:t>výčtem všech jejích členů</a:t>
            </a:r>
            <a:r>
              <a:rPr lang="cs-CZ" sz="3000" dirty="0" smtClean="0"/>
              <a:t>. Existuje více způsobů, jak toho docílit.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7544" y="5229200"/>
                <a:ext cx="8229600" cy="1628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b) Zkráceněji: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0;−1;0;−3;−2</m:t>
                    </m:r>
                  </m:oMath>
                </a14:m>
                <a:r>
                  <a:rPr lang="cs-CZ" sz="3000" dirty="0" smtClean="0"/>
                  <a:t> 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Čísla v zápisu mají pevně stanovené pořadí, nelze je zaměňovat! Znamenají 1. až 5. člen posloupnosti.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229200"/>
                <a:ext cx="8229600" cy="1628800"/>
              </a:xfrm>
              <a:prstGeom prst="rect">
                <a:avLst/>
              </a:prstGeom>
              <a:blipFill rotWithShape="1">
                <a:blip r:embed="rId2"/>
                <a:stretch>
                  <a:fillRect l="-1778" t="-4494" r="-1185" b="-749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51474" y="1556793"/>
                <a:ext cx="8229600" cy="129614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Například členy konečné posloupnosti</a:t>
                </a:r>
                <a:endParaRPr lang="cs-CZ" sz="3000" i="1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30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−2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cs-CZ" sz="3000" dirty="0" smtClean="0"/>
                  <a:t>lze vyjmenovat:</a:t>
                </a:r>
                <a:endParaRPr lang="cs-CZ" sz="3000" dirty="0"/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74" y="1556793"/>
                <a:ext cx="8229600" cy="1296144"/>
              </a:xfrm>
              <a:prstGeom prst="rect">
                <a:avLst/>
              </a:prstGeom>
              <a:blipFill rotWithShape="1">
                <a:blip r:embed="rId3"/>
                <a:stretch>
                  <a:fillRect l="-1704" t="-9390" b="-56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47101" y="2767513"/>
                <a:ext cx="8229600" cy="25545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a)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0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1−1</m:t>
                          </m:r>
                        </m:sup>
                      </m:sSup>
                      <m:r>
                        <a:rPr lang="cs-CZ" sz="3000" b="0" i="1" smtClean="0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1−2</m:t>
                          </m:r>
                        </m:e>
                      </m:d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0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cs-CZ" sz="3000" b="0" i="1" smtClean="0">
                          <a:latin typeface="Cambria Math"/>
                        </a:rPr>
                        <m:t>−</m:t>
                      </m:r>
                      <m:d>
                        <m:dPr>
                          <m:begChr m:val="|"/>
                          <m:endChr m:val="|"/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30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=1−1=0</m:t>
                    </m:r>
                  </m:oMath>
                </a14:m>
                <a:r>
                  <a:rPr lang="cs-CZ" sz="3000" dirty="0" smtClean="0"/>
                  <a:t> (za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dosadíme 1),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=−1</m:t>
                    </m:r>
                  </m:oMath>
                </a14:m>
                <a:r>
                  <a:rPr lang="cs-CZ" sz="3000" dirty="0" smtClean="0"/>
                  <a:t> (za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dosadíme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cs-CZ" sz="3000" dirty="0" smtClean="0"/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cs-CZ" sz="3000" dirty="0" smtClean="0"/>
                  <a:t> (</a:t>
                </a:r>
                <a14:m>
                  <m:oMath xmlns:m="http://schemas.openxmlformats.org/officeDocument/2006/math">
                    <m:r>
                      <a:rPr lang="cs-CZ" sz="3000" b="0" i="1" dirty="0" smtClean="0">
                        <a:latin typeface="Cambria Math"/>
                      </a:rPr>
                      <m:t>𝑛</m:t>
                    </m:r>
                    <m:r>
                      <a:rPr lang="cs-CZ" sz="3000" b="0" i="1" dirty="0" smtClean="0">
                        <a:latin typeface="Cambria Math"/>
                      </a:rPr>
                      <m:t>=3</m:t>
                    </m:r>
                  </m:oMath>
                </a14:m>
                <a:r>
                  <a:rPr lang="cs-CZ" sz="3000" dirty="0" smtClean="0"/>
                  <a:t>),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=−3</m:t>
                    </m:r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=−2</m:t>
                    </m:r>
                  </m:oMath>
                </a14:m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101" y="2767513"/>
                <a:ext cx="8229600" cy="2554560"/>
              </a:xfrm>
              <a:prstGeom prst="rect">
                <a:avLst/>
              </a:prstGeom>
              <a:blipFill rotWithShape="1">
                <a:blip r:embed="rId4"/>
                <a:stretch>
                  <a:fillRect l="-1704" t="-4773" b="-429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819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35151" y="2420888"/>
                <a:ext cx="8229600" cy="11151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d) Množinou uspořádaných dvojic: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cs-CZ" sz="30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000" b="0" i="1" smtClean="0">
                                  <a:latin typeface="Cambria Math"/>
                                </a:rPr>
                                <m:t>1;0</m:t>
                              </m:r>
                            </m:e>
                          </m:d>
                          <m:r>
                            <a:rPr lang="cs-CZ" sz="3000" b="0" i="1" smtClean="0">
                              <a:latin typeface="Cambria Math"/>
                            </a:rPr>
                            <m:t>,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000" b="0" i="1" smtClean="0">
                                  <a:latin typeface="Cambria Math"/>
                                </a:rPr>
                                <m:t>2;−1</m:t>
                              </m:r>
                            </m:e>
                          </m:d>
                          <m:r>
                            <a:rPr lang="cs-CZ" sz="3000" b="0" i="1" smtClean="0">
                              <a:latin typeface="Cambria Math"/>
                            </a:rPr>
                            <m:t>,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000" b="0" i="1" smtClean="0">
                                  <a:latin typeface="Cambria Math"/>
                                </a:rPr>
                                <m:t>3;0</m:t>
                              </m:r>
                            </m:e>
                          </m:d>
                          <m:r>
                            <a:rPr lang="cs-CZ" sz="3000" b="0" i="1" smtClean="0">
                              <a:latin typeface="Cambria Math"/>
                            </a:rPr>
                            <m:t>,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000" b="0" i="1" smtClean="0">
                                  <a:latin typeface="Cambria Math"/>
                                </a:rPr>
                                <m:t>4;−3</m:t>
                              </m:r>
                            </m:e>
                          </m:d>
                          <m:r>
                            <a:rPr lang="cs-CZ" sz="3000" b="0" i="1" smtClean="0">
                              <a:latin typeface="Cambria Math"/>
                            </a:rPr>
                            <m:t>,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000" b="0" i="1" smtClean="0">
                                  <a:latin typeface="Cambria Math"/>
                                </a:rPr>
                                <m:t>5;−2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151" y="2420888"/>
                <a:ext cx="8229600" cy="1115187"/>
              </a:xfrm>
              <a:prstGeom prst="rect">
                <a:avLst/>
              </a:prstGeom>
              <a:blipFill rotWithShape="1">
                <a:blip r:embed="rId2"/>
                <a:stretch>
                  <a:fillRect l="-1704" t="-655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ástupný symbol pro obsah 5"/>
          <p:cNvSpPr txBox="1">
            <a:spLocks/>
          </p:cNvSpPr>
          <p:nvPr/>
        </p:nvSpPr>
        <p:spPr>
          <a:xfrm>
            <a:off x="447101" y="266981"/>
            <a:ext cx="8229600" cy="2297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/>
              <a:t>c</a:t>
            </a:r>
            <a:r>
              <a:rPr lang="cs-CZ" sz="3000" dirty="0" smtClean="0"/>
              <a:t>) Tabulkou:</a:t>
            </a:r>
          </a:p>
          <a:p>
            <a:pPr marL="0" indent="0">
              <a:buNone/>
            </a:pPr>
            <a:endParaRPr lang="cs-CZ" sz="3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ulk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4197509"/>
                  </p:ext>
                </p:extLst>
              </p:nvPr>
            </p:nvGraphicFramePr>
            <p:xfrm>
              <a:off x="827584" y="896189"/>
              <a:ext cx="5132634" cy="129614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55439"/>
                    <a:gridCol w="855439"/>
                    <a:gridCol w="855439"/>
                    <a:gridCol w="855439"/>
                    <a:gridCol w="855439"/>
                    <a:gridCol w="855439"/>
                  </a:tblGrid>
                  <a:tr h="6480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cs-CZ" sz="26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cs-CZ" sz="26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cs-CZ" sz="26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−2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ulk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4197509"/>
                  </p:ext>
                </p:extLst>
              </p:nvPr>
            </p:nvGraphicFramePr>
            <p:xfrm>
              <a:off x="827584" y="896189"/>
              <a:ext cx="5132634" cy="129614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55439"/>
                    <a:gridCol w="855439"/>
                    <a:gridCol w="855439"/>
                    <a:gridCol w="855439"/>
                    <a:gridCol w="855439"/>
                    <a:gridCol w="855439"/>
                  </a:tblGrid>
                  <a:tr h="648072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714" r="-501429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000" r="-397872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1429" r="-300714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01429" r="-200714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98582" r="-99291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02143" b="-99065"/>
                          </a:stretch>
                        </a:blipFill>
                      </a:tcPr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714" t="-100943" r="-50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000" t="-100943" r="-397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1429" t="-100943" r="-30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01429" t="-100943" r="-20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98582" t="-100943" r="-992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02143" t="-1009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symbol pro obsah 5"/>
              <p:cNvSpPr txBox="1">
                <a:spLocks/>
              </p:cNvSpPr>
              <p:nvPr/>
            </p:nvSpPr>
            <p:spPr>
              <a:xfrm>
                <a:off x="435669" y="3554564"/>
                <a:ext cx="8229600" cy="33034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Zůstaňme u konečné posloupnosti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3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3000" i="1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cs-CZ" sz="3000" i="1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−2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Jaký je její šestý člen?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Je její třetí člen větší než druhý?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Kolikátý člen této posloupnosti má hodnotu 0</a:t>
                </a:r>
                <a:br>
                  <a:rPr lang="cs-CZ" sz="3000" dirty="0" smtClean="0"/>
                </a:br>
                <a:r>
                  <a:rPr lang="cs-CZ" sz="3000" dirty="0" smtClean="0"/>
                  <a:t>a kolikátý hodnotu 3?</a:t>
                </a:r>
              </a:p>
            </p:txBody>
          </p:sp>
        </mc:Choice>
        <mc:Fallback xmlns="">
          <p:sp>
            <p:nvSpPr>
              <p:cNvPr id="9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69" y="3554564"/>
                <a:ext cx="8229600" cy="3303436"/>
              </a:xfrm>
              <a:prstGeom prst="rect">
                <a:avLst/>
              </a:prstGeom>
              <a:blipFill rotWithShape="1">
                <a:blip r:embed="rId4"/>
                <a:stretch>
                  <a:fillRect l="-1704" t="-3690" b="-16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Přímá spojnice 9"/>
          <p:cNvCxnSpPr/>
          <p:nvPr/>
        </p:nvCxnSpPr>
        <p:spPr>
          <a:xfrm>
            <a:off x="435151" y="3536075"/>
            <a:ext cx="82296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268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59228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1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Je dána konečná číselná posloupnost: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−5;1;7;7;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−1;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;0;−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cs-CZ" sz="3000" dirty="0" smtClean="0"/>
                  <a:t>. Určete:</a:t>
                </a:r>
                <a:br>
                  <a:rPr lang="cs-CZ" sz="3000" dirty="0" smtClean="0"/>
                </a:br>
                <a:r>
                  <a:rPr lang="cs-CZ" sz="3000" dirty="0" smtClean="0"/>
                  <a:t>a) kolik členů obsahuje,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11</m:t>
                        </m:r>
                      </m:sub>
                    </m:sSub>
                  </m:oMath>
                </a14:m>
                <a:r>
                  <a:rPr lang="cs-CZ" sz="3000" dirty="0" smtClean="0"/>
                  <a:t>, </a:t>
                </a:r>
                <a:br>
                  <a:rPr lang="cs-CZ" sz="3000" dirty="0" smtClean="0"/>
                </a:br>
                <a:r>
                  <a:rPr lang="cs-CZ" sz="3000" dirty="0" smtClean="0"/>
                  <a:t>c) pro která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nabývají členy záporných hodnot.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592287"/>
              </a:xfrm>
              <a:blipFill rotWithShape="1">
                <a:blip r:embed="rId2"/>
                <a:stretch>
                  <a:fillRect l="-1852" t="-4941" b="-65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7544" y="2852936"/>
                <a:ext cx="8229600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ad a) Posloupnost má deset členů (např.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 až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cs-CZ" sz="2600" dirty="0" smtClean="0"/>
                  <a:t>),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=1;2;…;10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852936"/>
                <a:ext cx="8229600" cy="1368152"/>
              </a:xfrm>
              <a:prstGeom prst="rect">
                <a:avLst/>
              </a:prstGeom>
              <a:blipFill rotWithShape="1">
                <a:blip r:embed="rId3"/>
                <a:stretch>
                  <a:fillRect l="-1926" t="-9375" b="-84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49091" y="4240940"/>
                <a:ext cx="8229600" cy="927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ad b) Máme určit 1., 3., 4. a 11. člen dané posloupnosti.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=−5;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=7;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11</m:t>
                        </m:r>
                      </m:sub>
                    </m:sSub>
                  </m:oMath>
                </a14:m>
                <a:r>
                  <a:rPr lang="cs-CZ" sz="2600" dirty="0" smtClean="0"/>
                  <a:t> neexistuje.</a:t>
                </a:r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4240940"/>
                <a:ext cx="8229600" cy="927720"/>
              </a:xfrm>
              <a:prstGeom prst="rect">
                <a:avLst/>
              </a:prstGeom>
              <a:blipFill rotWithShape="1">
                <a:blip r:embed="rId4"/>
                <a:stretch>
                  <a:fillRect l="-1333" t="-5263" b="-12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49091" y="5215480"/>
                <a:ext cx="8229600" cy="927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ad </a:t>
                </a:r>
                <a:r>
                  <a:rPr lang="cs-CZ" sz="2600" dirty="0"/>
                  <a:t>c</a:t>
                </a:r>
                <a:r>
                  <a:rPr lang="cs-CZ" sz="2600" dirty="0" smtClean="0"/>
                  <a:t>) Máme zjistit, pro která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cs-CZ" sz="2600" dirty="0" smtClean="0"/>
                  <a:t>.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&lt;0</m:t>
                    </m:r>
                  </m:oMath>
                </a14:m>
                <a:r>
                  <a:rPr lang="cs-CZ" sz="2600" dirty="0" smtClean="0"/>
                  <a:t>, tedy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2600" dirty="0" smtClean="0"/>
                  <a:t>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=−0,75</m:t>
                    </m:r>
                  </m:oMath>
                </a14:m>
                <a:r>
                  <a:rPr lang="cs-CZ" sz="2600" dirty="0" smtClean="0"/>
                  <a:t>, tedy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=9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5215480"/>
                <a:ext cx="8229600" cy="927720"/>
              </a:xfrm>
              <a:prstGeom prst="rect">
                <a:avLst/>
              </a:prstGeom>
              <a:blipFill rotWithShape="1">
                <a:blip r:embed="rId5"/>
                <a:stretch>
                  <a:fillRect l="-1333" t="-5263" b="-12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210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88031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2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Je dána konečná číselná posloupnost: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−5;1;7;7;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−1;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;0;−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cs-CZ" sz="3000" dirty="0" smtClean="0"/>
                  <a:t>.</a:t>
                </a:r>
                <a:br>
                  <a:rPr lang="cs-CZ" sz="3000" dirty="0" smtClean="0"/>
                </a:br>
                <a:r>
                  <a:rPr lang="cs-CZ" sz="3000" dirty="0" smtClean="0"/>
                  <a:t>Určete</a:t>
                </a:r>
                <a:r>
                  <a:rPr lang="cs-CZ" sz="3000" dirty="0"/>
                  <a:t> </a:t>
                </a:r>
                <a:r>
                  <a:rPr lang="cs-CZ" sz="3000" dirty="0" smtClean="0"/>
                  <a:t>všechny členy, pro které platí: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=5</m:t>
                    </m:r>
                  </m:oMath>
                </a14:m>
                <a:r>
                  <a:rPr lang="cs-CZ" sz="3000" dirty="0" smtClean="0"/>
                  <a:t>, 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=7</m:t>
                    </m:r>
                  </m:oMath>
                </a14:m>
                <a:r>
                  <a:rPr lang="cs-CZ" sz="3000" dirty="0" smtClean="0"/>
                  <a:t>, c)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0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&lt;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3000" dirty="0" smtClean="0"/>
                  <a:t>, d)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≥8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880319"/>
              </a:xfrm>
              <a:blipFill rotWithShape="1">
                <a:blip r:embed="rId2"/>
                <a:stretch>
                  <a:fillRect l="-1852" t="-44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Přímá spojnice 2"/>
          <p:cNvCxnSpPr/>
          <p:nvPr/>
        </p:nvCxnSpPr>
        <p:spPr>
          <a:xfrm>
            <a:off x="467544" y="3284984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3429000"/>
                <a:ext cx="8229600" cy="31683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3 (neřešený)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Určete definiční obory a obory hodnot daných konečných posloupností: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1;2;3;4;5;6;7;8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cs-CZ" sz="3000" b="0" i="1" smtClean="0">
                        <a:latin typeface="Cambria Math"/>
                      </a:rPr>
                      <m:t>;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0;3;0;−3;0;3;0;−3;0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3429000"/>
                <a:ext cx="8229600" cy="3168352"/>
              </a:xfrm>
              <a:prstGeom prst="rect">
                <a:avLst/>
              </a:prstGeom>
              <a:blipFill rotWithShape="1">
                <a:blip r:embed="rId3"/>
                <a:stretch>
                  <a:fillRect l="-1926" t="-2505" b="-9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789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5121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4 (řešený)</a:t>
            </a:r>
          </a:p>
          <a:p>
            <a:pPr marL="0" indent="0">
              <a:buNone/>
            </a:pPr>
            <a:r>
              <a:rPr lang="cs-CZ" sz="3000" dirty="0" smtClean="0"/>
              <a:t>Určete posloupnosti z příkladu 3 vzorcem pro</a:t>
            </a:r>
            <a:br>
              <a:rPr lang="cs-CZ" sz="3000" dirty="0" smtClean="0"/>
            </a:br>
            <a:r>
              <a:rPr lang="cs-CZ" sz="3000" dirty="0" smtClean="0"/>
              <a:t>n-</a:t>
            </a:r>
            <a:r>
              <a:rPr lang="cs-CZ" sz="3000" dirty="0" err="1" smtClean="0"/>
              <a:t>tý</a:t>
            </a:r>
            <a:r>
              <a:rPr lang="cs-CZ" sz="3000" dirty="0" smtClean="0"/>
              <a:t> člen.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3893" y="1700808"/>
                <a:ext cx="8229600" cy="11521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None/>
                </a:pPr>
                <a:r>
                  <a:rPr lang="cs-CZ" sz="2600" dirty="0" smtClean="0"/>
                  <a:t>ad a)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26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2600" i="1">
                            <a:latin typeface="Cambria Math"/>
                          </a:rPr>
                          <m:t>8</m:t>
                        </m:r>
                      </m:sup>
                    </m:sSubSup>
                  </m:oMath>
                </a14:m>
                <a:r>
                  <a:rPr lang="cs-CZ" sz="2600" dirty="0" smtClean="0"/>
                  <a:t>;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dirty="0" smtClean="0">
                        <a:latin typeface="Cambria Math"/>
                      </a:rPr>
                      <m:t>=1,</m:t>
                    </m:r>
                    <m:sSub>
                      <m:sSubPr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dirty="0" smtClean="0">
                        <a:latin typeface="Cambria Math"/>
                      </a:rPr>
                      <m:t>=2,…,</m:t>
                    </m:r>
                    <m:sSub>
                      <m:sSubPr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dirty="0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2600" b="0" i="1" dirty="0" smtClean="0">
                        <a:latin typeface="Cambria Math"/>
                      </a:rPr>
                      <m:t>=8</m:t>
                    </m:r>
                  </m:oMath>
                </a14:m>
                <a:r>
                  <a:rPr lang="cs-CZ" sz="2600" dirty="0" smtClean="0"/>
                  <a:t>)</a:t>
                </a:r>
                <a:endParaRPr lang="cs-CZ" sz="2600" dirty="0"/>
              </a:p>
              <a:p>
                <a:pPr marL="0" indent="0">
                  <a:buFont typeface="Arial" pitchFamily="34" charset="0"/>
                  <a:buNone/>
                </a:pPr>
                <a:endParaRPr lang="cs-CZ" sz="26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93" y="1700808"/>
                <a:ext cx="8229600" cy="1152128"/>
              </a:xfrm>
              <a:prstGeom prst="rect">
                <a:avLst/>
              </a:prstGeom>
              <a:blipFill rotWithShape="1">
                <a:blip r:embed="rId2"/>
                <a:stretch>
                  <a:fillRect l="-1926" t="-6878" b="-63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49091" y="2996952"/>
                <a:ext cx="8229600" cy="7200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ad b)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26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260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cs-CZ" sz="260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5</m:t>
                                </m:r>
                              </m:e>
                            </m:rad>
                          </m:e>
                        </m:d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2600" i="1">
                            <a:latin typeface="Cambria Math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cs-CZ" sz="2600" dirty="0" smtClean="0"/>
                  <a:t>;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dirty="0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cs-CZ" sz="2600" b="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dirty="0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cs-CZ" sz="2600" b="0" i="1" dirty="0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2600" b="0" i="1" dirty="0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2600" b="0" i="1" dirty="0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cs-CZ" sz="2600" dirty="0" smtClean="0"/>
                  <a:t>)</a:t>
                </a:r>
                <a:endParaRPr lang="cs-CZ" sz="26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2996952"/>
                <a:ext cx="8229600" cy="720080"/>
              </a:xfrm>
              <a:prstGeom prst="rect">
                <a:avLst/>
              </a:prstGeom>
              <a:blipFill rotWithShape="1">
                <a:blip r:embed="rId3"/>
                <a:stretch>
                  <a:fillRect l="-1333" b="-932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49091" y="4005064"/>
                <a:ext cx="8229600" cy="25922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ad </a:t>
                </a:r>
                <a:r>
                  <a:rPr lang="cs-CZ" sz="2600" dirty="0"/>
                  <a:t>c</a:t>
                </a:r>
                <a:r>
                  <a:rPr lang="cs-CZ" sz="2600" dirty="0" smtClean="0"/>
                  <a:t>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26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26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2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cs-CZ" sz="26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2600" i="1">
                            <a:latin typeface="Cambria Math"/>
                          </a:rPr>
                          <m:t>9</m:t>
                        </m:r>
                      </m:sup>
                    </m:sSubSup>
                  </m:oMath>
                </a14:m>
                <a:r>
                  <a:rPr lang="cs-CZ" sz="26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</m:t>
                    </m:r>
                    <m:func>
                      <m:func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26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f>
                          <m:f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func>
                  </m:oMath>
                </a14:m>
                <a:r>
                  <a:rPr lang="cs-CZ" sz="2600" dirty="0" smtClean="0"/>
                  <a:t>;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</m:t>
                    </m:r>
                    <m:func>
                      <m:func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26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cs-CZ" sz="2600" b="0" i="1" smtClean="0">
                            <a:latin typeface="Cambria Math"/>
                          </a:rPr>
                          <m:t>0=3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∙0=0</m:t>
                        </m:r>
                      </m:e>
                    </m:func>
                  </m:oMath>
                </a14:m>
                <a:r>
                  <a:rPr lang="cs-CZ" sz="2600" dirty="0" smtClean="0"/>
                  <a:t>,</a:t>
                </a:r>
                <a:r>
                  <a:rPr lang="cs-CZ" sz="2600" dirty="0"/>
                  <a:t/>
                </a:r>
                <a:br>
                  <a:rPr lang="cs-CZ" sz="26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=3</m:t>
                    </m:r>
                    <m:func>
                      <m:func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26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f>
                          <m:fPr>
                            <m:ctrlPr>
                              <a:rPr lang="cs-CZ" sz="26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sz="2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cs-CZ" sz="2600" b="0" i="1" smtClean="0">
                            <a:latin typeface="Cambria Math"/>
                          </a:rPr>
                          <m:t>=3</m:t>
                        </m:r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∙1=3</m:t>
                        </m:r>
                      </m:e>
                    </m:func>
                  </m:oMath>
                </a14:m>
                <a:r>
                  <a:rPr lang="cs-CZ" sz="2600" dirty="0" smtClean="0"/>
                  <a:t>,</a:t>
                </a:r>
                <a:br>
                  <a:rPr lang="cs-CZ" sz="2600" dirty="0" smtClean="0"/>
                </a:br>
                <a:r>
                  <a:rPr lang="cs-CZ" sz="2600" dirty="0" smtClean="0"/>
                  <a:t>...</a:t>
                </a:r>
                <a:br>
                  <a:rPr lang="cs-CZ" sz="2600" dirty="0" smtClean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9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=3</m:t>
                      </m:r>
                      <m:func>
                        <m:func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cs-CZ" sz="26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8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=3</m:t>
                          </m:r>
                          <m:func>
                            <m:func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cs-CZ" sz="2600" b="0" i="0" smtClean="0">
                                  <a:latin typeface="Cambria Math"/>
                                  <a:ea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=3</m:t>
                              </m:r>
                              <m:func>
                                <m:funcPr>
                                  <m:ctrlP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cs-CZ" sz="2600" b="0" i="0" smtClean="0">
                                      <a:latin typeface="Cambria Math"/>
                                      <a:ea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0=3∙0=0</m:t>
                                  </m:r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91" y="4005064"/>
                <a:ext cx="8229600" cy="2592288"/>
              </a:xfrm>
              <a:prstGeom prst="rect">
                <a:avLst/>
              </a:prstGeom>
              <a:blipFill rotWithShape="1">
                <a:blip r:embed="rId4"/>
                <a:stretch>
                  <a:fillRect l="-1333" t="-14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237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5" grpId="0"/>
      <p:bldP spid="8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4924</TotalTime>
  <Words>2135</Words>
  <Application>Microsoft Office PowerPoint</Application>
  <PresentationFormat>Předvádění na obrazovce (4:3)</PresentationFormat>
  <Paragraphs>148</Paragraphs>
  <Slides>24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Motiv1</vt:lpstr>
      <vt:lpstr>Prezentace aplikace PowerPoint</vt:lpstr>
      <vt:lpstr>Prezentace aplikace PowerPoint</vt:lpstr>
      <vt:lpstr>Určení posloupnosti vzorcem  pro n-tý člen a výčtem členů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Způsoby určení posloupnosti (I)</dc:title>
  <dc:creator>MP</dc:creator>
  <cp:lastModifiedBy>Gymnazium Fr. Zivneho</cp:lastModifiedBy>
  <cp:revision>110</cp:revision>
  <dcterms:created xsi:type="dcterms:W3CDTF">2013-08-19T15:25:19Z</dcterms:created>
  <dcterms:modified xsi:type="dcterms:W3CDTF">2013-12-06T06:21:38Z</dcterms:modified>
</cp:coreProperties>
</file>