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5" r:id="rId13"/>
    <p:sldId id="267" r:id="rId14"/>
    <p:sldId id="268" r:id="rId15"/>
    <p:sldId id="270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C558-6BF4-4DEA-AB20-6C61C9D5F1AD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6D6E-34E4-4EF0-A6FD-BCC16B5D19A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8837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C558-6BF4-4DEA-AB20-6C61C9D5F1AD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6D6E-34E4-4EF0-A6FD-BCC16B5D19A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4386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C558-6BF4-4DEA-AB20-6C61C9D5F1AD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6D6E-34E4-4EF0-A6FD-BCC16B5D19A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732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C558-6BF4-4DEA-AB20-6C61C9D5F1AD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6D6E-34E4-4EF0-A6FD-BCC16B5D19A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29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C558-6BF4-4DEA-AB20-6C61C9D5F1AD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6D6E-34E4-4EF0-A6FD-BCC16B5D19A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6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C558-6BF4-4DEA-AB20-6C61C9D5F1AD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6D6E-34E4-4EF0-A6FD-BCC16B5D19A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475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C558-6BF4-4DEA-AB20-6C61C9D5F1AD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6D6E-34E4-4EF0-A6FD-BCC16B5D19A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5208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C558-6BF4-4DEA-AB20-6C61C9D5F1AD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6D6E-34E4-4EF0-A6FD-BCC16B5D19A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605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C558-6BF4-4DEA-AB20-6C61C9D5F1AD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6D6E-34E4-4EF0-A6FD-BCC16B5D19A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0341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C558-6BF4-4DEA-AB20-6C61C9D5F1AD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6D6E-34E4-4EF0-A6FD-BCC16B5D19A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83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C558-6BF4-4DEA-AB20-6C61C9D5F1AD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6D6E-34E4-4EF0-A6FD-BCC16B5D19A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978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AC558-6BF4-4DEA-AB20-6C61C9D5F1AD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56D6E-34E4-4EF0-A6FD-BCC16B5D19A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613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Obrázek 3" descr="logo šablon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8913"/>
            <a:ext cx="82867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596381"/>
              </p:ext>
            </p:extLst>
          </p:nvPr>
        </p:nvGraphicFramePr>
        <p:xfrm>
          <a:off x="539750" y="2349500"/>
          <a:ext cx="8137525" cy="3775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540"/>
                <a:gridCol w="5256985"/>
              </a:tblGrid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 ŠKOLY: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Gymnázium Františka Živného, Bohumín, </a:t>
                      </a:r>
                      <a:r>
                        <a:rPr lang="cs-CZ" sz="1800" dirty="0" smtClean="0"/>
                        <a:t/>
                      </a:r>
                      <a:br>
                        <a:rPr lang="cs-CZ" sz="1800" dirty="0" smtClean="0"/>
                      </a:br>
                      <a:r>
                        <a:rPr lang="cs-CZ" sz="1800" dirty="0" smtClean="0"/>
                        <a:t>Jana </a:t>
                      </a:r>
                      <a:r>
                        <a:rPr lang="cs-CZ" sz="1800" dirty="0" smtClean="0"/>
                        <a:t>Palacha</a:t>
                      </a:r>
                      <a:r>
                        <a:rPr lang="cs-CZ" sz="1800" baseline="0" dirty="0" smtClean="0"/>
                        <a:t> </a:t>
                      </a:r>
                      <a:r>
                        <a:rPr lang="cs-CZ" sz="1800" dirty="0" smtClean="0"/>
                        <a:t>794, příspěvková organizace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OBLAST: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Matematika a její aplikace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Matematika</a:t>
                      </a:r>
                      <a:r>
                        <a:rPr lang="cs-CZ" sz="1800" baseline="0" dirty="0" smtClean="0"/>
                        <a:t> pro</a:t>
                      </a:r>
                      <a:r>
                        <a:rPr lang="cs-CZ" sz="1800" dirty="0" smtClean="0"/>
                        <a:t> 4. ročník</a:t>
                      </a:r>
                      <a:r>
                        <a:rPr lang="cs-CZ" sz="1800" baseline="0" dirty="0" smtClean="0"/>
                        <a:t> SŠ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TÉMA: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aseline="0" dirty="0" smtClean="0"/>
                        <a:t>Vlastní limita posloupnosti</a:t>
                      </a:r>
                      <a:endParaRPr lang="cs-CZ" sz="1800" dirty="0" smtClean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AUTOR: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Marek</a:t>
                      </a:r>
                      <a:r>
                        <a:rPr lang="cs-CZ" sz="1800" baseline="0" dirty="0" smtClean="0"/>
                        <a:t> Pazdera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DATUM: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15. 9. 2013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</a:t>
                      </a:r>
                      <a:r>
                        <a:rPr lang="cs-CZ" sz="1800" b="1" baseline="0" dirty="0" smtClean="0"/>
                        <a:t> A ČÍSLO PROJEKTU: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Učíme se pro život v 21. století</a:t>
                      </a:r>
                    </a:p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CZ.1.07/1.5.00/34.0629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OZNAČENÍ VÝUKOVÉHO MATERIÁLU: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VY_32_INOVACE_MA.PD.18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553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50"/>
                <a:ext cx="8686800" cy="158417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1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Zjistěte, zda je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+1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konvergentní.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50"/>
                <a:ext cx="8686800" cy="1584174"/>
              </a:xfrm>
              <a:blipFill rotWithShape="1">
                <a:blip r:embed="rId2"/>
                <a:stretch>
                  <a:fillRect l="-1754" t="-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59594" y="1628801"/>
                <a:ext cx="8229600" cy="172819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:r>
                  <a:rPr lang="cs-CZ" sz="2600" dirty="0" smtClean="0"/>
                  <a:t>Už umíme zjistit, že je daná posloupnost omezená, neboť pro každé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/>
                  <a:t> platí, že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0,5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≤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&lt;1</m:t>
                    </m:r>
                  </m:oMath>
                </a14:m>
                <a:r>
                  <a:rPr lang="cs-CZ" sz="2600" dirty="0" smtClean="0"/>
                  <a:t> (ověřte), tudíž daná posloupnost by mohla mít vlastní limitu.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594" y="1628801"/>
                <a:ext cx="8229600" cy="1728191"/>
              </a:xfrm>
              <a:prstGeom prst="rect">
                <a:avLst/>
              </a:prstGeom>
              <a:blipFill rotWithShape="1">
                <a:blip r:embed="rId3"/>
                <a:stretch>
                  <a:fillRect l="-1852" t="-7042" r="-889" b="-140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ástupný symbol pro obsah 4"/>
              <p:cNvSpPr txBox="1">
                <a:spLocks/>
              </p:cNvSpPr>
              <p:nvPr/>
            </p:nvSpPr>
            <p:spPr>
              <a:xfrm>
                <a:off x="444380" y="3131839"/>
                <a:ext cx="8229600" cy="79208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>
                    <a:solidFill>
                      <a:prstClr val="black"/>
                    </a:solidFill>
                  </a:rPr>
                  <a:t>Vypsání několika prvních členů posloupnosti (proveďte) nás vede k domněnce, že limitou je číslo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1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17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3131839"/>
                <a:ext cx="8229600" cy="792088"/>
              </a:xfrm>
              <a:prstGeom prst="rect">
                <a:avLst/>
              </a:prstGeom>
              <a:blipFill rotWithShape="1">
                <a:blip r:embed="rId4"/>
                <a:stretch>
                  <a:fillRect l="-1333" t="-6154" r="-963" b="-3153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4"/>
              <p:cNvSpPr txBox="1">
                <a:spLocks/>
              </p:cNvSpPr>
              <p:nvPr/>
            </p:nvSpPr>
            <p:spPr>
              <a:xfrm>
                <a:off x="423804" y="3923926"/>
                <a:ext cx="8229600" cy="173732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>
                    <a:solidFill>
                      <a:prstClr val="black"/>
                    </a:solidFill>
                  </a:rPr>
                  <a:t>Naším úkolem je ukázat, že ke každému </a:t>
                </a:r>
                <a14:m>
                  <m:oMath xmlns:m="http://schemas.openxmlformats.org/officeDocument/2006/math">
                    <m:r>
                      <a:rPr lang="cs-CZ" sz="260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𝜀</m:t>
                    </m:r>
                    <m:r>
                      <a:rPr lang="cs-CZ" sz="260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&gt;0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 ex.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cs-CZ" sz="260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 takové, že pro všechna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cs-CZ" sz="2600" b="0" i="0" smtClean="0">
                        <a:solidFill>
                          <a:prstClr val="black"/>
                        </a:solidFill>
                        <a:latin typeface="Cambria Math"/>
                      </a:rPr>
                      <m:t>n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𝑁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,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</a:rPr>
                      <m:t>𝑛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≥</m:t>
                    </m:r>
                    <m:sSub>
                      <m:sSubPr>
                        <m:ctrlP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  <m:sub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 je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260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cs-CZ" sz="260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sz="2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cs-CZ" sz="2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cs-CZ" sz="2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+1</m:t>
                            </m:r>
                          </m:den>
                        </m:f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cs-CZ" sz="260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&lt;</m:t>
                    </m:r>
                    <m:r>
                      <a:rPr lang="cs-CZ" sz="260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𝜀</m:t>
                    </m:r>
                    <m:r>
                      <a:rPr lang="cs-CZ" sz="260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⇔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60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⇔</m:t>
                    </m:r>
                    <m:d>
                      <m:dPr>
                        <m:begChr m:val="|"/>
                        <m:endChr m:val="|"/>
                        <m:ctrlPr>
                          <a:rPr lang="cs-CZ" sz="260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cs-CZ" sz="2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cs-CZ" sz="2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cs-CZ" sz="2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𝑛</m:t>
                            </m:r>
                            <m:r>
                              <a:rPr lang="cs-CZ" sz="2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+1</m:t>
                            </m:r>
                          </m:den>
                        </m:f>
                      </m:e>
                    </m:d>
                    <m:r>
                      <a:rPr lang="cs-CZ" sz="26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&lt;</m:t>
                    </m:r>
                    <m:r>
                      <a:rPr lang="cs-CZ" sz="26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𝜀</m:t>
                    </m:r>
                    <m:r>
                      <a:rPr lang="cs-CZ" sz="26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⇔</m:t>
                    </m:r>
                    <m:f>
                      <m:fPr>
                        <m:ctrlPr>
                          <a:rPr lang="cs-CZ" sz="260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+1</m:t>
                        </m:r>
                      </m:den>
                    </m:f>
                    <m:r>
                      <a:rPr lang="cs-CZ" sz="260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&lt;</m:t>
                    </m:r>
                    <m:r>
                      <a:rPr lang="cs-CZ" sz="260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𝜀</m:t>
                    </m:r>
                    <m:r>
                      <a:rPr lang="cs-CZ" sz="26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⇔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𝑛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&gt;</m:t>
                    </m:r>
                    <m:f>
                      <m:fPr>
                        <m:ctrlP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𝜀</m:t>
                        </m:r>
                      </m:den>
                    </m:f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−1</m:t>
                    </m:r>
                    <m:r>
                      <a:rPr lang="cs-CZ" sz="26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⇔</m:t>
                    </m:r>
                    <m:sSub>
                      <m:sSubPr>
                        <m:ctrlPr>
                          <a:rPr lang="cs-CZ" sz="260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  <m:sub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cs-CZ" sz="260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≥</m:t>
                    </m:r>
                    <m:f>
                      <m:fPr>
                        <m:ctrlPr>
                          <a:rPr lang="cs-CZ" sz="260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cs-CZ" sz="260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𝜀</m:t>
                        </m:r>
                      </m:den>
                    </m:f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−1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8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804" y="3923926"/>
                <a:ext cx="8229600" cy="1737322"/>
              </a:xfrm>
              <a:prstGeom prst="rect">
                <a:avLst/>
              </a:prstGeom>
              <a:blipFill rotWithShape="1">
                <a:blip r:embed="rId5"/>
                <a:stretch>
                  <a:fillRect l="-1333" t="-2807" b="-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ástupný symbol pro obsah 4"/>
              <p:cNvSpPr txBox="1">
                <a:spLocks/>
              </p:cNvSpPr>
              <p:nvPr/>
            </p:nvSpPr>
            <p:spPr>
              <a:xfrm>
                <a:off x="0" y="5661248"/>
                <a:ext cx="9144000" cy="119675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>
                    <a:solidFill>
                      <a:prstClr val="black"/>
                    </a:solidFill>
                  </a:rPr>
                  <a:t>Pro libovolné </a:t>
                </a:r>
                <a14:m>
                  <m:oMath xmlns:m="http://schemas.openxmlformats.org/officeDocument/2006/math">
                    <m:r>
                      <a:rPr lang="cs-CZ" sz="260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𝜀</m:t>
                    </m:r>
                    <m:r>
                      <a:rPr lang="cs-CZ" sz="260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𝑅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,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𝜀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&gt;0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 existuje takové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cs-CZ" sz="260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26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, které splňuje poslední nerovnost. Posloupnost je konvergentní a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cs-CZ" sz="260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cs-CZ" sz="260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cs-CZ" sz="2600" i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cs-CZ" sz="260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cs-CZ" sz="260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cs-CZ" sz="260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sz="2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cs-CZ" sz="2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cs-CZ" sz="2600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+1</m:t>
                            </m:r>
                          </m:den>
                        </m:f>
                        <m:r>
                          <a:rPr lang="cs-CZ" sz="26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=1</m:t>
                        </m:r>
                      </m:e>
                    </m:func>
                  </m:oMath>
                </a14:m>
                <a:r>
                  <a:rPr lang="cs-CZ" sz="2600" dirty="0" smtClean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10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61248"/>
                <a:ext cx="9144000" cy="1196751"/>
              </a:xfrm>
              <a:prstGeom prst="rect">
                <a:avLst/>
              </a:prstGeom>
              <a:blipFill rotWithShape="1">
                <a:blip r:embed="rId6"/>
                <a:stretch>
                  <a:fillRect l="-1133" t="-408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3553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17" grpId="0"/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"/>
                <a:ext cx="9036496" cy="6165304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7030A0"/>
                    </a:solidFill>
                  </a:rPr>
                  <a:t>Věty o konvergenci a divergenci aritmetických </a:t>
                </a:r>
                <a:br>
                  <a:rPr lang="cs-CZ" b="1" dirty="0" smtClean="0">
                    <a:solidFill>
                      <a:srgbClr val="7030A0"/>
                    </a:solidFill>
                  </a:rPr>
                </a:br>
                <a:r>
                  <a:rPr lang="cs-CZ" b="1" dirty="0" smtClean="0">
                    <a:solidFill>
                      <a:srgbClr val="7030A0"/>
                    </a:solidFill>
                  </a:rPr>
                  <a:t>a geometrických posloupností</a:t>
                </a:r>
                <a:endParaRPr lang="cs-CZ" dirty="0" smtClean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r>
                  <a:rPr lang="cs-CZ" sz="3000" dirty="0" smtClean="0"/>
                  <a:t>AP s prvním členem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/>
                  <a:t> a diferencí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cs-CZ" sz="3000" dirty="0" smtClean="0"/>
                  <a:t> je konvergentní, přičemž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cs-CZ" sz="3000" i="1"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cs-CZ" sz="3000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cs-CZ" sz="3000" i="1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i="1">
                                <a:latin typeface="Cambria Math"/>
                                <a:ea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cs-CZ" sz="3000" i="1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func>
                  </m:oMath>
                </a14:m>
                <a:r>
                  <a:rPr lang="cs-CZ" sz="3000" dirty="0" smtClean="0"/>
                  <a:t>.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AP s diferencí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𝑑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r>
                  <a:rPr lang="cs-CZ" sz="3000" dirty="0" smtClean="0"/>
                  <a:t> není omezená, a proto je divergentní.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GP s prvním členem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/>
                  <a:t> a kvocientem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cs-CZ" sz="3000" dirty="0" smtClean="0"/>
                  <a:t> je konvergentní, </a:t>
                </a:r>
                <a:r>
                  <a:rPr lang="cs-CZ" sz="3000" dirty="0"/>
                  <a:t>přičemž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cs-CZ" sz="3000" i="1"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cs-CZ" sz="3000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cs-CZ" sz="3000" i="1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i="1">
                                <a:latin typeface="Cambria Math"/>
                                <a:ea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cs-CZ" sz="3000" i="1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func>
                  </m:oMath>
                </a14:m>
                <a:r>
                  <a:rPr lang="cs-CZ" sz="3000" dirty="0" smtClean="0"/>
                  <a:t>.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Každá GP, v níž platí, že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30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𝑞</m:t>
                        </m:r>
                      </m:e>
                    </m:d>
                    <m:r>
                      <a:rPr lang="cs-CZ" sz="3000" i="1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1</m:t>
                    </m:r>
                  </m:oMath>
                </a14:m>
                <a:r>
                  <a:rPr lang="cs-CZ" sz="3000" dirty="0" smtClean="0"/>
                  <a:t>, je konvergentní, </a:t>
                </a:r>
                <a:r>
                  <a:rPr lang="cs-CZ" sz="3000" dirty="0"/>
                  <a:t>přičemž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cs-CZ" sz="3000" i="1"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cs-CZ" sz="3000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cs-CZ" sz="3000" i="1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i="1">
                                <a:latin typeface="Cambria Math"/>
                                <a:ea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sSub>
                          <m:sSub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cs-CZ" sz="3000" i="1">
                            <a:latin typeface="Cambria Math"/>
                          </a:rPr>
                          <m:t>=</m:t>
                        </m:r>
                        <m:r>
                          <a:rPr lang="cs-CZ" sz="3000" b="0" i="1" smtClean="0">
                            <a:latin typeface="Cambria Math"/>
                          </a:rPr>
                          <m:t>0</m:t>
                        </m:r>
                      </m:e>
                    </m:func>
                  </m:oMath>
                </a14:m>
                <a:r>
                  <a:rPr lang="cs-CZ" sz="3000" dirty="0" smtClean="0"/>
                  <a:t>, speciálně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cs-CZ" sz="3000" i="1"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cs-CZ" sz="3000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cs-CZ" sz="3000" i="1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i="1">
                                <a:latin typeface="Cambria Math"/>
                                <a:ea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sSup>
                          <m:sSupPr>
                            <m:ctrlPr>
                              <a:rPr lang="cs-CZ" sz="300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𝑞</m:t>
                            </m:r>
                          </m:e>
                          <m:sup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p>
                        </m:sSup>
                        <m:r>
                          <a:rPr lang="cs-CZ" sz="3000" i="1">
                            <a:latin typeface="Cambria Math"/>
                          </a:rPr>
                          <m:t>=0</m:t>
                        </m:r>
                      </m:e>
                    </m:func>
                  </m:oMath>
                </a14:m>
                <a:r>
                  <a:rPr lang="cs-CZ" sz="3000" dirty="0" smtClean="0"/>
                  <a:t>.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Žádná GP, v níž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0</m:t>
                    </m:r>
                  </m:oMath>
                </a14:m>
                <a:r>
                  <a:rPr lang="cs-CZ" sz="3000" dirty="0" smtClean="0"/>
                  <a:t> a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𝑞</m:t>
                    </m:r>
                    <m:r>
                      <a:rPr lang="cs-CZ" sz="3000" b="0" i="1" smtClean="0">
                        <a:latin typeface="Cambria Math"/>
                      </a:rPr>
                      <m:t>=−1</m:t>
                    </m:r>
                  </m:oMath>
                </a14:m>
                <a:r>
                  <a:rPr lang="cs-CZ" sz="3000" dirty="0" smtClean="0"/>
                  <a:t> nebo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30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𝑞</m:t>
                        </m:r>
                      </m:e>
                    </m:d>
                    <m:r>
                      <a:rPr lang="cs-CZ" sz="3000" i="1" smtClean="0">
                        <a:latin typeface="Cambria Math"/>
                        <a:ea typeface="Cambria Math"/>
                      </a:rPr>
                      <m:t>&gt;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1</m:t>
                    </m:r>
                  </m:oMath>
                </a14:m>
                <a:r>
                  <a:rPr lang="cs-CZ" sz="3000" dirty="0" smtClean="0"/>
                  <a:t>, nemá vlastní limitu, je tedy divergentní.</a:t>
                </a:r>
                <a:endParaRPr lang="cs-CZ" sz="3000" dirty="0"/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"/>
                <a:ext cx="9036496" cy="6165304"/>
              </a:xfrm>
              <a:blipFill rotWithShape="1">
                <a:blip r:embed="rId2"/>
                <a:stretch>
                  <a:fillRect l="-1754" t="-2077" r="-202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ástupný symbol pro obsah 5"/>
          <p:cNvSpPr txBox="1">
            <a:spLocks/>
          </p:cNvSpPr>
          <p:nvPr/>
        </p:nvSpPr>
        <p:spPr>
          <a:xfrm>
            <a:off x="107504" y="5805264"/>
            <a:ext cx="8928992" cy="1052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Uvedené věty si dobře promyslete, vymyslete k nim ilustrační příklady a pokuste se je dokázat.</a:t>
            </a:r>
            <a:endParaRPr lang="cs-CZ" sz="3000" dirty="0"/>
          </a:p>
        </p:txBody>
      </p:sp>
    </p:spTree>
    <p:extLst>
      <p:ext uri="{BB962C8B-B14F-4D97-AF65-F5344CB8AC3E}">
        <p14:creationId xmlns:p14="http://schemas.microsoft.com/office/powerpoint/2010/main" val="2366647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>
                <a:solidFill>
                  <a:srgbClr val="00B050"/>
                </a:solidFill>
              </a:rPr>
              <a:t>Ú</a:t>
            </a:r>
            <a:r>
              <a:rPr lang="cs-CZ" b="1" dirty="0" smtClean="0">
                <a:solidFill>
                  <a:srgbClr val="00B050"/>
                </a:solidFill>
              </a:rPr>
              <a:t>lohy k opakování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1006630"/>
                <a:ext cx="8229600" cy="585137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Dokažte, že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jsou konvergentní a že jejich limitou je číslo 0.</a:t>
                </a:r>
                <a:br>
                  <a:rPr lang="cs-CZ" sz="3000" dirty="0" smtClean="0"/>
                </a:br>
                <a:r>
                  <a:rPr lang="cs-CZ" sz="3000" dirty="0" smtClean="0"/>
                  <a:t>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cs-CZ" sz="3000" dirty="0" smtClean="0"/>
                  <a:t> 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cs-CZ" sz="3000" dirty="0" smtClean="0"/>
                  <a:t> ,</a:t>
                </a:r>
                <a:br>
                  <a:rPr lang="cs-CZ" sz="3000" dirty="0" smtClean="0"/>
                </a:br>
                <a:r>
                  <a:rPr lang="cs-CZ" sz="3000" dirty="0" smtClean="0"/>
                  <a:t>c)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cs-CZ" sz="3000" dirty="0" smtClean="0"/>
                  <a:t> ,</a:t>
                </a:r>
                <a:br>
                  <a:rPr lang="cs-CZ" sz="3000" dirty="0" smtClean="0"/>
                </a:br>
                <a:r>
                  <a:rPr lang="cs-CZ" sz="3000" dirty="0" smtClean="0"/>
                  <a:t>d)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cs-CZ" sz="3000" dirty="0" smtClean="0"/>
                  <a:t> a obecněji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cs-CZ" sz="3000" b="0" i="1" smtClean="0">
                                <a:latin typeface="Cambria Math"/>
                              </a:rPr>
                              <m:t>𝑘</m:t>
                            </m:r>
                          </m:sup>
                        </m:sSup>
                      </m:den>
                    </m:f>
                  </m:oMath>
                </a14:m>
                <a:r>
                  <a:rPr lang="cs-CZ" sz="3000" dirty="0" smtClean="0"/>
                  <a:t> , kde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𝑘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e)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cs-CZ" sz="3000" dirty="0" smtClean="0"/>
                  <a:t> a obecněji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cs-CZ" sz="3000" b="0" i="1" smtClean="0">
                                <a:latin typeface="Cambria Math"/>
                              </a:rPr>
                              <m:t>𝑘</m:t>
                            </m:r>
                          </m:sup>
                        </m:sSup>
                      </m:den>
                    </m:f>
                  </m:oMath>
                </a14:m>
                <a:r>
                  <a:rPr lang="cs-CZ" sz="3000" dirty="0" smtClean="0"/>
                  <a:t> , kde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𝑘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f)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3000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cs-CZ" sz="3000" dirty="0" smtClean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3000" i="1">
                                    <a:latin typeface="Cambria Math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cs-CZ" sz="3000" i="1"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cs-CZ" sz="3000" dirty="0" smtClean="0"/>
                  <a:t> ,</a:t>
                </a:r>
                <a:br>
                  <a:rPr lang="cs-CZ" sz="3000" dirty="0" smtClean="0"/>
                </a:br>
                <a:r>
                  <a:rPr lang="cs-CZ" sz="3000" dirty="0" smtClean="0"/>
                  <a:t>g)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e>
                        </m:rad>
                      </m:den>
                    </m:f>
                  </m:oMath>
                </a14:m>
                <a:r>
                  <a:rPr lang="cs-CZ" sz="3000" dirty="0"/>
                  <a:t> </a:t>
                </a:r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1006630"/>
                <a:ext cx="8229600" cy="5851370"/>
              </a:xfrm>
              <a:prstGeom prst="rect">
                <a:avLst/>
              </a:prstGeom>
              <a:blipFill rotWithShape="1">
                <a:blip r:embed="rId2"/>
                <a:stretch>
                  <a:fillRect l="-1778" t="-13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68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260648"/>
                <a:ext cx="8229600" cy="65973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 startAt="2"/>
                </a:pPr>
                <a:r>
                  <a:rPr lang="cs-CZ" sz="3000" dirty="0" smtClean="0"/>
                  <a:t>Načrtněte grafy daných posloupností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</a:t>
                </a:r>
                <a:br>
                  <a:rPr lang="cs-CZ" sz="3000" dirty="0" smtClean="0"/>
                </a:br>
                <a:r>
                  <a:rPr lang="cs-CZ" sz="3000" dirty="0" smtClean="0"/>
                  <a:t>a ukažte, že jsou divergentní.</a:t>
                </a:r>
                <a:br>
                  <a:rPr lang="cs-CZ" sz="3000" dirty="0" smtClean="0"/>
                </a:br>
                <a:r>
                  <a:rPr lang="cs-CZ" sz="3000" dirty="0"/>
                  <a:t>a</a:t>
                </a:r>
                <a:r>
                  <a:rPr lang="cs-CZ" sz="3000" dirty="0" smtClean="0"/>
                  <a:t>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sup>
                    </m:sSup>
                  </m:oMath>
                </a14:m>
                <a:r>
                  <a:rPr lang="cs-CZ" sz="3000" dirty="0" smtClean="0"/>
                  <a:t> 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=3</m:t>
                    </m:r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</a:rPr>
                      <m:t>+1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c)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sz="3000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</m:func>
                  </m:oMath>
                </a14:m>
                <a:r>
                  <a:rPr lang="cs-CZ" sz="3000" dirty="0" smtClean="0"/>
                  <a:t> ,</a:t>
                </a:r>
                <a:br>
                  <a:rPr lang="cs-CZ" sz="3000" dirty="0" smtClean="0"/>
                </a:br>
                <a:r>
                  <a:rPr lang="cs-CZ" sz="3000" dirty="0" smtClean="0"/>
                  <a:t>d)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cs-CZ" sz="3000" b="0" i="0" smtClean="0">
                            <a:latin typeface="Cambria Math"/>
                          </a:rPr>
                          <m:t>log</m:t>
                        </m:r>
                      </m:fName>
                      <m:e>
                        <m:sSup>
                          <m:sSup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5</m:t>
                            </m:r>
                          </m:e>
                          <m:sup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func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e)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e>
                    </m:d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−5</m:t>
                        </m:r>
                      </m:e>
                    </m:d>
                  </m:oMath>
                </a14:m>
                <a:r>
                  <a:rPr lang="cs-CZ" sz="3000" dirty="0" smtClean="0"/>
                  <a:t>.</a:t>
                </a:r>
              </a:p>
              <a:p>
                <a:pPr marL="514350" indent="-514350">
                  <a:buFont typeface="+mj-lt"/>
                  <a:buAutoNum type="arabicPeriod" startAt="2"/>
                </a:pPr>
                <a:r>
                  <a:rPr lang="cs-CZ" sz="3000" dirty="0" smtClean="0"/>
                  <a:t>Načrtněte grafy daných posloupností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</a:t>
                </a:r>
                <a:br>
                  <a:rPr lang="cs-CZ" sz="3000" dirty="0" smtClean="0"/>
                </a:br>
                <a:r>
                  <a:rPr lang="cs-CZ" sz="3000" dirty="0" smtClean="0"/>
                  <a:t>a rozhodněte, které jsou konvergentní. </a:t>
                </a:r>
                <a:br>
                  <a:rPr lang="cs-CZ" sz="3000" dirty="0" smtClean="0"/>
                </a:br>
                <a:r>
                  <a:rPr lang="cs-CZ" sz="3000" dirty="0" smtClean="0"/>
                  <a:t>V kladném případě určete jejich limity.</a:t>
                </a:r>
                <a:br>
                  <a:rPr lang="cs-CZ" sz="3000" dirty="0" smtClean="0"/>
                </a:br>
                <a:r>
                  <a:rPr lang="cs-CZ" sz="3000" dirty="0"/>
                  <a:t>a</a:t>
                </a:r>
                <a:r>
                  <a:rPr lang="cs-CZ" sz="3000" dirty="0" smtClean="0"/>
                  <a:t>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cs-CZ" sz="3000" dirty="0" smtClean="0"/>
                  <a:t> ,</a:t>
                </a:r>
                <a:br>
                  <a:rPr lang="cs-CZ" sz="3000" dirty="0" smtClean="0"/>
                </a:br>
                <a:r>
                  <a:rPr lang="cs-CZ" sz="3000" dirty="0" smtClean="0"/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i="1">
                                <a:latin typeface="Cambria Math"/>
                              </a:rPr>
                              <m:t>−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</m:e>
                        </m:d>
                      </m:e>
                      <m:sup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c)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cs-CZ" sz="30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+1</m:t>
                        </m:r>
                      </m:num>
                      <m:den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cs-CZ" sz="3000" dirty="0"/>
                  <a:t> </a:t>
                </a:r>
                <a:r>
                  <a:rPr lang="cs-CZ" sz="3000" dirty="0" smtClean="0"/>
                  <a:t>,</a:t>
                </a:r>
                <a:endParaRPr lang="cs-CZ" sz="3000" dirty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260648"/>
                <a:ext cx="8229600" cy="6597352"/>
              </a:xfrm>
              <a:prstGeom prst="rect">
                <a:avLst/>
              </a:prstGeom>
              <a:blipFill rotWithShape="1">
                <a:blip r:embed="rId2"/>
                <a:stretch>
                  <a:fillRect l="-1778" t="-1201" b="-18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0773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260648"/>
                <a:ext cx="8229600" cy="65973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00050" lvl="1" indent="0">
                  <a:buNone/>
                </a:pPr>
                <a:r>
                  <a:rPr lang="cs-CZ" sz="3000" dirty="0" smtClean="0"/>
                  <a:t>d)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cs-CZ" sz="300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cs-CZ" sz="30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+1</m:t>
                        </m:r>
                      </m:num>
                      <m:den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cs-CZ" sz="3000" dirty="0"/>
                  <a:t> </a:t>
                </a:r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e)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i="1">
                                <a:latin typeface="Cambria Math"/>
                              </a:rPr>
                              <m:t>−</m:t>
                            </m:r>
                            <m:r>
                              <a:rPr lang="cs-CZ" sz="3000" b="0" i="1" smtClean="0">
                                <a:latin typeface="Cambria Math"/>
                              </a:rPr>
                              <m:t>1</m:t>
                            </m:r>
                          </m:e>
                        </m:d>
                      </m:e>
                      <m:sup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cs-CZ" sz="3000" b="0" i="1" smtClean="0">
                        <a:latin typeface="Cambria Math"/>
                      </a:rPr>
                      <m:t>+1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f)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g)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</a:rPr>
                          <m:t>+5</m:t>
                        </m:r>
                      </m:den>
                    </m:f>
                  </m:oMath>
                </a14:m>
                <a:r>
                  <a:rPr lang="cs-CZ" sz="3000" dirty="0"/>
                  <a:t> </a:t>
                </a:r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h)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i="1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i)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cs-CZ" sz="3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i="1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cs-CZ" sz="3000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sz="3000" dirty="0" smtClean="0"/>
                  <a:t>,</a:t>
                </a:r>
                <a:br>
                  <a:rPr lang="cs-CZ" sz="3000" dirty="0" smtClean="0"/>
                </a:br>
                <a:r>
                  <a:rPr lang="cs-CZ" sz="3000" dirty="0" smtClean="0"/>
                  <a:t>j)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cs-CZ" sz="30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−1</m:t>
                                </m:r>
                              </m:e>
                            </m:d>
                          </m:e>
                          <m:sup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+2</m:t>
                    </m:r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260648"/>
                <a:ext cx="8229600" cy="659735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3835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Z</a:t>
            </a:r>
            <a:r>
              <a:rPr lang="cs-CZ" b="1" dirty="0" smtClean="0"/>
              <a:t>droje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ODVÁRKO, Oldřich. Matematika pro gymnázia: Posloupnosti a řady. Dotisk 2. vyd. Praha: Prometheus, spol. s r. o., 2001, ISBN 80-7196-195-7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POLÁK, Josef. Středoškolská matematika v úlohách II. 1. vyd. Praha</a:t>
            </a:r>
            <a:r>
              <a:rPr lang="cs-CZ" sz="3000" dirty="0"/>
              <a:t>: </a:t>
            </a:r>
            <a:r>
              <a:rPr lang="cs-CZ" sz="3000" dirty="0" smtClean="0"/>
              <a:t>Prometheus</a:t>
            </a:r>
            <a:r>
              <a:rPr lang="cs-CZ" sz="3000" dirty="0"/>
              <a:t>, spol. s r. o., </a:t>
            </a:r>
            <a:r>
              <a:rPr lang="cs-CZ" sz="3000" dirty="0" smtClean="0"/>
              <a:t>1999, </a:t>
            </a:r>
            <a:br>
              <a:rPr lang="cs-CZ" sz="3000" dirty="0" smtClean="0"/>
            </a:br>
            <a:r>
              <a:rPr lang="cs-CZ" sz="3000" dirty="0" smtClean="0"/>
              <a:t>ISBN 80-7196-166-3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Příklady a graf – vlastní tvorba – M. Pazdera</a:t>
            </a:r>
            <a:endParaRPr lang="cs-CZ" sz="3000" dirty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</p:txBody>
      </p:sp>
    </p:spTree>
    <p:extLst>
      <p:ext uri="{BB962C8B-B14F-4D97-AF65-F5344CB8AC3E}">
        <p14:creationId xmlns:p14="http://schemas.microsoft.com/office/powerpoint/2010/main" val="417531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 smtClean="0"/>
              <a:t>Anotace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2600" dirty="0" smtClean="0"/>
          </a:p>
        </p:txBody>
      </p:sp>
      <p:sp>
        <p:nvSpPr>
          <p:cNvPr id="4" name="Zástupný symbol pro obsah 4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6093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600" dirty="0" smtClean="0"/>
              <a:t>Prezentace slouží učiteli a žákům jako pomůcka při výkladu </a:t>
            </a:r>
            <a:br>
              <a:rPr lang="cs-CZ" sz="2600" dirty="0" smtClean="0"/>
            </a:br>
            <a:r>
              <a:rPr lang="cs-CZ" sz="2600" dirty="0" smtClean="0"/>
              <a:t>a upevňování nového a opakování již probraného učiva </a:t>
            </a:r>
            <a:br>
              <a:rPr lang="cs-CZ" sz="2600" dirty="0" smtClean="0"/>
            </a:br>
            <a:r>
              <a:rPr lang="cs-CZ" sz="2600" dirty="0" smtClean="0"/>
              <a:t>o posloupnostech. Obsahuje teorii, komentáře, řešené i neřešené příklady, otázky a úlohy k opakování.</a:t>
            </a:r>
          </a:p>
          <a:p>
            <a:pPr marL="0" indent="0">
              <a:buNone/>
            </a:pPr>
            <a:r>
              <a:rPr lang="cs-CZ" sz="2600" dirty="0" smtClean="0"/>
              <a:t>Forma výuky: hromadná (PC + dataprojektor), popřípadě individualizovaná (PC)</a:t>
            </a:r>
          </a:p>
          <a:p>
            <a:pPr marL="0" indent="0">
              <a:buNone/>
            </a:pPr>
            <a:r>
              <a:rPr lang="cs-CZ" sz="2600" dirty="0" smtClean="0"/>
              <a:t>Převládající klíčové kompetence: kompetence k učení, kompetence k řešení problémů, kompetence komunikativní</a:t>
            </a:r>
          </a:p>
          <a:p>
            <a:pPr marL="0" indent="0">
              <a:buNone/>
            </a:pPr>
            <a:r>
              <a:rPr lang="cs-CZ" sz="2600" dirty="0" smtClean="0"/>
              <a:t>Vazba na ŠVP:</a:t>
            </a:r>
            <a:br>
              <a:rPr lang="cs-CZ" sz="2600" dirty="0" smtClean="0"/>
            </a:br>
            <a:r>
              <a:rPr lang="cs-CZ" sz="2600" dirty="0" smtClean="0"/>
              <a:t>Školní vzdělávací program pro čtyřleté gymnázium – učební osnovy MATEMATIKA – 4. ročník – Posloupnosti a řady</a:t>
            </a:r>
          </a:p>
          <a:p>
            <a:pPr marL="0" indent="0">
              <a:buNone/>
            </a:pPr>
            <a:r>
              <a:rPr lang="cs-CZ" sz="2600" dirty="0"/>
              <a:t>Školní vzdělávací program pro </a:t>
            </a:r>
            <a:r>
              <a:rPr lang="cs-CZ" sz="2600" dirty="0" smtClean="0"/>
              <a:t>osmileté </a:t>
            </a:r>
            <a:r>
              <a:rPr lang="cs-CZ" sz="2600" dirty="0"/>
              <a:t>gymnázium – </a:t>
            </a:r>
            <a:r>
              <a:rPr lang="cs-CZ" sz="2600" dirty="0" smtClean="0"/>
              <a:t>část B - učební </a:t>
            </a:r>
            <a:r>
              <a:rPr lang="cs-CZ" sz="2600" dirty="0"/>
              <a:t>osnovy MATEMATIKA – </a:t>
            </a:r>
            <a:r>
              <a:rPr lang="cs-CZ" sz="2600" dirty="0" smtClean="0"/>
              <a:t>oktáva </a:t>
            </a:r>
            <a:r>
              <a:rPr lang="cs-CZ" sz="2600" dirty="0"/>
              <a:t>– Posloupnosti a řady</a:t>
            </a:r>
          </a:p>
          <a:p>
            <a:pPr marL="0" indent="0">
              <a:buNone/>
            </a:pP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63977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FF0000"/>
                </a:solidFill>
              </a:rPr>
              <a:t>Vlastní limita posloupnosti</a:t>
            </a:r>
            <a:endParaRPr lang="cs-CZ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4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1296144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cs-CZ" sz="3000" dirty="0" smtClean="0"/>
                  <a:t>Mějme nekonečnou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+2</m:t>
                                </m:r>
                              </m:num>
                              <m:den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. Vypište několik prvních členů této posloupnosti.</a:t>
                </a:r>
                <a:endParaRPr lang="cs-CZ" sz="3000" dirty="0"/>
              </a:p>
            </p:txBody>
          </p:sp>
        </mc:Choice>
        <mc:Fallback xmlns="">
          <p:sp>
            <p:nvSpPr>
              <p:cNvPr id="5" name="Zástupný symbol pro obsah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1296144"/>
              </a:xfrm>
              <a:blipFill rotWithShape="1">
                <a:blip r:embed="rId2"/>
                <a:stretch>
                  <a:fillRect l="-1704" b="-1831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4"/>
              <p:cNvSpPr txBox="1">
                <a:spLocks/>
              </p:cNvSpPr>
              <p:nvPr/>
            </p:nvSpPr>
            <p:spPr>
              <a:xfrm>
                <a:off x="467544" y="4509120"/>
                <a:ext cx="8229600" cy="23402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Znázorněte uvedenou posloupnost graficky </a:t>
                </a:r>
                <a:br>
                  <a:rPr lang="cs-CZ" sz="3000" dirty="0" smtClean="0"/>
                </a:br>
                <a:r>
                  <a:rPr lang="cs-CZ" sz="3000" dirty="0" smtClean="0"/>
                  <a:t>v pravoúhlé soustavě souřadnic a na číselné ose.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Pozorujte, zda se členy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 s rostoucím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 blíží </a:t>
                </a:r>
                <a:br>
                  <a:rPr lang="cs-CZ" sz="3000" dirty="0" smtClean="0"/>
                </a:br>
                <a:r>
                  <a:rPr lang="cs-CZ" sz="3000" dirty="0" smtClean="0"/>
                  <a:t>k jistému číslu, které obecně označme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7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509120"/>
                <a:ext cx="8229600" cy="2340260"/>
              </a:xfrm>
              <a:prstGeom prst="rect">
                <a:avLst/>
              </a:prstGeom>
              <a:blipFill rotWithShape="1">
                <a:blip r:embed="rId3"/>
                <a:stretch>
                  <a:fillRect l="-1778" t="-312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 txBox="1">
                <a:spLocks/>
              </p:cNvSpPr>
              <p:nvPr/>
            </p:nvSpPr>
            <p:spPr>
              <a:xfrm>
                <a:off x="179512" y="2636912"/>
                <a:ext cx="8964488" cy="172819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3,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cs-CZ" sz="3000" dirty="0" smtClean="0"/>
                  <a:t> ,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8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9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9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10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1 000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501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500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cs-CZ" sz="3000" dirty="0" smtClean="0"/>
                  <a:t> …</a:t>
                </a:r>
                <a:endParaRPr lang="cs-CZ" sz="3000" dirty="0"/>
              </a:p>
            </p:txBody>
          </p:sp>
        </mc:Choice>
        <mc:Fallback xmlns="">
          <p:sp>
            <p:nvSpPr>
              <p:cNvPr id="6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2636912"/>
                <a:ext cx="8964488" cy="172819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0310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7" grpId="0"/>
      <p:bldP spid="6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67544" y="260648"/>
                <a:ext cx="8229600" cy="23042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Totéž proveďte u následujících posloupností: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cs-CZ" sz="30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cs-CZ" sz="3000" b="0" i="1" smtClean="0">
                                <a:latin typeface="Cambria Math"/>
                              </a:rPr>
                              <m:t>+1</m:t>
                            </m:r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cs-CZ" sz="30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cs-CZ" sz="3000" b="0" i="1" smtClean="0">
                                <a:latin typeface="Cambria Math"/>
                              </a:rPr>
                              <m:t>−3</m:t>
                            </m:r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2</m:t>
                            </m:r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30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+1</m:t>
                                </m:r>
                              </m:num>
                              <m:den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+1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i="1">
                                    <a:latin typeface="Cambria Math"/>
                                  </a:rPr>
                                  <m:t>+1</m:t>
                                </m:r>
                              </m:num>
                              <m:den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−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cs-CZ" sz="3000" b="0" i="1" smtClean="0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cs-CZ" sz="30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60648"/>
                <a:ext cx="8229600" cy="2304256"/>
              </a:xfrm>
              <a:prstGeom prst="rect">
                <a:avLst/>
              </a:prstGeom>
              <a:blipFill rotWithShape="1">
                <a:blip r:embed="rId2"/>
                <a:stretch>
                  <a:fillRect l="-1778" t="-317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5"/>
              <p:cNvSpPr txBox="1">
                <a:spLocks/>
              </p:cNvSpPr>
              <p:nvPr/>
            </p:nvSpPr>
            <p:spPr>
              <a:xfrm>
                <a:off x="445840" y="2564904"/>
                <a:ext cx="8229600" cy="201622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Jestliže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má tu vlastnost, že pro </a:t>
                </a:r>
                <a:r>
                  <a:rPr lang="cs-CZ" sz="3000" b="1" dirty="0" smtClean="0"/>
                  <a:t>neomezeně rostoucí</a:t>
                </a:r>
                <a:r>
                  <a:rPr lang="cs-CZ" sz="3000" dirty="0" smtClean="0"/>
                  <a:t> indexy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 (</a:t>
                </a:r>
                <a14:m>
                  <m:oMath xmlns:m="http://schemas.openxmlformats.org/officeDocument/2006/math">
                    <m:r>
                      <a:rPr lang="cs-CZ" sz="3000" b="0" i="1" dirty="0" smtClean="0">
                        <a:latin typeface="Cambria Math"/>
                      </a:rPr>
                      <m:t>𝑛</m:t>
                    </m:r>
                    <m:r>
                      <a:rPr lang="cs-CZ" sz="3000" b="0" i="1" dirty="0" smtClean="0">
                        <a:latin typeface="Cambria Math"/>
                        <a:ea typeface="Cambria Math"/>
                      </a:rPr>
                      <m:t>→∞</m:t>
                    </m:r>
                  </m:oMath>
                </a14:m>
                <a:r>
                  <a:rPr lang="cs-CZ" sz="3000" dirty="0" smtClean="0"/>
                  <a:t>) se členy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 </a:t>
                </a:r>
                <a:r>
                  <a:rPr lang="cs-CZ" sz="3000" b="1" dirty="0" smtClean="0"/>
                  <a:t>blíží</a:t>
                </a:r>
                <a:r>
                  <a:rPr lang="cs-CZ" sz="3000" dirty="0" smtClean="0"/>
                  <a:t> k určitému číslu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𝑎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𝑅</m:t>
                    </m:r>
                  </m:oMath>
                </a14:m>
                <a:r>
                  <a:rPr lang="cs-CZ" sz="3000" dirty="0" smtClean="0"/>
                  <a:t>, pak toto číslo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cs-CZ" sz="3000" dirty="0" smtClean="0"/>
                  <a:t> se nazývá </a:t>
                </a:r>
                <a:r>
                  <a:rPr lang="cs-CZ" sz="3000" b="1" dirty="0" smtClean="0"/>
                  <a:t>vlastní limita posloupnosti</a:t>
                </a:r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840" y="2564904"/>
                <a:ext cx="8229600" cy="2016224"/>
              </a:xfrm>
              <a:prstGeom prst="rect">
                <a:avLst/>
              </a:prstGeom>
              <a:blipFill rotWithShape="1">
                <a:blip r:embed="rId3"/>
                <a:stretch>
                  <a:fillRect l="-1704" t="-3636" r="-1259" b="-515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ástupný symbol pro obsah 5"/>
          <p:cNvSpPr txBox="1">
            <a:spLocks/>
          </p:cNvSpPr>
          <p:nvPr/>
        </p:nvSpPr>
        <p:spPr>
          <a:xfrm>
            <a:off x="445840" y="4584261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Najděte na internetu, co znamená latinský výraz </a:t>
            </a:r>
            <a:r>
              <a:rPr lang="cs-CZ" sz="3000" i="1" dirty="0" smtClean="0"/>
              <a:t>limes</a:t>
            </a:r>
            <a:r>
              <a:rPr lang="cs-CZ" sz="3000" dirty="0" smtClean="0"/>
              <a:t>, od něhož je pojem limita odvozen.</a:t>
            </a:r>
            <a:endParaRPr lang="cs-CZ" sz="3000" dirty="0"/>
          </a:p>
        </p:txBody>
      </p:sp>
      <p:sp>
        <p:nvSpPr>
          <p:cNvPr id="9" name="Zástupný symbol pro obsah 5"/>
          <p:cNvSpPr txBox="1">
            <a:spLocks/>
          </p:cNvSpPr>
          <p:nvPr/>
        </p:nvSpPr>
        <p:spPr>
          <a:xfrm>
            <a:off x="467544" y="5749777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Naše názorné a intuitivní pojetí pojmu vlastní limita posloupnosti musíme precizovat definicí.</a:t>
            </a:r>
            <a:endParaRPr lang="cs-CZ" sz="3000" dirty="0"/>
          </a:p>
        </p:txBody>
      </p:sp>
    </p:spTree>
    <p:extLst>
      <p:ext uri="{BB962C8B-B14F-4D97-AF65-F5344CB8AC3E}">
        <p14:creationId xmlns:p14="http://schemas.microsoft.com/office/powerpoint/2010/main" val="906890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6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435280" cy="345638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7030A0"/>
                    </a:solidFill>
                  </a:rPr>
                  <a:t>Definice vlastní limity posloupnosti</a:t>
                </a:r>
                <a:endParaRPr lang="cs-CZ" dirty="0" smtClean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r>
                  <a:rPr lang="cs-CZ" sz="3000" dirty="0" smtClean="0"/>
                  <a:t>Říkáme, že </a:t>
                </a:r>
                <a:r>
                  <a:rPr lang="cs-CZ" sz="3000" b="1" dirty="0" smtClean="0"/>
                  <a:t>posloupnost</a:t>
                </a:r>
                <a:r>
                  <a:rPr lang="cs-CZ" sz="30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</a:t>
                </a:r>
                <a:r>
                  <a:rPr lang="cs-CZ" sz="3000" b="1" dirty="0" smtClean="0"/>
                  <a:t>má</a:t>
                </a:r>
                <a:r>
                  <a:rPr lang="cs-CZ" sz="3000" dirty="0" smtClean="0"/>
                  <a:t> </a:t>
                </a:r>
                <a:r>
                  <a:rPr lang="cs-CZ" sz="3000" b="1" dirty="0" smtClean="0"/>
                  <a:t>(vlastní) limitu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cs-CZ" sz="3000" b="0" i="0" smtClean="0">
                        <a:latin typeface="Cambria Math"/>
                        <a:ea typeface="Cambria Math"/>
                      </a:rPr>
                      <m:t>a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𝑅</m:t>
                    </m:r>
                  </m:oMath>
                </a14:m>
                <a:r>
                  <a:rPr lang="cs-CZ" sz="3000" dirty="0" smtClean="0"/>
                  <a:t>, právě když ke každému (jakkoliv malému) číslu </a:t>
                </a:r>
                <a14:m>
                  <m:oMath xmlns:m="http://schemas.openxmlformats.org/officeDocument/2006/math">
                    <m:r>
                      <a:rPr lang="cs-CZ" sz="3000" i="1" smtClean="0">
                        <a:latin typeface="Cambria Math"/>
                        <a:ea typeface="Cambria Math"/>
                      </a:rPr>
                      <m:t>𝜀</m:t>
                    </m:r>
                    <m:r>
                      <a:rPr lang="cs-CZ" sz="3000" i="1" smtClean="0">
                        <a:latin typeface="Cambria Math"/>
                        <a:ea typeface="Cambria Math"/>
                      </a:rPr>
                      <m:t>&gt;0</m:t>
                    </m:r>
                  </m:oMath>
                </a14:m>
                <a:r>
                  <a:rPr lang="cs-CZ" sz="3000" dirty="0" smtClean="0"/>
                  <a:t> existuje (lze najít) takové číslo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cs-CZ" sz="300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, že pro všechna přirozená čísla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≥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cs-CZ" sz="3000" dirty="0" smtClean="0"/>
                  <a:t> platí:</a:t>
                </a:r>
                <a:br>
                  <a:rPr lang="cs-CZ" sz="3000" dirty="0" smtClean="0"/>
                </a:b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cs-CZ" sz="300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cs-CZ" sz="3000" b="0" i="1" smtClean="0">
                            <a:latin typeface="Cambria Math"/>
                          </a:rPr>
                          <m:t>−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</m:d>
                    <m:r>
                      <a:rPr lang="cs-CZ" sz="3000" i="1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cs-CZ" sz="3000" i="1" smtClean="0">
                        <a:latin typeface="Cambria Math"/>
                        <a:ea typeface="Cambria Math"/>
                      </a:rPr>
                      <m:t>𝜀</m:t>
                    </m:r>
                  </m:oMath>
                </a14:m>
                <a:r>
                  <a:rPr lang="cs-CZ" sz="3000" dirty="0" smtClean="0"/>
                  <a:t> čili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 smtClean="0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ctrlPr>
                          <a:rPr lang="cs-CZ" sz="300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𝜀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𝜀</m:t>
                        </m:r>
                      </m:e>
                    </m:d>
                  </m:oMath>
                </a14:m>
                <a:r>
                  <a:rPr lang="cs-CZ" sz="3000" dirty="0" smtClean="0"/>
                  <a:t> a ještě jinak</a:t>
                </a:r>
                <a:br>
                  <a:rPr lang="cs-CZ" sz="3000" dirty="0" smtClean="0"/>
                </a:b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𝑎</m:t>
                    </m:r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𝜀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&lt;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𝑎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𝜀</m:t>
                    </m:r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435280" cy="3456383"/>
              </a:xfrm>
              <a:blipFill rotWithShape="1">
                <a:blip r:embed="rId2"/>
                <a:stretch>
                  <a:fillRect l="-1806" t="-2293" r="-2168" b="-440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1896" y="3717032"/>
                <a:ext cx="8229600" cy="116914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Symbolicky píšeme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cs-CZ" sz="3000" i="1" smtClean="0"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cs-CZ" sz="3000" i="0" smtClean="0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sSub>
                          <m:sSubPr>
                            <m:ctrlPr>
                              <a:rPr lang="cs-CZ" sz="3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cs-CZ" sz="3000" b="0" i="1" smtClean="0">
                            <a:latin typeface="Cambria Math"/>
                          </a:rPr>
                          <m:t>=</m:t>
                        </m:r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</m:func>
                  </m:oMath>
                </a14:m>
                <a:r>
                  <a:rPr lang="cs-CZ" sz="3000" dirty="0" smtClean="0"/>
                  <a:t> a čteme: „limita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 pro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3000" dirty="0" smtClean="0"/>
                  <a:t> jdoucí k nekonečnu je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cs-CZ" sz="3000" dirty="0" smtClean="0"/>
                  <a:t>“.</a:t>
                </a:r>
                <a:endParaRPr lang="cs-CZ" sz="3000" dirty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96" y="3717032"/>
                <a:ext cx="8229600" cy="1169144"/>
              </a:xfrm>
              <a:prstGeom prst="rect">
                <a:avLst/>
              </a:prstGeom>
              <a:blipFill rotWithShape="1">
                <a:blip r:embed="rId3"/>
                <a:stretch>
                  <a:fillRect l="-1704" t="-6250" b="-1406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ástupný symbol pro obsah 5"/>
              <p:cNvSpPr txBox="1">
                <a:spLocks/>
              </p:cNvSpPr>
              <p:nvPr/>
            </p:nvSpPr>
            <p:spPr>
              <a:xfrm>
                <a:off x="419629" y="4886176"/>
                <a:ext cx="8229600" cy="185519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Definici limity posloupnosti lze také interpretovat geometricky, a to např. v pravoúhlé soustavě souřadnic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  <m:sSub>
                          <m:sSubPr>
                            <m:ctrlPr>
                              <a:rPr lang="cs-CZ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30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cs-CZ" sz="30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sub>
                    </m:sSub>
                  </m:oMath>
                </a14:m>
                <a:r>
                  <a:rPr lang="cs-CZ" sz="3000" dirty="0" smtClean="0"/>
                  <a:t>, popřípadě na číselné ose.</a:t>
                </a:r>
                <a:endParaRPr lang="cs-CZ" sz="3000" dirty="0"/>
              </a:p>
            </p:txBody>
          </p:sp>
        </mc:Choice>
        <mc:Fallback xmlns="">
          <p:sp>
            <p:nvSpPr>
              <p:cNvPr id="4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629" y="4886176"/>
                <a:ext cx="8229600" cy="1855192"/>
              </a:xfrm>
              <a:prstGeom prst="rect">
                <a:avLst/>
              </a:prstGeom>
              <a:blipFill rotWithShape="1">
                <a:blip r:embed="rId4"/>
                <a:stretch>
                  <a:fillRect l="-1778" t="-394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7317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ástupný symbol pro obsah 4"/>
              <p:cNvSpPr txBox="1">
                <a:spLocks/>
              </p:cNvSpPr>
              <p:nvPr/>
            </p:nvSpPr>
            <p:spPr>
              <a:xfrm>
                <a:off x="457200" y="260648"/>
                <a:ext cx="8229600" cy="136815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Mějme nekonečnou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i="1">
                                    <a:latin typeface="Cambria Math"/>
                                  </a:rPr>
                                  <m:t>+3</m:t>
                                </m:r>
                              </m:num>
                              <m:den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 . </a:t>
                </a:r>
                <a:r>
                  <a:rPr lang="cs-CZ" sz="3000" dirty="0" smtClean="0"/>
                  <a:t>Vypíšeme </a:t>
                </a:r>
                <a:r>
                  <a:rPr lang="cs-CZ" sz="3000" dirty="0"/>
                  <a:t>několik prvních členů této posloupnosti.</a:t>
                </a:r>
              </a:p>
            </p:txBody>
          </p:sp>
        </mc:Choice>
        <mc:Fallback xmlns="">
          <p:sp>
            <p:nvSpPr>
              <p:cNvPr id="4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60648"/>
                <a:ext cx="8229600" cy="1368152"/>
              </a:xfrm>
              <a:prstGeom prst="rect">
                <a:avLst/>
              </a:prstGeom>
              <a:blipFill rotWithShape="1">
                <a:blip r:embed="rId2"/>
                <a:stretch>
                  <a:fillRect l="-1704" b="-125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5"/>
              <p:cNvSpPr txBox="1">
                <a:spLocks/>
              </p:cNvSpPr>
              <p:nvPr/>
            </p:nvSpPr>
            <p:spPr>
              <a:xfrm>
                <a:off x="0" y="1484784"/>
                <a:ext cx="9144000" cy="20882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b="0" i="1" smtClean="0">
                        <a:latin typeface="Cambria Math"/>
                      </a:rPr>
                      <m:t>5,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=3,5,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=3,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=2,75,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=2,6,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=2,5</m:t>
                    </m:r>
                  </m:oMath>
                </a14:m>
                <a:r>
                  <a:rPr lang="cs-CZ" sz="3000" dirty="0" smtClean="0"/>
                  <a:t> ,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7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17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8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=2,375,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9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21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9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10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=2,3,…,</m:t>
                    </m:r>
                  </m:oMath>
                </a14:m>
                <a:r>
                  <a:rPr lang="cs-CZ" sz="3000" dirty="0" smtClean="0"/>
                  <a:t> 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1 000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=2,003,…,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1 000 000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=2,000 003,</m:t>
                    </m:r>
                  </m:oMath>
                </a14:m>
                <a:r>
                  <a:rPr lang="cs-CZ" sz="3000" dirty="0" smtClean="0"/>
                  <a:t> …</a:t>
                </a:r>
                <a:endParaRPr lang="cs-CZ" sz="3000" dirty="0"/>
              </a:p>
            </p:txBody>
          </p:sp>
        </mc:Choice>
        <mc:Fallback xmlns="">
          <p:sp>
            <p:nvSpPr>
              <p:cNvPr id="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484784"/>
                <a:ext cx="9144000" cy="2088232"/>
              </a:xfrm>
              <a:prstGeom prst="rect">
                <a:avLst/>
              </a:prstGeom>
              <a:blipFill rotWithShape="1">
                <a:blip r:embed="rId3"/>
                <a:stretch>
                  <a:fillRect t="-350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 txBox="1">
                <a:spLocks/>
              </p:cNvSpPr>
              <p:nvPr/>
            </p:nvSpPr>
            <p:spPr>
              <a:xfrm>
                <a:off x="419629" y="3573016"/>
                <a:ext cx="8229600" cy="31683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Vlastní limita této posloupnosti je zřejmě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𝑎</m:t>
                    </m:r>
                    <m:r>
                      <a:rPr lang="cs-CZ" sz="3000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cs-CZ" sz="3000" dirty="0" smtClean="0"/>
                  <a:t>, jak tušíme z výpisu členů posloupnosti. Musíme ukázat souvislost s definicí. Zvolme </a:t>
                </a:r>
                <a14:m>
                  <m:oMath xmlns:m="http://schemas.openxmlformats.org/officeDocument/2006/math">
                    <m:r>
                      <a:rPr lang="cs-CZ" sz="3000" i="1" smtClean="0">
                        <a:latin typeface="Cambria Math"/>
                        <a:ea typeface="Cambria Math"/>
                      </a:rPr>
                      <m:t>𝜀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=0,9</m:t>
                    </m:r>
                  </m:oMath>
                </a14:m>
                <a:r>
                  <a:rPr lang="cs-CZ" sz="3000" dirty="0" smtClean="0"/>
                  <a:t>. Pak k tomuto </a:t>
                </a:r>
                <a14:m>
                  <m:oMath xmlns:m="http://schemas.openxmlformats.org/officeDocument/2006/math">
                    <m:r>
                      <a:rPr lang="cs-CZ" sz="3000" i="1" smtClean="0">
                        <a:latin typeface="Cambria Math"/>
                        <a:ea typeface="Cambria Math"/>
                      </a:rPr>
                      <m:t>𝜀</m:t>
                    </m:r>
                  </m:oMath>
                </a14:m>
                <a:r>
                  <a:rPr lang="cs-CZ" sz="3000" dirty="0" smtClean="0"/>
                  <a:t> existuje např.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=4</m:t>
                    </m:r>
                  </m:oMath>
                </a14:m>
                <a:r>
                  <a:rPr lang="cs-CZ" sz="3000" dirty="0" smtClean="0"/>
                  <a:t> takové, že pro všechna přirozená čísla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≥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cs-CZ" sz="3000" dirty="0" smtClean="0"/>
                  <a:t> platí, že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ctrlPr>
                          <a:rPr lang="cs-CZ" sz="30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𝑎</m:t>
                        </m:r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𝜀</m:t>
                        </m:r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𝑎</m:t>
                        </m:r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𝜀</m:t>
                        </m:r>
                      </m:e>
                    </m:d>
                  </m:oMath>
                </a14:m>
                <a:r>
                  <a:rPr lang="cs-CZ" sz="3000" dirty="0" smtClean="0"/>
                  <a:t>. V grafu se zaměřte na vnitřek tzv. </a:t>
                </a:r>
                <a14:m>
                  <m:oMath xmlns:m="http://schemas.openxmlformats.org/officeDocument/2006/math">
                    <m:r>
                      <a:rPr lang="cs-CZ" sz="3000" i="1" smtClean="0">
                        <a:latin typeface="Cambria Math"/>
                        <a:ea typeface="Cambria Math"/>
                      </a:rPr>
                      <m:t>𝜀</m:t>
                    </m:r>
                  </m:oMath>
                </a14:m>
                <a:r>
                  <a:rPr lang="cs-CZ" sz="3000" dirty="0" smtClean="0"/>
                  <a:t>-pásu a obrazy příslušných členů posloupnosti.</a:t>
                </a:r>
                <a:endParaRPr lang="cs-CZ" sz="3000" dirty="0"/>
              </a:p>
            </p:txBody>
          </p:sp>
        </mc:Choice>
        <mc:Fallback xmlns="">
          <p:sp>
            <p:nvSpPr>
              <p:cNvPr id="6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629" y="3573016"/>
                <a:ext cx="8229600" cy="3168352"/>
              </a:xfrm>
              <a:prstGeom prst="rect">
                <a:avLst/>
              </a:prstGeom>
              <a:blipFill rotWithShape="1">
                <a:blip r:embed="rId4"/>
                <a:stretch>
                  <a:fillRect l="-1778" t="-3846" r="-163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5713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p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75" y="671512"/>
            <a:ext cx="7639050" cy="5514975"/>
          </a:xfrm>
          <a:prstGeom prst="rect">
            <a:avLst/>
          </a:prstGeom>
        </p:spPr>
      </p:pic>
      <p:sp>
        <p:nvSpPr>
          <p:cNvPr id="4" name="Ovál 3"/>
          <p:cNvSpPr/>
          <p:nvPr/>
        </p:nvSpPr>
        <p:spPr>
          <a:xfrm>
            <a:off x="2286000" y="1556792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vál 4"/>
          <p:cNvSpPr/>
          <p:nvPr/>
        </p:nvSpPr>
        <p:spPr>
          <a:xfrm>
            <a:off x="7380312" y="35640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3002400" y="26460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vál 6"/>
          <p:cNvSpPr/>
          <p:nvPr/>
        </p:nvSpPr>
        <p:spPr>
          <a:xfrm>
            <a:off x="3751200" y="30240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vál 7"/>
          <p:cNvSpPr/>
          <p:nvPr/>
        </p:nvSpPr>
        <p:spPr>
          <a:xfrm>
            <a:off x="4464000" y="32256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vál 8"/>
          <p:cNvSpPr/>
          <p:nvPr/>
        </p:nvSpPr>
        <p:spPr>
          <a:xfrm>
            <a:off x="5209200" y="33840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vál 9"/>
          <p:cNvSpPr/>
          <p:nvPr/>
        </p:nvSpPr>
        <p:spPr>
          <a:xfrm>
            <a:off x="5929200" y="34848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Ovál 10"/>
          <p:cNvSpPr/>
          <p:nvPr/>
        </p:nvSpPr>
        <p:spPr>
          <a:xfrm>
            <a:off x="6660232" y="352800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3" name="Přímá spojnice 12"/>
          <p:cNvCxnSpPr/>
          <p:nvPr/>
        </p:nvCxnSpPr>
        <p:spPr>
          <a:xfrm>
            <a:off x="1619672" y="3165320"/>
            <a:ext cx="677185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18"/>
          <p:cNvCxnSpPr/>
          <p:nvPr/>
        </p:nvCxnSpPr>
        <p:spPr>
          <a:xfrm>
            <a:off x="1619672" y="4509120"/>
            <a:ext cx="677185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ovéPole 19"/>
          <p:cNvSpPr txBox="1"/>
          <p:nvPr/>
        </p:nvSpPr>
        <p:spPr>
          <a:xfrm>
            <a:off x="1049340" y="3657001"/>
            <a:ext cx="601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 =</a:t>
            </a:r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899592" y="2947555"/>
            <a:ext cx="61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a</a:t>
            </a:r>
            <a:r>
              <a:rPr lang="cs-CZ" dirty="0" smtClean="0"/>
              <a:t> + </a:t>
            </a:r>
            <a:r>
              <a:rPr lang="cs-CZ" dirty="0" smtClean="0">
                <a:sym typeface="Symbol"/>
              </a:rPr>
              <a:t>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899592" y="4324454"/>
            <a:ext cx="656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a</a:t>
            </a:r>
            <a:r>
              <a:rPr lang="cs-CZ" dirty="0" smtClean="0"/>
              <a:t> - </a:t>
            </a:r>
            <a:r>
              <a:rPr lang="cs-CZ" dirty="0" smtClean="0">
                <a:sym typeface="Symbol"/>
              </a:rPr>
              <a:t>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22"/>
              <p:cNvSpPr txBox="1"/>
              <p:nvPr/>
            </p:nvSpPr>
            <p:spPr>
              <a:xfrm>
                <a:off x="4283968" y="5487657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cs-CZ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23" name="TextovéPol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5487657"/>
                <a:ext cx="57606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délník 1"/>
              <p:cNvSpPr/>
              <p:nvPr/>
            </p:nvSpPr>
            <p:spPr>
              <a:xfrm>
                <a:off x="3701292" y="1102359"/>
                <a:ext cx="2958940" cy="8414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cs-CZ" sz="2600" i="1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cs-CZ" sz="2600" i="1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cs-CZ" sz="2600"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cs-CZ" sz="26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cs-CZ" sz="2600" i="1">
                                  <a:latin typeface="Cambria Math"/>
                                  <a:ea typeface="Cambria Math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cs-CZ" sz="260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+3</m:t>
                              </m:r>
                            </m:num>
                            <m:den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den>
                          </m:f>
                          <m:r>
                            <a:rPr lang="cs-CZ" sz="2600" i="1">
                              <a:latin typeface="Cambria Math"/>
                            </a:rPr>
                            <m:t>=</m:t>
                          </m:r>
                          <m:r>
                            <a:rPr lang="cs-CZ" sz="2600" b="0" i="1" smtClean="0">
                              <a:latin typeface="Cambria Math"/>
                            </a:rPr>
                            <m:t>2</m:t>
                          </m:r>
                        </m:e>
                      </m:func>
                    </m:oMath>
                  </m:oMathPara>
                </a14:m>
                <a:endParaRPr lang="cs-CZ" sz="2600" dirty="0"/>
              </a:p>
            </p:txBody>
          </p:sp>
        </mc:Choice>
        <mc:Fallback xmlns="">
          <p:sp>
            <p:nvSpPr>
              <p:cNvPr id="2" name="Obdélní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1292" y="1102359"/>
                <a:ext cx="2958940" cy="84144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6493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ástupný symbol pro obsah 4"/>
              <p:cNvSpPr txBox="1">
                <a:spLocks/>
              </p:cNvSpPr>
              <p:nvPr/>
            </p:nvSpPr>
            <p:spPr>
              <a:xfrm>
                <a:off x="457200" y="260648"/>
                <a:ext cx="8435280" cy="136815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Pokud jsme v posloupnosti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3000" b="0" i="1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cs-CZ" sz="3000" i="1">
                                    <a:latin typeface="Cambria Math"/>
                                  </a:rPr>
                                  <m:t>+3</m:t>
                                </m:r>
                              </m:num>
                              <m:den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 </a:t>
                </a:r>
                <a:r>
                  <a:rPr lang="cs-CZ" sz="3000" dirty="0" smtClean="0"/>
                  <a:t>zvolili </a:t>
                </a:r>
                <a14:m>
                  <m:oMath xmlns:m="http://schemas.openxmlformats.org/officeDocument/2006/math">
                    <m:r>
                      <a:rPr lang="cs-CZ" sz="3000" i="1" smtClean="0">
                        <a:latin typeface="Cambria Math"/>
                        <a:ea typeface="Cambria Math"/>
                      </a:rPr>
                      <m:t>𝜀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=0,9</m:t>
                    </m:r>
                  </m:oMath>
                </a14:m>
                <a:r>
                  <a:rPr lang="cs-CZ" sz="3000" dirty="0" smtClean="0"/>
                  <a:t>, našli jsme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=4</m:t>
                    </m:r>
                  </m:oMath>
                </a14:m>
                <a:r>
                  <a:rPr lang="cs-CZ" sz="3000" dirty="0" smtClean="0"/>
                  <a:t>. Graficky určitě. A početně?</a:t>
                </a:r>
                <a:endParaRPr lang="cs-CZ" sz="3000" dirty="0"/>
              </a:p>
            </p:txBody>
          </p:sp>
        </mc:Choice>
        <mc:Fallback xmlns="">
          <p:sp>
            <p:nvSpPr>
              <p:cNvPr id="4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60648"/>
                <a:ext cx="8435280" cy="1368152"/>
              </a:xfrm>
              <a:prstGeom prst="rect">
                <a:avLst/>
              </a:prstGeom>
              <a:blipFill rotWithShape="1">
                <a:blip r:embed="rId2"/>
                <a:stretch>
                  <a:fillRect l="-1662" r="-1662" b="-1294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 txBox="1">
                <a:spLocks/>
              </p:cNvSpPr>
              <p:nvPr/>
            </p:nvSpPr>
            <p:spPr>
              <a:xfrm>
                <a:off x="419628" y="1700808"/>
                <a:ext cx="8724372" cy="20882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Podívejte se opět na definici vlastní limity posloupnosti a zjistíte, že v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 </a:t>
                </a:r>
                <a:r>
                  <a:rPr lang="cs-CZ" sz="3000" dirty="0"/>
                  <a:t>ř</a:t>
                </a:r>
                <a:r>
                  <a:rPr lang="cs-CZ" sz="3000" dirty="0" smtClean="0"/>
                  <a:t>ešíme soustavu nerovnic </a:t>
                </a:r>
                <a:br>
                  <a:rPr lang="cs-CZ" sz="3000" dirty="0" smtClean="0"/>
                </a:b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2−0,9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&lt;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+3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  <a:ea typeface="Cambria Math"/>
                      </a:rPr>
                      <m:t>&lt;2+0,9</m:t>
                    </m:r>
                  </m:oMath>
                </a14:m>
                <a:r>
                  <a:rPr lang="cs-CZ" sz="3000" dirty="0" smtClean="0"/>
                  <a:t>. Jejím vyřešením skutečně vychází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=4</m:t>
                    </m:r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6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628" y="1700808"/>
                <a:ext cx="8724372" cy="2088232"/>
              </a:xfrm>
              <a:prstGeom prst="rect">
                <a:avLst/>
              </a:prstGeom>
              <a:blipFill rotWithShape="1">
                <a:blip r:embed="rId3"/>
                <a:stretch>
                  <a:fillRect l="-1677" t="-5831" r="-1747" b="-58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5"/>
              <p:cNvSpPr txBox="1">
                <a:spLocks/>
              </p:cNvSpPr>
              <p:nvPr/>
            </p:nvSpPr>
            <p:spPr>
              <a:xfrm>
                <a:off x="412090" y="3789040"/>
                <a:ext cx="8724372" cy="261863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Zvolte za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  <a:ea typeface="Cambria Math"/>
                      </a:rPr>
                      <m:t>𝜀</m:t>
                    </m:r>
                  </m:oMath>
                </a14:m>
                <a:r>
                  <a:rPr lang="cs-CZ" sz="3000" dirty="0" smtClean="0"/>
                  <a:t> postupně čísla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0,5;0,1;0,01;0,001</m:t>
                    </m:r>
                  </m:oMath>
                </a14:m>
                <a:r>
                  <a:rPr lang="cs-CZ" sz="3000" dirty="0" smtClean="0"/>
                  <a:t>, vyřešte vždy v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cs-CZ" sz="3000" dirty="0" smtClean="0"/>
                  <a:t> příslušnou soustavu nerovnic </a:t>
                </a:r>
                <a:br>
                  <a:rPr lang="cs-CZ" sz="3000" dirty="0" smtClean="0"/>
                </a:b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2−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𝜀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&lt;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+3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  <a:ea typeface="Cambria Math"/>
                      </a:rPr>
                      <m:t>&lt;2+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𝜀</m:t>
                    </m:r>
                  </m:oMath>
                </a14:m>
                <a:r>
                  <a:rPr lang="cs-CZ" sz="3000" dirty="0" smtClean="0"/>
                  <a:t>, čímž najdete postupně příslušné hodnoty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cs-CZ" sz="3000" dirty="0" smtClean="0"/>
                  <a:t>. Získané výsledky si také vždy interpretujte graficky.</a:t>
                </a:r>
                <a:endParaRPr lang="cs-CZ" sz="3000" dirty="0"/>
              </a:p>
            </p:txBody>
          </p:sp>
        </mc:Choice>
        <mc:Fallback xmlns="">
          <p:sp>
            <p:nvSpPr>
              <p:cNvPr id="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090" y="3789040"/>
                <a:ext cx="8724372" cy="2618636"/>
              </a:xfrm>
              <a:prstGeom prst="rect">
                <a:avLst/>
              </a:prstGeom>
              <a:blipFill rotWithShape="1">
                <a:blip r:embed="rId4"/>
                <a:stretch>
                  <a:fillRect l="-1677" t="-2797" r="-1398" b="-559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5941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6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435280" cy="165618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7030A0"/>
                    </a:solidFill>
                  </a:rPr>
                  <a:t>Definice konvergentní posloupnosti</a:t>
                </a:r>
                <a:endParaRPr lang="cs-CZ" dirty="0" smtClean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r>
                  <a:rPr lang="cs-CZ" sz="3000" dirty="0"/>
                  <a:t>Každá posloupnost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, která má (vlastní) limitu</a:t>
                </a:r>
                <a:r>
                  <a:rPr lang="cs-CZ" sz="3000" b="1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cs-CZ" sz="3000">
                        <a:latin typeface="Cambria Math"/>
                        <a:ea typeface="Cambria Math"/>
                      </a:rPr>
                      <m:t>a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𝑅</m:t>
                    </m:r>
                  </m:oMath>
                </a14:m>
                <a:r>
                  <a:rPr lang="cs-CZ" sz="3000" dirty="0" smtClean="0"/>
                  <a:t>,</a:t>
                </a:r>
                <a:r>
                  <a:rPr lang="cs-CZ" sz="3000" dirty="0"/>
                  <a:t> se nazývá </a:t>
                </a:r>
                <a:r>
                  <a:rPr lang="cs-CZ" sz="3000" b="1" dirty="0"/>
                  <a:t>konvergentní posloupnost</a:t>
                </a:r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435280" cy="1656183"/>
              </a:xfrm>
              <a:blipFill rotWithShape="1">
                <a:blip r:embed="rId2"/>
                <a:stretch>
                  <a:fillRect l="-1806" t="-4797" b="-774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5"/>
              <p:cNvSpPr txBox="1">
                <a:spLocks/>
              </p:cNvSpPr>
              <p:nvPr/>
            </p:nvSpPr>
            <p:spPr>
              <a:xfrm>
                <a:off x="441896" y="1772816"/>
                <a:ext cx="8435280" cy="20882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7030A0"/>
                    </a:solidFill>
                  </a:rPr>
                  <a:t>Definice divergentní posloupnosti</a:t>
                </a:r>
                <a:endParaRPr lang="cs-CZ" dirty="0" smtClean="0">
                  <a:solidFill>
                    <a:srgbClr val="7030A0"/>
                  </a:solidFill>
                </a:endParaRPr>
              </a:p>
              <a:p>
                <a:pPr marL="0" indent="0">
                  <a:buFont typeface="Arial" pitchFamily="34" charset="0"/>
                  <a:buNone/>
                </a:pPr>
                <a:r>
                  <a:rPr lang="cs-CZ" sz="3000" dirty="0"/>
                  <a:t>P</a:t>
                </a:r>
                <a:r>
                  <a:rPr lang="cs-CZ" sz="3000" dirty="0" smtClean="0"/>
                  <a:t>osloupnost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/>
                  <a:t>, která </a:t>
                </a:r>
                <a:r>
                  <a:rPr lang="cs-CZ" sz="3000" dirty="0" smtClean="0"/>
                  <a:t>není konvergentní, se </a:t>
                </a:r>
                <a:r>
                  <a:rPr lang="cs-CZ" sz="3000" dirty="0"/>
                  <a:t>nazývá </a:t>
                </a:r>
                <a:r>
                  <a:rPr lang="cs-CZ" sz="3000" b="1" dirty="0" smtClean="0"/>
                  <a:t>divergentní posloupnost </a:t>
                </a:r>
                <a:r>
                  <a:rPr lang="cs-CZ" sz="3000" dirty="0" smtClean="0"/>
                  <a:t>(diverguje k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+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∞</m:t>
                    </m:r>
                  </m:oMath>
                </a14:m>
                <a:r>
                  <a:rPr lang="cs-CZ" sz="3000" dirty="0" smtClean="0"/>
                  <a:t>, respektive k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−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∞</m:t>
                    </m:r>
                  </m:oMath>
                </a14:m>
                <a:r>
                  <a:rPr lang="cs-CZ" sz="3000" dirty="0" smtClean="0"/>
                  <a:t>, nebo je oscilující).</a:t>
                </a:r>
                <a:endParaRPr lang="cs-CZ" sz="3000" dirty="0"/>
              </a:p>
            </p:txBody>
          </p:sp>
        </mc:Choice>
        <mc:Fallback xmlns="">
          <p:sp>
            <p:nvSpPr>
              <p:cNvPr id="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96" y="1772816"/>
                <a:ext cx="8435280" cy="2088232"/>
              </a:xfrm>
              <a:prstGeom prst="rect">
                <a:avLst/>
              </a:prstGeom>
              <a:blipFill rotWithShape="1">
                <a:blip r:embed="rId3"/>
                <a:stretch>
                  <a:fillRect l="-1806" t="-3801" b="-731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Zástupný symbol pro obsah 5"/>
          <p:cNvSpPr txBox="1">
            <a:spLocks/>
          </p:cNvSpPr>
          <p:nvPr/>
        </p:nvSpPr>
        <p:spPr>
          <a:xfrm>
            <a:off x="431893" y="3852241"/>
            <a:ext cx="8435280" cy="259228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b="1" dirty="0" smtClean="0">
                <a:solidFill>
                  <a:srgbClr val="7030A0"/>
                </a:solidFill>
              </a:rPr>
              <a:t>Existenční věty o limitách posloupnosti</a:t>
            </a:r>
            <a:endParaRPr lang="cs-CZ" dirty="0" smtClean="0">
              <a:solidFill>
                <a:srgbClr val="7030A0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cs-CZ" sz="3000" dirty="0" smtClean="0"/>
              <a:t>Každá posloupnost má nejvýše jednu limitu.</a:t>
            </a:r>
          </a:p>
          <a:p>
            <a:pPr marL="0" indent="0">
              <a:buFont typeface="Arial" pitchFamily="34" charset="0"/>
              <a:buNone/>
            </a:pPr>
            <a:r>
              <a:rPr lang="cs-CZ" sz="3000" dirty="0" smtClean="0"/>
              <a:t>(Důsledek: Každá konvergentní posloupnost má právě jednu limitu.)</a:t>
            </a:r>
          </a:p>
          <a:p>
            <a:pPr marL="0" indent="0">
              <a:buFont typeface="Arial" pitchFamily="34" charset="0"/>
              <a:buNone/>
            </a:pPr>
            <a:r>
              <a:rPr lang="cs-CZ" sz="3000" dirty="0" smtClean="0"/>
              <a:t>Každá konvergentní posloupnost je omezená.</a:t>
            </a:r>
            <a:endParaRPr lang="cs-CZ" sz="3000" dirty="0"/>
          </a:p>
        </p:txBody>
      </p:sp>
      <p:sp>
        <p:nvSpPr>
          <p:cNvPr id="9" name="Zástupný symbol pro obsah 5"/>
          <p:cNvSpPr txBox="1">
            <a:spLocks/>
          </p:cNvSpPr>
          <p:nvPr/>
        </p:nvSpPr>
        <p:spPr>
          <a:xfrm>
            <a:off x="419629" y="6309320"/>
            <a:ext cx="8229600" cy="548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Platí také věta obrácená? Své tvrzení zdůvodněte.</a:t>
            </a:r>
            <a:endParaRPr lang="cs-CZ" sz="3000" dirty="0"/>
          </a:p>
        </p:txBody>
      </p:sp>
    </p:spTree>
    <p:extLst>
      <p:ext uri="{BB962C8B-B14F-4D97-AF65-F5344CB8AC3E}">
        <p14:creationId xmlns:p14="http://schemas.microsoft.com/office/powerpoint/2010/main" val="3768109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5" grpId="0" uiExpand="1" build="p"/>
      <p:bldP spid="8" grpId="0" uiExpand="1" build="p"/>
      <p:bldP spid="9" grpId="0"/>
    </p:bldLst>
  </p:timing>
</p:sld>
</file>

<file path=ppt/theme/theme1.xml><?xml version="1.0" encoding="utf-8"?>
<a:theme xmlns:a="http://schemas.openxmlformats.org/drawingml/2006/main" name="Motiv1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Motiv1</Template>
  <TotalTime>5079</TotalTime>
  <Words>1243</Words>
  <Application>Microsoft Office PowerPoint</Application>
  <PresentationFormat>Předvádění na obrazovce (4:3)</PresentationFormat>
  <Paragraphs>87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Motiv1</vt:lpstr>
      <vt:lpstr>Prezentace aplikace PowerPoint</vt:lpstr>
      <vt:lpstr>Prezentace aplikace PowerPoint</vt:lpstr>
      <vt:lpstr>Vlastní limita posloupnosti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Vlastní limita posloupnosti</dc:title>
  <dc:creator>MP</dc:creator>
  <cp:lastModifiedBy>Gymnazium Fr. Zivneho</cp:lastModifiedBy>
  <cp:revision>69</cp:revision>
  <dcterms:created xsi:type="dcterms:W3CDTF">2013-09-07T20:27:48Z</dcterms:created>
  <dcterms:modified xsi:type="dcterms:W3CDTF">2013-12-06T06:33:29Z</dcterms:modified>
</cp:coreProperties>
</file>