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493F-FC0E-454E-B523-8932BF5F311A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DE9F1-3925-4409-A538-6B23B28DBE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977564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Rekurentní určení posloupnosti (II)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smtClean="0"/>
                        <a:t>10. </a:t>
                      </a:r>
                      <a:r>
                        <a:rPr lang="cs-CZ" sz="1800" dirty="0" smtClean="0"/>
                        <a:t>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VY_32_INOVACE_MA.PD.05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7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24936" cy="151216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Posloupnost danou rekurentně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</m:oMath>
                </a14:m>
                <a:r>
                  <a:rPr lang="cs-CZ" sz="3000" b="0" i="1" dirty="0" smtClean="0">
                    <a:latin typeface="Cambria Math"/>
                  </a:rPr>
                  <a:t/>
                </a:r>
                <a:br>
                  <a:rPr lang="cs-CZ" sz="30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=5</m:t>
                    </m:r>
                    <m:sSub>
                      <m:sSub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,</m:t>
                    </m:r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vyjádřete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24936" cy="1512167"/>
              </a:xfrm>
              <a:blipFill rotWithShape="1">
                <a:blip r:embed="rId2"/>
                <a:stretch>
                  <a:fillRect l="-1809" t="-8468" b="-84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9091" y="1700808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=5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1700808"/>
                <a:ext cx="8229600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926" t="-78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8747" y="2924944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Uvedených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cs-CZ" sz="2600" dirty="0" smtClean="0"/>
                  <a:t> rovností mezi sebou vynásobíme </a:t>
                </a:r>
                <a:br>
                  <a:rPr lang="cs-CZ" sz="2600" dirty="0" smtClean="0"/>
                </a:br>
                <a:r>
                  <a:rPr lang="cs-CZ" sz="2600" dirty="0" smtClean="0"/>
                  <a:t>a dostaneme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2924944"/>
                <a:ext cx="8229600" cy="1008112"/>
              </a:xfrm>
              <a:prstGeom prst="rect">
                <a:avLst/>
              </a:prstGeom>
              <a:blipFill rotWithShape="1">
                <a:blip r:embed="rId4"/>
                <a:stretch>
                  <a:fillRect l="-1333" t="-4848" b="-3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ástupný symbol pro obsah 5"/>
              <p:cNvSpPr txBox="1">
                <a:spLocks/>
              </p:cNvSpPr>
              <p:nvPr/>
            </p:nvSpPr>
            <p:spPr>
              <a:xfrm>
                <a:off x="438747" y="5508466"/>
                <a:ext cx="822960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První člen posloupnosti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 Zadaná posloupnost je tedy vyjádřena vzorcem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1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5508466"/>
                <a:ext cx="8229600" cy="1008111"/>
              </a:xfrm>
              <a:prstGeom prst="rect">
                <a:avLst/>
              </a:prstGeom>
              <a:blipFill rotWithShape="1">
                <a:blip r:embed="rId5"/>
                <a:stretch>
                  <a:fillRect l="-1333" t="-4848" r="-1556" b="-3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438747" y="4077072"/>
                <a:ext cx="8229600" cy="13092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Žádný člen této posloupnosti se nerovná nule, proto můžeme obě strany rovnosti podělit výrazem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2600" dirty="0" smtClean="0"/>
                  <a:t> </a:t>
                </a:r>
                <a:br>
                  <a:rPr lang="cs-CZ" sz="2600" dirty="0" smtClean="0"/>
                </a:br>
                <a:r>
                  <a:rPr lang="cs-CZ" sz="2600" dirty="0" smtClean="0"/>
                  <a:t>a dostaneme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4077072"/>
                <a:ext cx="8229600" cy="1309284"/>
              </a:xfrm>
              <a:prstGeom prst="rect">
                <a:avLst/>
              </a:prstGeom>
              <a:blipFill rotWithShape="1">
                <a:blip r:embed="rId6"/>
                <a:stretch>
                  <a:fillRect l="-1333" t="-3721" b="-97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36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38746" y="188640"/>
                <a:ext cx="8443389" cy="201622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00B050"/>
                    </a:solidFill>
                  </a:rPr>
                  <a:t>Příklad 7 (řešený)</a:t>
                </a:r>
              </a:p>
              <a:p>
                <a:pPr marL="0" indent="0">
                  <a:buNone/>
                </a:pPr>
                <a:r>
                  <a:rPr lang="cs-CZ" dirty="0" smtClean="0"/>
                  <a:t>Posloupnost danou rekurentně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b="0" i="1" smtClean="0">
                        <a:latin typeface="Cambria Math"/>
                      </a:rPr>
                      <m:t>=3,</m:t>
                    </m:r>
                  </m:oMath>
                </a14:m>
                <a:endParaRPr lang="cs-CZ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b="0" i="1" dirty="0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b="0" i="1" dirty="0" smtClean="0">
                        <a:latin typeface="Cambria Math"/>
                      </a:rPr>
                      <m:t>+4,</m:t>
                    </m:r>
                    <m:r>
                      <a:rPr lang="cs-CZ" b="0" i="1" dirty="0" smtClean="0">
                        <a:latin typeface="Cambria Math"/>
                      </a:rPr>
                      <m:t>𝑛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dirty="0" smtClean="0"/>
                  <a:t> vyjádřete vzorcem pro n-</a:t>
                </a:r>
                <a:r>
                  <a:rPr lang="cs-CZ" dirty="0" err="1" smtClean="0"/>
                  <a:t>tý</a:t>
                </a:r>
                <a:r>
                  <a:rPr lang="cs-CZ" dirty="0" smtClean="0"/>
                  <a:t> člen.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746" y="188640"/>
                <a:ext cx="8443389" cy="2016224"/>
              </a:xfrm>
              <a:blipFill rotWithShape="1">
                <a:blip r:embed="rId2"/>
                <a:stretch>
                  <a:fillRect l="-1877" t="-6344" b="-60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8747" y="2047280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+4,…,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+4,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2047280"/>
                <a:ext cx="8229600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926" t="-78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8747" y="3212976"/>
                <a:ext cx="8384971" cy="10685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Uvedených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cs-CZ" sz="2600" dirty="0" smtClean="0"/>
                  <a:t> rovností sečteme a dostaneme 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3212976"/>
                <a:ext cx="8384971" cy="1068536"/>
              </a:xfrm>
              <a:prstGeom prst="rect">
                <a:avLst/>
              </a:prstGeom>
              <a:blipFill rotWithShape="1">
                <a:blip r:embed="rId4"/>
                <a:stretch>
                  <a:fillRect l="-1309" t="-45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ástupný symbol pro obsah 5"/>
              <p:cNvSpPr txBox="1">
                <a:spLocks/>
              </p:cNvSpPr>
              <p:nvPr/>
            </p:nvSpPr>
            <p:spPr>
              <a:xfrm>
                <a:off x="438747" y="5373216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První člen posloupnosti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2600" dirty="0" smtClean="0"/>
                  <a:t>. Zadaná posloupnost je tedy vyjádřena vzorcem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−4+3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 a po úpravě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−1,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1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5373216"/>
                <a:ext cx="8229600" cy="1368152"/>
              </a:xfrm>
              <a:prstGeom prst="rect">
                <a:avLst/>
              </a:prstGeom>
              <a:blipFill rotWithShape="1">
                <a:blip r:embed="rId5"/>
                <a:stretch>
                  <a:fillRect l="-1333" t="-3556" r="-1556" b="-44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424366" y="4274683"/>
                <a:ext cx="8229600" cy="9545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Odečtením výrazu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2600" dirty="0" smtClean="0"/>
                  <a:t> od obou stran rovnosti dostaneme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66" y="4274683"/>
                <a:ext cx="8229600" cy="954517"/>
              </a:xfrm>
              <a:prstGeom prst="rect">
                <a:avLst/>
              </a:prstGeom>
              <a:blipFill rotWithShape="1">
                <a:blip r:embed="rId6"/>
                <a:stretch>
                  <a:fillRect l="-1333" t="-5096" b="-89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7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6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6627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danou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vyjádřete rekurentně: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Posloupnost danou rekurentně určete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+7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=11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66273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9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985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Rekurentní určení posloupnosti (II)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57806" y="1844824"/>
            <a:ext cx="8229600" cy="23042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Zůstaňme u dvou nejběžnějších způsobů, kterými bývají určeny posloupnosti. Z předešlých kapitol již víme, že jedním z nich je </a:t>
            </a:r>
            <a:r>
              <a:rPr lang="cs-CZ" sz="3000" b="1" dirty="0" smtClean="0">
                <a:solidFill>
                  <a:prstClr val="black"/>
                </a:solidFill>
              </a:rPr>
              <a:t>vyjádření posloupnosti vzorcem pro n-</a:t>
            </a:r>
            <a:r>
              <a:rPr lang="cs-CZ" sz="3000" b="1" dirty="0" err="1" smtClean="0">
                <a:solidFill>
                  <a:prstClr val="black"/>
                </a:solidFill>
              </a:rPr>
              <a:t>tý</a:t>
            </a:r>
            <a:r>
              <a:rPr lang="cs-CZ" sz="3000" b="1" dirty="0" smtClean="0">
                <a:solidFill>
                  <a:prstClr val="black"/>
                </a:solidFill>
              </a:rPr>
              <a:t> člen</a:t>
            </a:r>
            <a:r>
              <a:rPr lang="cs-CZ" sz="3000" dirty="0" smtClean="0">
                <a:solidFill>
                  <a:prstClr val="black"/>
                </a:solidFill>
              </a:rPr>
              <a:t> a druhým je způsob, který se nazývá </a:t>
            </a:r>
            <a:r>
              <a:rPr lang="cs-CZ" sz="3000" b="1" dirty="0" smtClean="0">
                <a:solidFill>
                  <a:prstClr val="black"/>
                </a:solidFill>
              </a:rPr>
              <a:t>rekurentní určení posloupnosti</a:t>
            </a:r>
            <a:r>
              <a:rPr lang="cs-CZ" sz="3000" dirty="0" smtClean="0">
                <a:solidFill>
                  <a:prstClr val="black"/>
                </a:solidFill>
              </a:rPr>
              <a:t>.</a:t>
            </a: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7806" y="4603022"/>
                <a:ext cx="8229600" cy="15835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Pokud máme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zadanou vzorcem pro n-</a:t>
                </a:r>
                <a:r>
                  <a:rPr lang="cs-CZ" sz="3000" dirty="0" err="1" smtClean="0">
                    <a:solidFill>
                      <a:prstClr val="black"/>
                    </a:solidFill>
                  </a:rPr>
                  <a:t>tý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člen, můžeme ji také vyjádřit rekurentně?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06" y="4603022"/>
                <a:ext cx="8229600" cy="1583579"/>
              </a:xfrm>
              <a:prstGeom prst="rect">
                <a:avLst/>
              </a:prstGeom>
              <a:blipFill rotWithShape="1">
                <a:blip r:embed="rId2"/>
                <a:stretch>
                  <a:fillRect l="-1704" t="-4615" b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187220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Každou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která je určena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člen, můžeme vždy vyjádřit rekurentně, a to mnoha způsoby ( v různých tvarech).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1872208"/>
              </a:xfrm>
              <a:blipFill rotWithShape="1">
                <a:blip r:embed="rId2"/>
                <a:stretch>
                  <a:fillRect l="-1704" t="-6515" b="-32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6630" y="2162267"/>
                <a:ext cx="8229600" cy="2880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Obvykle postupujeme tak, že ze vzorce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utvoříme vzorec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, dále pak utvoříme rozdíl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nebo podíl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3000" dirty="0" smtClean="0"/>
                  <a:t> (pro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3000" dirty="0" smtClean="0"/>
                  <a:t>)</a:t>
                </a:r>
                <a:br>
                  <a:rPr lang="cs-CZ" sz="3000" dirty="0" smtClean="0"/>
                </a:br>
                <a:r>
                  <a:rPr lang="cs-CZ" sz="3000" dirty="0" smtClean="0"/>
                  <a:t>a odtud pak odvodíme rekurentní vzorec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 Nesmíme samozřejmě zapomenout na konkrétně zadaný člen, např.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2162267"/>
                <a:ext cx="8229600" cy="288032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237" b="-233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9025" y="5013176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Často je však účelné nebo i nutné hledat další postupy odvození rekurentních vzorců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, respektive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25" y="5013176"/>
                <a:ext cx="8229600" cy="1512168"/>
              </a:xfrm>
              <a:prstGeom prst="rect">
                <a:avLst/>
              </a:prstGeom>
              <a:blipFill rotWithShape="1">
                <a:blip r:embed="rId4"/>
                <a:stretch>
                  <a:fillRect l="-1778" t="-4839"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66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1216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Danou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=3</m:t>
                    </m:r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vyjádřete rekurentně.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12167"/>
              </a:xfrm>
              <a:blipFill rotWithShape="1">
                <a:blip r:embed="rId2"/>
                <a:stretch>
                  <a:fillRect l="-1852" t="-8468" b="-84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9091" y="1700808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cs-CZ" sz="2600" b="0" dirty="0" smtClean="0"/>
                  <a:t>(Ukážeme několik způsobů.)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1700808"/>
                <a:ext cx="8229600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926" t="-7879" b="-1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8747" y="2852936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+3−3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=3⇒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2852936"/>
                <a:ext cx="8229600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38747" y="3501008"/>
                <a:ext cx="8229600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2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=1+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f>
                          <m:f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den>
                        </m:f>
                      </m:e>
                    </m:d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7" y="3501008"/>
                <a:ext cx="8229600" cy="8640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59435" y="2714239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>
            <a:off x="459435" y="342900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459435" y="436510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38748" y="4523318"/>
                <a:ext cx="8443388" cy="14259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600" dirty="0" smtClean="0"/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+3,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8" y="4523318"/>
                <a:ext cx="8443388" cy="1425962"/>
              </a:xfrm>
              <a:prstGeom prst="rect">
                <a:avLst/>
              </a:prstGeom>
              <a:blipFill rotWithShape="1">
                <a:blip r:embed="rId6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ástupný symbol pro obsah 5"/>
          <p:cNvSpPr txBox="1">
            <a:spLocks/>
          </p:cNvSpPr>
          <p:nvPr/>
        </p:nvSpPr>
        <p:spPr>
          <a:xfrm>
            <a:off x="426390" y="5989555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dirty="0" smtClean="0"/>
              <a:t>Existují i jiná rekurentní vyjádření této posloupnosti.</a:t>
            </a:r>
            <a:endParaRPr lang="cs-CZ" sz="2600" dirty="0" smtClean="0">
              <a:latin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310254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1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Danou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vyjádřete rekurentně.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7119" b="-27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9091" y="1844824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cs-CZ" sz="2600" dirty="0" smtClean="0"/>
                  <a:t> 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1844824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52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9091" y="3789040"/>
                <a:ext cx="8229600" cy="23762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+2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</a:rPr>
                            <m:t>+2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r>
                  <a:rPr lang="cs-CZ" sz="2600" dirty="0" smtClean="0"/>
                  <a:t/>
                </a:r>
                <a:br>
                  <a:rPr lang="cs-CZ" sz="2600" dirty="0" smtClean="0"/>
                </a:br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cs-CZ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3789040"/>
                <a:ext cx="8229600" cy="23762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69779" y="335699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469779" y="652534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63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9091" y="260648"/>
                <a:ext cx="8229600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2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cs-CZ" sz="2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26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+2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+2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+1−1</m:t>
                          </m:r>
                        </m:num>
                        <m:den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+2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=1−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cs-CZ" sz="2600" dirty="0" smtClean="0"/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6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cs-CZ" sz="2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cs-CZ" sz="26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cs-CZ" sz="26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  <m:r>
                                          <a:rPr lang="cs-CZ" sz="26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cs-CZ" sz="2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260648"/>
                <a:ext cx="8229600" cy="18722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8"/>
          <p:cNvCxnSpPr/>
          <p:nvPr/>
        </p:nvCxnSpPr>
        <p:spPr>
          <a:xfrm>
            <a:off x="449091" y="213285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52496" y="2285256"/>
                <a:ext cx="8229600" cy="27999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=1+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cs-CZ" sz="260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+2</m:t>
                          </m:r>
                        </m:num>
                        <m:den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1+2∙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</m:num>
                        <m:den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1+2</m:t>
                          </m:r>
                          <m:d>
                            <m:d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num>
                        <m:den>
                          <m:sSub>
                            <m:sSub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cs-CZ" sz="2600" dirty="0" smtClean="0"/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i="1" smtClean="0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=2−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96" y="2285256"/>
                <a:ext cx="8229600" cy="27999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0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Danou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=3</m:t>
                    </m:r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cs-CZ" sz="3000" dirty="0" smtClean="0"/>
                  <a:t> vyjádřete rekurentně.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00199"/>
              </a:xfrm>
              <a:blipFill rotWithShape="1">
                <a:blip r:embed="rId2"/>
                <a:stretch>
                  <a:fillRect l="-1852" t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Danou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cs-CZ" sz="3000" dirty="0"/>
                  <a:t> vyjádřete rekurentně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800200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407" b="-91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Danou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dirty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dirty="0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/>
                  <a:t> vyjádřete rekurentně.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r="-25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2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15121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Pokud máme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určenou rekurentně, můžeme ji také vyjádřit vzorcem pro </a:t>
                </a:r>
                <a:br>
                  <a:rPr lang="cs-CZ" sz="3000" dirty="0" smtClean="0"/>
                </a:br>
                <a:r>
                  <a:rPr lang="cs-CZ" sz="3000" dirty="0" smtClean="0"/>
                  <a:t>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1512168"/>
              </a:xfrm>
              <a:blipFill rotWithShape="1">
                <a:blip r:embed="rId2"/>
                <a:stretch>
                  <a:fillRect l="-1704" t="-4839"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6630" y="1700808"/>
                <a:ext cx="8229600" cy="241886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V jednodušších případech posloupností zadaných rekurentně můžeme po vypočtení několika prvních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cs-CZ" sz="3000" dirty="0" smtClean="0"/>
                  <a:t> přímo odhadnout vzorec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 Tuto hypotézu pak musíme ověřit matematickou indukcí, popř. přímým důkazem. </a:t>
                </a:r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1700808"/>
                <a:ext cx="8229600" cy="2418861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023" b="-62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56630" y="4119669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Ve složitějších případech bývá odhad vzorce pro </a:t>
            </a:r>
            <a:br>
              <a:rPr lang="cs-CZ" sz="3000" dirty="0" smtClean="0"/>
            </a:br>
            <a:r>
              <a:rPr lang="cs-CZ" sz="3000" dirty="0" smtClean="0"/>
              <a:t>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 rekurentně zadané posloupnosti obtížný, někdy nemožný.</a:t>
            </a:r>
            <a:endParaRPr lang="cs-CZ" sz="3000" dirty="0"/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69589" y="5533550"/>
            <a:ext cx="8229600" cy="1035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Na jednodušších příkladech ukážeme zvládnutelný postup řešení.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75842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397</TotalTime>
  <Words>1351</Words>
  <Application>Microsoft Office PowerPoint</Application>
  <PresentationFormat>Předvádění na obrazovce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Motiv1</vt:lpstr>
      <vt:lpstr>Prezentace aplikace PowerPoint</vt:lpstr>
      <vt:lpstr>Prezentace aplikace PowerPoint</vt:lpstr>
      <vt:lpstr>Rekurentní určení posloupnosti (II)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Rekurentní určení posloupnosti (II)</dc:title>
  <dc:creator>MP</dc:creator>
  <cp:lastModifiedBy>Gymnazium Fr. Zivneho</cp:lastModifiedBy>
  <cp:revision>34</cp:revision>
  <dcterms:created xsi:type="dcterms:W3CDTF">2013-08-24T14:14:23Z</dcterms:created>
  <dcterms:modified xsi:type="dcterms:W3CDTF">2013-12-06T06:24:34Z</dcterms:modified>
</cp:coreProperties>
</file>