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57" r:id="rId4"/>
    <p:sldId id="258" r:id="rId5"/>
    <p:sldId id="259" r:id="rId6"/>
    <p:sldId id="260" r:id="rId7"/>
    <p:sldId id="261" r:id="rId8"/>
    <p:sldId id="263" r:id="rId9"/>
    <p:sldId id="266" r:id="rId10"/>
    <p:sldId id="262" r:id="rId11"/>
    <p:sldId id="264" r:id="rId12"/>
    <p:sldId id="265" r:id="rId13"/>
    <p:sldId id="267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91027-5DC3-429A-A87A-B2574F6128E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1DDDD-BE29-4FA3-8B1F-BF90D2B651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713821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Úlohy řešené pomocí geometrických posloupností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11. 9. 2013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VY_32_INOVACE_MA.PD.16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633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413484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V GP platí: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=96,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=96</m:t>
                    </m:r>
                    <m:r>
                      <a:rPr lang="cs-CZ" sz="3000" b="0" i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=2 046</m:t>
                    </m:r>
                  </m:oMath>
                </a14:m>
                <a:r>
                  <a:rPr lang="cs-CZ" sz="3000" dirty="0" smtClean="0"/>
                  <a:t>.</a:t>
                </a:r>
                <a:br>
                  <a:rPr lang="cs-CZ" sz="3000" dirty="0" smtClean="0"/>
                </a:br>
                <a:r>
                  <a:rPr lang="cs-CZ" sz="3000" dirty="0"/>
                  <a:t>U</a:t>
                </a:r>
                <a:r>
                  <a:rPr lang="cs-CZ" sz="3000" dirty="0" smtClean="0"/>
                  <a:t>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.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51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10</m:t>
                    </m:r>
                    <m:r>
                      <a:rPr lang="cs-CZ" sz="3000" b="0" i="0" smtClean="0">
                        <a:latin typeface="Cambria Math"/>
                      </a:rPr>
                      <m:t>2</m:t>
                    </m:r>
                    <m:r>
                      <a:rPr lang="cs-CZ" sz="300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3</m:t>
                    </m:r>
                    <m:r>
                      <a:rPr lang="cs-CZ" sz="3000" i="1">
                        <a:latin typeface="Cambria Math"/>
                      </a:rPr>
                      <m:t> 0</m:t>
                    </m:r>
                    <m:r>
                      <a:rPr lang="cs-CZ" sz="3000" b="0" i="1" smtClean="0">
                        <a:latin typeface="Cambria Math"/>
                      </a:rPr>
                      <m:t>69</m:t>
                    </m:r>
                  </m:oMath>
                </a14:m>
                <a:r>
                  <a:rPr lang="cs-CZ" sz="3000" dirty="0"/>
                  <a:t>.</a:t>
                </a:r>
                <a:br>
                  <a:rPr lang="cs-CZ" sz="3000" dirty="0"/>
                </a:br>
                <a:r>
                  <a:rPr lang="cs-CZ" sz="3000" dirty="0"/>
                  <a:t>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/>
                  <a:t>.</a:t>
                </a:r>
                <a:br>
                  <a:rPr lang="cs-CZ" sz="3000" dirty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=24,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=624</m:t>
                    </m:r>
                  </m:oMath>
                </a14:m>
                <a:r>
                  <a:rPr lang="cs-CZ" sz="3000" dirty="0" smtClean="0"/>
                  <a:t>.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V </a:t>
                </a:r>
                <a:r>
                  <a:rPr lang="cs-CZ" sz="3000" dirty="0"/>
                  <a:t>G</a:t>
                </a:r>
                <a:r>
                  <a:rPr lang="cs-CZ" sz="3000" dirty="0" smtClean="0"/>
                  <a:t>P je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=384,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=765</m:t>
                    </m:r>
                  </m:oMath>
                </a14:m>
                <a:r>
                  <a:rPr lang="cs-CZ" sz="3000" dirty="0" smtClean="0"/>
                  <a:t>.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Jestliže přičteme k číslům 2, 16, 58 stejné číslo, dostaneme první tři členy GP. Určete v této posloupnosti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Mezi čísla 8 a 128 vložte tři taková čísla, aby spolu s danými tvořila GP. Určete součet vložených čísel.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413484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39" t="-1237" r="-20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649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413484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6"/>
                </a:pPr>
                <a:r>
                  <a:rPr lang="cs-CZ" sz="3000" dirty="0" smtClean="0"/>
                  <a:t>Délky hran kvádru tvoří GP. Objem kvádru je </a:t>
                </a:r>
                <a:br>
                  <a:rPr lang="cs-CZ" sz="3000" dirty="0" smtClean="0"/>
                </a:br>
                <a:r>
                  <a:rPr lang="cs-CZ" sz="3000" dirty="0" smtClean="0"/>
                  <a:t>216 cm</a:t>
                </a:r>
                <a:r>
                  <a:rPr lang="cs-CZ" sz="3000" baseline="30000" dirty="0" smtClean="0"/>
                  <a:t>3</a:t>
                </a:r>
                <a:r>
                  <a:rPr lang="cs-CZ" sz="3000" dirty="0" smtClean="0"/>
                  <a:t>. Součet délek hran, které vycházejí </a:t>
                </a:r>
                <a:br>
                  <a:rPr lang="cs-CZ" sz="3000" dirty="0" smtClean="0"/>
                </a:br>
                <a:r>
                  <a:rPr lang="cs-CZ" sz="3000" dirty="0" smtClean="0"/>
                  <a:t>z jednoho vrcholu, je 21 cm. Určete délky hran.</a:t>
                </a:r>
              </a:p>
              <a:p>
                <a:pPr marL="514350" indent="-514350">
                  <a:buFont typeface="+mj-lt"/>
                  <a:buAutoNum type="arabicPeriod" startAt="6"/>
                </a:pPr>
                <a:r>
                  <a:rPr lang="cs-CZ" sz="3000" dirty="0" smtClean="0"/>
                  <a:t>Mezi čísla 3 a 18 vložte dvě kladná čísla tak, aby první tři čísla tvořila GP, poslední tři čísla (tj. 2., 3. a 4.) AP. Která to jsou čísla?</a:t>
                </a:r>
              </a:p>
              <a:p>
                <a:pPr marL="514350" indent="-514350">
                  <a:buFont typeface="+mj-lt"/>
                  <a:buAutoNum type="arabicPeriod" startAt="6"/>
                </a:pPr>
                <a:r>
                  <a:rPr lang="cs-CZ" sz="3000" dirty="0" smtClean="0"/>
                  <a:t>Povrch kvádru je 75 cm</a:t>
                </a:r>
                <a:r>
                  <a:rPr lang="cs-CZ" sz="3000" baseline="30000" dirty="0" smtClean="0"/>
                  <a:t>2</a:t>
                </a:r>
                <a:r>
                  <a:rPr lang="cs-CZ" sz="3000" dirty="0" smtClean="0"/>
                  <a:t>, součet délek hran vycházejících z jednoho vrcholu je 13 cm. Vypočítejte objem kvádru, jestliže délky hran tvoří tři po sobě jdoucí členy GP.</a:t>
                </a:r>
              </a:p>
              <a:p>
                <a:pPr marL="514350" indent="-514350">
                  <a:buFont typeface="+mj-lt"/>
                  <a:buAutoNum type="arabicPeriod" startAt="6"/>
                </a:pPr>
                <a:r>
                  <a:rPr lang="cs-CZ" sz="3000" dirty="0" smtClean="0"/>
                  <a:t>Určete všechny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a všechny GP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takové,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=32,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16</m:t>
                    </m:r>
                    <m:r>
                      <a:rPr lang="cs-CZ" sz="3000" i="1">
                        <a:latin typeface="Cambria Math"/>
                      </a:rPr>
                      <m:t>2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413484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39" t="-1237" r="-246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553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557500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10"/>
                </a:pPr>
                <a:r>
                  <a:rPr lang="cs-CZ" sz="3000" dirty="0" smtClean="0"/>
                  <a:t>Určete všechny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a všechny GP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pro které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</m:oMath>
                </a14:m>
                <a:r>
                  <a:rPr lang="cs-CZ" sz="3000" dirty="0" smtClean="0"/>
                  <a:t> AP je 369.</a:t>
                </a:r>
              </a:p>
              <a:p>
                <a:pPr marL="514350" indent="-514350">
                  <a:buFont typeface="+mj-lt"/>
                  <a:buAutoNum type="arabicPeriod" startAt="10"/>
                </a:pPr>
                <a:r>
                  <a:rPr lang="cs-CZ" sz="3000" dirty="0"/>
                  <a:t>Určete všechny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a všechny GP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, pro které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24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557500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11" t="-1237" r="-19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576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smtClean="0"/>
              <a:t>Příklady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292361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Úlohy řešené pomocí geometrických posloupností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36935" y="1628800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Úvodem stručně připomeneme, které vztahy </a:t>
            </a:r>
            <a:br>
              <a:rPr lang="cs-CZ" sz="3000" dirty="0" smtClean="0">
                <a:solidFill>
                  <a:prstClr val="black"/>
                </a:solidFill>
              </a:rPr>
            </a:br>
            <a:r>
              <a:rPr lang="cs-CZ" sz="3000" dirty="0" smtClean="0">
                <a:solidFill>
                  <a:prstClr val="black"/>
                </a:solidFill>
              </a:rPr>
              <a:t>u geometrických posloupností používáme. Vyslovte </a:t>
            </a:r>
            <a:br>
              <a:rPr lang="cs-CZ" sz="3000" dirty="0" smtClean="0">
                <a:solidFill>
                  <a:prstClr val="black"/>
                </a:solidFill>
              </a:rPr>
            </a:br>
            <a:r>
              <a:rPr lang="cs-CZ" sz="3000" dirty="0" smtClean="0">
                <a:solidFill>
                  <a:prstClr val="black"/>
                </a:solidFill>
              </a:rPr>
              <a:t>k nim podmínky platnosti.</a:t>
            </a:r>
            <a:endParaRPr lang="cs-CZ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50911" y="2924944"/>
                <a:ext cx="8229600" cy="3933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  <m:r>
                            <a:rPr lang="cs-CZ" sz="30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b="0" i="1" smtClean="0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cs-CZ" sz="3000" dirty="0" smtClean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cs-CZ" sz="30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3000" b="0" i="0" smtClean="0">
                          <a:latin typeface="Cambria Math"/>
                        </a:rPr>
                        <m:t>; 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𝑟</m:t>
                          </m:r>
                        </m:sub>
                      </m:sSub>
                      <m:sSup>
                        <m:sSup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cs-CZ" sz="30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𝑟</m:t>
                          </m:r>
                        </m:sup>
                      </m:sSup>
                    </m:oMath>
                  </m:oMathPara>
                </a14:m>
                <a:endParaRPr lang="cs-CZ" sz="3000" dirty="0">
                  <a:solidFill>
                    <a:prstClr val="black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i="1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=1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);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3000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𝑞</m:t>
                        </m:r>
                        <m:r>
                          <a:rPr lang="cs-CZ" sz="3000" i="1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)</a:t>
                </a:r>
                <a:endParaRPr lang="cs-CZ" sz="3000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3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000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cs-CZ" sz="30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cs-CZ" sz="3000" i="1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sz="3000" b="0" i="1" smtClean="0">
                                  <a:latin typeface="Cambria Math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cs-CZ" sz="30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1" y="2924944"/>
                <a:ext cx="8229600" cy="3933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293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1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GP,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=18, 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=12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8077" b="-92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1844824"/>
                <a:ext cx="8376092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Máme určit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 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2600" dirty="0" smtClean="0"/>
                  <a:t>. Každý člen této GP tedy pomocí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/>
                  <a:t> 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2600" dirty="0" smtClean="0"/>
                  <a:t> vyjádříme</a:t>
                </a:r>
                <a:r>
                  <a:rPr lang="cs-CZ" sz="2600" dirty="0"/>
                  <a:t> </a:t>
                </a:r>
                <a:r>
                  <a:rPr lang="cs-CZ" sz="2600" dirty="0" smtClean="0"/>
                  <a:t>a dosadíme do dané soustavy rovnic.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844824"/>
                <a:ext cx="8376092" cy="1368152"/>
              </a:xfrm>
              <a:prstGeom prst="rect">
                <a:avLst/>
              </a:prstGeom>
              <a:blipFill rotWithShape="1">
                <a:blip r:embed="rId3"/>
                <a:stretch>
                  <a:fillRect l="-1892" t="-8929" b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0571" y="2996952"/>
                <a:ext cx="8520108" cy="8640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sz="2600" dirty="0" smtClean="0"/>
                  <a:t>. Po dosazení a úpravě dostáváme soustavu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571" y="2996952"/>
                <a:ext cx="8520108" cy="864096"/>
              </a:xfrm>
              <a:prstGeom prst="rect">
                <a:avLst/>
              </a:prstGeom>
              <a:blipFill rotWithShape="1">
                <a:blip r:embed="rId4"/>
                <a:stretch>
                  <a:fillRect l="-1216" t="-5674" b="-212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57200" y="4725144"/>
                <a:ext cx="8229600" cy="91810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Obě rovnice podělíme a využijeme úpravu krácením. Uvědomíme si, že z rovnic plyne,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0≠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≠−1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725144"/>
                <a:ext cx="8229600" cy="918101"/>
              </a:xfrm>
              <a:prstGeom prst="rect">
                <a:avLst/>
              </a:prstGeom>
              <a:blipFill rotWithShape="1">
                <a:blip r:embed="rId5"/>
                <a:stretch>
                  <a:fillRect l="-1259" t="-5298" b="-1324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0" y="3861049"/>
                <a:ext cx="91440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4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40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400" b="0" i="1" smtClean="0">
                        <a:latin typeface="Cambria Math"/>
                      </a:rPr>
                      <m:t>=18</m:t>
                    </m:r>
                    <m:r>
                      <a:rPr lang="cs-CZ" sz="24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cs-CZ" sz="24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1+</m:t>
                        </m:r>
                        <m:sSup>
                          <m:sSupPr>
                            <m:ctrlPr>
                              <a:rPr lang="cs-CZ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400" b="0" i="1" smtClean="0">
                                <a:latin typeface="Cambria Math"/>
                                <a:ea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4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cs-CZ" sz="2400" b="0" i="1" smtClean="0">
                        <a:latin typeface="Cambria Math"/>
                        <a:ea typeface="Cambria Math"/>
                      </a:rPr>
                      <m:t>=18</m:t>
                    </m:r>
                    <m:r>
                      <a:rPr lang="cs-CZ" sz="24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4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cs-CZ" sz="24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1+</m:t>
                        </m:r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</m:d>
                    <m:d>
                      <m:dPr>
                        <m:ctrlPr>
                          <a:rPr lang="cs-CZ" sz="24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cs-CZ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400" b="0" i="1" smtClean="0">
                                <a:latin typeface="Cambria Math"/>
                                <a:ea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cs-CZ" sz="2400" b="0" i="1" smtClean="0">
                        <a:latin typeface="Cambria Math"/>
                        <a:ea typeface="Cambria Math"/>
                      </a:rPr>
                      <m:t>=18</m:t>
                    </m:r>
                  </m:oMath>
                </a14:m>
                <a:r>
                  <a:rPr lang="cs-CZ" sz="24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400" b="0" i="1" smtClean="0">
                        <a:latin typeface="Cambria Math"/>
                      </a:rPr>
                      <m:t>𝑞</m:t>
                    </m:r>
                    <m:r>
                      <a:rPr lang="cs-CZ" sz="24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400" i="1">
                        <a:latin typeface="Cambria Math"/>
                      </a:rPr>
                      <m:t>=</m:t>
                    </m:r>
                    <m:r>
                      <a:rPr lang="cs-CZ" sz="2400" b="0" i="1" smtClean="0">
                        <a:latin typeface="Cambria Math"/>
                      </a:rPr>
                      <m:t>12</m:t>
                    </m:r>
                    <m:r>
                      <a:rPr lang="cs-CZ" sz="24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cs-CZ" sz="2400" i="1" dirty="0" smtClean="0">
                    <a:latin typeface="Cambria Math"/>
                    <a:ea typeface="Cambria Math"/>
                  </a:rPr>
                  <a:t> 					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400" i="1">
                        <a:latin typeface="Cambria Math"/>
                      </a:rPr>
                      <m:t>𝑞</m:t>
                    </m:r>
                    <m:d>
                      <m:dPr>
                        <m:ctrlPr>
                          <a:rPr lang="cs-CZ" sz="24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400" b="0" i="1" smtClean="0">
                            <a:latin typeface="Cambria Math"/>
                          </a:rPr>
                          <m:t>1+</m:t>
                        </m:r>
                        <m:r>
                          <a:rPr lang="cs-CZ" sz="2400" b="0" i="1" smtClean="0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cs-CZ" sz="2400" b="0" i="1" smtClean="0">
                        <a:latin typeface="Cambria Math"/>
                      </a:rPr>
                      <m:t>=12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61049"/>
                <a:ext cx="9144000" cy="1008112"/>
              </a:xfrm>
              <a:prstGeom prst="rect">
                <a:avLst/>
              </a:prstGeom>
              <a:blipFill rotWithShape="1">
                <a:blip r:embed="rId6"/>
                <a:stretch>
                  <a:fillRect t="-4819" b="-78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-31711" y="5643245"/>
                <a:ext cx="91440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600" i="1"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cs-CZ" sz="2600" i="1">
                              <a:latin typeface="Cambria Math"/>
                              <a:ea typeface="Cambria Math"/>
                            </a:rPr>
                            <m:t>𝑞</m:t>
                          </m:r>
                          <m:r>
                            <a:rPr lang="cs-CZ" sz="2600" i="1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26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600" i="1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cs-CZ" sz="26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cs-CZ" sz="2600" b="0" i="1" smtClean="0">
                              <a:latin typeface="Cambria Math"/>
                            </a:rPr>
                            <m:t>𝑞</m:t>
                          </m:r>
                        </m:den>
                      </m:f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6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cs-CZ" sz="2600" i="1">
                          <a:latin typeface="Cambria Math"/>
                          <a:ea typeface="Cambria Math"/>
                        </a:rPr>
                        <m:t>⇒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2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𝑞</m:t>
                          </m:r>
                        </m:e>
                        <m:sup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−5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𝑞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+2=0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711" y="5643245"/>
                <a:ext cx="9144000" cy="100811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166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0" grpId="0"/>
      <p:bldP spid="11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260648"/>
                <a:ext cx="8376092" cy="20162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Obdrženou kvadratickou rovnici vyřešíme a dostáváme dva kořeny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 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´=0,5</m:t>
                    </m:r>
                  </m:oMath>
                </a14:m>
                <a:r>
                  <a:rPr lang="cs-CZ" sz="2600" dirty="0" smtClean="0"/>
                  <a:t>. Úloha bude mít dvě řešení! Zbývá určit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0" smtClean="0">
                        <a:latin typeface="Cambria Math"/>
                      </a:rPr>
                      <m:t>´</m:t>
                    </m:r>
                  </m:oMath>
                </a14:m>
                <a:r>
                  <a:rPr lang="cs-CZ" sz="26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2600" dirty="0" smtClean="0"/>
                  <a:t>Ty vypočítáme z rovnice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𝑞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1+</m:t>
                        </m:r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=12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  <m:d>
                          <m:d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i="1">
                                <a:latin typeface="Cambria Math"/>
                              </a:rPr>
                              <m:t>1+</m:t>
                            </m:r>
                            <m:r>
                              <a:rPr lang="cs-CZ" sz="2600" i="1">
                                <a:latin typeface="Cambria Math"/>
                              </a:rPr>
                              <m:t>𝑞</m:t>
                            </m:r>
                          </m:e>
                        </m:d>
                      </m:den>
                    </m:f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260648"/>
                <a:ext cx="8376092" cy="2016224"/>
              </a:xfrm>
              <a:prstGeom prst="rect">
                <a:avLst/>
              </a:prstGeom>
              <a:blipFill rotWithShape="1">
                <a:blip r:embed="rId2"/>
                <a:stretch>
                  <a:fillRect l="-1310" t="-2417" b="-120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0571" y="2276872"/>
                <a:ext cx="8520108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GP: </a:t>
                </a: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</a:rPr>
                      <m:t>𝑞</m:t>
                    </m:r>
                    <m:r>
                      <a:rPr lang="cs-CZ" sz="2600" i="1">
                        <a:latin typeface="Cambria Math"/>
                      </a:rPr>
                      <m:t>=2⇒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12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,</a:t>
                </a:r>
              </a:p>
              <a:p>
                <a:pPr marL="0" indent="0">
                  <a:buNone/>
                </a:pPr>
                <a:r>
                  <a:rPr lang="cs-CZ" sz="2600" dirty="0" smtClean="0"/>
                  <a:t>GP´: </a:t>
                </a: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</a:rPr>
                      <m:t>𝑞</m:t>
                    </m:r>
                    <m:r>
                      <a:rPr lang="cs-CZ" sz="2600" i="1">
                        <a:latin typeface="Cambria Math"/>
                      </a:rPr>
                      <m:t>´=0,5⇒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>
                        <a:latin typeface="Cambria Math"/>
                      </a:rPr>
                      <m:t>´</m:t>
                    </m:r>
                    <m:r>
                      <m:rPr>
                        <m:nor/>
                      </m:rPr>
                      <a:rPr lang="cs-CZ" sz="26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0,75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=16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571" y="2276872"/>
                <a:ext cx="8520108" cy="1368152"/>
              </a:xfrm>
              <a:prstGeom prst="rect">
                <a:avLst/>
              </a:prstGeom>
              <a:blipFill rotWithShape="1">
                <a:blip r:embed="rId3"/>
                <a:stretch>
                  <a:fillRect l="-1216" b="-31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251519" y="3789040"/>
                <a:ext cx="8709159" cy="30689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Připomeňte si, že: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𝑏</m:t>
                        </m:r>
                      </m:e>
                    </m:d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2600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r>
                          <a:rPr lang="cs-CZ" sz="2600" i="1">
                            <a:latin typeface="Cambria Math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  <m:r>
                          <a:rPr lang="cs-CZ" sz="2600" i="1">
                            <a:latin typeface="Cambria Math"/>
                          </a:rPr>
                          <m:t>−</m:t>
                        </m:r>
                        <m:r>
                          <a:rPr lang="cs-CZ" sz="2600" i="1">
                            <a:latin typeface="Cambria Math"/>
                          </a:rPr>
                          <m:t>𝑏</m:t>
                        </m:r>
                      </m:e>
                    </m:d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r>
                          <a:rPr lang="cs-CZ" sz="2600" i="1">
                            <a:latin typeface="Cambria Math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2600" i="1">
                            <a:latin typeface="Cambria Math"/>
                          </a:rPr>
                          <m:t>−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  <m:r>
                          <a:rPr lang="cs-CZ" sz="2600" i="1">
                            <a:latin typeface="Cambria Math"/>
                          </a:rPr>
                          <m:t>𝑏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cs-CZ" sz="26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</m:t>
                        </m:r>
                        <m:r>
                          <a:rPr lang="cs-CZ" sz="2600" i="1">
                            <a:latin typeface="Cambria Math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2600" b="0" i="1" smtClean="0">
                            <a:latin typeface="Cambria Math"/>
                          </a:rPr>
                          <m:t>+</m:t>
                        </m:r>
                        <m:r>
                          <a:rPr lang="cs-CZ" sz="2600" i="1">
                            <a:latin typeface="Cambria Math"/>
                          </a:rPr>
                          <m:t>𝑎𝑏</m:t>
                        </m:r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19" y="3789040"/>
                <a:ext cx="8709159" cy="3068960"/>
              </a:xfrm>
              <a:prstGeom prst="rect">
                <a:avLst/>
              </a:prstGeom>
              <a:blipFill rotWithShape="1">
                <a:blip r:embed="rId4"/>
                <a:stretch>
                  <a:fillRect l="-1190" t="-2982" b="-258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690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GP,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=15, 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=60</m:t>
                    </m:r>
                  </m:oMath>
                </a14:m>
                <a:r>
                  <a:rPr lang="cs-CZ" sz="3000" dirty="0" smtClean="0"/>
                  <a:t>. Dále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  <a:blipFill rotWithShape="1">
                <a:blip r:embed="rId2"/>
                <a:stretch>
                  <a:fillRect l="-1852" t="-4407" b="-4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4909" y="206084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2204864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</a:t>
                </a:r>
                <a:r>
                  <a:rPr lang="cs-CZ" sz="3000" dirty="0"/>
                  <a:t>G</a:t>
                </a:r>
                <a:r>
                  <a:rPr lang="cs-CZ" sz="3000" dirty="0" smtClean="0"/>
                  <a:t>P</a:t>
                </a:r>
                <a:r>
                  <a:rPr lang="cs-CZ" sz="3000" dirty="0"/>
                  <a:t>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9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72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2204864"/>
                <a:ext cx="8229600" cy="1944216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0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414908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4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</a:t>
                </a:r>
                <a:r>
                  <a:rPr lang="cs-CZ" sz="3000" dirty="0"/>
                  <a:t>G</a:t>
                </a:r>
                <a:r>
                  <a:rPr lang="cs-CZ" sz="3000" dirty="0" smtClean="0"/>
                  <a:t>P</a:t>
                </a:r>
                <a:r>
                  <a:rPr lang="cs-CZ" sz="3000" dirty="0"/>
                  <a:t>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112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48</m:t>
                    </m:r>
                  </m:oMath>
                </a14:m>
                <a:r>
                  <a:rPr lang="cs-CZ" sz="3000" dirty="0" smtClean="0"/>
                  <a:t>.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  <a:blipFill rotWithShape="1">
                <a:blip r:embed="rId4"/>
                <a:stretch>
                  <a:fillRect l="-1926" t="-4407" b="-4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44909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66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5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GP,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70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28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cs-CZ" sz="3000" dirty="0" smtClean="0"/>
                  <a:t>. Dále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  <a:blipFill rotWithShape="1">
                <a:blip r:embed="rId2"/>
                <a:stretch>
                  <a:fillRect l="-1852" t="-7119" b="-33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4909" y="206084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2204864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6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</a:t>
                </a:r>
                <a:r>
                  <a:rPr lang="cs-CZ" sz="3000" dirty="0"/>
                  <a:t>G</a:t>
                </a:r>
                <a:r>
                  <a:rPr lang="cs-CZ" sz="3000" dirty="0" smtClean="0"/>
                  <a:t>P</a:t>
                </a:r>
                <a:r>
                  <a:rPr lang="cs-CZ" sz="3000" dirty="0"/>
                  <a:t>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4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−24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2204864"/>
                <a:ext cx="8229600" cy="1944216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0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414908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7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</a:t>
                </a:r>
                <a:r>
                  <a:rPr lang="cs-CZ" sz="3000" dirty="0"/>
                  <a:t>G</a:t>
                </a:r>
                <a:r>
                  <a:rPr lang="cs-CZ" sz="3000" dirty="0" smtClean="0"/>
                  <a:t>P</a:t>
                </a:r>
                <a:r>
                  <a:rPr lang="cs-CZ" sz="3000" dirty="0"/>
                  <a:t>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36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15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  <a:blipFill rotWithShape="1">
                <a:blip r:embed="rId4"/>
                <a:stretch>
                  <a:fillRect l="-1926" t="-4407" b="-4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44909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33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19442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</a:t>
            </a:r>
            <a:r>
              <a:rPr lang="cs-CZ" b="1" dirty="0">
                <a:solidFill>
                  <a:srgbClr val="00B050"/>
                </a:solidFill>
              </a:rPr>
              <a:t>8</a:t>
            </a:r>
            <a:r>
              <a:rPr lang="cs-CZ" b="1" dirty="0" smtClean="0">
                <a:solidFill>
                  <a:srgbClr val="00B050"/>
                </a:solidFill>
              </a:rPr>
              <a:t> (řešený)</a:t>
            </a:r>
          </a:p>
          <a:p>
            <a:pPr marL="0" indent="0">
              <a:buNone/>
            </a:pPr>
            <a:r>
              <a:rPr lang="cs-CZ" sz="3000" dirty="0" smtClean="0"/>
              <a:t>Mezi čísla 5 a 640 vložte několik čísel tak, aby součet vložených čísel byl 630 a aby vložená čísla spolu s danými čísly tvořila po sobě jdoucí členy GP.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1988840"/>
                <a:ext cx="8376092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=5,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=640,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=5+630+640=1 275,</m:t>
                      </m:r>
                      <m:r>
                        <a:rPr lang="cs-CZ" sz="2600" b="0" i="1" smtClean="0">
                          <a:latin typeface="Cambria Math"/>
                        </a:rPr>
                        <m:t>𝑞</m:t>
                      </m:r>
                      <m:r>
                        <a:rPr lang="cs-CZ" sz="2600" b="0" i="1" smtClean="0">
                          <a:latin typeface="Cambria Math"/>
                        </a:rPr>
                        <m:t>=?</m:t>
                      </m:r>
                      <m:r>
                        <a:rPr lang="cs-CZ" sz="2600" b="0" i="0" smtClean="0">
                          <a:latin typeface="Cambria Math"/>
                        </a:rPr>
                        <m:t>,</m:t>
                      </m:r>
                      <m:r>
                        <m:rPr>
                          <m:sty m:val="p"/>
                        </m:rPr>
                        <a:rPr lang="cs-CZ" sz="2600" b="0" i="0" smtClean="0">
                          <a:latin typeface="Cambria Math"/>
                        </a:rPr>
                        <m:t>n</m:t>
                      </m:r>
                      <m:r>
                        <a:rPr lang="cs-CZ" sz="2600" b="0" i="0" smtClean="0">
                          <a:latin typeface="Cambria Math"/>
                        </a:rPr>
                        <m:t>=?</m:t>
                      </m:r>
                    </m:oMath>
                  </m:oMathPara>
                </a14:m>
                <a:endParaRPr lang="cs-CZ" sz="26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988840"/>
                <a:ext cx="8376092" cy="1008112"/>
              </a:xfrm>
              <a:prstGeom prst="rect">
                <a:avLst/>
              </a:prstGeom>
              <a:blipFill rotWithShape="1">
                <a:blip r:embed="rId2"/>
                <a:stretch>
                  <a:fillRect l="-1892" t="-72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7197" y="2996952"/>
                <a:ext cx="8520108" cy="9361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640=5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p>
                      <m:sSup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=128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p>
                      <m:sSup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=128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𝑞</m:t>
                    </m:r>
                  </m:oMath>
                </a14:m>
                <a:r>
                  <a:rPr lang="cs-CZ" sz="26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cs-CZ" sz="26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≠0,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≠1</m:t>
                        </m:r>
                      </m:e>
                    </m:d>
                  </m:oMath>
                </a14:m>
                <a:r>
                  <a:rPr lang="cs-CZ" sz="2600" dirty="0" smtClean="0"/>
                  <a:t>;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197" y="2996952"/>
                <a:ext cx="8520108" cy="936104"/>
              </a:xfrm>
              <a:prstGeom prst="rect">
                <a:avLst/>
              </a:prstGeom>
              <a:blipFill rotWithShape="1">
                <a:blip r:embed="rId3"/>
                <a:stretch>
                  <a:fillRect t="-5229" r="-930" b="-2026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18458" y="3976283"/>
                <a:ext cx="9144000" cy="7920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den>
                    </m:f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1 275=5∙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128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den>
                    </m:f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127</m:t>
                    </m:r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  <a:ea typeface="Cambria Math"/>
                      </a:rPr>
                      <m:t>q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=254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58" y="3976283"/>
                <a:ext cx="9144000" cy="79208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-31711" y="5373216"/>
                <a:ext cx="9144000" cy="54861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∙2=10,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=20,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=40,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=80,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=160,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=320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711" y="5373216"/>
                <a:ext cx="9144000" cy="548613"/>
              </a:xfrm>
              <a:prstGeom prst="rect">
                <a:avLst/>
              </a:prstGeom>
              <a:blipFill rotWithShape="1">
                <a:blip r:embed="rId5"/>
                <a:stretch>
                  <a:fillRect t="-8889" r="-333" b="-1777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4"/>
              <p:cNvSpPr txBox="1">
                <a:spLocks/>
              </p:cNvSpPr>
              <p:nvPr/>
            </p:nvSpPr>
            <p:spPr>
              <a:xfrm>
                <a:off x="0" y="4877544"/>
                <a:ext cx="9144000" cy="4956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  <m:r>
                      <a:rPr lang="cs-CZ" sz="2600" i="1">
                        <a:latin typeface="Cambria Math"/>
                        <a:ea typeface="Cambria Math"/>
                      </a:rPr>
                      <m:t>=128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p>
                      <m:sSup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=256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=8⇒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−2=6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12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77544"/>
                <a:ext cx="9144000" cy="495672"/>
              </a:xfrm>
              <a:prstGeom prst="rect">
                <a:avLst/>
              </a:prstGeom>
              <a:blipFill rotWithShape="1">
                <a:blip r:embed="rId6"/>
                <a:stretch>
                  <a:fillRect t="-9877" b="-3086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ástupný symbol pro obsah 5"/>
          <p:cNvSpPr txBox="1">
            <a:spLocks/>
          </p:cNvSpPr>
          <p:nvPr/>
        </p:nvSpPr>
        <p:spPr>
          <a:xfrm>
            <a:off x="443951" y="6093296"/>
            <a:ext cx="8376092" cy="73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dirty="0" smtClean="0"/>
              <a:t>Mezi čísla 5 a 640 vložíme šest čísel: 10, 20, 40, 80, 160, 320.</a:t>
            </a:r>
          </a:p>
        </p:txBody>
      </p:sp>
    </p:spTree>
    <p:extLst>
      <p:ext uri="{BB962C8B-B14F-4D97-AF65-F5344CB8AC3E}">
        <p14:creationId xmlns:p14="http://schemas.microsoft.com/office/powerpoint/2010/main" val="299826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1" grpId="0"/>
      <p:bldP spid="8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1006630"/>
            <a:ext cx="8413484" cy="5734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cs-CZ" sz="3000" dirty="0" smtClean="0"/>
              <a:t>V tabulce doplňte chybějící údaje o čtyřech GP.</a:t>
            </a:r>
            <a:br>
              <a:rPr lang="cs-CZ" sz="3000" dirty="0" smtClean="0"/>
            </a:br>
            <a:endParaRPr lang="cs-CZ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3905204"/>
                  </p:ext>
                </p:extLst>
              </p:nvPr>
            </p:nvGraphicFramePr>
            <p:xfrm>
              <a:off x="1083796" y="2073999"/>
              <a:ext cx="7020000" cy="383040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04000"/>
                    <a:gridCol w="1404000"/>
                    <a:gridCol w="1404000"/>
                    <a:gridCol w="1404000"/>
                    <a:gridCol w="1404000"/>
                  </a:tblGrid>
                  <a:tr h="72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90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1 458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121,5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96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189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3905204"/>
                  </p:ext>
                </p:extLst>
              </p:nvPr>
            </p:nvGraphicFramePr>
            <p:xfrm>
              <a:off x="1083796" y="2073999"/>
              <a:ext cx="7020000" cy="383040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04000"/>
                    <a:gridCol w="1404000"/>
                    <a:gridCol w="1404000"/>
                    <a:gridCol w="1404000"/>
                    <a:gridCol w="1404000"/>
                  </a:tblGrid>
                  <a:tr h="720000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35" r="-400870" b="-4330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00435" r="-300870" b="-4330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567" r="-199567" b="-4330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300870" r="-100435" b="-4330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00870" r="-435" b="-433051"/>
                          </a:stretch>
                        </a:blipFill>
                      </a:tcPr>
                    </a:tc>
                  </a:tr>
                  <a:tr h="950405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35" t="-75641" r="-400870" b="-2275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00435" t="-75641" r="-300870" b="-2275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567" t="-75641" r="-199567" b="-2275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35" t="-230252" r="-400870" b="-198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00435" t="-230252" r="-300870" b="-198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567" t="-230252" r="-199567" b="-198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300870" t="-230252" r="-100435" b="-198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00435" t="-333051" r="-30087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567" t="-333051" r="-199567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300870" t="-333051" r="-10043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00435" t="-433051" r="-30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300870" t="-433051" r="-1004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00870" t="-433051" r="-43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5295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835</TotalTime>
  <Words>1210</Words>
  <Application>Microsoft Office PowerPoint</Application>
  <PresentationFormat>Předvádění na obrazovce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Motiv1</vt:lpstr>
      <vt:lpstr>Prezentace aplikace PowerPoint</vt:lpstr>
      <vt:lpstr>Prezentace aplikace PowerPoint</vt:lpstr>
      <vt:lpstr>Úlohy řešené pomocí geometrických posloupností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Úlohy řešené pomocí geometrických posloupností</dc:title>
  <dc:creator>MP</dc:creator>
  <cp:lastModifiedBy>Gymnazium Fr. Zivneho</cp:lastModifiedBy>
  <cp:revision>31</cp:revision>
  <dcterms:created xsi:type="dcterms:W3CDTF">2013-09-05T16:56:41Z</dcterms:created>
  <dcterms:modified xsi:type="dcterms:W3CDTF">2013-12-06T06:32:14Z</dcterms:modified>
</cp:coreProperties>
</file>