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57" r:id="rId4"/>
    <p:sldId id="261" r:id="rId5"/>
    <p:sldId id="259" r:id="rId6"/>
    <p:sldId id="260" r:id="rId7"/>
    <p:sldId id="258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C0377-481E-4A88-AF8A-A0BD542457C9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FE4A0-DC4F-4A00-A263-BACC294F2A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89055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Grafické znázornění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</a:t>
                      </a:r>
                      <a:r>
                        <a:rPr lang="cs-CZ" sz="1800" smtClean="0"/>
                        <a:t>. </a:t>
                      </a:r>
                      <a:r>
                        <a:rPr lang="cs-CZ" sz="1800" dirty="0" smtClean="0"/>
                        <a:t>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6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5" name="Vývojový diagram: spojnice 4"/>
          <p:cNvSpPr/>
          <p:nvPr/>
        </p:nvSpPr>
        <p:spPr>
          <a:xfrm>
            <a:off x="4104000" y="3428999"/>
            <a:ext cx="72008" cy="720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sp>
        <p:nvSpPr>
          <p:cNvPr id="6" name="Vývojový diagram: spojnice 5"/>
          <p:cNvSpPr/>
          <p:nvPr/>
        </p:nvSpPr>
        <p:spPr>
          <a:xfrm>
            <a:off x="3312000" y="3428999"/>
            <a:ext cx="72008" cy="720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sp>
        <p:nvSpPr>
          <p:cNvPr id="7" name="Vývojový diagram: spojnice 6"/>
          <p:cNvSpPr/>
          <p:nvPr/>
        </p:nvSpPr>
        <p:spPr>
          <a:xfrm>
            <a:off x="5724128" y="3428999"/>
            <a:ext cx="72008" cy="720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sp>
        <p:nvSpPr>
          <p:cNvPr id="8" name="Vývojový diagram: spojnice 7"/>
          <p:cNvSpPr/>
          <p:nvPr/>
        </p:nvSpPr>
        <p:spPr>
          <a:xfrm>
            <a:off x="1691680" y="3428999"/>
            <a:ext cx="72008" cy="720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p:sp>
        <p:nvSpPr>
          <p:cNvPr id="9" name="Vývojový diagram: spojnice 8"/>
          <p:cNvSpPr/>
          <p:nvPr/>
        </p:nvSpPr>
        <p:spPr>
          <a:xfrm>
            <a:off x="7344000" y="3425102"/>
            <a:ext cx="72008" cy="720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1806051" y="836712"/>
                <a:ext cx="5286229" cy="6434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cs-CZ" sz="26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cs-CZ" sz="260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cs-CZ" sz="2600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cs-CZ" sz="2600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cs-CZ" sz="2600" b="0" i="1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  <m:r>
                                <a:rPr lang="cs-CZ" sz="2600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cs-CZ" sz="26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cs-CZ" sz="2600" i="1">
                              <a:latin typeface="Cambria Math"/>
                            </a:rPr>
                            <m:t>∞</m:t>
                          </m:r>
                        </m:sup>
                      </m:sSubSup>
                      <m:r>
                        <a:rPr lang="cs-CZ" sz="2600" b="0" i="1" smtClean="0">
                          <a:latin typeface="Cambria Math"/>
                        </a:rPr>
                        <m:t>,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𝑁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6051" y="836712"/>
                <a:ext cx="5286229" cy="6434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/>
              <p:cNvSpPr txBox="1"/>
              <p:nvPr/>
            </p:nvSpPr>
            <p:spPr>
              <a:xfrm>
                <a:off x="7884368" y="3677811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11" name="TextovéPol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3677811"/>
                <a:ext cx="43204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331640" y="2996952"/>
                <a:ext cx="6624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cs-CZ" dirty="0" smtClean="0"/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dirty="0" smtClean="0"/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cs-CZ" dirty="0" smtClean="0"/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996952"/>
                <a:ext cx="662473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82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56166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Na číselné ose znázorněte graficky prvních pět členů těchto posloupností: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−10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+957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5616623"/>
              </a:xfrm>
              <a:blipFill rotWithShape="1">
                <a:blip r:embed="rId2"/>
                <a:stretch>
                  <a:fillRect l="-1852" t="-1412" r="-2667" b="-29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439816" y="623731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9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934622"/>
                <a:ext cx="8229600" cy="44385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Znázorněte v pravoúhlé soustavě souřadnic, dále pak také na číselné ose prvních pět členů daných posloupností: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−12, 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, 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Je dána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cs-CZ" sz="3000" i="1">
                                <a:latin typeface="Cambria Math"/>
                              </a:rPr>
                              <m:t>−3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 Kolik bodů grafu této posloupnosti leží a) nad (pod) vodorovnou osou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, b) vlevo (vpravo) od svislé osy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?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934622"/>
                <a:ext cx="8229600" cy="4438594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786" r="-2296" b="-12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83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a grafy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9102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Grafické znázornění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4"/>
              <p:cNvSpPr txBox="1">
                <a:spLocks/>
              </p:cNvSpPr>
              <p:nvPr/>
            </p:nvSpPr>
            <p:spPr>
              <a:xfrm>
                <a:off x="450911" y="3050321"/>
                <a:ext cx="8229600" cy="152627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b="1" dirty="0" smtClean="0">
                    <a:solidFill>
                      <a:prstClr val="black"/>
                    </a:solidFill>
                  </a:rPr>
                  <a:t>Grafem posloupnosti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je vždy množina navzájem </a:t>
                </a:r>
                <a:r>
                  <a:rPr lang="cs-CZ" sz="3000" i="1" dirty="0" smtClean="0">
                    <a:solidFill>
                      <a:prstClr val="black"/>
                    </a:solidFill>
                  </a:rPr>
                  <a:t>izolovaných bodů 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v rovině o souřadnicích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sz="30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6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3050321"/>
                <a:ext cx="8229600" cy="152627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781" r="-222" b="-83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50911" y="162880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Každou posloupnost, popřípadě její část můžeme určit také </a:t>
            </a:r>
            <a:r>
              <a:rPr lang="cs-CZ" sz="3000" b="1" dirty="0" smtClean="0">
                <a:solidFill>
                  <a:prstClr val="black"/>
                </a:solidFill>
              </a:rPr>
              <a:t>graficky</a:t>
            </a:r>
            <a:r>
              <a:rPr lang="cs-CZ" sz="3000" dirty="0" smtClean="0">
                <a:solidFill>
                  <a:prstClr val="black"/>
                </a:solidFill>
              </a:rPr>
              <a:t>.</a:t>
            </a: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4"/>
              <p:cNvSpPr txBox="1">
                <a:spLocks/>
              </p:cNvSpPr>
              <p:nvPr/>
            </p:nvSpPr>
            <p:spPr>
              <a:xfrm>
                <a:off x="430763" y="4976134"/>
                <a:ext cx="8229600" cy="152627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b="1" dirty="0" smtClean="0">
                    <a:solidFill>
                      <a:prstClr val="black"/>
                    </a:solidFill>
                  </a:rPr>
                  <a:t>Grafem konečné posloupnosti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b="0" i="1" smtClean="0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je konečná množina navzájem </a:t>
                </a:r>
                <a:r>
                  <a:rPr lang="cs-CZ" sz="3000" i="1" dirty="0" smtClean="0">
                    <a:solidFill>
                      <a:prstClr val="black"/>
                    </a:solidFill>
                  </a:rPr>
                  <a:t>izolovaných bodů 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v rovině </a:t>
                </a:r>
                <a:br>
                  <a:rPr lang="cs-CZ" sz="3000" dirty="0" smtClean="0">
                    <a:solidFill>
                      <a:prstClr val="black"/>
                    </a:solidFill>
                  </a:rPr>
                </a:br>
                <a:r>
                  <a:rPr lang="cs-CZ" sz="3000" dirty="0" smtClean="0">
                    <a:solidFill>
                      <a:prstClr val="black"/>
                    </a:solidFill>
                  </a:rPr>
                  <a:t>o souřadnicích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sz="30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1;2;…;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d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63" y="4976134"/>
                <a:ext cx="8229600" cy="1526278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586" r="-1481" b="-95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76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pravoúhlé soustavě souřadnic znázorněte graficky prvních pět členů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  <a:blipFill rotWithShape="1">
                <a:blip r:embed="rId2"/>
                <a:stretch>
                  <a:fillRect l="-1852" t="-3801" r="-16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0354" y="2348880"/>
                <a:ext cx="8229600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Určíme prvních pět členů dané posloupnosti:</a:t>
                </a:r>
                <a:endParaRPr lang="cs-CZ" sz="260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0" smtClean="0">
                        <a:latin typeface="Cambria Math"/>
                      </a:rPr>
                      <m:t>=1;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cs-CZ" sz="2600" dirty="0" smtClean="0"/>
                  <a:t> 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54" y="2348880"/>
                <a:ext cx="8229600" cy="187220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60354" y="4421854"/>
                <a:ext cx="8229600" cy="1872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Dostáváme tak pět bodů o souřadnicích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cs-CZ" sz="26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1;1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  <m:r>
                          <a:rPr lang="cs-CZ" sz="2600" i="1"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  <m:r>
                          <a:rPr lang="cs-CZ" sz="2600" i="1"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  <m:r>
                          <a:rPr lang="cs-CZ" sz="2600" i="1"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cs-CZ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  <m:r>
                          <a:rPr lang="cs-CZ" sz="2600" i="1">
                            <a:latin typeface="Cambria Math"/>
                          </a:rPr>
                          <m:t>;</m:t>
                        </m:r>
                        <m:f>
                          <m:f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600" i="1" dirty="0" smtClean="0">
                    <a:latin typeface="Cambria Math"/>
                  </a:rPr>
                  <a:t> </a:t>
                </a:r>
                <a:r>
                  <a:rPr lang="cs-CZ" sz="2600" dirty="0" smtClean="0"/>
                  <a:t>, které znázorníme ve vhodně zvolené pravoúhlé soustavě souřadnic v rovině.</a:t>
                </a:r>
                <a:endParaRPr lang="cs-CZ" sz="260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54" y="4421854"/>
                <a:ext cx="8229600" cy="1872208"/>
              </a:xfrm>
              <a:prstGeom prst="rect">
                <a:avLst/>
              </a:prstGeom>
              <a:blipFill rotWithShape="1">
                <a:blip r:embed="rId4"/>
                <a:stretch>
                  <a:fillRect l="-1333" t="-26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20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7074000" y="451058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2905200" y="155679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3942000" y="33984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4986000" y="4068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026400" y="4338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4860032" y="1733608"/>
                <a:ext cx="2357984" cy="1090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cs-CZ" sz="2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cs-CZ" sz="2600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cs-CZ" sz="2600" i="1">
                              <a:latin typeface="Cambria Math"/>
                            </a:rPr>
                            <m:t>𝑛</m:t>
                          </m:r>
                          <m:r>
                            <a:rPr lang="cs-CZ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cs-CZ" sz="2600" i="1">
                              <a:latin typeface="Cambria Math"/>
                            </a:rPr>
                            <m:t>∞</m:t>
                          </m:r>
                        </m:sup>
                      </m:sSubSup>
                      <m:r>
                        <a:rPr lang="cs-CZ" sz="2600" b="0" i="1" smtClean="0">
                          <a:latin typeface="Cambria Math"/>
                        </a:rPr>
                        <m:t>, 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𝑁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1733608"/>
                <a:ext cx="2357984" cy="10908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44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080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000" dirty="0" smtClean="0"/>
              <a:t>Rozmyslete si, kde se v grafu posloupnosti nacházejí její zobrazované členy. Ukažte.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56630" y="1340768"/>
                <a:ext cx="8229600" cy="15037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Můžeme nalézt body, které zobrazují libovolnou posloupnost, nalevo od svislé osy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? A na ní? Zdůvodněte.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1340768"/>
                <a:ext cx="8229600" cy="1503784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858" b="-101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56630" y="2844749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Můžeme nalézt body, které zobrazují libovolnou posloupnost, pod vodorovnou osou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? A na ní? Zdůvodněte.</a:t>
                </a:r>
                <a:endParaRPr lang="cs-CZ" sz="30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30" y="2844749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839"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56630" y="4356917"/>
            <a:ext cx="8229600" cy="1088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Můžete poznat na zobrazeném grafu, zda je čtvrtý člen posloupnosti menší než třetí?</a:t>
            </a:r>
            <a:endParaRPr lang="cs-CZ" sz="3000" dirty="0"/>
          </a:p>
        </p:txBody>
      </p:sp>
      <p:sp>
        <p:nvSpPr>
          <p:cNvPr id="11" name="Zástupný symbol pro obsah 5"/>
          <p:cNvSpPr txBox="1">
            <a:spLocks/>
          </p:cNvSpPr>
          <p:nvPr/>
        </p:nvSpPr>
        <p:spPr>
          <a:xfrm>
            <a:off x="456630" y="5474561"/>
            <a:ext cx="8229600" cy="1088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Mohou být v grafu posloupnosti body, které ji znázorňují, někdy nad sebou? Zdůvodněte.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37573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56166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pravoúhlé soustavě souřadnic znázorněte graficky prvních pět členů těchto posloupností: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−10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+957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5616623"/>
              </a:xfrm>
              <a:blipFill rotWithShape="1">
                <a:blip r:embed="rId2"/>
                <a:stretch>
                  <a:fillRect l="-1852" t="-1412" r="-1630" b="-29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439816" y="6237312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52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0882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000" dirty="0" smtClean="0"/>
              <a:t>Posloupnosti můžeme graficky znázorňovat nejen v pravoúhlé soustavě souřadnic v rovině, ale také přímo na číselné ose. Na ni nanášíme obrazy reálných čísel, která jsou členy dané posloupnosti.</a:t>
            </a:r>
          </a:p>
        </p:txBody>
      </p:sp>
      <p:sp>
        <p:nvSpPr>
          <p:cNvPr id="5" name="Zástupný symbol pro obsah 5"/>
          <p:cNvSpPr txBox="1">
            <a:spLocks/>
          </p:cNvSpPr>
          <p:nvPr/>
        </p:nvSpPr>
        <p:spPr>
          <a:xfrm>
            <a:off x="420760" y="2387709"/>
            <a:ext cx="8229600" cy="150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Tento způsob grafického znázornění posloupností je snad z hlediska konstrukce jednodušší, v některých případech však bývá možná méně přehlednější.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81592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Na číselné ose znázorněte prvních pět členů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cs-CZ" sz="30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d>
                              <m:dPr>
                                <m:ctrlPr>
                                  <a:rPr lang="cs-CZ" sz="30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088231"/>
              </a:xfrm>
              <a:blipFill rotWithShape="1">
                <a:blip r:embed="rId2"/>
                <a:stretch>
                  <a:fillRect l="-1852" t="-380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0354" y="2348880"/>
                <a:ext cx="8229600" cy="32403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Určíme prvních pět členů dané posloupnosti:</a:t>
                </a:r>
                <a:endParaRPr lang="cs-CZ" sz="260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∙0=0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∙1=−1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∙2=2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∙3=−3</m:t>
                    </m:r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∙4=4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54" y="2348880"/>
                <a:ext cx="8229600" cy="3240360"/>
              </a:xfrm>
              <a:prstGeom prst="rect">
                <a:avLst/>
              </a:prstGeom>
              <a:blipFill rotWithShape="1">
                <a:blip r:embed="rId3"/>
                <a:stretch>
                  <a:fillRect l="-1926" t="-2444" b="-11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/>
          <p:cNvSpPr txBox="1"/>
          <p:nvPr/>
        </p:nvSpPr>
        <p:spPr>
          <a:xfrm>
            <a:off x="460354" y="5729210"/>
            <a:ext cx="8229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dirty="0" smtClean="0"/>
              <a:t>Obrazy získaných čísel naneseme na číselnou osu.</a:t>
            </a:r>
          </a:p>
        </p:txBody>
      </p:sp>
    </p:spTree>
    <p:extLst>
      <p:ext uri="{BB962C8B-B14F-4D97-AF65-F5344CB8AC3E}">
        <p14:creationId xmlns:p14="http://schemas.microsoft.com/office/powerpoint/2010/main" val="201813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2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917</TotalTime>
  <Words>655</Words>
  <Application>Microsoft Office PowerPoint</Application>
  <PresentationFormat>Předvádění na obrazovce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Motiv1</vt:lpstr>
      <vt:lpstr>Prezentace aplikace PowerPoint</vt:lpstr>
      <vt:lpstr>Prezentace aplikace PowerPoint</vt:lpstr>
      <vt:lpstr>Grafické znázornění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Způsoby určení posloupnosti (II)</dc:title>
  <dc:creator>MP</dc:creator>
  <cp:lastModifiedBy>Gymnazium Fr. Zivneho</cp:lastModifiedBy>
  <cp:revision>29</cp:revision>
  <dcterms:created xsi:type="dcterms:W3CDTF">2013-08-22T17:23:30Z</dcterms:created>
  <dcterms:modified xsi:type="dcterms:W3CDTF">2013-12-06T06:22:33Z</dcterms:modified>
</cp:coreProperties>
</file>