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089D0-6ACF-47B8-A9CB-B3F3977048B8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9174F-AD4B-4E7B-A509-EF8AD4A0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816775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Omezenost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14. 8. 2013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VY_32_INOVACE_MA.PD.07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9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9"/>
                <a:ext cx="8496944" cy="367240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cs-CZ" sz="30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  <a:p>
                <a:pPr marL="0" indent="0">
                  <a:buNone/>
                </a:pPr>
                <a:r>
                  <a:rPr lang="cs-CZ" sz="3000" dirty="0" smtClean="0"/>
                  <a:t>Načrtněte také graf této posloupnosti v pravoúhlé soustavě souřadnic, pak i na číselné ose.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Porovnejte přehlednost a orientaci v obou grafických znázorněních.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9"/>
                <a:ext cx="8496944" cy="3672407"/>
              </a:xfrm>
              <a:blipFill rotWithShape="1">
                <a:blip r:embed="rId2"/>
                <a:stretch>
                  <a:fillRect l="-1793" t="-3488" r="-1435" b="-21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36788" y="458112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21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Vyšetřete omezenost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−4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+3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+3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f>
                          <m:f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i)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54" b="-32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714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Vyšetřete </a:t>
                </a:r>
                <a:r>
                  <a:rPr lang="cs-CZ" sz="3000" dirty="0"/>
                  <a:t>monotónnost </a:t>
                </a:r>
                <a:r>
                  <a:rPr lang="cs-CZ" sz="3000" dirty="0" smtClean="0"/>
                  <a:t>a omezenost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=2+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−4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−5</m:t>
                        </m:r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15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260648"/>
            <a:ext cx="8229600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cs-CZ" sz="3000" dirty="0" smtClean="0"/>
              <a:t>Uveďte příklad posloupnosti dané vzorcem pro 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člen, která</a:t>
            </a:r>
            <a:br>
              <a:rPr lang="cs-CZ" sz="3000" dirty="0" smtClean="0"/>
            </a:br>
            <a:r>
              <a:rPr lang="cs-CZ" sz="3000" dirty="0" smtClean="0"/>
              <a:t>a) je rostoucí a zároveň shora omezená,</a:t>
            </a:r>
            <a:br>
              <a:rPr lang="cs-CZ" sz="3000" dirty="0" smtClean="0"/>
            </a:br>
            <a:r>
              <a:rPr lang="cs-CZ" sz="3000" dirty="0" smtClean="0"/>
              <a:t>b) je klesající a zároveň zdola omezená,</a:t>
            </a:r>
            <a:br>
              <a:rPr lang="cs-CZ" sz="3000" dirty="0" smtClean="0"/>
            </a:br>
            <a:r>
              <a:rPr lang="cs-CZ" sz="3000" dirty="0" smtClean="0"/>
              <a:t>c) není ani rostoucí, ani klesající a zároveň je omezená.</a:t>
            </a:r>
          </a:p>
        </p:txBody>
      </p:sp>
    </p:spTree>
    <p:extLst>
      <p:ext uri="{BB962C8B-B14F-4D97-AF65-F5344CB8AC3E}">
        <p14:creationId xmlns:p14="http://schemas.microsoft.com/office/powerpoint/2010/main" val="186932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Omezenost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42863" y="1628800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Pojem omezenost již máme také spojen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s učivem o funkcích, neboť se jedná o jednu z jejich probíraných vlastností.</a:t>
            </a:r>
            <a:r>
              <a:rPr lang="cs-CZ" sz="3000" dirty="0">
                <a:solidFill>
                  <a:prstClr val="black"/>
                </a:solidFill>
              </a:rPr>
              <a:t> </a:t>
            </a:r>
            <a:r>
              <a:rPr lang="cs-CZ" sz="3000" dirty="0" smtClean="0">
                <a:solidFill>
                  <a:prstClr val="black"/>
                </a:solidFill>
              </a:rPr>
              <a:t>Také u posloupností, které jsou jen speciálními případy funkcí, jak již víme, má zavedení této vlastnosti své opodstatnění.</a:t>
            </a: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11" name="Zástupný symbol pro obsah 4"/>
          <p:cNvSpPr txBox="1">
            <a:spLocks/>
          </p:cNvSpPr>
          <p:nvPr/>
        </p:nvSpPr>
        <p:spPr>
          <a:xfrm>
            <a:off x="432722" y="4005064"/>
            <a:ext cx="8229600" cy="14401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Pokuste si vzpomenout a vyslovte definice shora omezené funkce, zdola omezené funkce a omezené funkce. </a:t>
            </a:r>
          </a:p>
        </p:txBody>
      </p:sp>
      <p:sp>
        <p:nvSpPr>
          <p:cNvPr id="6" name="Zástupný symbol pro obsah 4"/>
          <p:cNvSpPr txBox="1">
            <a:spLocks/>
          </p:cNvSpPr>
          <p:nvPr/>
        </p:nvSpPr>
        <p:spPr>
          <a:xfrm>
            <a:off x="402835" y="5575130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Obě definice samozřejmě připomeneme.</a:t>
            </a:r>
          </a:p>
        </p:txBody>
      </p:sp>
    </p:spTree>
    <p:extLst>
      <p:ext uri="{BB962C8B-B14F-4D97-AF65-F5344CB8AC3E}">
        <p14:creationId xmlns:p14="http://schemas.microsoft.com/office/powerpoint/2010/main" val="160300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15121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Funkce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shora omezená</a:t>
                </a:r>
                <a:r>
                  <a:rPr lang="cs-CZ" sz="3000" dirty="0" smtClean="0"/>
                  <a:t>, právě když existuje reálné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cs-CZ" sz="3000" dirty="0" smtClean="0"/>
                  <a:t> takové, že pro všechna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𝑥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1512168"/>
              </a:xfrm>
              <a:blipFill rotWithShape="1">
                <a:blip r:embed="rId2"/>
                <a:stretch>
                  <a:fillRect l="-1704" t="-4839"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69025" y="4761148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Pokuste se nyní vyslovit definice shora omezené posloupnosti, zdola omezené posloupnosti a omezené posloupnosti. Využijte symboliku, kterou pro posloupnosti používáme.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6893" y="1916832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Funkce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/>
                  <a:t> se nazývá </a:t>
                </a:r>
                <a:r>
                  <a:rPr lang="cs-CZ" sz="3000" b="1" dirty="0" smtClean="0"/>
                  <a:t>zdola </a:t>
                </a:r>
                <a:r>
                  <a:rPr lang="cs-CZ" sz="3000" b="1" dirty="0"/>
                  <a:t>omezená</a:t>
                </a:r>
                <a:r>
                  <a:rPr lang="cs-CZ" sz="3000" dirty="0"/>
                  <a:t>, právě když existuje reálné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sz="3000" dirty="0" smtClean="0"/>
                  <a:t> </a:t>
                </a:r>
                <a:r>
                  <a:rPr lang="cs-CZ" sz="3000" dirty="0"/>
                  <a:t>takové, že pro všechna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𝑥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/>
                  <a:t> je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cs-CZ" sz="30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93" y="1916832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819" b="-9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6893" y="3573016"/>
                <a:ext cx="8229600" cy="10462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Funkce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/>
                  <a:t> se </a:t>
                </a:r>
                <a:r>
                  <a:rPr lang="cs-CZ" sz="3000" dirty="0" smtClean="0"/>
                  <a:t>nazývá</a:t>
                </a:r>
                <a:r>
                  <a:rPr lang="cs-CZ" sz="3000" b="1" dirty="0" smtClean="0"/>
                  <a:t> </a:t>
                </a:r>
                <a:r>
                  <a:rPr lang="cs-CZ" sz="3000" b="1" dirty="0"/>
                  <a:t>omezená</a:t>
                </a:r>
                <a:r>
                  <a:rPr lang="cs-CZ" sz="3000" dirty="0"/>
                  <a:t>, právě když </a:t>
                </a:r>
                <a:r>
                  <a:rPr lang="cs-CZ" sz="3000" dirty="0" smtClean="0"/>
                  <a:t>je omezená </a:t>
                </a:r>
                <a:r>
                  <a:rPr lang="cs-CZ" sz="3000" dirty="0"/>
                  <a:t>s</a:t>
                </a:r>
                <a:r>
                  <a:rPr lang="cs-CZ" sz="3000" dirty="0" smtClean="0"/>
                  <a:t>hora a zároveň zdola.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93" y="3573016"/>
                <a:ext cx="8229600" cy="1046268"/>
              </a:xfrm>
              <a:prstGeom prst="rect">
                <a:avLst/>
              </a:prstGeom>
              <a:blipFill rotWithShape="1">
                <a:blip r:embed="rId4"/>
                <a:stretch>
                  <a:fillRect l="-1704" t="-6977" b="-145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765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shora omezené posloupnosti</a:t>
                </a:r>
                <a:endParaRPr lang="cs-CZ" sz="35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dirty="0" smtClean="0"/>
                  <a:t> se nazývá </a:t>
                </a:r>
                <a:r>
                  <a:rPr lang="cs-CZ" b="1" dirty="0" smtClean="0"/>
                  <a:t>shora omezená</a:t>
                </a:r>
                <a:r>
                  <a:rPr lang="cs-CZ" dirty="0" smtClean="0"/>
                  <a:t>, právě když existuje reálné číslo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cs-CZ" dirty="0" smtClean="0"/>
                  <a:t> takové, že pro všechna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  <a:blipFill rotWithShape="1">
                <a:blip r:embed="rId2"/>
                <a:stretch>
                  <a:fillRect l="-1852" t="-6583" b="-53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47530" y="2204864"/>
                <a:ext cx="8229600" cy="194421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zdola omezené posloupnosti</a:t>
                </a:r>
                <a:endParaRPr lang="cs-CZ" sz="3500" dirty="0">
                  <a:solidFill>
                    <a:srgbClr val="7030A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cs-CZ" dirty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dirty="0"/>
                  <a:t> se nazývá </a:t>
                </a:r>
                <a:r>
                  <a:rPr lang="cs-CZ" b="1" dirty="0" smtClean="0"/>
                  <a:t>zdola </a:t>
                </a:r>
                <a:r>
                  <a:rPr lang="cs-CZ" b="1" dirty="0"/>
                  <a:t>omezená</a:t>
                </a:r>
                <a:r>
                  <a:rPr lang="cs-CZ" dirty="0"/>
                  <a:t>, právě když existuje reálné číslo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cs-CZ" dirty="0" smtClean="0"/>
                  <a:t> </a:t>
                </a:r>
                <a:r>
                  <a:rPr lang="cs-CZ" dirty="0"/>
                  <a:t>takové, že pro všechna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𝑛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r>
                  <a:rPr lang="cs-CZ" dirty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530" y="2204864"/>
                <a:ext cx="8229600" cy="1944215"/>
              </a:xfrm>
              <a:prstGeom prst="rect">
                <a:avLst/>
              </a:prstGeom>
              <a:blipFill rotWithShape="1">
                <a:blip r:embed="rId3"/>
                <a:stretch>
                  <a:fillRect l="-1852" t="-6583" b="-53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7530" y="4155029"/>
            <a:ext cx="8229600" cy="14342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500" b="1" dirty="0" smtClean="0">
                <a:solidFill>
                  <a:srgbClr val="7030A0"/>
                </a:solidFill>
              </a:rPr>
              <a:t>Definice omezené posloupnosti</a:t>
            </a:r>
            <a:endParaRPr lang="cs-CZ" sz="35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 smtClean="0"/>
              <a:t>Posloupnost se nazývá</a:t>
            </a:r>
            <a:r>
              <a:rPr lang="cs-CZ" b="1" dirty="0" smtClean="0"/>
              <a:t> omezená</a:t>
            </a:r>
            <a:r>
              <a:rPr lang="cs-CZ" dirty="0" smtClean="0"/>
              <a:t>, právě když je omezená shora a zároveň zdola.</a:t>
            </a:r>
          </a:p>
        </p:txBody>
      </p:sp>
      <p:sp>
        <p:nvSpPr>
          <p:cNvPr id="11" name="Zástupný symbol pro obsah 5"/>
          <p:cNvSpPr txBox="1">
            <a:spLocks/>
          </p:cNvSpPr>
          <p:nvPr/>
        </p:nvSpPr>
        <p:spPr>
          <a:xfrm>
            <a:off x="430897" y="5445224"/>
            <a:ext cx="8229600" cy="1412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Uvedené vlastnosti posloupností mají názornou geometrickou reprezentaci v grafech posloupností, a to jak v rovině, tak na číselné ose.</a:t>
            </a:r>
            <a:endParaRPr lang="cs-CZ" sz="3000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447530" y="544522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36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+3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772815"/>
                <a:ext cx="8229600" cy="19442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Vypišme si několik členů této posloupnosti: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sz="2600" dirty="0" smtClean="0"/>
                  <a:t> 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1000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1999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1003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600" dirty="0" smtClean="0"/>
                  <a:t> … </a:t>
                </a:r>
                <a14:m>
                  <m:oMath xmlns:m="http://schemas.openxmlformats.org/officeDocument/2006/math"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772815"/>
                <a:ext cx="8229600" cy="1944217"/>
              </a:xfrm>
              <a:prstGeom prst="rect">
                <a:avLst/>
              </a:prstGeom>
              <a:blipFill rotWithShape="1">
                <a:blip r:embed="rId3"/>
                <a:stretch>
                  <a:fillRect l="-1852" t="-3762" r="-5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ástupný symbol pro obsah 4"/>
          <p:cNvSpPr txBox="1">
            <a:spLocks/>
          </p:cNvSpPr>
          <p:nvPr/>
        </p:nvSpPr>
        <p:spPr>
          <a:xfrm>
            <a:off x="444380" y="6165304"/>
            <a:ext cx="8448099" cy="508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b="1" dirty="0" smtClean="0">
                <a:solidFill>
                  <a:prstClr val="black"/>
                </a:solidFill>
              </a:rPr>
              <a:t>Uvedená posloupnost je omezená.</a:t>
            </a:r>
            <a:r>
              <a:rPr lang="cs-CZ" sz="2600" dirty="0" smtClean="0">
                <a:solidFill>
                  <a:prstClr val="black"/>
                </a:solidFill>
              </a:rPr>
              <a:t> Na čís. ose sestrojte graf.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3717032"/>
                <a:ext cx="8229600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Je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i="1">
                            <a:latin typeface="Cambria Math"/>
                          </a:rPr>
                          <m:t>2</m:t>
                        </m:r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600" dirty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2600" b="0" i="0" dirty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pro každé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? Ano, neboť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717032"/>
                <a:ext cx="8229600" cy="792088"/>
              </a:xfrm>
              <a:prstGeom prst="rect">
                <a:avLst/>
              </a:prstGeom>
              <a:blipFill rotWithShape="1">
                <a:blip r:embed="rId4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3804" y="4540583"/>
                <a:ext cx="8229600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Dále platí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i="1">
                            <a:latin typeface="Cambria Math"/>
                          </a:rPr>
                          <m:t>2</m:t>
                        </m:r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8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800" b="0" i="1" smtClean="0">
                            <a:latin typeface="Cambria Math"/>
                          </a:rPr>
                          <m:t>+6−6−1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8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cs-CZ" sz="2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8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8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  <m:r>
                          <a:rPr lang="cs-CZ" sz="2800" b="0" i="1" smtClean="0">
                            <a:latin typeface="Cambria Math"/>
                          </a:rPr>
                          <m:t>−7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8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800" b="0" i="1" smtClean="0">
                        <a:latin typeface="Cambria Math"/>
                      </a:rPr>
                      <m:t>=2−</m:t>
                    </m:r>
                    <m:f>
                      <m:f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8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800" b="0" i="1" smtClean="0">
                        <a:latin typeface="Cambria Math"/>
                        <a:ea typeface="Cambria Math"/>
                      </a:rPr>
                      <m:t>&lt;2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04" y="4540583"/>
                <a:ext cx="8229600" cy="792088"/>
              </a:xfrm>
              <a:prstGeom prst="rect">
                <a:avLst/>
              </a:prstGeom>
              <a:blipFill rotWithShape="1">
                <a:blip r:embed="rId5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4"/>
              <p:cNvSpPr txBox="1">
                <a:spLocks/>
              </p:cNvSpPr>
              <p:nvPr/>
            </p:nvSpPr>
            <p:spPr>
              <a:xfrm>
                <a:off x="107504" y="5445224"/>
                <a:ext cx="9036496" cy="5314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Pro každé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tedy platí,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0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dokonce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&lt;2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0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445224"/>
                <a:ext cx="9036496" cy="531416"/>
              </a:xfrm>
              <a:prstGeom prst="rect">
                <a:avLst/>
              </a:prstGeom>
              <a:blipFill rotWithShape="1">
                <a:blip r:embed="rId6"/>
                <a:stretch>
                  <a:fillRect l="-1215" b="-379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92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2" grpId="0"/>
      <p:bldP spid="1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22413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224135"/>
              </a:xfrm>
              <a:blipFill rotWithShape="1">
                <a:blip r:embed="rId2"/>
                <a:stretch>
                  <a:fillRect l="-1852" t="-6468" b="-796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412777"/>
                <a:ext cx="8229600" cy="1440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Vypišme si několik členů této posloupnosti: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cs-CZ" sz="2600" dirty="0" smtClean="0"/>
                  <a:t> 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=27,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=81,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=243,…</m:t>
                      </m:r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412777"/>
                <a:ext cx="8229600" cy="1440160"/>
              </a:xfrm>
              <a:prstGeom prst="rect">
                <a:avLst/>
              </a:prstGeom>
              <a:blipFill rotWithShape="1">
                <a:blip r:embed="rId3"/>
                <a:stretch>
                  <a:fillRect l="-1852" t="-5085" r="-9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4380" y="5589240"/>
                <a:ext cx="8448099" cy="10847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Z načrtnutých grafů je již zřejmé, že </a:t>
                </a:r>
                <a:r>
                  <a:rPr lang="cs-CZ" sz="2600" dirty="0">
                    <a:solidFill>
                      <a:prstClr val="black"/>
                    </a:solidFill>
                  </a:rPr>
                  <a:t>u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vedená posloupnost je </a:t>
                </a:r>
                <a:r>
                  <a:rPr lang="cs-CZ" sz="2600" b="1" dirty="0" smtClean="0">
                    <a:solidFill>
                      <a:prstClr val="black"/>
                    </a:solidFill>
                  </a:rPr>
                  <a:t>omezená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 pouze </a:t>
                </a:r>
                <a:r>
                  <a:rPr lang="cs-CZ" sz="2600" b="1" dirty="0" smtClean="0">
                    <a:solidFill>
                      <a:prstClr val="black"/>
                    </a:solidFill>
                  </a:rPr>
                  <a:t>zdola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, neboť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3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pro každé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589240"/>
                <a:ext cx="8448099" cy="1084732"/>
              </a:xfrm>
              <a:prstGeom prst="rect">
                <a:avLst/>
              </a:prstGeom>
              <a:blipFill rotWithShape="1">
                <a:blip r:embed="rId4"/>
                <a:stretch>
                  <a:fillRect l="-1299" t="-44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27050" y="2852937"/>
                <a:ext cx="8229600" cy="24482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Uvědomme si, že daná posloupnost je jen speciálním případem exponenciální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jejíž graf bychom měli znát. V našem případě se můžeme omezit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"/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1,</m:t>
                        </m:r>
                        <m:d>
                          <m:dPr>
                            <m:begChr m:val=""/>
                            <m:ctrlP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e>
                        </m:d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Zmiňovaný graf si načrtněte jak pro funkci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kdy </a:t>
                </a:r>
                <a14:m>
                  <m:oMath xmlns:m="http://schemas.openxmlformats.org/officeDocument/2006/math"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𝑅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pak pro případ, kdy </a:t>
                </a:r>
                <a14:m>
                  <m:oMath xmlns:m="http://schemas.openxmlformats.org/officeDocument/2006/math"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"/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1,</m:t>
                        </m:r>
                        <m:d>
                          <m:dPr>
                            <m:begChr m:val=""/>
                            <m:ctrlP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e>
                        </m:d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nakonec pro danou posloupnost, kdy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2852937"/>
                <a:ext cx="8229600" cy="2448271"/>
              </a:xfrm>
              <a:prstGeom prst="rect">
                <a:avLst/>
              </a:prstGeom>
              <a:blipFill rotWithShape="1">
                <a:blip r:embed="rId5"/>
                <a:stretch>
                  <a:fillRect l="-1259" t="-1990" r="-1778" b="-721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530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56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Vyšetřete omezenost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r="-2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628800"/>
                <a:ext cx="8229600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b="0" dirty="0" smtClean="0"/>
                  <a:t>Vypišme si několik členů této posloupnosti: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=−1,</m:t>
                    </m:r>
                  </m:oMath>
                </a14:m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2600" dirty="0" smtClean="0"/>
                  <a:t> …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628800"/>
                <a:ext cx="8229600" cy="1584176"/>
              </a:xfrm>
              <a:prstGeom prst="rect">
                <a:avLst/>
              </a:prstGeom>
              <a:blipFill rotWithShape="1">
                <a:blip r:embed="rId3"/>
                <a:stretch>
                  <a:fillRect l="-1852" t="-4615" b="-19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4"/>
              <p:cNvSpPr txBox="1">
                <a:spLocks/>
              </p:cNvSpPr>
              <p:nvPr/>
            </p:nvSpPr>
            <p:spPr>
              <a:xfrm>
                <a:off x="444380" y="5774508"/>
                <a:ext cx="8448099" cy="9668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Z načrtnutých grafů je již zřejmé, že </a:t>
                </a:r>
                <a:r>
                  <a:rPr lang="cs-CZ" sz="2600" dirty="0">
                    <a:solidFill>
                      <a:prstClr val="black"/>
                    </a:solidFill>
                  </a:rPr>
                  <a:t>u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vedená posloupnost je </a:t>
                </a:r>
                <a:r>
                  <a:rPr lang="cs-CZ" sz="2600" b="1" dirty="0" smtClean="0">
                    <a:solidFill>
                      <a:prstClr val="black"/>
                    </a:solidFill>
                  </a:rPr>
                  <a:t>omezená</a:t>
                </a:r>
                <a:r>
                  <a:rPr lang="cs-CZ" sz="2600" dirty="0" smtClean="0">
                    <a:solidFill>
                      <a:prstClr val="black"/>
                    </a:solidFill>
                  </a:rPr>
                  <a:t>, neboť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−1</m:t>
                        </m:r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0,5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pro každé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2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5774508"/>
                <a:ext cx="8448099" cy="966860"/>
              </a:xfrm>
              <a:prstGeom prst="rect">
                <a:avLst/>
              </a:prstGeom>
              <a:blipFill rotWithShape="1">
                <a:blip r:embed="rId4"/>
                <a:stretch>
                  <a:fillRect l="-1299" t="-5031" b="-75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44379" y="3356992"/>
                <a:ext cx="8448099" cy="24175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Vidíme, že činitel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ovlivňuje znaménka u členů posloupnosti. Pokud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liché přirozené číslo, leží body grafu posloupnosti na grafu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"/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1,</m:t>
                        </m:r>
                        <m:d>
                          <m:dPr>
                            <m:begChr m:val=""/>
                            <m:ctrlP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e>
                        </m:d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Pokud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sudé přirozené číslo, leží body grafu posloupnosti na grafu funkce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´</m:t>
                        </m:r>
                      </m:sup>
                    </m:sSup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: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𝑦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´</m:t>
                            </m:r>
                          </m:sup>
                        </m:sSup>
                      </m:e>
                    </m:d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"/>
                        <m:ctrlP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cs-CZ" sz="2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,</m:t>
                        </m:r>
                        <m:d>
                          <m:dPr>
                            <m:begChr m:val=""/>
                            <m:ctrlP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e>
                        </m:d>
                      </m:e>
                    </m:d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 Grafy načrtněte.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79" y="3356992"/>
                <a:ext cx="8448099" cy="2417516"/>
              </a:xfrm>
              <a:prstGeom prst="rect">
                <a:avLst/>
              </a:prstGeom>
              <a:blipFill rotWithShape="1">
                <a:blip r:embed="rId5"/>
                <a:stretch>
                  <a:fillRect l="-1299" t="-2020" r="-649" b="-27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56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1418</TotalTime>
  <Words>965</Words>
  <Application>Microsoft Office PowerPoint</Application>
  <PresentationFormat>Předvádění na obrazovce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Motiv1</vt:lpstr>
      <vt:lpstr>Prezentace aplikace PowerPoint</vt:lpstr>
      <vt:lpstr>Prezentace aplikace PowerPoint</vt:lpstr>
      <vt:lpstr>Omezenost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Omezenost posloupnosti </dc:title>
  <dc:creator>MP</dc:creator>
  <cp:lastModifiedBy>Gymnazium Fr. Zivneho</cp:lastModifiedBy>
  <cp:revision>33</cp:revision>
  <dcterms:created xsi:type="dcterms:W3CDTF">2013-08-25T16:50:13Z</dcterms:created>
  <dcterms:modified xsi:type="dcterms:W3CDTF">2013-12-06T06:26:00Z</dcterms:modified>
</cp:coreProperties>
</file>