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83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3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2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9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6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75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20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05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34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8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7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39949-08F4-42D6-BF13-8E9FF552B8A5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25A27-A03F-4042-AA9F-680C1E9156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13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ázek 3" descr="logo šablo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82867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523484"/>
              </p:ext>
            </p:extLst>
          </p:nvPr>
        </p:nvGraphicFramePr>
        <p:xfrm>
          <a:off x="539750" y="2349500"/>
          <a:ext cx="8137525" cy="377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540"/>
                <a:gridCol w="5256985"/>
              </a:tblGrid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 ŠKOLY: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Gymnázium Františka Živného, Bohumín, </a:t>
                      </a:r>
                      <a:r>
                        <a:rPr lang="cs-CZ" sz="1800" dirty="0" smtClean="0"/>
                        <a:t/>
                      </a:r>
                      <a:br>
                        <a:rPr lang="cs-CZ" sz="1800" dirty="0" smtClean="0"/>
                      </a:br>
                      <a:r>
                        <a:rPr lang="cs-CZ" sz="1800" dirty="0" smtClean="0"/>
                        <a:t>Jana </a:t>
                      </a:r>
                      <a:r>
                        <a:rPr lang="cs-CZ" sz="1800" dirty="0" smtClean="0"/>
                        <a:t>Palacha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794, příspěvková organizace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OBLAST: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Matematika a její aplikace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VZDĚLÁVACÍ OBOR: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Matematika</a:t>
                      </a:r>
                      <a:r>
                        <a:rPr lang="cs-CZ" sz="1800" baseline="0" dirty="0" smtClean="0"/>
                        <a:t> pro</a:t>
                      </a:r>
                      <a:r>
                        <a:rPr lang="cs-CZ" sz="1800" dirty="0" smtClean="0"/>
                        <a:t> 4. ročník</a:t>
                      </a:r>
                      <a:r>
                        <a:rPr lang="cs-CZ" sz="1800" baseline="0" dirty="0" smtClean="0"/>
                        <a:t> SŠ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TÉMA: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aseline="0" dirty="0" smtClean="0"/>
                        <a:t>Užití geometrických posloupností</a:t>
                      </a:r>
                      <a:endParaRPr lang="cs-CZ" sz="1800" dirty="0" smtClean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AUTOR: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Marek</a:t>
                      </a:r>
                      <a:r>
                        <a:rPr lang="cs-CZ" sz="1800" baseline="0" dirty="0" smtClean="0"/>
                        <a:t> Pazdera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370902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DATUM: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13. 9. 2013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NÁZEV</a:t>
                      </a:r>
                      <a:r>
                        <a:rPr lang="cs-CZ" sz="1800" b="1" baseline="0" dirty="0" smtClean="0"/>
                        <a:t> A ČÍSLO PROJEKTU: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Učíme se pro život v 21. století</a:t>
                      </a:r>
                    </a:p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CZ.1.07/1.5.00/34.0629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  <a:tr h="640188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OZNAČENÍ VÝUKOVÉHO MATERIÁLU:</a:t>
                      </a:r>
                      <a:endParaRPr lang="cs-CZ" sz="1800" b="1" dirty="0"/>
                    </a:p>
                  </a:txBody>
                  <a:tcPr marL="91447" marR="91447" marT="45728" marB="45728" anchor="ctr"/>
                </a:tc>
                <a:tc>
                  <a:txBody>
                    <a:bodyPr/>
                    <a:lstStyle/>
                    <a:p>
                      <a:r>
                        <a:rPr lang="cs-C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VY_32_INOVACE_MA.PD.17</a:t>
                      </a:r>
                      <a:endParaRPr lang="cs-CZ" sz="1800" dirty="0"/>
                    </a:p>
                  </a:txBody>
                  <a:tcPr marL="91447" marR="91447" marT="45728" marB="457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7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4"/>
              <p:cNvSpPr txBox="1">
                <a:spLocks/>
              </p:cNvSpPr>
              <p:nvPr/>
            </p:nvSpPr>
            <p:spPr>
              <a:xfrm>
                <a:off x="436935" y="260648"/>
                <a:ext cx="8229600" cy="33123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±</m:t>
                        </m:r>
                        <m:f>
                          <m:f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  <m:t>100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3000" i="1"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i="1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cs-CZ" sz="3000" i="1">
                            <a:latin typeface="Cambria Math"/>
                          </a:rPr>
                        </m:ctrlPr>
                      </m:dPr>
                      <m:e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±</m:t>
                        </m:r>
                        <m:f>
                          <m:fPr>
                            <m:ctrlPr>
                              <a:rPr lang="cs-CZ" sz="30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100</m:t>
                            </m:r>
                          </m:den>
                        </m:f>
                      </m:e>
                    </m:d>
                    <m:r>
                      <a:rPr lang="cs-CZ" sz="30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i="1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  <a:ea typeface="Cambria Math"/>
                                  </a:rPr>
                                  <m:t>100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cs-CZ" sz="3000" dirty="0"/>
                  <a:t>,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…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cs-CZ" sz="3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sz="3000" i="1">
                                <a:latin typeface="Cambria Math"/>
                              </a:rPr>
                              <m:t>1</m:t>
                            </m:r>
                            <m:r>
                              <a:rPr lang="cs-CZ" sz="3000" i="1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f>
                              <m:fPr>
                                <m:ctrlPr>
                                  <a:rPr lang="cs-CZ" sz="3000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3000" i="1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cs-CZ" sz="3000" i="1">
                                    <a:latin typeface="Cambria Math"/>
                                    <a:ea typeface="Cambria Math"/>
                                  </a:rPr>
                                  <m:t>100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.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35" y="260648"/>
                <a:ext cx="8229600" cy="3312368"/>
              </a:xfrm>
              <a:prstGeom prst="rect">
                <a:avLst/>
              </a:prstGeom>
              <a:blipFill rotWithShape="1">
                <a:blip r:embed="rId2"/>
                <a:stretch>
                  <a:fillRect l="-177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4"/>
              <p:cNvSpPr txBox="1">
                <a:spLocks/>
              </p:cNvSpPr>
              <p:nvPr/>
            </p:nvSpPr>
            <p:spPr>
              <a:xfrm>
                <a:off x="407478" y="3573016"/>
                <a:ext cx="8229600" cy="30243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Oba vztahy (se znaménkem „+“ pro pravidelný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cs-CZ" sz="3000" dirty="0"/>
                  <a:t> % vzrůst a se znaménkem „-“ pro pravidelný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𝑝</m:t>
                    </m:r>
                  </m:oMath>
                </a14:m>
                <a:r>
                  <a:rPr lang="cs-CZ" sz="3000" dirty="0"/>
                  <a:t> </a:t>
                </a:r>
                <a:r>
                  <a:rPr lang="cs-CZ" sz="3000" dirty="0" smtClean="0"/>
                  <a:t>% pokles) můžeme přepsat do vzorce tvaru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cs-CZ" sz="3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3000" dirty="0" smtClean="0"/>
                  <a:t>,</a:t>
                </a:r>
              </a:p>
              <a:p>
                <a:pPr marL="0" indent="0">
                  <a:buNone/>
                </a:pPr>
                <a:r>
                  <a:rPr lang="cs-CZ" sz="3000" dirty="0"/>
                  <a:t>k</a:t>
                </a:r>
                <a:r>
                  <a:rPr lang="cs-CZ" sz="3000" dirty="0" smtClean="0"/>
                  <a:t>de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𝑟</m:t>
                    </m:r>
                    <m:r>
                      <a:rPr lang="cs-CZ" sz="3000" b="0" i="1" smtClean="0">
                        <a:latin typeface="Cambria Math"/>
                      </a:rPr>
                      <m:t>=1±</m:t>
                    </m:r>
                    <m:f>
                      <m:f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cs-CZ" sz="3000" dirty="0" smtClean="0"/>
                  <a:t> 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78" y="3573016"/>
                <a:ext cx="8229600" cy="3024336"/>
              </a:xfrm>
              <a:prstGeom prst="rect">
                <a:avLst/>
              </a:prstGeom>
              <a:blipFill rotWithShape="1">
                <a:blip r:embed="rId3"/>
                <a:stretch>
                  <a:fillRect l="-1778" t="-241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250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3762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5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V jistém městě žilo na počátku roku 2013 27 856 obyvatel. Kolik lze v něm očekávat obyvatel na počátku roku 2020, jestliže se jejich každoroční přírůstek odhaduje přibližně na 1,3 %?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2636912"/>
                <a:ext cx="8376092" cy="25202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=27 856</m:t>
                    </m:r>
                  </m:oMath>
                </a14:m>
                <a:r>
                  <a:rPr lang="cs-CZ" sz="2600" dirty="0" smtClean="0"/>
                  <a:t> (počet obyvatel na počátku roku 2013), </a:t>
                </a:r>
                <a:br>
                  <a:rPr lang="cs-CZ" sz="2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2600" dirty="0" smtClean="0"/>
                  <a:t> (počet obyvatel na počátku roku 2014),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cs-CZ" sz="2600" dirty="0" smtClean="0"/>
                  <a:t> (počátek roku 2015), …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7</m:t>
                        </m:r>
                      </m:sub>
                    </m:sSub>
                  </m:oMath>
                </a14:m>
                <a:r>
                  <a:rPr lang="cs-CZ" sz="2600" dirty="0" smtClean="0"/>
                  <a:t> (počátek roku 2020) </a:t>
                </a: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=7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cs-CZ" sz="2600" b="0" i="0" smtClean="0">
                        <a:latin typeface="Cambria Math"/>
                        <a:ea typeface="Cambria Math"/>
                      </a:rPr>
                      <m:t>p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=1,3</m:t>
                    </m:r>
                  </m:oMath>
                </a14:m>
                <a:r>
                  <a:rPr lang="cs-CZ" sz="2600" dirty="0" smtClean="0"/>
                  <a:t>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636912"/>
                <a:ext cx="8376092" cy="2520280"/>
              </a:xfrm>
              <a:prstGeom prst="rect">
                <a:avLst/>
              </a:prstGeom>
              <a:blipFill rotWithShape="1">
                <a:blip r:embed="rId2"/>
                <a:stretch>
                  <a:fillRect l="-1892" t="-290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ástupný symbol pro obsah 5"/>
          <p:cNvSpPr txBox="1">
            <a:spLocks/>
          </p:cNvSpPr>
          <p:nvPr/>
        </p:nvSpPr>
        <p:spPr>
          <a:xfrm>
            <a:off x="444380" y="6201308"/>
            <a:ext cx="8476700" cy="656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Na počátku roku 2020 lze očekávat ve městě 30 492 obyvatel.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00972" y="5301208"/>
                <a:ext cx="8520108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cs-CZ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8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cs-CZ" sz="2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cs-CZ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28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cs-CZ" sz="2800" i="1">
                                <a:latin typeface="Cambria Math"/>
                              </a:rPr>
                              <m:t>1</m:t>
                            </m:r>
                            <m:r>
                              <a:rPr lang="cs-CZ" sz="2800" b="0" i="1" smtClean="0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cs-CZ" sz="2800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cs-CZ" sz="2800" i="1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cs-CZ" sz="2800" i="1">
                                    <a:latin typeface="Cambria Math"/>
                                    <a:ea typeface="Cambria Math"/>
                                  </a:rPr>
                                  <m:t>100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2800" i="1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=27 856∙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1,013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≐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30 492</m:t>
                    </m:r>
                  </m:oMath>
                </a14:m>
                <a:r>
                  <a:rPr lang="cs-CZ" sz="2600" i="1" dirty="0" smtClean="0">
                    <a:latin typeface="Cambria Math"/>
                    <a:ea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72" y="5301208"/>
                <a:ext cx="8520108" cy="8640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493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0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4"/>
          <p:cNvSpPr txBox="1">
            <a:spLocks/>
          </p:cNvSpPr>
          <p:nvPr/>
        </p:nvSpPr>
        <p:spPr>
          <a:xfrm>
            <a:off x="436935" y="260647"/>
            <a:ext cx="8229600" cy="29425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Vyhledejte na internetu, jak se řeší úlohy </a:t>
            </a:r>
            <a:br>
              <a:rPr lang="cs-CZ" sz="3000" dirty="0" smtClean="0"/>
            </a:br>
            <a:r>
              <a:rPr lang="cs-CZ" sz="3000" dirty="0" smtClean="0"/>
              <a:t>z </a:t>
            </a:r>
            <a:r>
              <a:rPr lang="cs-CZ" sz="3000" i="1" dirty="0" smtClean="0"/>
              <a:t>úrokového počtu</a:t>
            </a:r>
            <a:r>
              <a:rPr lang="cs-CZ" sz="3000" dirty="0" smtClean="0"/>
              <a:t>, který je součástí tzv. </a:t>
            </a:r>
            <a:r>
              <a:rPr lang="cs-CZ" sz="3000" i="1" dirty="0" smtClean="0"/>
              <a:t>finanční matematiky</a:t>
            </a:r>
            <a:r>
              <a:rPr lang="cs-CZ" sz="3000" dirty="0" smtClean="0"/>
              <a:t>. Na mysli máme tyto druhy úrokování:</a:t>
            </a:r>
          </a:p>
          <a:p>
            <a:r>
              <a:rPr lang="cs-CZ" sz="3000" dirty="0"/>
              <a:t>j</a:t>
            </a:r>
            <a:r>
              <a:rPr lang="cs-CZ" sz="3000" dirty="0" smtClean="0"/>
              <a:t>ednoduché,</a:t>
            </a:r>
          </a:p>
          <a:p>
            <a:r>
              <a:rPr lang="cs-CZ" sz="3000" dirty="0"/>
              <a:t>s</a:t>
            </a:r>
            <a:r>
              <a:rPr lang="cs-CZ" sz="3000" dirty="0" smtClean="0"/>
              <a:t>ložené,</a:t>
            </a:r>
          </a:p>
          <a:p>
            <a:r>
              <a:rPr lang="cs-CZ" sz="3000" dirty="0"/>
              <a:t>k</a:t>
            </a:r>
            <a:r>
              <a:rPr lang="cs-CZ" sz="3000" dirty="0" smtClean="0"/>
              <a:t>ombinované.</a:t>
            </a:r>
            <a:endParaRPr lang="cs-CZ" sz="3000" dirty="0"/>
          </a:p>
        </p:txBody>
      </p:sp>
      <p:sp>
        <p:nvSpPr>
          <p:cNvPr id="5" name="Zástupný symbol pro obsah 4"/>
          <p:cNvSpPr txBox="1">
            <a:spLocks/>
          </p:cNvSpPr>
          <p:nvPr/>
        </p:nvSpPr>
        <p:spPr>
          <a:xfrm>
            <a:off x="439752" y="3501008"/>
            <a:ext cx="8229600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Objasněte následující pojmy:</a:t>
            </a:r>
          </a:p>
          <a:p>
            <a:pPr marL="0" indent="0">
              <a:buNone/>
            </a:pPr>
            <a:r>
              <a:rPr lang="cs-CZ" sz="3000" dirty="0"/>
              <a:t>j</a:t>
            </a:r>
            <a:r>
              <a:rPr lang="cs-CZ" sz="3000" dirty="0" smtClean="0"/>
              <a:t>istina (vložená částka - vklad, půjčka – peněžní úvěr), úrok, čistý úrok (úrok po zdanění, daň z příjmu), úrokovací období (roční, pololetní, čtvrtletní, měsíční), úroková míra, úrokovací doba, výpovědní lhůta, inflace.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87772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>
                <a:solidFill>
                  <a:srgbClr val="00B050"/>
                </a:solidFill>
              </a:rPr>
              <a:t>Ú</a:t>
            </a:r>
            <a:r>
              <a:rPr lang="cs-CZ" b="1" dirty="0" smtClean="0">
                <a:solidFill>
                  <a:srgbClr val="00B050"/>
                </a:solidFill>
              </a:rPr>
              <a:t>lohy k opakování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1006630"/>
                <a:ext cx="8413484" cy="58513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Drát má průměr 6 mm. Každým tažením se průměr drátu zmenší o 8 %.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Jaký bude průměr drátu po šesti taženích?</a:t>
                </a:r>
                <a:br>
                  <a:rPr lang="cs-CZ" sz="3000" dirty="0" smtClean="0"/>
                </a:br>
                <a:r>
                  <a:rPr lang="cs-CZ" sz="3000" dirty="0"/>
                  <a:t>b</a:t>
                </a:r>
                <a:r>
                  <a:rPr lang="cs-CZ" sz="3000" dirty="0" smtClean="0"/>
                  <a:t>) Po kolika taženích bude průměr drátu menší než 4 mm?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Za jakou dobu klesne hodnota stroje na polovinu nákupní ceny, odpisuje-li se za každý rok používání 5 % ceny stroje z předchozího roku?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cs-CZ" sz="3000" dirty="0" smtClean="0"/>
                  <a:t>Při průchodu skleněnou deskou 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3000" b="0" i="1" smtClean="0">
                            <a:latin typeface="Cambria Math"/>
                          </a:rPr>
                          <m:t>20</m:t>
                        </m:r>
                      </m:den>
                    </m:f>
                  </m:oMath>
                </a14:m>
                <a:r>
                  <a:rPr lang="cs-CZ" sz="3000" dirty="0" smtClean="0"/>
                  <a:t> světelné energie přemění na vnitřní energii desky. Vypočítejte energii světla po průchodu 6 deskami.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1006630"/>
                <a:ext cx="8413484" cy="5851370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354" r="-130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144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 startAt="4"/>
                </a:pPr>
                <a:r>
                  <a:rPr lang="cs-CZ" sz="3000" dirty="0" smtClean="0"/>
                  <a:t>V recipientu vývěvy je tlak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3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cs-CZ" sz="3000" dirty="0" smtClean="0"/>
                  <a:t> Pa. Každým zdvihem pístu vývěvy klesne tlak o 5 % (na 95 % předchozího tlaku).</a:t>
                </a:r>
                <a:br>
                  <a:rPr lang="cs-CZ" sz="3000" dirty="0" smtClean="0"/>
                </a:br>
                <a:r>
                  <a:rPr lang="cs-CZ" sz="3000" dirty="0"/>
                  <a:t>a</a:t>
                </a:r>
                <a:r>
                  <a:rPr lang="cs-CZ" sz="3000" dirty="0" smtClean="0"/>
                  <a:t>) Určete tlak v recipientu po 50 zdvizích.</a:t>
                </a:r>
                <a:br>
                  <a:rPr lang="cs-CZ" sz="3000" dirty="0" smtClean="0"/>
                </a:br>
                <a:r>
                  <a:rPr lang="cs-CZ" sz="3000" dirty="0"/>
                  <a:t>b</a:t>
                </a:r>
                <a:r>
                  <a:rPr lang="cs-CZ" sz="3000" dirty="0" smtClean="0"/>
                  <a:t>) Po kolika zdvizích pístu bude tlak menší než</a:t>
                </a:r>
                <a:br>
                  <a:rPr lang="cs-CZ" sz="3000" dirty="0" smtClean="0"/>
                </a:br>
                <a:r>
                  <a:rPr lang="cs-CZ" sz="3000" dirty="0" smtClean="0"/>
                  <a:t>1 000 Pa?</a:t>
                </a:r>
              </a:p>
              <a:p>
                <a:pPr marL="514350" indent="-514350">
                  <a:buFont typeface="+mj-lt"/>
                  <a:buAutoNum type="arabicPeriod" startAt="4"/>
                </a:pPr>
                <a:r>
                  <a:rPr lang="cs-CZ" sz="3000" dirty="0" smtClean="0"/>
                  <a:t>Jan </a:t>
                </a:r>
                <a:r>
                  <a:rPr lang="cs-CZ" sz="3000" dirty="0"/>
                  <a:t>uložil </a:t>
                </a:r>
                <a:r>
                  <a:rPr lang="cs-CZ" sz="3000" dirty="0" smtClean="0"/>
                  <a:t>150 </a:t>
                </a:r>
                <a:r>
                  <a:rPr lang="cs-CZ" sz="3000" dirty="0"/>
                  <a:t>000 Kč u banky na termínovaný vklad </a:t>
                </a:r>
                <a:r>
                  <a:rPr lang="cs-CZ" sz="3000" dirty="0" smtClean="0"/>
                  <a:t>s </a:t>
                </a:r>
                <a:r>
                  <a:rPr lang="cs-CZ" sz="3000" dirty="0"/>
                  <a:t>roční úrokovou mírou 2</a:t>
                </a:r>
                <a:r>
                  <a:rPr lang="cs-CZ" sz="3000" dirty="0" smtClean="0"/>
                  <a:t> %. Úrokovací </a:t>
                </a:r>
                <a:r>
                  <a:rPr lang="cs-CZ" sz="3000" dirty="0"/>
                  <a:t>období vkladu je 1 rok. Kolik Kč zaplatí banka </a:t>
                </a:r>
                <a:r>
                  <a:rPr lang="cs-CZ" sz="3000" dirty="0" smtClean="0"/>
                  <a:t>Janovi </a:t>
                </a:r>
                <a:r>
                  <a:rPr lang="cs-CZ" sz="3000" dirty="0"/>
                  <a:t>na úrocích za </a:t>
                </a:r>
                <a:r>
                  <a:rPr lang="cs-CZ" sz="3000" dirty="0" smtClean="0"/>
                  <a:t>jeden </a:t>
                </a:r>
                <a:r>
                  <a:rPr lang="cs-CZ" sz="3000" dirty="0"/>
                  <a:t>rok? Kolik Kč zbude po zdanění? </a:t>
                </a:r>
                <a:r>
                  <a:rPr lang="cs-CZ" sz="3000" dirty="0" smtClean="0"/>
                  <a:t>Jan </a:t>
                </a:r>
                <a:r>
                  <a:rPr lang="cs-CZ" sz="3000" dirty="0"/>
                  <a:t>bude mít peníze uložené v bance po </a:t>
                </a:r>
                <a:r>
                  <a:rPr lang="cs-CZ" sz="3000" dirty="0" smtClean="0"/>
                  <a:t>dobu </a:t>
                </a:r>
                <a:r>
                  <a:rPr lang="cs-CZ" sz="3000" dirty="0"/>
                  <a:t>pěti let. Úroky banka nepřipisuje ke vkladu, ale posílá je </a:t>
                </a:r>
                <a:r>
                  <a:rPr lang="cs-CZ" sz="3000" dirty="0" smtClean="0"/>
                  <a:t>Janovi </a:t>
                </a:r>
                <a:r>
                  <a:rPr lang="cs-CZ" sz="3000" dirty="0"/>
                  <a:t>na jeho běžný </a:t>
                </a:r>
                <a:r>
                  <a:rPr lang="cs-CZ" sz="3000" dirty="0" smtClean="0"/>
                  <a:t>účet</a:t>
                </a:r>
                <a:r>
                  <a:rPr lang="cs-CZ" sz="3000" dirty="0"/>
                  <a:t>. </a:t>
                </a:r>
                <a:r>
                  <a:rPr lang="cs-CZ" sz="3000" dirty="0" smtClean="0"/>
                  <a:t>Určete </a:t>
                </a:r>
                <a:r>
                  <a:rPr lang="cs-CZ" sz="3000" dirty="0"/>
                  <a:t>jeho majetek vždy na konci roku.</a:t>
                </a:r>
                <a:endParaRPr lang="cs-CZ" sz="30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6" y="260648"/>
                <a:ext cx="8413484" cy="6408712"/>
              </a:xfrm>
              <a:prstGeom prst="rect">
                <a:avLst/>
              </a:prstGeom>
              <a:blipFill rotWithShape="1">
                <a:blip r:embed="rId2"/>
                <a:stretch>
                  <a:fillRect l="-1739" t="-1903" r="-12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210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260648"/>
            <a:ext cx="8413484" cy="64087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6"/>
            </a:pPr>
            <a:r>
              <a:rPr lang="cs-CZ" sz="3000" dirty="0" smtClean="0"/>
              <a:t>Jan </a:t>
            </a:r>
            <a:r>
              <a:rPr lang="cs-CZ" sz="3000" dirty="0"/>
              <a:t>uložil </a:t>
            </a:r>
            <a:r>
              <a:rPr lang="cs-CZ" sz="3000" dirty="0" smtClean="0"/>
              <a:t>150 </a:t>
            </a:r>
            <a:r>
              <a:rPr lang="cs-CZ" sz="3000" dirty="0"/>
              <a:t>000 Kč u banky na termínovaný vklad s roční úrokovou mírou 2</a:t>
            </a:r>
            <a:r>
              <a:rPr lang="cs-CZ" sz="3000" dirty="0" smtClean="0"/>
              <a:t> %. Úrokovací </a:t>
            </a:r>
            <a:r>
              <a:rPr lang="cs-CZ" sz="3000" dirty="0"/>
              <a:t>období vkladu je 1 rok. Kolik Kč zaplatí banka </a:t>
            </a:r>
            <a:r>
              <a:rPr lang="cs-CZ" sz="3000" dirty="0" smtClean="0"/>
              <a:t>Janovi </a:t>
            </a:r>
            <a:r>
              <a:rPr lang="cs-CZ" sz="3000" dirty="0"/>
              <a:t>na úrocích za </a:t>
            </a:r>
            <a:r>
              <a:rPr lang="cs-CZ" sz="3000" dirty="0" smtClean="0"/>
              <a:t>jeden </a:t>
            </a:r>
            <a:r>
              <a:rPr lang="cs-CZ" sz="3000" dirty="0"/>
              <a:t>rok? Kolik Kč zbude po zdanění? </a:t>
            </a:r>
            <a:r>
              <a:rPr lang="cs-CZ" sz="3000" dirty="0" smtClean="0"/>
              <a:t>Jan </a:t>
            </a:r>
            <a:r>
              <a:rPr lang="cs-CZ" sz="3000" dirty="0"/>
              <a:t>bude mít peníze uložené v bance po </a:t>
            </a:r>
            <a:r>
              <a:rPr lang="cs-CZ" sz="3000" dirty="0" smtClean="0"/>
              <a:t>dobu </a:t>
            </a:r>
            <a:r>
              <a:rPr lang="cs-CZ" sz="3000" dirty="0"/>
              <a:t>pěti let. Úroky banka připisuje ke vkladu. </a:t>
            </a:r>
            <a:r>
              <a:rPr lang="cs-CZ" sz="3000" dirty="0" smtClean="0"/>
              <a:t>Určete </a:t>
            </a:r>
            <a:r>
              <a:rPr lang="cs-CZ" sz="3000" dirty="0"/>
              <a:t>jeho majetek vždy na konci </a:t>
            </a:r>
            <a:r>
              <a:rPr lang="cs-CZ" sz="3000" dirty="0" smtClean="0"/>
              <a:t>roku.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cs-CZ" sz="3000" dirty="0" smtClean="0"/>
              <a:t>Jan </a:t>
            </a:r>
            <a:r>
              <a:rPr lang="cs-CZ" sz="3000" dirty="0"/>
              <a:t>uložil </a:t>
            </a:r>
            <a:r>
              <a:rPr lang="cs-CZ" sz="3000" dirty="0" smtClean="0"/>
              <a:t>150 </a:t>
            </a:r>
            <a:r>
              <a:rPr lang="cs-CZ" sz="3000" dirty="0"/>
              <a:t>000 Kč u banky na termínovaný vklad s roční úrokovou mírou </a:t>
            </a:r>
            <a:r>
              <a:rPr lang="cs-CZ" sz="3000" dirty="0" smtClean="0"/>
              <a:t>2 %. Úrokovací </a:t>
            </a:r>
            <a:r>
              <a:rPr lang="cs-CZ" sz="3000" dirty="0"/>
              <a:t>období vkladu je 1 měsíc. Kolik Kč zaplatí banka </a:t>
            </a:r>
            <a:r>
              <a:rPr lang="cs-CZ" sz="3000" dirty="0" smtClean="0"/>
              <a:t>Janovi </a:t>
            </a:r>
            <a:r>
              <a:rPr lang="cs-CZ" sz="3000" dirty="0"/>
              <a:t>na úrocích za </a:t>
            </a:r>
            <a:r>
              <a:rPr lang="cs-CZ" sz="3000" dirty="0" smtClean="0"/>
              <a:t>jeden </a:t>
            </a:r>
            <a:r>
              <a:rPr lang="cs-CZ" sz="3000" dirty="0"/>
              <a:t>rok? Kolik Kč zbude po zdanění? </a:t>
            </a:r>
            <a:r>
              <a:rPr lang="cs-CZ" sz="3000" dirty="0" smtClean="0"/>
              <a:t>Jan </a:t>
            </a:r>
            <a:r>
              <a:rPr lang="cs-CZ" sz="3000" dirty="0"/>
              <a:t>bude mít peníze uložené v bance po </a:t>
            </a:r>
            <a:r>
              <a:rPr lang="cs-CZ" sz="3000" dirty="0" smtClean="0"/>
              <a:t>dobu </a:t>
            </a:r>
            <a:r>
              <a:rPr lang="cs-CZ" sz="3000" dirty="0"/>
              <a:t>pěti let. Úroky banka připisuje ke vkladu. </a:t>
            </a:r>
            <a:r>
              <a:rPr lang="cs-CZ" sz="3000" dirty="0" smtClean="0"/>
              <a:t>Určete </a:t>
            </a:r>
            <a:r>
              <a:rPr lang="cs-CZ" sz="3000" dirty="0"/>
              <a:t>jeho majetek vždy na konci </a:t>
            </a:r>
            <a:r>
              <a:rPr lang="cs-CZ" sz="3000" dirty="0" smtClean="0"/>
              <a:t>roku</a:t>
            </a:r>
            <a:r>
              <a:rPr lang="cs-CZ" sz="3000" dirty="0"/>
              <a:t>. </a:t>
            </a:r>
            <a:endParaRPr lang="cs-CZ" sz="3000" dirty="0" smtClean="0"/>
          </a:p>
          <a:p>
            <a:pPr marL="514350" indent="-514350">
              <a:buFont typeface="+mj-lt"/>
              <a:buAutoNum type="arabicPeriod" startAt="6"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275682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260648"/>
            <a:ext cx="8413484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8"/>
            </a:pPr>
            <a:r>
              <a:rPr lang="cs-CZ" sz="3000" dirty="0" smtClean="0"/>
              <a:t>Určete, </a:t>
            </a:r>
            <a:r>
              <a:rPr lang="cs-CZ" sz="3000" dirty="0"/>
              <a:t>jakou hodnotu bude mít </a:t>
            </a:r>
            <a:r>
              <a:rPr lang="cs-CZ" sz="3000" dirty="0" smtClean="0"/>
              <a:t>150 </a:t>
            </a:r>
            <a:r>
              <a:rPr lang="cs-CZ" sz="3000" dirty="0"/>
              <a:t>000 Kč za rok, pokud se potvrdí roční odhad </a:t>
            </a:r>
            <a:r>
              <a:rPr lang="cs-CZ" sz="3000" dirty="0" smtClean="0"/>
              <a:t>inflace </a:t>
            </a:r>
            <a:r>
              <a:rPr lang="cs-CZ" sz="3000" dirty="0"/>
              <a:t>ve výši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3 %.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cs-CZ" sz="3000" dirty="0" smtClean="0"/>
              <a:t>Určete </a:t>
            </a:r>
            <a:r>
              <a:rPr lang="cs-CZ" sz="3000" dirty="0"/>
              <a:t>hodnotu </a:t>
            </a:r>
            <a:r>
              <a:rPr lang="cs-CZ" sz="3000" dirty="0" smtClean="0"/>
              <a:t>150 </a:t>
            </a:r>
            <a:r>
              <a:rPr lang="cs-CZ" sz="3000" dirty="0"/>
              <a:t>000 Kč po deseti letech, pokud se bude průměrná hodnota inflace </a:t>
            </a:r>
            <a:r>
              <a:rPr lang="cs-CZ" sz="3000" dirty="0" smtClean="0"/>
              <a:t>v </a:t>
            </a:r>
            <a:r>
              <a:rPr lang="cs-CZ" sz="3000" dirty="0"/>
              <a:t>tomto období rovnat </a:t>
            </a:r>
            <a:r>
              <a:rPr lang="cs-CZ" sz="3000" dirty="0" smtClean="0"/>
              <a:t>3 %.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cs-CZ" sz="3000" dirty="0" smtClean="0"/>
              <a:t>Jan </a:t>
            </a:r>
            <a:r>
              <a:rPr lang="cs-CZ" sz="3000" dirty="0"/>
              <a:t>si při koupi bytu půjčil na hypotéční úvěr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1 000 000 </a:t>
            </a:r>
            <a:r>
              <a:rPr lang="cs-CZ" sz="3000" dirty="0"/>
              <a:t>Kč. Banka úvěr </a:t>
            </a:r>
            <a:r>
              <a:rPr lang="cs-CZ" sz="3000" dirty="0" smtClean="0"/>
              <a:t>poskytla </a:t>
            </a:r>
            <a:r>
              <a:rPr lang="cs-CZ" sz="3000" dirty="0"/>
              <a:t>na </a:t>
            </a:r>
            <a:r>
              <a:rPr lang="cs-CZ" sz="3000" dirty="0" smtClean="0"/>
              <a:t>15 </a:t>
            </a:r>
            <a:r>
              <a:rPr lang="cs-CZ" sz="3000" dirty="0"/>
              <a:t>let,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s </a:t>
            </a:r>
            <a:r>
              <a:rPr lang="cs-CZ" sz="3000" dirty="0"/>
              <a:t>roční úrokovou mírou fixovanou na celou dobu splácení na </a:t>
            </a:r>
            <a:r>
              <a:rPr lang="cs-CZ" sz="3000" dirty="0" smtClean="0"/>
              <a:t>4,7 % </a:t>
            </a:r>
            <a:r>
              <a:rPr lang="cs-CZ" sz="3000" dirty="0"/>
              <a:t>a měsíčním úrokovým obdobím. Úvěr je splácen formou měsíčních splátek, první po měsíci od jeho poskytnutí, poslední po uplynutí </a:t>
            </a:r>
            <a:r>
              <a:rPr lang="cs-CZ" sz="3000" dirty="0" smtClean="0"/>
              <a:t>15 </a:t>
            </a:r>
            <a:r>
              <a:rPr lang="cs-CZ" sz="3000" dirty="0"/>
              <a:t>let. </a:t>
            </a:r>
            <a:r>
              <a:rPr lang="cs-CZ" sz="3000" dirty="0" smtClean="0"/>
              <a:t>Určete </a:t>
            </a:r>
            <a:r>
              <a:rPr lang="cs-CZ" sz="3000" dirty="0"/>
              <a:t>výšku jedné </a:t>
            </a:r>
            <a:r>
              <a:rPr lang="cs-CZ" sz="3000" dirty="0" smtClean="0"/>
              <a:t>splátky.</a:t>
            </a:r>
          </a:p>
        </p:txBody>
      </p:sp>
    </p:spTree>
    <p:extLst>
      <p:ext uri="{BB962C8B-B14F-4D97-AF65-F5344CB8AC3E}">
        <p14:creationId xmlns:p14="http://schemas.microsoft.com/office/powerpoint/2010/main" val="231104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droje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3000" dirty="0" smtClean="0"/>
              <a:t>ODVÁRKO, Oldřich. Matematika pro gymnázia: Posloupnosti a řady. Dotisk 2. vyd. Praha: Prometheus, spol. s r. o., 2001, ISBN 80-7196-195-7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POLÁK, Josef. Středoškolská matematika v úlohách II. 1. vyd. Praha</a:t>
            </a:r>
            <a:r>
              <a:rPr lang="cs-CZ" sz="3000" dirty="0"/>
              <a:t>: </a:t>
            </a:r>
            <a:r>
              <a:rPr lang="cs-CZ" sz="3000" dirty="0" smtClean="0"/>
              <a:t>Prometheus</a:t>
            </a:r>
            <a:r>
              <a:rPr lang="cs-CZ" sz="3000" dirty="0"/>
              <a:t>, spol. s r. o., </a:t>
            </a:r>
            <a:r>
              <a:rPr lang="cs-CZ" sz="3000" dirty="0" smtClean="0"/>
              <a:t>1999, </a:t>
            </a:r>
            <a:br>
              <a:rPr lang="cs-CZ" sz="3000" dirty="0" smtClean="0"/>
            </a:br>
            <a:r>
              <a:rPr lang="cs-CZ" sz="3000" dirty="0" smtClean="0"/>
              <a:t>ISBN 80-7196-166-3</a:t>
            </a:r>
          </a:p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 smtClean="0"/>
              <a:t>Příklady – vlastní tvorba – M. Pazdera</a:t>
            </a:r>
            <a:endParaRPr lang="cs-CZ" sz="3000" dirty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  <a:p>
            <a:pPr marL="0" indent="0">
              <a:buNone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9999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5"/>
          <p:cNvSpPr txBox="1">
            <a:spLocks/>
          </p:cNvSpPr>
          <p:nvPr/>
        </p:nvSpPr>
        <p:spPr>
          <a:xfrm>
            <a:off x="478996" y="260648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Anotace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78996" y="934622"/>
            <a:ext cx="8341476" cy="5518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2600" dirty="0" smtClean="0"/>
          </a:p>
        </p:txBody>
      </p:sp>
      <p:sp>
        <p:nvSpPr>
          <p:cNvPr id="4" name="Zástupný symbol pro obsah 4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600" dirty="0" smtClean="0"/>
              <a:t>Prezentace slouží učiteli a žákům jako pomůcka při výkladu </a:t>
            </a:r>
            <a:br>
              <a:rPr lang="cs-CZ" sz="2600" dirty="0" smtClean="0"/>
            </a:br>
            <a:r>
              <a:rPr lang="cs-CZ" sz="2600" dirty="0" smtClean="0"/>
              <a:t>a upevňování nového a opakování již probraného učiva </a:t>
            </a:r>
            <a:br>
              <a:rPr lang="cs-CZ" sz="2600" dirty="0" smtClean="0"/>
            </a:br>
            <a:r>
              <a:rPr lang="cs-CZ" sz="2600" dirty="0" smtClean="0"/>
              <a:t>o posloupnostech. Obsahuje teorii, komentáře, řešené i neřešené příklady, otázky a úlohy k opakování.</a:t>
            </a:r>
          </a:p>
          <a:p>
            <a:pPr marL="0" indent="0">
              <a:buNone/>
            </a:pPr>
            <a:r>
              <a:rPr lang="cs-CZ" sz="2600" dirty="0" smtClean="0"/>
              <a:t>Forma výuky: hromadná (PC + dataprojektor), popřípadě individualizovaná (PC)</a:t>
            </a:r>
          </a:p>
          <a:p>
            <a:pPr marL="0" indent="0">
              <a:buNone/>
            </a:pPr>
            <a:r>
              <a:rPr lang="cs-CZ" sz="2600" dirty="0" smtClean="0"/>
              <a:t>Převládající klíčové kompetence: kompetence k učení, kompetence k řešení problémů, kompetence komunikativní</a:t>
            </a:r>
          </a:p>
          <a:p>
            <a:pPr marL="0" indent="0">
              <a:buNone/>
            </a:pPr>
            <a:r>
              <a:rPr lang="cs-CZ" sz="2600" dirty="0" smtClean="0"/>
              <a:t>Vazba na ŠVP:</a:t>
            </a:r>
            <a:br>
              <a:rPr lang="cs-CZ" sz="2600" dirty="0" smtClean="0"/>
            </a:br>
            <a:r>
              <a:rPr lang="cs-CZ" sz="2600" dirty="0" smtClean="0"/>
              <a:t>Školní vzdělávací program pro čtyřleté gymnázium – učební osnovy MATEMATIKA – 4. ročník – Posloupnosti a řady</a:t>
            </a:r>
          </a:p>
          <a:p>
            <a:pPr marL="0" indent="0">
              <a:buNone/>
            </a:pPr>
            <a:r>
              <a:rPr lang="cs-CZ" sz="2600" dirty="0"/>
              <a:t>Školní vzdělávací program pro </a:t>
            </a:r>
            <a:r>
              <a:rPr lang="cs-CZ" sz="2600" dirty="0" smtClean="0"/>
              <a:t>osmileté </a:t>
            </a:r>
            <a:r>
              <a:rPr lang="cs-CZ" sz="2600" dirty="0"/>
              <a:t>gymnázium – </a:t>
            </a:r>
            <a:r>
              <a:rPr lang="cs-CZ" sz="2600" dirty="0" smtClean="0"/>
              <a:t>část B - učební </a:t>
            </a:r>
            <a:r>
              <a:rPr lang="cs-CZ" sz="2600" dirty="0"/>
              <a:t>osnovy MATEMATIKA – </a:t>
            </a:r>
            <a:r>
              <a:rPr lang="cs-CZ" sz="2600" dirty="0" smtClean="0"/>
              <a:t>oktáva </a:t>
            </a:r>
            <a:r>
              <a:rPr lang="cs-CZ" sz="2600" dirty="0"/>
              <a:t>– Posloupnosti a řady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63977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Užití geometrických posloupností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Zástupný symbol pro obsah 4"/>
          <p:cNvSpPr txBox="1">
            <a:spLocks/>
          </p:cNvSpPr>
          <p:nvPr/>
        </p:nvSpPr>
        <p:spPr>
          <a:xfrm>
            <a:off x="450911" y="460302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3000" dirty="0">
              <a:solidFill>
                <a:prstClr val="black"/>
              </a:solidFill>
            </a:endParaRPr>
          </a:p>
        </p:txBody>
      </p:sp>
      <p:sp>
        <p:nvSpPr>
          <p:cNvPr id="9" name="Zástupný symbol pro obsah 4"/>
          <p:cNvSpPr txBox="1">
            <a:spLocks/>
          </p:cNvSpPr>
          <p:nvPr/>
        </p:nvSpPr>
        <p:spPr>
          <a:xfrm>
            <a:off x="436935" y="162880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>
                <a:solidFill>
                  <a:prstClr val="black"/>
                </a:solidFill>
              </a:rPr>
              <a:t>Úvodem opět stručně připomeňme, které vztahy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u geometrických posloupností používáme. Vyslovte </a:t>
            </a:r>
            <a:br>
              <a:rPr lang="cs-CZ" sz="3000" dirty="0" smtClean="0">
                <a:solidFill>
                  <a:prstClr val="black"/>
                </a:solidFill>
              </a:rPr>
            </a:br>
            <a:r>
              <a:rPr lang="cs-CZ" sz="3000" dirty="0" smtClean="0">
                <a:solidFill>
                  <a:prstClr val="black"/>
                </a:solidFill>
              </a:rPr>
              <a:t>k nim podmínky platnosti.</a:t>
            </a:r>
            <a:endParaRPr lang="cs-CZ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4"/>
              <p:cNvSpPr txBox="1">
                <a:spLocks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  <m:r>
                            <a:rPr lang="cs-CZ" sz="3000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b="0" i="1" smtClean="0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cs-CZ" sz="3000" b="0" i="0" smtClean="0">
                          <a:latin typeface="Cambria Math"/>
                        </a:rPr>
                        <m:t>; 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𝑟</m:t>
                          </m:r>
                        </m:sub>
                      </m:sSub>
                      <m:sSup>
                        <m:sSupPr>
                          <m:ctrlPr>
                            <a:rPr lang="cs-CZ" sz="3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30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30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cs-CZ" sz="3000" b="0" i="1" smtClean="0">
                              <a:latin typeface="Cambria Math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r>
                      <a:rPr lang="cs-CZ" sz="30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</a:rPr>
                      <m:t>=1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);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cs-CZ" sz="30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30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30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3000" i="1">
                            <a:latin typeface="Cambria Math"/>
                          </a:rPr>
                          <m:t>𝑞</m:t>
                        </m:r>
                        <m:r>
                          <a:rPr lang="cs-CZ" sz="3000" i="1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𝑞</m:t>
                    </m:r>
                    <m:r>
                      <a:rPr lang="cs-CZ" sz="3000" i="1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cs-CZ" sz="3000" dirty="0" smtClean="0">
                    <a:solidFill>
                      <a:prstClr val="black"/>
                    </a:solidFill>
                  </a:rPr>
                  <a:t>)</a:t>
                </a:r>
                <a:endParaRPr lang="cs-CZ" sz="3000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30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30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3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cs-CZ" sz="30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cs-CZ" sz="3000" b="0" i="1" smtClean="0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cs-CZ" sz="30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cs-CZ" sz="3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cs-CZ" sz="30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cs-CZ" sz="3000" b="0" i="1" smtClean="0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cs-CZ" sz="30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1" y="2924944"/>
                <a:ext cx="8229600" cy="393305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9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520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</a:t>
            </a:r>
            <a:r>
              <a:rPr lang="cs-CZ" b="1" dirty="0">
                <a:solidFill>
                  <a:srgbClr val="00B050"/>
                </a:solidFill>
              </a:rPr>
              <a:t>1</a:t>
            </a:r>
            <a:r>
              <a:rPr lang="cs-CZ" b="1" dirty="0" smtClean="0">
                <a:solidFill>
                  <a:srgbClr val="00B050"/>
                </a:solidFill>
              </a:rPr>
              <a:t> (řešený)</a:t>
            </a:r>
          </a:p>
          <a:p>
            <a:pPr marL="0" indent="0">
              <a:buNone/>
            </a:pPr>
            <a:r>
              <a:rPr lang="cs-CZ" sz="3000" dirty="0" smtClean="0"/>
              <a:t>Bakterie se množí dělením (půlením) tak, že </a:t>
            </a:r>
            <a:br>
              <a:rPr lang="cs-CZ" sz="3000" dirty="0" smtClean="0"/>
            </a:br>
            <a:r>
              <a:rPr lang="cs-CZ" sz="3000" dirty="0" smtClean="0"/>
              <a:t>k tomuto jejich dělení dochází za příznivých podmínek vždy jednou za půl hodiny. </a:t>
            </a:r>
            <a:r>
              <a:rPr lang="cs-CZ" sz="3000" smtClean="0"/>
              <a:t>Kolik bakterií </a:t>
            </a:r>
            <a:r>
              <a:rPr lang="cs-CZ" sz="3000" dirty="0" smtClean="0"/>
              <a:t>vznikne z jedné bakterie za 10 hodin?</a:t>
            </a:r>
          </a:p>
        </p:txBody>
      </p:sp>
      <p:sp>
        <p:nvSpPr>
          <p:cNvPr id="7" name="Zástupný symbol pro obsah 5"/>
          <p:cNvSpPr txBox="1">
            <a:spLocks/>
          </p:cNvSpPr>
          <p:nvPr/>
        </p:nvSpPr>
        <p:spPr>
          <a:xfrm>
            <a:off x="444380" y="2636912"/>
            <a:ext cx="8376092" cy="20882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Řešení</a:t>
            </a:r>
            <a:r>
              <a:rPr lang="cs-CZ" sz="2600" b="0" i="1" dirty="0" smtClean="0">
                <a:latin typeface="Cambria Math"/>
              </a:rPr>
              <a:t/>
            </a:r>
            <a:br>
              <a:rPr lang="cs-CZ" sz="2600" b="0" i="1" dirty="0" smtClean="0">
                <a:latin typeface="Cambria Math"/>
              </a:rPr>
            </a:br>
            <a:r>
              <a:rPr lang="cs-CZ" sz="2600" dirty="0" smtClean="0"/>
              <a:t>Za 0,5 h vzniknou z 1 bakterie dělením 2 bakterie, za dalších 0,5 h vzniknou ze 2 bakterií 4 bakterie, za dalších 0,5 h vznikne ze 4 bakterií 8 bakterií… Počty bakterií po každé půlhodině (2, 4, 8, 16…) tvoří členy GP.</a:t>
            </a:r>
          </a:p>
        </p:txBody>
      </p:sp>
      <p:sp>
        <p:nvSpPr>
          <p:cNvPr id="10" name="Zástupný symbol pro obsah 5"/>
          <p:cNvSpPr txBox="1">
            <a:spLocks/>
          </p:cNvSpPr>
          <p:nvPr/>
        </p:nvSpPr>
        <p:spPr>
          <a:xfrm>
            <a:off x="444380" y="620130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Za 10 hodin vznikne 1 048 576 bakterií.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19430" y="4581128"/>
                <a:ext cx="8520108" cy="9361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cs-CZ" sz="2600" dirty="0" smtClean="0"/>
                  <a:t> (po 0,5 h),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cs-CZ" sz="2600" dirty="0" smtClean="0"/>
                  <a:t> (po 1 h),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</a:rPr>
                      <m:t>=8</m:t>
                    </m:r>
                  </m:oMath>
                </a14:m>
                <a:r>
                  <a:rPr lang="cs-CZ" sz="2600" dirty="0" smtClean="0"/>
                  <a:t> (po 1,5 h) …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=2, </m:t>
                    </m:r>
                    <m:sSub>
                      <m:sSub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=?</m:t>
                    </m:r>
                  </m:oMath>
                </a14:m>
                <a:r>
                  <a:rPr lang="cs-CZ" sz="2600" dirty="0" smtClean="0"/>
                  <a:t> (po 10 h),</a:t>
                </a:r>
                <a:endParaRPr lang="cs-CZ" sz="26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30" y="4581128"/>
                <a:ext cx="8520108" cy="936104"/>
              </a:xfrm>
              <a:prstGeom prst="rect">
                <a:avLst/>
              </a:prstGeom>
              <a:blipFill rotWithShape="1">
                <a:blip r:embed="rId2"/>
                <a:stretch>
                  <a:fillRect t="-5195" b="-1948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ástupný symbol pro obsah 4"/>
              <p:cNvSpPr txBox="1">
                <a:spLocks/>
              </p:cNvSpPr>
              <p:nvPr/>
            </p:nvSpPr>
            <p:spPr>
              <a:xfrm>
                <a:off x="428310" y="5733256"/>
                <a:ext cx="8520108" cy="6120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cs-CZ" sz="2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cs-CZ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600" i="1">
                            <a:latin typeface="Cambria Math"/>
                          </a:rPr>
                          <m:t>𝑛</m:t>
                        </m:r>
                        <m:r>
                          <a:rPr lang="cs-CZ" sz="26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cs-CZ" sz="2600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cs-CZ" sz="2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20</m:t>
                        </m:r>
                      </m:sub>
                    </m:sSub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19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20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=1 048 576</m:t>
                    </m:r>
                  </m:oMath>
                </a14:m>
                <a:r>
                  <a:rPr lang="cs-CZ" sz="2600" dirty="0" smtClean="0"/>
                  <a:t>.</a:t>
                </a:r>
                <a:endParaRPr lang="cs-CZ" sz="2600" dirty="0"/>
              </a:p>
            </p:txBody>
          </p:sp>
        </mc:Choice>
        <mc:Fallback xmlns="">
          <p:sp>
            <p:nvSpPr>
              <p:cNvPr id="13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10" y="5733256"/>
                <a:ext cx="8520108" cy="612068"/>
              </a:xfrm>
              <a:prstGeom prst="rect">
                <a:avLst/>
              </a:prstGeom>
              <a:blipFill rotWithShape="1">
                <a:blip r:embed="rId3"/>
                <a:stretch>
                  <a:fillRect t="-7921" b="-49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752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10" grpId="0"/>
      <p:bldP spid="8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9"/>
                <a:ext cx="8229600" cy="237626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</a:t>
                </a:r>
                <a:r>
                  <a:rPr lang="cs-CZ" b="1" dirty="0">
                    <a:solidFill>
                      <a:srgbClr val="00B050"/>
                    </a:solidFill>
                  </a:rPr>
                  <a:t>2</a:t>
                </a:r>
                <a:r>
                  <a:rPr lang="cs-CZ" b="1" dirty="0" smtClean="0">
                    <a:solidFill>
                      <a:srgbClr val="00B050"/>
                    </a:solidFill>
                  </a:rPr>
                  <a:t> (řešený)</a:t>
                </a:r>
              </a:p>
              <a:p>
                <a:pPr marL="0" indent="0">
                  <a:buNone/>
                </a:pPr>
                <a:r>
                  <a:rPr lang="cs-CZ" sz="3000" dirty="0" smtClean="0"/>
                  <a:t>V určité lesní oblasti se odhaduje množství dřeva na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1,8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cs-CZ" sz="3000" dirty="0" smtClean="0"/>
                  <a:t> m</a:t>
                </a:r>
                <a:r>
                  <a:rPr lang="cs-CZ" sz="3000" baseline="30000" dirty="0" smtClean="0"/>
                  <a:t>3</a:t>
                </a:r>
                <a:r>
                  <a:rPr lang="cs-CZ" sz="3000" dirty="0" smtClean="0"/>
                  <a:t> a roční přírůstek je 2 %. Jaký bude přibližně stav po 10 letech, jestliže se ročně vytěží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3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3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3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cs-CZ" sz="3000" dirty="0" smtClean="0"/>
                  <a:t> m</a:t>
                </a:r>
                <a:r>
                  <a:rPr lang="cs-CZ" sz="3000" baseline="30000" dirty="0" smtClean="0"/>
                  <a:t>3</a:t>
                </a:r>
                <a:r>
                  <a:rPr lang="cs-CZ" sz="3000" dirty="0" smtClean="0"/>
                  <a:t> dřeva?</a:t>
                </a:r>
              </a:p>
            </p:txBody>
          </p:sp>
        </mc:Choice>
        <mc:Fallback xmlns="">
          <p:sp>
            <p:nvSpPr>
              <p:cNvPr id="6" name="Zástupný symbol pro obsah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9"/>
                <a:ext cx="8229600" cy="2376263"/>
              </a:xfrm>
              <a:blipFill rotWithShape="1">
                <a:blip r:embed="rId2"/>
                <a:stretch>
                  <a:fillRect l="-1852" t="-5385" r="-1704" b="-359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2420888"/>
                <a:ext cx="8376092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Řešení</a:t>
                </a:r>
                <a:r>
                  <a:rPr lang="cs-CZ" sz="2600" b="0" i="1" dirty="0" smtClean="0">
                    <a:latin typeface="Cambria Math"/>
                  </a:rPr>
                  <a:t/>
                </a:r>
                <a:br>
                  <a:rPr lang="cs-CZ" sz="2600" b="0" i="1" dirty="0" smtClean="0">
                    <a:latin typeface="Cambria Math"/>
                  </a:rPr>
                </a:br>
                <a:r>
                  <a:rPr lang="cs-CZ" sz="2600" dirty="0" smtClean="0"/>
                  <a:t>Označme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𝑎</m:t>
                    </m:r>
                    <m:r>
                      <a:rPr lang="cs-CZ" sz="2600" b="0" i="1" smtClean="0">
                        <a:latin typeface="Cambria Math"/>
                      </a:rPr>
                      <m:t>=1,8∙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𝑝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=2,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=3∙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=10</m:t>
                    </m:r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je stav dřeva po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cs-CZ" sz="2600" dirty="0" smtClean="0"/>
                  <a:t> letech. Předpokládejme, že se v lese kácí jednorázově, vždy na konci ročního období.</a:t>
                </a:r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420888"/>
                <a:ext cx="8376092" cy="1800200"/>
              </a:xfrm>
              <a:prstGeom prst="rect">
                <a:avLst/>
              </a:prstGeom>
              <a:blipFill rotWithShape="1">
                <a:blip r:embed="rId3"/>
                <a:stretch>
                  <a:fillRect l="-1892" t="-6780" b="-20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ástupný symbol pro obsah 4"/>
              <p:cNvSpPr txBox="1">
                <a:spLocks/>
              </p:cNvSpPr>
              <p:nvPr/>
            </p:nvSpPr>
            <p:spPr>
              <a:xfrm>
                <a:off x="419430" y="3875810"/>
                <a:ext cx="8724570" cy="29821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400" b="0" i="1" smtClean="0">
                        <a:latin typeface="Cambria Math"/>
                      </a:rPr>
                      <m:t>=</m:t>
                    </m:r>
                    <m:r>
                      <a:rPr lang="cs-CZ" sz="2400" b="0" i="1" smtClean="0">
                        <a:latin typeface="Cambria Math"/>
                      </a:rPr>
                      <m:t>𝑎𝑞</m:t>
                    </m:r>
                    <m:r>
                      <a:rPr lang="cs-CZ" sz="2400" b="0" i="1" smtClean="0">
                        <a:latin typeface="Cambria Math"/>
                      </a:rPr>
                      <m:t>−</m:t>
                    </m:r>
                    <m:r>
                      <a:rPr lang="cs-CZ" sz="2400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cs-CZ" sz="2400" dirty="0" smtClean="0"/>
                  <a:t>, kde 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/>
                      </a:rPr>
                      <m:t>𝑞</m:t>
                    </m:r>
                    <m:r>
                      <a:rPr lang="cs-CZ" sz="2400" b="0" i="1" smtClean="0">
                        <a:latin typeface="Cambria Math"/>
                      </a:rPr>
                      <m:t>=1+</m:t>
                    </m:r>
                    <m:f>
                      <m:f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b="0" i="1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cs-CZ" sz="2400" b="0" i="1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cs-CZ" sz="2400" dirty="0" smtClean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cs-CZ" sz="2400" b="0" i="1" smtClean="0">
                        <a:latin typeface="Cambria Math"/>
                      </a:rPr>
                      <m:t>𝑞</m:t>
                    </m:r>
                    <m:r>
                      <a:rPr lang="cs-CZ" sz="2400" b="0" i="1" smtClean="0">
                        <a:latin typeface="Cambria Math"/>
                      </a:rPr>
                      <m:t>−</m:t>
                    </m:r>
                    <m:r>
                      <a:rPr lang="cs-CZ" sz="2400" b="0" i="1" smtClean="0">
                        <a:latin typeface="Cambria Math"/>
                      </a:rPr>
                      <m:t>𝑏</m:t>
                    </m:r>
                    <m:r>
                      <a:rPr lang="cs-CZ" sz="2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400" i="1">
                            <a:latin typeface="Cambria Math"/>
                          </a:rPr>
                          <m:t>𝑎𝑞</m:t>
                        </m:r>
                        <m:r>
                          <a:rPr lang="cs-CZ" sz="2400" i="1">
                            <a:latin typeface="Cambria Math"/>
                          </a:rPr>
                          <m:t>−</m:t>
                        </m:r>
                        <m:r>
                          <a:rPr lang="cs-CZ" sz="2400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cs-CZ" sz="2400" b="0" i="1" smtClean="0">
                        <a:latin typeface="Cambria Math"/>
                      </a:rPr>
                      <m:t>𝑞</m:t>
                    </m:r>
                    <m:r>
                      <a:rPr lang="cs-CZ" sz="2400" b="0" i="1" smtClean="0">
                        <a:latin typeface="Cambria Math"/>
                      </a:rPr>
                      <m:t>−</m:t>
                    </m:r>
                    <m:r>
                      <a:rPr lang="cs-CZ" sz="2400" b="0" i="1" smtClean="0">
                        <a:latin typeface="Cambria Math"/>
                      </a:rPr>
                      <m:t>𝑏</m:t>
                    </m:r>
                    <m:r>
                      <a:rPr lang="cs-CZ" sz="2400" b="0" i="1" smtClean="0">
                        <a:latin typeface="Cambria Math"/>
                      </a:rPr>
                      <m:t>=</m:t>
                    </m:r>
                    <m:r>
                      <a:rPr lang="cs-CZ" sz="2400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sz="2400" b="0" i="1" smtClean="0">
                        <a:latin typeface="Cambria Math"/>
                      </a:rPr>
                      <m:t>−</m:t>
                    </m:r>
                    <m:r>
                      <a:rPr lang="cs-CZ" sz="2400" b="0" i="1" smtClean="0">
                        <a:latin typeface="Cambria Math"/>
                      </a:rPr>
                      <m:t>𝑏</m:t>
                    </m:r>
                    <m:d>
                      <m:d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  <m:r>
                          <a:rPr lang="cs-CZ" sz="24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cs-CZ" sz="2400" dirty="0" smtClean="0"/>
                  <a:t>,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cs-CZ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sz="2400" i="1">
                        <a:latin typeface="Cambria Math"/>
                      </a:rPr>
                      <m:t>𝑞</m:t>
                    </m:r>
                    <m:r>
                      <a:rPr lang="cs-CZ" sz="2400" i="1">
                        <a:latin typeface="Cambria Math"/>
                      </a:rPr>
                      <m:t>−</m:t>
                    </m:r>
                    <m:r>
                      <a:rPr lang="cs-CZ" sz="2400" i="1">
                        <a:latin typeface="Cambria Math"/>
                      </a:rPr>
                      <m:t>𝑏</m:t>
                    </m:r>
                    <m:r>
                      <a:rPr lang="cs-CZ" sz="24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400" i="1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cs-CZ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4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400" i="1">
                            <a:latin typeface="Cambria Math"/>
                          </a:rPr>
                          <m:t>−</m:t>
                        </m:r>
                        <m:r>
                          <a:rPr lang="cs-CZ" sz="2400" i="1">
                            <a:latin typeface="Cambria Math"/>
                          </a:rPr>
                          <m:t>𝑏</m:t>
                        </m:r>
                        <m:d>
                          <m:dPr>
                            <m:ctrlPr>
                              <a:rPr lang="cs-CZ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cs-CZ" sz="2400" i="1">
                                <a:latin typeface="Cambria Math"/>
                              </a:rPr>
                              <m:t>𝑞</m:t>
                            </m:r>
                            <m:r>
                              <a:rPr lang="cs-CZ" sz="2400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</m:d>
                    <m:r>
                      <a:rPr lang="cs-CZ" sz="2400" b="0" i="1" smtClean="0">
                        <a:latin typeface="Cambria Math"/>
                      </a:rPr>
                      <m:t>𝑞</m:t>
                    </m:r>
                    <m:r>
                      <a:rPr lang="cs-CZ" sz="2400" b="0" i="1" smtClean="0">
                        <a:latin typeface="Cambria Math"/>
                      </a:rPr>
                      <m:t>−</m:t>
                    </m:r>
                    <m:r>
                      <a:rPr lang="cs-CZ" sz="2400" b="0" i="1" smtClean="0">
                        <a:latin typeface="Cambria Math"/>
                      </a:rPr>
                      <m:t>𝑏</m:t>
                    </m:r>
                    <m:r>
                      <a:rPr lang="cs-CZ" sz="2400" b="0" i="1" smtClean="0">
                        <a:latin typeface="Cambria Math"/>
                      </a:rPr>
                      <m:t>=</m:t>
                    </m:r>
                    <m:r>
                      <a:rPr lang="cs-CZ" sz="2400" b="0" i="1" smtClean="0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400" b="0" i="1" smtClean="0">
                        <a:latin typeface="Cambria Math"/>
                      </a:rPr>
                      <m:t>−</m:t>
                    </m:r>
                    <m:r>
                      <a:rPr lang="cs-CZ" sz="2400" b="0" i="1" smtClean="0">
                        <a:latin typeface="Cambria Math"/>
                      </a:rPr>
                      <m:t>𝑏</m:t>
                    </m:r>
                    <m:d>
                      <m:d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sz="2400" b="0" i="1" smtClean="0">
                            <a:latin typeface="Cambria Math"/>
                          </a:rPr>
                          <m:t>+</m:t>
                        </m:r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  <m:r>
                          <a:rPr lang="cs-CZ" sz="24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cs-CZ" sz="2400" dirty="0" smtClean="0"/>
                  <a:t>,</a:t>
                </a:r>
              </a:p>
              <a:p>
                <a:pPr marL="0" indent="0">
                  <a:buNone/>
                </a:pPr>
                <a:r>
                  <a:rPr lang="cs-CZ" sz="2400" dirty="0" smtClean="0"/>
                  <a:t>…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cs-CZ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cs-CZ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4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4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cs-CZ" sz="2400" i="1">
                          <a:latin typeface="Cambria Math"/>
                        </a:rPr>
                        <m:t>𝑞</m:t>
                      </m:r>
                      <m:r>
                        <a:rPr lang="cs-CZ" sz="2400" i="1">
                          <a:latin typeface="Cambria Math"/>
                        </a:rPr>
                        <m:t>−</m:t>
                      </m:r>
                      <m:r>
                        <a:rPr lang="cs-CZ" sz="2400" i="1">
                          <a:latin typeface="Cambria Math"/>
                        </a:rPr>
                        <m:t>𝑏</m:t>
                      </m:r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  <m:r>
                        <a:rPr lang="cs-CZ" sz="2400" b="0" i="1" smtClean="0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cs-CZ" sz="24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cs-CZ" sz="24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cs-CZ" sz="2400" b="0" i="1" smtClean="0">
                          <a:latin typeface="Cambria Math"/>
                        </a:rPr>
                        <m:t>−</m:t>
                      </m:r>
                      <m:r>
                        <a:rPr lang="cs-CZ" sz="2400" b="0" i="1" smtClean="0">
                          <a:latin typeface="Cambria Math"/>
                        </a:rPr>
                        <m:t>𝑏</m:t>
                      </m:r>
                      <m:d>
                        <m:dPr>
                          <m:ctrlPr>
                            <a:rPr lang="cs-CZ" sz="24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4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cs-CZ" sz="24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cs-CZ" sz="2400" b="0" i="1" smtClean="0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cs-CZ" sz="2400" b="0" i="1" smtClean="0">
                              <a:latin typeface="Cambria Math"/>
                            </a:rPr>
                            <m:t>+…+</m:t>
                          </m:r>
                          <m:sSup>
                            <m:sSupPr>
                              <m:ctrlPr>
                                <a:rPr lang="cs-CZ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cs-CZ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cs-CZ" sz="2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cs-CZ" sz="24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cs-CZ" sz="24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cs-CZ" sz="2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400" i="1">
                        <a:latin typeface="Cambria Math"/>
                      </a:rPr>
                      <m:t>=</m:t>
                    </m:r>
                    <m:r>
                      <a:rPr lang="cs-CZ" sz="2400" i="1"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cs-CZ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cs-CZ" sz="24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cs-CZ" sz="2400" i="1">
                        <a:latin typeface="Cambria Math"/>
                      </a:rPr>
                      <m:t>−</m:t>
                    </m:r>
                    <m:r>
                      <a:rPr lang="cs-CZ" sz="2400" i="1">
                        <a:latin typeface="Cambria Math"/>
                      </a:rPr>
                      <m:t>𝑏</m:t>
                    </m:r>
                    <m:f>
                      <m:fPr>
                        <m:ctrlPr>
                          <a:rPr lang="cs-CZ" sz="24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2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sz="2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cs-CZ" sz="2400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cs-CZ" sz="2400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cs-CZ" sz="2400" b="0" i="1" smtClean="0">
                            <a:latin typeface="Cambria Math"/>
                          </a:rPr>
                          <m:t>𝑞</m:t>
                        </m:r>
                        <m:r>
                          <a:rPr lang="cs-CZ" sz="2400" b="0" i="1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r>
                  <a:rPr lang="cs-CZ" sz="2400" dirty="0" smtClean="0"/>
                  <a:t> .</a:t>
                </a:r>
                <a:endParaRPr lang="cs-CZ" sz="2400" dirty="0"/>
              </a:p>
            </p:txBody>
          </p:sp>
        </mc:Choice>
        <mc:Fallback xmlns="">
          <p:sp>
            <p:nvSpPr>
              <p:cNvPr id="8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30" y="3875810"/>
                <a:ext cx="8724570" cy="2982190"/>
              </a:xfrm>
              <a:prstGeom prst="rect">
                <a:avLst/>
              </a:prstGeom>
              <a:blipFill rotWithShape="1">
                <a:blip r:embed="rId4"/>
                <a:stretch>
                  <a:fillRect l="-1118" b="-24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089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5"/>
              <p:cNvSpPr txBox="1">
                <a:spLocks/>
              </p:cNvSpPr>
              <p:nvPr/>
            </p:nvSpPr>
            <p:spPr>
              <a:xfrm>
                <a:off x="444380" y="260648"/>
                <a:ext cx="8376092" cy="28803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Vztah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6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26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2600" dirty="0" smtClean="0"/>
                  <a:t> jsme odvodili obecně, nyní do něj dosadíme konkrétní hodnoty, přičemž </a:t>
                </a: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𝑞</m:t>
                    </m:r>
                    <m:r>
                      <a:rPr lang="cs-CZ" sz="2600" b="0" i="1" smtClean="0">
                        <a:latin typeface="Cambria Math"/>
                      </a:rPr>
                      <m:t>=1,02</m:t>
                    </m:r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cs-CZ" sz="2600" b="0" i="1" smtClean="0">
                              <a:latin typeface="Cambria Math"/>
                            </a:rPr>
                            <m:t>10</m:t>
                          </m:r>
                        </m:sub>
                      </m:sSub>
                      <m:r>
                        <a:rPr lang="cs-CZ" sz="26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cs-CZ" sz="2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sz="2600" b="0" i="1" smtClean="0">
                              <a:latin typeface="Cambria Math"/>
                            </a:rPr>
                            <m:t>1,8</m:t>
                          </m:r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1,02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−3∙</m:t>
                          </m:r>
                          <m:sSup>
                            <m:sSup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1,02</m:t>
                                  </m:r>
                                </m:e>
                                <m:sup>
                                  <m:r>
                                    <a:rPr lang="cs-CZ" sz="2600" b="0" i="1" smtClean="0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sup>
                              </m:sSup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cs-CZ" sz="2600" b="0" i="1" smtClean="0">
                                  <a:latin typeface="Cambria Math"/>
                                  <a:ea typeface="Cambria Math"/>
                                </a:rPr>
                                <m:t>0,02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cs-CZ" sz="2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cs-CZ" sz="2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cs-CZ" sz="26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cs-CZ" sz="2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600" b="0" i="1" smtClean="0">
                            <a:latin typeface="Cambria Math"/>
                          </a:rPr>
                          <m:t>2 194 189,2−328 491</m:t>
                        </m:r>
                      </m:e>
                    </m:d>
                    <m:r>
                      <a:rPr lang="cs-CZ" sz="26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</a:rPr>
                      <m:t>=1 865 698,2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≐</m:t>
                    </m:r>
                  </m:oMath>
                </a14:m>
                <a:r>
                  <a:rPr lang="cs-CZ" sz="2600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cs-CZ" sz="2600" i="1">
                        <a:latin typeface="Cambria Math"/>
                        <a:ea typeface="Cambria Math"/>
                      </a:rPr>
                      <m:t>≐</m:t>
                    </m:r>
                    <m:r>
                      <a:rPr lang="cs-CZ" sz="2600" b="0" i="0" smtClean="0">
                        <a:latin typeface="Cambria Math"/>
                        <a:ea typeface="Cambria Math"/>
                      </a:rPr>
                      <m:t>1,866</m:t>
                    </m:r>
                    <m:r>
                      <a:rPr lang="cs-CZ" sz="26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  <m:r>
                      <a:rPr lang="cs-CZ" sz="26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cs-CZ" sz="2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cs-CZ" sz="26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cs-CZ" sz="2600" dirty="0" smtClean="0"/>
                  <a:t>.</a:t>
                </a:r>
              </a:p>
              <a:p>
                <a:pPr marL="0" indent="0">
                  <a:buNone/>
                </a:pPr>
                <a:endParaRPr lang="cs-CZ" sz="2600" dirty="0" smtClean="0"/>
              </a:p>
            </p:txBody>
          </p:sp>
        </mc:Choice>
        <mc:Fallback xmlns="">
          <p:sp>
            <p:nvSpPr>
              <p:cNvPr id="7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0" y="260648"/>
                <a:ext cx="8376092" cy="2880320"/>
              </a:xfrm>
              <a:prstGeom prst="rect">
                <a:avLst/>
              </a:prstGeom>
              <a:blipFill rotWithShape="1">
                <a:blip r:embed="rId2"/>
                <a:stretch>
                  <a:fillRect l="-1310" t="-1695" b="-6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ástupný symbol pro obsah 5"/>
              <p:cNvSpPr txBox="1">
                <a:spLocks/>
              </p:cNvSpPr>
              <p:nvPr/>
            </p:nvSpPr>
            <p:spPr>
              <a:xfrm>
                <a:off x="251519" y="3356992"/>
                <a:ext cx="8709159" cy="35010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2600" dirty="0" smtClean="0"/>
                  <a:t>Po deseti letech bude v lesní oblasti přibližně </a:t>
                </a:r>
                <a14:m>
                  <m:oMath xmlns:m="http://schemas.openxmlformats.org/officeDocument/2006/math">
                    <m:r>
                      <a:rPr lang="cs-CZ" sz="2600">
                        <a:latin typeface="Cambria Math"/>
                        <a:ea typeface="Cambria Math"/>
                      </a:rPr>
                      <m:t>1,866</m:t>
                    </m:r>
                    <m:r>
                      <a:rPr lang="cs-CZ" sz="26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cs-CZ" sz="26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cs-CZ" sz="2600" i="1"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cs-CZ" sz="2600" dirty="0" smtClean="0"/>
                  <a:t> m</a:t>
                </a:r>
                <a:r>
                  <a:rPr lang="cs-CZ" sz="2600" baseline="30000" dirty="0" smtClean="0"/>
                  <a:t>3</a:t>
                </a:r>
                <a:r>
                  <a:rPr lang="cs-CZ" sz="2600" dirty="0" smtClean="0"/>
                  <a:t> dřeva.</a:t>
                </a:r>
              </a:p>
            </p:txBody>
          </p:sp>
        </mc:Choice>
        <mc:Fallback xmlns="">
          <p:sp>
            <p:nvSpPr>
              <p:cNvPr id="10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19" y="3356992"/>
                <a:ext cx="8709159" cy="3501008"/>
              </a:xfrm>
              <a:prstGeom prst="rect">
                <a:avLst/>
              </a:prstGeom>
              <a:blipFill rotWithShape="1">
                <a:blip r:embed="rId3"/>
                <a:stretch>
                  <a:fillRect l="-1190" t="-139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759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952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Příklad 3 (neřešený)</a:t>
            </a:r>
          </a:p>
          <a:p>
            <a:pPr marL="0" indent="0">
              <a:buNone/>
            </a:pPr>
            <a:r>
              <a:rPr lang="cs-CZ" sz="3000" dirty="0" smtClean="0"/>
              <a:t>Bakterie se množí dělením (půlením) tak, že </a:t>
            </a:r>
            <a:br>
              <a:rPr lang="cs-CZ" sz="3000" dirty="0" smtClean="0"/>
            </a:br>
            <a:r>
              <a:rPr lang="cs-CZ" sz="3000" dirty="0" smtClean="0"/>
              <a:t>k tomuto jejich dělení dochází za příznivých podmínek vždy jednou za 20 minut. Kolik baterií vznikne z jedné bakterie za 8 hodin?</a:t>
            </a:r>
          </a:p>
        </p:txBody>
      </p:sp>
      <p:cxnSp>
        <p:nvCxnSpPr>
          <p:cNvPr id="3" name="Přímá spojnice 2"/>
          <p:cNvCxnSpPr/>
          <p:nvPr/>
        </p:nvCxnSpPr>
        <p:spPr>
          <a:xfrm>
            <a:off x="444909" y="3429000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ástupný symbol pro obsah 5"/>
              <p:cNvSpPr txBox="1">
                <a:spLocks/>
              </p:cNvSpPr>
              <p:nvPr/>
            </p:nvSpPr>
            <p:spPr>
              <a:xfrm>
                <a:off x="444909" y="3573016"/>
                <a:ext cx="8229600" cy="26642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b="1" dirty="0" smtClean="0">
                    <a:solidFill>
                      <a:srgbClr val="00B050"/>
                    </a:solidFill>
                  </a:rPr>
                  <a:t>Příklad 4 (neřešený)</a:t>
                </a:r>
              </a:p>
              <a:p>
                <a:pPr marL="0" indent="0">
                  <a:buNone/>
                </a:pPr>
                <a:r>
                  <a:rPr lang="cs-CZ" sz="3000" dirty="0"/>
                  <a:t>V určité lesní oblasti se odhaduje množství dřeva na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90 000</m:t>
                    </m:r>
                  </m:oMath>
                </a14:m>
                <a:r>
                  <a:rPr lang="cs-CZ" sz="3000" dirty="0" smtClean="0"/>
                  <a:t> </a:t>
                </a:r>
                <a:r>
                  <a:rPr lang="cs-CZ" sz="3000" dirty="0"/>
                  <a:t>m</a:t>
                </a:r>
                <a:r>
                  <a:rPr lang="cs-CZ" sz="3000" baseline="30000" dirty="0"/>
                  <a:t>3</a:t>
                </a:r>
                <a:r>
                  <a:rPr lang="cs-CZ" sz="3000" dirty="0"/>
                  <a:t> a roční přírůstek je </a:t>
                </a:r>
                <a:r>
                  <a:rPr lang="cs-CZ" sz="3000" dirty="0" smtClean="0"/>
                  <a:t>2 %. </a:t>
                </a:r>
                <a:r>
                  <a:rPr lang="cs-CZ" sz="3000" dirty="0"/>
                  <a:t>Jaký bude přibližně stav po 10 letech, jestliže se ročně vytěží </a:t>
                </a:r>
                <a14:m>
                  <m:oMath xmlns:m="http://schemas.openxmlformats.org/officeDocument/2006/math">
                    <m:r>
                      <a:rPr lang="cs-CZ" sz="3000" i="1">
                        <a:latin typeface="Cambria Math"/>
                      </a:rPr>
                      <m:t>3</m:t>
                    </m:r>
                    <m:r>
                      <a:rPr lang="cs-CZ" sz="3000" b="0" i="1" smtClean="0">
                        <a:latin typeface="Cambria Math"/>
                      </a:rPr>
                      <m:t> 000</m:t>
                    </m:r>
                  </m:oMath>
                </a14:m>
                <a:r>
                  <a:rPr lang="cs-CZ" sz="3000" dirty="0"/>
                  <a:t> m</a:t>
                </a:r>
                <a:r>
                  <a:rPr lang="cs-CZ" sz="3000" baseline="30000" dirty="0"/>
                  <a:t>3</a:t>
                </a:r>
                <a:r>
                  <a:rPr lang="cs-CZ" sz="3000" dirty="0"/>
                  <a:t> </a:t>
                </a:r>
                <a:r>
                  <a:rPr lang="cs-CZ" sz="3000" dirty="0" smtClean="0"/>
                  <a:t>dřeva?</a:t>
                </a:r>
                <a:endParaRPr lang="cs-CZ" sz="3000" dirty="0"/>
              </a:p>
            </p:txBody>
          </p:sp>
        </mc:Choice>
        <mc:Fallback xmlns="">
          <p:sp>
            <p:nvSpPr>
              <p:cNvPr id="15" name="Zástupný symbol pro obsah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09" y="3573016"/>
                <a:ext cx="8229600" cy="2664296"/>
              </a:xfrm>
              <a:prstGeom prst="rect">
                <a:avLst/>
              </a:prstGeom>
              <a:blipFill rotWithShape="1">
                <a:blip r:embed="rId2"/>
                <a:stretch>
                  <a:fillRect l="-1926" t="-2975" r="-1704" b="-114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Přímá spojnice 4"/>
          <p:cNvCxnSpPr/>
          <p:nvPr/>
        </p:nvCxnSpPr>
        <p:spPr>
          <a:xfrm>
            <a:off x="444909" y="6381328"/>
            <a:ext cx="82089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95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4"/>
          <p:cNvSpPr txBox="1">
            <a:spLocks/>
          </p:cNvSpPr>
          <p:nvPr/>
        </p:nvSpPr>
        <p:spPr>
          <a:xfrm>
            <a:off x="436935" y="260648"/>
            <a:ext cx="8229600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V praxi se často setkáváme se vzrůstem nebo poklesem číselných údajů, které můžeme přibližně považovat za členy geometrické posloupnosti. Odchylky v praxi od přesně vypočítaných výsledků nebývají velké a řešení úloh se tímto způsobem přístupu zjednodušuje.</a:t>
            </a:r>
            <a:endParaRPr lang="cs-CZ" sz="3000" dirty="0"/>
          </a:p>
        </p:txBody>
      </p:sp>
      <p:sp>
        <p:nvSpPr>
          <p:cNvPr id="5" name="Zástupný symbol pro obsah 4"/>
          <p:cNvSpPr txBox="1">
            <a:spLocks/>
          </p:cNvSpPr>
          <p:nvPr/>
        </p:nvSpPr>
        <p:spPr>
          <a:xfrm>
            <a:off x="439752" y="3203171"/>
            <a:ext cx="8229600" cy="1954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Úlohy takového typu, jako např. o přírůstcích obyvatel, o růstu výroby, o pravidelných úsporách, o přírůstku dřeva v lese za určité období atd., mají velký význam například pro plánování.</a:t>
            </a:r>
            <a:endParaRPr lang="cs-CZ" sz="3000" dirty="0"/>
          </a:p>
        </p:txBody>
      </p:sp>
      <p:sp>
        <p:nvSpPr>
          <p:cNvPr id="6" name="Zástupný symbol pro obsah 4"/>
          <p:cNvSpPr txBox="1">
            <a:spLocks/>
          </p:cNvSpPr>
          <p:nvPr/>
        </p:nvSpPr>
        <p:spPr>
          <a:xfrm>
            <a:off x="407478" y="5326878"/>
            <a:ext cx="8229600" cy="977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3000" dirty="0" smtClean="0"/>
              <a:t>Změna hodnot jednotlivých členů takových posloupností se obvykle udává v procentech.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33640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4"/>
              <p:cNvSpPr txBox="1">
                <a:spLocks/>
              </p:cNvSpPr>
              <p:nvPr/>
            </p:nvSpPr>
            <p:spPr>
              <a:xfrm>
                <a:off x="436935" y="260648"/>
                <a:ext cx="8229600" cy="14761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Jistý počáteční číselný údaj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cs-CZ" sz="3000" dirty="0" smtClean="0"/>
                  <a:t> se v určitých obdobích (např. po 1 roce) postupně pravidelně zvětšuje, resp. zmenšuje 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cs-CZ" sz="3000" dirty="0" smtClean="0"/>
                  <a:t> % předchozí hodnoty.</a:t>
                </a:r>
                <a:endParaRPr lang="cs-CZ" sz="3000" dirty="0"/>
              </a:p>
            </p:txBody>
          </p:sp>
        </mc:Choice>
        <mc:Fallback xmlns="">
          <p:sp>
            <p:nvSpPr>
              <p:cNvPr id="4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35" y="260648"/>
                <a:ext cx="8229600" cy="1476164"/>
              </a:xfrm>
              <a:prstGeom prst="rect">
                <a:avLst/>
              </a:prstGeom>
              <a:blipFill rotWithShape="1">
                <a:blip r:embed="rId2"/>
                <a:stretch>
                  <a:fillRect l="-1778" t="-4959" b="-1239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ástupný symbol pro obsah 4"/>
              <p:cNvSpPr txBox="1">
                <a:spLocks/>
              </p:cNvSpPr>
              <p:nvPr/>
            </p:nvSpPr>
            <p:spPr>
              <a:xfrm>
                <a:off x="439752" y="2276872"/>
                <a:ext cx="8229600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cs-CZ" sz="3000" dirty="0" smtClean="0"/>
                  <a:t>Označíme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 takto získané hodnoty po </a:t>
                </a:r>
                <a:r>
                  <a:rPr lang="cs-CZ" sz="3000" i="1" dirty="0" smtClean="0"/>
                  <a:t>n</a:t>
                </a:r>
                <a:r>
                  <a:rPr lang="cs-CZ" sz="3000" dirty="0" smtClean="0"/>
                  <a:t>-</a:t>
                </a:r>
                <a:r>
                  <a:rPr lang="cs-CZ" sz="3000" dirty="0" err="1" smtClean="0"/>
                  <a:t>tém</a:t>
                </a:r>
                <a:r>
                  <a:rPr lang="cs-CZ" sz="3000" dirty="0" smtClean="0"/>
                  <a:t> období (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𝑛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cs-CZ" sz="3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sz="3000" dirty="0" smtClean="0"/>
                  <a:t> a odvodíme vzorec pro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3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cs-CZ" sz="3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sz="3000" dirty="0" smtClean="0"/>
                  <a:t>, přičemž uvidíme, že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cs-CZ" sz="30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cs-CZ" sz="30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sz="3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cs-CZ" sz="3000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cs-CZ" sz="30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cs-CZ" sz="3000" i="1">
                            <a:latin typeface="Cambria Math"/>
                          </a:rPr>
                          <m:t>𝑛</m:t>
                        </m:r>
                        <m:r>
                          <a:rPr lang="cs-CZ" sz="30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sz="3000" i="1">
                            <a:latin typeface="Cambria Math"/>
                          </a:rPr>
                          <m:t>∞</m:t>
                        </m:r>
                      </m:sup>
                    </m:sSubSup>
                  </m:oMath>
                </a14:m>
                <a:r>
                  <a:rPr lang="cs-CZ" sz="3000" dirty="0" smtClean="0"/>
                  <a:t> je geometrická posloupnost.</a:t>
                </a:r>
                <a:endParaRPr lang="cs-CZ" sz="3000" dirty="0"/>
              </a:p>
            </p:txBody>
          </p:sp>
        </mc:Choice>
        <mc:Fallback xmlns="">
          <p:sp>
            <p:nvSpPr>
              <p:cNvPr id="5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52" y="2276872"/>
                <a:ext cx="8229600" cy="1656184"/>
              </a:xfrm>
              <a:prstGeom prst="rect">
                <a:avLst/>
              </a:prstGeom>
              <a:blipFill rotWithShape="1">
                <a:blip r:embed="rId3"/>
                <a:stretch>
                  <a:fillRect l="-1704" t="-4428" r="-1259" b="-3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ástupný symbol pro obsah 4"/>
              <p:cNvSpPr txBox="1">
                <a:spLocks/>
              </p:cNvSpPr>
              <p:nvPr/>
            </p:nvSpPr>
            <p:spPr>
              <a:xfrm>
                <a:off x="407478" y="4221088"/>
                <a:ext cx="8229600" cy="2082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cs-CZ" sz="3000" dirty="0" smtClean="0"/>
                  <a:t>V následujících vztazích budeme brát znaménko „+“ v případě pravidelného přírůstku číselných hodnot</a:t>
                </a:r>
                <a:br>
                  <a:rPr lang="cs-CZ" sz="3000" dirty="0" smtClean="0"/>
                </a:br>
                <a:r>
                  <a:rPr lang="cs-CZ" sz="3000" dirty="0" smtClean="0"/>
                  <a:t>o </a:t>
                </a:r>
                <a14:m>
                  <m:oMath xmlns:m="http://schemas.openxmlformats.org/officeDocument/2006/math">
                    <m:r>
                      <a:rPr lang="cs-CZ" sz="3000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cs-CZ" sz="3000" dirty="0" smtClean="0"/>
                  <a:t> % a znaménko „-“ v případě jejich pravidelného úbytku ve stanoveném období.</a:t>
                </a:r>
                <a:endParaRPr lang="cs-CZ" sz="3000" dirty="0"/>
              </a:p>
            </p:txBody>
          </p:sp>
        </mc:Choice>
        <mc:Fallback xmlns="">
          <p:sp>
            <p:nvSpPr>
              <p:cNvPr id="6" name="Zástupný symbol pro obsah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78" y="4221088"/>
                <a:ext cx="8229600" cy="2082800"/>
              </a:xfrm>
              <a:prstGeom prst="rect">
                <a:avLst/>
              </a:prstGeom>
              <a:blipFill rotWithShape="1">
                <a:blip r:embed="rId4"/>
                <a:stretch>
                  <a:fillRect l="-1778" t="-3509" r="-1630" b="-146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98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Motiv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534</TotalTime>
  <Words>1395</Words>
  <Application>Microsoft Office PowerPoint</Application>
  <PresentationFormat>Předvádění na obrazovce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Motiv1</vt:lpstr>
      <vt:lpstr>Prezentace aplikace PowerPoint</vt:lpstr>
      <vt:lpstr>Prezentace aplikace PowerPoint</vt:lpstr>
      <vt:lpstr>Užití geometrických posloupností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Užití geometrických posloupností</dc:title>
  <dc:creator>MP</dc:creator>
  <cp:lastModifiedBy>Gymnazium Fr. Zivneho</cp:lastModifiedBy>
  <cp:revision>37</cp:revision>
  <dcterms:created xsi:type="dcterms:W3CDTF">2013-09-07T09:55:31Z</dcterms:created>
  <dcterms:modified xsi:type="dcterms:W3CDTF">2013-12-06T06:32:49Z</dcterms:modified>
</cp:coreProperties>
</file>