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0" r:id="rId2"/>
    <p:sldId id="271"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52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cs-CZ"/>
          </a:p>
        </p:txBody>
      </p:sp>
      <p:sp>
        <p:nvSpPr>
          <p:cNvPr id="4" name="Zástupný symbol pro datum 3"/>
          <p:cNvSpPr>
            <a:spLocks noGrp="1"/>
          </p:cNvSpPr>
          <p:nvPr>
            <p:ph type="dt" sz="half" idx="10"/>
          </p:nvPr>
        </p:nvSpPr>
        <p:spPr/>
        <p:txBody>
          <a:bodyPr/>
          <a:lstStyle/>
          <a:p>
            <a:fld id="{56D2C5A6-F58E-4F33-8436-04DB58006FF6}" type="datetimeFigureOut">
              <a:rPr lang="cs-CZ" smtClean="0"/>
              <a:t>6.12.2013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F2DE262-4F31-40C4-B53C-63B1B5DF14AD}" type="slidenum">
              <a:rPr lang="cs-CZ" smtClean="0"/>
              <a:t>‹#›</a:t>
            </a:fld>
            <a:endParaRPr lang="cs-CZ"/>
          </a:p>
        </p:txBody>
      </p:sp>
    </p:spTree>
    <p:extLst>
      <p:ext uri="{BB962C8B-B14F-4D97-AF65-F5344CB8AC3E}">
        <p14:creationId xmlns:p14="http://schemas.microsoft.com/office/powerpoint/2010/main" val="7688379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56D2C5A6-F58E-4F33-8436-04DB58006FF6}" type="datetimeFigureOut">
              <a:rPr lang="cs-CZ" smtClean="0"/>
              <a:t>6.12.2013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F2DE262-4F31-40C4-B53C-63B1B5DF14AD}" type="slidenum">
              <a:rPr lang="cs-CZ" smtClean="0"/>
              <a:t>‹#›</a:t>
            </a:fld>
            <a:endParaRPr lang="cs-CZ"/>
          </a:p>
        </p:txBody>
      </p:sp>
    </p:spTree>
    <p:extLst>
      <p:ext uri="{BB962C8B-B14F-4D97-AF65-F5344CB8AC3E}">
        <p14:creationId xmlns:p14="http://schemas.microsoft.com/office/powerpoint/2010/main" val="1664386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56D2C5A6-F58E-4F33-8436-04DB58006FF6}" type="datetimeFigureOut">
              <a:rPr lang="cs-CZ" smtClean="0"/>
              <a:t>6.12.2013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F2DE262-4F31-40C4-B53C-63B1B5DF14AD}" type="slidenum">
              <a:rPr lang="cs-CZ" smtClean="0"/>
              <a:t>‹#›</a:t>
            </a:fld>
            <a:endParaRPr lang="cs-CZ"/>
          </a:p>
        </p:txBody>
      </p:sp>
    </p:spTree>
    <p:extLst>
      <p:ext uri="{BB962C8B-B14F-4D97-AF65-F5344CB8AC3E}">
        <p14:creationId xmlns:p14="http://schemas.microsoft.com/office/powerpoint/2010/main" val="3367324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56D2C5A6-F58E-4F33-8436-04DB58006FF6}" type="datetimeFigureOut">
              <a:rPr lang="cs-CZ" smtClean="0"/>
              <a:t>6.12.2013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F2DE262-4F31-40C4-B53C-63B1B5DF14AD}" type="slidenum">
              <a:rPr lang="cs-CZ" smtClean="0"/>
              <a:t>‹#›</a:t>
            </a:fld>
            <a:endParaRPr lang="cs-CZ"/>
          </a:p>
        </p:txBody>
      </p:sp>
    </p:spTree>
    <p:extLst>
      <p:ext uri="{BB962C8B-B14F-4D97-AF65-F5344CB8AC3E}">
        <p14:creationId xmlns:p14="http://schemas.microsoft.com/office/powerpoint/2010/main" val="272290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Zástupný symbol pro datum 3"/>
          <p:cNvSpPr>
            <a:spLocks noGrp="1"/>
          </p:cNvSpPr>
          <p:nvPr>
            <p:ph type="dt" sz="half" idx="10"/>
          </p:nvPr>
        </p:nvSpPr>
        <p:spPr/>
        <p:txBody>
          <a:bodyPr/>
          <a:lstStyle/>
          <a:p>
            <a:fld id="{56D2C5A6-F58E-4F33-8436-04DB58006FF6}" type="datetimeFigureOut">
              <a:rPr lang="cs-CZ" smtClean="0"/>
              <a:t>6.12.2013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F2DE262-4F31-40C4-B53C-63B1B5DF14AD}" type="slidenum">
              <a:rPr lang="cs-CZ" smtClean="0"/>
              <a:t>‹#›</a:t>
            </a:fld>
            <a:endParaRPr lang="cs-CZ"/>
          </a:p>
        </p:txBody>
      </p:sp>
    </p:spTree>
    <p:extLst>
      <p:ext uri="{BB962C8B-B14F-4D97-AF65-F5344CB8AC3E}">
        <p14:creationId xmlns:p14="http://schemas.microsoft.com/office/powerpoint/2010/main" val="305464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56D2C5A6-F58E-4F33-8436-04DB58006FF6}" type="datetimeFigureOut">
              <a:rPr lang="cs-CZ" smtClean="0"/>
              <a:t>6.12.2013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2F2DE262-4F31-40C4-B53C-63B1B5DF14AD}" type="slidenum">
              <a:rPr lang="cs-CZ" smtClean="0"/>
              <a:t>‹#›</a:t>
            </a:fld>
            <a:endParaRPr lang="cs-CZ"/>
          </a:p>
        </p:txBody>
      </p:sp>
    </p:spTree>
    <p:extLst>
      <p:ext uri="{BB962C8B-B14F-4D97-AF65-F5344CB8AC3E}">
        <p14:creationId xmlns:p14="http://schemas.microsoft.com/office/powerpoint/2010/main" val="21447580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56D2C5A6-F58E-4F33-8436-04DB58006FF6}" type="datetimeFigureOut">
              <a:rPr lang="cs-CZ" smtClean="0"/>
              <a:t>6.12.2013</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2F2DE262-4F31-40C4-B53C-63B1B5DF14AD}" type="slidenum">
              <a:rPr lang="cs-CZ" smtClean="0"/>
              <a:t>‹#›</a:t>
            </a:fld>
            <a:endParaRPr lang="cs-CZ"/>
          </a:p>
        </p:txBody>
      </p:sp>
    </p:spTree>
    <p:extLst>
      <p:ext uri="{BB962C8B-B14F-4D97-AF65-F5344CB8AC3E}">
        <p14:creationId xmlns:p14="http://schemas.microsoft.com/office/powerpoint/2010/main" val="35052082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56D2C5A6-F58E-4F33-8436-04DB58006FF6}" type="datetimeFigureOut">
              <a:rPr lang="cs-CZ" smtClean="0"/>
              <a:t>6.12.2013</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2F2DE262-4F31-40C4-B53C-63B1B5DF14AD}" type="slidenum">
              <a:rPr lang="cs-CZ" smtClean="0"/>
              <a:t>‹#›</a:t>
            </a:fld>
            <a:endParaRPr lang="cs-CZ"/>
          </a:p>
        </p:txBody>
      </p:sp>
    </p:spTree>
    <p:extLst>
      <p:ext uri="{BB962C8B-B14F-4D97-AF65-F5344CB8AC3E}">
        <p14:creationId xmlns:p14="http://schemas.microsoft.com/office/powerpoint/2010/main" val="34760500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56D2C5A6-F58E-4F33-8436-04DB58006FF6}" type="datetimeFigureOut">
              <a:rPr lang="cs-CZ" smtClean="0"/>
              <a:t>6.12.2013</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2F2DE262-4F31-40C4-B53C-63B1B5DF14AD}" type="slidenum">
              <a:rPr lang="cs-CZ" smtClean="0"/>
              <a:t>‹#›</a:t>
            </a:fld>
            <a:endParaRPr lang="cs-CZ"/>
          </a:p>
        </p:txBody>
      </p:sp>
    </p:spTree>
    <p:extLst>
      <p:ext uri="{BB962C8B-B14F-4D97-AF65-F5344CB8AC3E}">
        <p14:creationId xmlns:p14="http://schemas.microsoft.com/office/powerpoint/2010/main" val="30703415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56D2C5A6-F58E-4F33-8436-04DB58006FF6}" type="datetimeFigureOut">
              <a:rPr lang="cs-CZ" smtClean="0"/>
              <a:t>6.12.2013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2F2DE262-4F31-40C4-B53C-63B1B5DF14AD}" type="slidenum">
              <a:rPr lang="cs-CZ" smtClean="0"/>
              <a:t>‹#›</a:t>
            </a:fld>
            <a:endParaRPr lang="cs-CZ"/>
          </a:p>
        </p:txBody>
      </p:sp>
    </p:spTree>
    <p:extLst>
      <p:ext uri="{BB962C8B-B14F-4D97-AF65-F5344CB8AC3E}">
        <p14:creationId xmlns:p14="http://schemas.microsoft.com/office/powerpoint/2010/main" val="516833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mtClean="0"/>
              <a:t>Kliknutím na ikonu přidáte obrázek.</a:t>
            </a:r>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56D2C5A6-F58E-4F33-8436-04DB58006FF6}" type="datetimeFigureOut">
              <a:rPr lang="cs-CZ" smtClean="0"/>
              <a:t>6.12.2013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2F2DE262-4F31-40C4-B53C-63B1B5DF14AD}" type="slidenum">
              <a:rPr lang="cs-CZ" smtClean="0"/>
              <a:t>‹#›</a:t>
            </a:fld>
            <a:endParaRPr lang="cs-CZ"/>
          </a:p>
        </p:txBody>
      </p:sp>
    </p:spTree>
    <p:extLst>
      <p:ext uri="{BB962C8B-B14F-4D97-AF65-F5344CB8AC3E}">
        <p14:creationId xmlns:p14="http://schemas.microsoft.com/office/powerpoint/2010/main" val="1389782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60000">
              <a:schemeClr val="bg1">
                <a:tint val="80000"/>
                <a:satMod val="300000"/>
              </a:schemeClr>
            </a:gs>
            <a:gs pos="100000">
              <a:schemeClr val="bg1">
                <a:shade val="30000"/>
                <a:satMod val="20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D2C5A6-F58E-4F33-8436-04DB58006FF6}" type="datetimeFigureOut">
              <a:rPr lang="cs-CZ" smtClean="0"/>
              <a:t>6.12.2013</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2DE262-4F31-40C4-B53C-63B1B5DF14AD}" type="slidenum">
              <a:rPr lang="cs-CZ" smtClean="0"/>
              <a:t>‹#›</a:t>
            </a:fld>
            <a:endParaRPr lang="cs-CZ"/>
          </a:p>
        </p:txBody>
      </p:sp>
    </p:spTree>
    <p:extLst>
      <p:ext uri="{BB962C8B-B14F-4D97-AF65-F5344CB8AC3E}">
        <p14:creationId xmlns:p14="http://schemas.microsoft.com/office/powerpoint/2010/main" val="14361397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Obrázek 3" descr="logo šablony.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8313" y="188913"/>
            <a:ext cx="8286750"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Tabulka 4"/>
          <p:cNvGraphicFramePr>
            <a:graphicFrameLocks noGrp="1"/>
          </p:cNvGraphicFramePr>
          <p:nvPr>
            <p:extLst>
              <p:ext uri="{D42A27DB-BD31-4B8C-83A1-F6EECF244321}">
                <p14:modId xmlns:p14="http://schemas.microsoft.com/office/powerpoint/2010/main" val="544970131"/>
              </p:ext>
            </p:extLst>
          </p:nvPr>
        </p:nvGraphicFramePr>
        <p:xfrm>
          <a:off x="539750" y="2349500"/>
          <a:ext cx="8137525" cy="3775074"/>
        </p:xfrm>
        <a:graphic>
          <a:graphicData uri="http://schemas.openxmlformats.org/drawingml/2006/table">
            <a:tbl>
              <a:tblPr firstRow="1" bandRow="1">
                <a:tableStyleId>{5940675A-B579-460E-94D1-54222C63F5DA}</a:tableStyleId>
              </a:tblPr>
              <a:tblGrid>
                <a:gridCol w="2880540"/>
                <a:gridCol w="5256985"/>
              </a:tblGrid>
              <a:tr h="640188">
                <a:tc>
                  <a:txBody>
                    <a:bodyPr/>
                    <a:lstStyle/>
                    <a:p>
                      <a:r>
                        <a:rPr lang="cs-CZ" sz="1800" b="1" dirty="0" smtClean="0"/>
                        <a:t>NÁZEV ŠKOLY:</a:t>
                      </a:r>
                      <a:endParaRPr lang="cs-CZ" sz="1800" b="1" dirty="0"/>
                    </a:p>
                  </a:txBody>
                  <a:tcPr marL="91447" marR="91447" marT="45728" marB="45728" anchor="ctr"/>
                </a:tc>
                <a:tc>
                  <a:txBody>
                    <a:bodyPr/>
                    <a:lstStyle/>
                    <a:p>
                      <a:r>
                        <a:rPr lang="cs-CZ" sz="1800" dirty="0" smtClean="0"/>
                        <a:t>Gymnázium Františka Živného, Bohumín, </a:t>
                      </a:r>
                      <a:r>
                        <a:rPr lang="cs-CZ" sz="1800" dirty="0" smtClean="0"/>
                        <a:t/>
                      </a:r>
                      <a:br>
                        <a:rPr lang="cs-CZ" sz="1800" dirty="0" smtClean="0"/>
                      </a:br>
                      <a:r>
                        <a:rPr lang="cs-CZ" sz="1800" dirty="0" smtClean="0"/>
                        <a:t>Jana </a:t>
                      </a:r>
                      <a:r>
                        <a:rPr lang="cs-CZ" sz="1800" dirty="0" smtClean="0"/>
                        <a:t>Palacha</a:t>
                      </a:r>
                      <a:r>
                        <a:rPr lang="cs-CZ" sz="1800" baseline="0" dirty="0" smtClean="0"/>
                        <a:t> </a:t>
                      </a:r>
                      <a:r>
                        <a:rPr lang="cs-CZ" sz="1800" dirty="0" smtClean="0"/>
                        <a:t>794, příspěvková organizace</a:t>
                      </a:r>
                      <a:endParaRPr lang="cs-CZ" sz="1800" dirty="0"/>
                    </a:p>
                  </a:txBody>
                  <a:tcPr marL="91447" marR="91447" marT="45728" marB="45728" anchor="ctr"/>
                </a:tc>
              </a:tr>
              <a:tr h="370902">
                <a:tc>
                  <a:txBody>
                    <a:bodyPr/>
                    <a:lstStyle/>
                    <a:p>
                      <a:r>
                        <a:rPr lang="cs-CZ" sz="1800" b="1" dirty="0" smtClean="0"/>
                        <a:t>VZDĚLÁVACÍ OBLAST:</a:t>
                      </a:r>
                      <a:endParaRPr lang="cs-CZ" sz="1800" b="1" dirty="0"/>
                    </a:p>
                  </a:txBody>
                  <a:tcPr marL="91447" marR="91447" marT="45728" marB="45728" anchor="ctr"/>
                </a:tc>
                <a:tc>
                  <a:txBody>
                    <a:bodyPr/>
                    <a:lstStyle/>
                    <a:p>
                      <a:r>
                        <a:rPr lang="cs-CZ" sz="1800" dirty="0" smtClean="0"/>
                        <a:t>Matematika a její aplikace</a:t>
                      </a:r>
                      <a:endParaRPr lang="cs-CZ" sz="1800" dirty="0"/>
                    </a:p>
                  </a:txBody>
                  <a:tcPr marL="91447" marR="91447" marT="45728" marB="45728" anchor="ctr"/>
                </a:tc>
              </a:tr>
              <a:tr h="370902">
                <a:tc>
                  <a:txBody>
                    <a:bodyPr/>
                    <a:lstStyle/>
                    <a:p>
                      <a:r>
                        <a:rPr lang="cs-CZ" sz="1800" b="1" dirty="0" smtClean="0"/>
                        <a:t>VZDĚLÁVACÍ OBOR:</a:t>
                      </a:r>
                      <a:endParaRPr lang="cs-CZ" sz="1800" b="1" dirty="0"/>
                    </a:p>
                  </a:txBody>
                  <a:tcPr marL="91447" marR="91447" marT="45728" marB="45728"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800" dirty="0" smtClean="0"/>
                        <a:t>Matematika</a:t>
                      </a:r>
                      <a:r>
                        <a:rPr lang="cs-CZ" sz="1800" baseline="0" dirty="0" smtClean="0"/>
                        <a:t> pro</a:t>
                      </a:r>
                      <a:r>
                        <a:rPr lang="cs-CZ" sz="1800" dirty="0" smtClean="0"/>
                        <a:t> 4. ročník</a:t>
                      </a:r>
                      <a:r>
                        <a:rPr lang="cs-CZ" sz="1800" baseline="0" dirty="0" smtClean="0"/>
                        <a:t> SŠ</a:t>
                      </a:r>
                      <a:endParaRPr lang="cs-CZ" sz="1800" dirty="0"/>
                    </a:p>
                  </a:txBody>
                  <a:tcPr marL="91447" marR="91447" marT="45728" marB="45728" anchor="ctr"/>
                </a:tc>
              </a:tr>
              <a:tr h="370902">
                <a:tc>
                  <a:txBody>
                    <a:bodyPr/>
                    <a:lstStyle/>
                    <a:p>
                      <a:r>
                        <a:rPr lang="cs-CZ" sz="1800" b="1" dirty="0" smtClean="0"/>
                        <a:t>TÉMA:</a:t>
                      </a:r>
                      <a:endParaRPr lang="cs-CZ" sz="1800" b="1" dirty="0"/>
                    </a:p>
                  </a:txBody>
                  <a:tcPr marL="91447" marR="91447" marT="45728" marB="45728"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800" baseline="0" dirty="0" smtClean="0"/>
                        <a:t>Věty o vlastních limitách posloupností</a:t>
                      </a:r>
                      <a:endParaRPr lang="cs-CZ" sz="1800" dirty="0" smtClean="0"/>
                    </a:p>
                  </a:txBody>
                  <a:tcPr marL="91447" marR="91447" marT="45728" marB="45728" anchor="ctr"/>
                </a:tc>
              </a:tr>
              <a:tr h="370902">
                <a:tc>
                  <a:txBody>
                    <a:bodyPr/>
                    <a:lstStyle/>
                    <a:p>
                      <a:r>
                        <a:rPr lang="cs-CZ" sz="1800" b="1" dirty="0" smtClean="0"/>
                        <a:t>AUTOR:</a:t>
                      </a:r>
                      <a:endParaRPr lang="cs-CZ" sz="1800" b="1" dirty="0"/>
                    </a:p>
                  </a:txBody>
                  <a:tcPr marL="91447" marR="91447" marT="45728" marB="45728" anchor="ctr"/>
                </a:tc>
                <a:tc>
                  <a:txBody>
                    <a:bodyPr/>
                    <a:lstStyle/>
                    <a:p>
                      <a:r>
                        <a:rPr lang="cs-CZ" sz="1800" dirty="0" smtClean="0"/>
                        <a:t>Marek</a:t>
                      </a:r>
                      <a:r>
                        <a:rPr lang="cs-CZ" sz="1800" baseline="0" dirty="0" smtClean="0"/>
                        <a:t> Pazdera</a:t>
                      </a:r>
                      <a:endParaRPr lang="cs-CZ" sz="1800" dirty="0"/>
                    </a:p>
                  </a:txBody>
                  <a:tcPr marL="91447" marR="91447" marT="45728" marB="45728" anchor="ctr"/>
                </a:tc>
              </a:tr>
              <a:tr h="370902">
                <a:tc>
                  <a:txBody>
                    <a:bodyPr/>
                    <a:lstStyle/>
                    <a:p>
                      <a:r>
                        <a:rPr lang="cs-CZ" sz="1800" b="1" dirty="0" smtClean="0"/>
                        <a:t>DATUM:</a:t>
                      </a:r>
                      <a:endParaRPr lang="cs-CZ" sz="1800" b="1" dirty="0"/>
                    </a:p>
                  </a:txBody>
                  <a:tcPr marL="91447" marR="91447" marT="45728" marB="45728" anchor="ctr"/>
                </a:tc>
                <a:tc>
                  <a:txBody>
                    <a:bodyPr/>
                    <a:lstStyle/>
                    <a:p>
                      <a:r>
                        <a:rPr lang="cs-CZ" sz="1800" dirty="0" smtClean="0"/>
                        <a:t>17. 9. 2013</a:t>
                      </a:r>
                      <a:endParaRPr lang="cs-CZ" sz="1800" dirty="0"/>
                    </a:p>
                  </a:txBody>
                  <a:tcPr marL="91447" marR="91447" marT="45728" marB="45728" anchor="ctr"/>
                </a:tc>
              </a:tr>
              <a:tr h="640188">
                <a:tc>
                  <a:txBody>
                    <a:bodyPr/>
                    <a:lstStyle/>
                    <a:p>
                      <a:r>
                        <a:rPr lang="cs-CZ" sz="1800" b="1" dirty="0" smtClean="0"/>
                        <a:t>NÁZEV</a:t>
                      </a:r>
                      <a:r>
                        <a:rPr lang="cs-CZ" sz="1800" b="1" baseline="0" dirty="0" smtClean="0"/>
                        <a:t> A ČÍSLO PROJEKTU:</a:t>
                      </a:r>
                      <a:endParaRPr lang="cs-CZ" sz="1800" b="1" dirty="0"/>
                    </a:p>
                  </a:txBody>
                  <a:tcPr marL="91447" marR="91447" marT="45728" marB="45728" anchor="ctr"/>
                </a:tc>
                <a:tc>
                  <a:txBody>
                    <a:bodyPr/>
                    <a:lstStyle/>
                    <a:p>
                      <a:r>
                        <a:rPr lang="cs-CZ" sz="1800" dirty="0" smtClean="0"/>
                        <a:t>Učíme se pro život v 21. století</a:t>
                      </a:r>
                    </a:p>
                    <a:p>
                      <a:r>
                        <a:rPr lang="cs-CZ" sz="1800" kern="1200" dirty="0" smtClean="0">
                          <a:solidFill>
                            <a:schemeClr val="tx1"/>
                          </a:solidFill>
                          <a:latin typeface="+mn-lt"/>
                          <a:ea typeface="+mn-ea"/>
                          <a:cs typeface="+mn-cs"/>
                        </a:rPr>
                        <a:t>CZ.1.07/1.5.00/34.0629</a:t>
                      </a:r>
                      <a:endParaRPr lang="cs-CZ" sz="1800" dirty="0"/>
                    </a:p>
                  </a:txBody>
                  <a:tcPr marL="91447" marR="91447" marT="45728" marB="45728" anchor="ctr"/>
                </a:tc>
              </a:tr>
              <a:tr h="640188">
                <a:tc>
                  <a:txBody>
                    <a:bodyPr/>
                    <a:lstStyle/>
                    <a:p>
                      <a:r>
                        <a:rPr lang="cs-CZ" sz="1800" b="1" dirty="0" smtClean="0"/>
                        <a:t>OZNAČENÍ VÝUKOVÉHO MATERIÁLU:</a:t>
                      </a:r>
                      <a:endParaRPr lang="cs-CZ" sz="1800" b="1" dirty="0"/>
                    </a:p>
                  </a:txBody>
                  <a:tcPr marL="91447" marR="91447" marT="45728" marB="45728" anchor="ctr"/>
                </a:tc>
                <a:tc>
                  <a:txBody>
                    <a:bodyPr/>
                    <a:lstStyle/>
                    <a:p>
                      <a:r>
                        <a:rPr lang="cs-CZ" sz="1800" kern="1200" dirty="0" smtClean="0">
                          <a:solidFill>
                            <a:schemeClr val="tx1"/>
                          </a:solidFill>
                          <a:latin typeface="+mn-lt"/>
                          <a:ea typeface="+mn-ea"/>
                          <a:cs typeface="+mn-cs"/>
                        </a:rPr>
                        <a:t>VY_32_INOVACE_MA.PD.19</a:t>
                      </a:r>
                      <a:endParaRPr lang="cs-CZ" sz="1800" dirty="0"/>
                    </a:p>
                  </a:txBody>
                  <a:tcPr marL="91447" marR="91447" marT="45728" marB="45728" anchor="ctr"/>
                </a:tc>
              </a:tr>
            </a:tbl>
          </a:graphicData>
        </a:graphic>
      </p:graphicFrame>
    </p:spTree>
    <p:extLst>
      <p:ext uri="{BB962C8B-B14F-4D97-AF65-F5344CB8AC3E}">
        <p14:creationId xmlns:p14="http://schemas.microsoft.com/office/powerpoint/2010/main" val="17238633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obsah 4"/>
          <p:cNvSpPr txBox="1">
            <a:spLocks/>
          </p:cNvSpPr>
          <p:nvPr/>
        </p:nvSpPr>
        <p:spPr>
          <a:xfrm>
            <a:off x="241939" y="188640"/>
            <a:ext cx="8629399" cy="216024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cs-CZ" sz="3000" dirty="0" smtClean="0"/>
              <a:t>Závěrem uveďme věty, jejich alternativní formulace </a:t>
            </a:r>
            <a:br>
              <a:rPr lang="cs-CZ" sz="3000" dirty="0" smtClean="0"/>
            </a:br>
            <a:r>
              <a:rPr lang="cs-CZ" sz="3000" dirty="0" smtClean="0"/>
              <a:t>a důsledky, které mají význam z hlediska užití limit posloupností v případech racionálních aproximací reálných čísel.</a:t>
            </a:r>
          </a:p>
        </p:txBody>
      </p:sp>
      <p:sp>
        <p:nvSpPr>
          <p:cNvPr id="6" name="Zástupný symbol pro obsah 5"/>
          <p:cNvSpPr txBox="1">
            <a:spLocks/>
          </p:cNvSpPr>
          <p:nvPr/>
        </p:nvSpPr>
        <p:spPr>
          <a:xfrm>
            <a:off x="230378" y="2348880"/>
            <a:ext cx="8640960" cy="108012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cs-CZ" sz="3000" dirty="0" smtClean="0"/>
              <a:t>Je-li omezená posloupnost monotónní, pak je konvergentní.</a:t>
            </a:r>
            <a:endParaRPr lang="cs-CZ" sz="3000" dirty="0"/>
          </a:p>
        </p:txBody>
      </p:sp>
      <p:sp>
        <p:nvSpPr>
          <p:cNvPr id="8" name="Zástupný symbol pro obsah 5"/>
          <p:cNvSpPr txBox="1">
            <a:spLocks/>
          </p:cNvSpPr>
          <p:nvPr/>
        </p:nvSpPr>
        <p:spPr>
          <a:xfrm>
            <a:off x="241939" y="3429000"/>
            <a:ext cx="8608258" cy="1944216"/>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cs-CZ" sz="3000" dirty="0" smtClean="0"/>
              <a:t>Je-li posloupnost neklesající a shora omezená, pak je konvergentní.</a:t>
            </a:r>
          </a:p>
          <a:p>
            <a:pPr marL="0" indent="0">
              <a:buNone/>
            </a:pPr>
            <a:r>
              <a:rPr lang="cs-CZ" sz="3000" dirty="0"/>
              <a:t>Je-li posloupnost </a:t>
            </a:r>
            <a:r>
              <a:rPr lang="cs-CZ" sz="3000" dirty="0" smtClean="0"/>
              <a:t>nerostoucí </a:t>
            </a:r>
            <a:r>
              <a:rPr lang="cs-CZ" sz="3000" dirty="0"/>
              <a:t>a </a:t>
            </a:r>
            <a:r>
              <a:rPr lang="cs-CZ" sz="3000" dirty="0" smtClean="0"/>
              <a:t>zdola </a:t>
            </a:r>
            <a:r>
              <a:rPr lang="cs-CZ" sz="3000" dirty="0"/>
              <a:t>omezená, pak je </a:t>
            </a:r>
            <a:r>
              <a:rPr lang="cs-CZ" sz="3000" dirty="0" smtClean="0"/>
              <a:t>konvergentní.</a:t>
            </a:r>
            <a:endParaRPr lang="cs-CZ" sz="3000" dirty="0"/>
          </a:p>
        </p:txBody>
      </p:sp>
      <p:sp>
        <p:nvSpPr>
          <p:cNvPr id="9" name="Zástupný symbol pro obsah 5"/>
          <p:cNvSpPr txBox="1">
            <a:spLocks/>
          </p:cNvSpPr>
          <p:nvPr/>
        </p:nvSpPr>
        <p:spPr>
          <a:xfrm>
            <a:off x="230377" y="5373216"/>
            <a:ext cx="8619819"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cs-CZ" sz="3000" dirty="0" smtClean="0"/>
              <a:t>Monotónní posloupnost je konvergentní, právě když je omezená.</a:t>
            </a:r>
            <a:endParaRPr lang="cs-CZ" sz="3000" dirty="0"/>
          </a:p>
        </p:txBody>
      </p:sp>
      <p:cxnSp>
        <p:nvCxnSpPr>
          <p:cNvPr id="7" name="Přímá spojnice 6"/>
          <p:cNvCxnSpPr/>
          <p:nvPr/>
        </p:nvCxnSpPr>
        <p:spPr>
          <a:xfrm>
            <a:off x="430564" y="2204864"/>
            <a:ext cx="8208912" cy="0"/>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440420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1+#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1+#ppt_w/2"/>
                                          </p:val>
                                        </p:tav>
                                        <p:tav tm="100000">
                                          <p:val>
                                            <p:strVal val="#ppt_x"/>
                                          </p:val>
                                        </p:tav>
                                      </p:tavLst>
                                    </p:anim>
                                    <p:anim calcmode="lin" valueType="num">
                                      <p:cBhvr additive="base">
                                        <p:cTn id="30"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Zástupný symbol pro obsah 5"/>
              <p:cNvSpPr txBox="1">
                <a:spLocks/>
              </p:cNvSpPr>
              <p:nvPr/>
            </p:nvSpPr>
            <p:spPr>
              <a:xfrm>
                <a:off x="230378" y="44624"/>
                <a:ext cx="8640960" cy="230425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cs-CZ" sz="3000" dirty="0" smtClean="0"/>
                  <a:t>Pro každé reálné číslo </a:t>
                </a:r>
                <a14:m>
                  <m:oMath xmlns:m="http://schemas.openxmlformats.org/officeDocument/2006/math">
                    <m:r>
                      <a:rPr lang="cs-CZ" sz="3000" b="0" i="1" smtClean="0">
                        <a:latin typeface="Cambria Math"/>
                      </a:rPr>
                      <m:t>𝑟</m:t>
                    </m:r>
                  </m:oMath>
                </a14:m>
                <a:r>
                  <a:rPr lang="cs-CZ" sz="3000" dirty="0" smtClean="0"/>
                  <a:t> existuje neklesající posloupnost racionálních čísel </a:t>
                </a:r>
                <a14:m>
                  <m:oMath xmlns:m="http://schemas.openxmlformats.org/officeDocument/2006/math">
                    <m:sSubSup>
                      <m:sSubSupPr>
                        <m:ctrlPr>
                          <a:rPr lang="cs-CZ" sz="3000" i="1">
                            <a:latin typeface="Cambria Math"/>
                          </a:rPr>
                        </m:ctrlPr>
                      </m:sSubSupPr>
                      <m:e>
                        <m:d>
                          <m:dPr>
                            <m:ctrlPr>
                              <a:rPr lang="cs-CZ" sz="3000" i="1">
                                <a:latin typeface="Cambria Math"/>
                              </a:rPr>
                            </m:ctrlPr>
                          </m:dPr>
                          <m:e>
                            <m:sSub>
                              <m:sSubPr>
                                <m:ctrlPr>
                                  <a:rPr lang="cs-CZ" sz="3000" i="1">
                                    <a:latin typeface="Cambria Math"/>
                                  </a:rPr>
                                </m:ctrlPr>
                              </m:sSubPr>
                              <m:e>
                                <m:r>
                                  <a:rPr lang="cs-CZ" sz="3000" i="1">
                                    <a:latin typeface="Cambria Math"/>
                                  </a:rPr>
                                  <m:t>𝑎</m:t>
                                </m:r>
                              </m:e>
                              <m:sub>
                                <m:r>
                                  <a:rPr lang="cs-CZ" sz="3000" i="1">
                                    <a:latin typeface="Cambria Math"/>
                                  </a:rPr>
                                  <m:t>𝑛</m:t>
                                </m:r>
                              </m:sub>
                            </m:sSub>
                          </m:e>
                        </m:d>
                      </m:e>
                      <m:sub>
                        <m:r>
                          <a:rPr lang="cs-CZ" sz="3000" i="1">
                            <a:latin typeface="Cambria Math"/>
                          </a:rPr>
                          <m:t>𝑛</m:t>
                        </m:r>
                        <m:r>
                          <a:rPr lang="cs-CZ" sz="3000" i="1">
                            <a:latin typeface="Cambria Math"/>
                          </a:rPr>
                          <m:t>=1</m:t>
                        </m:r>
                      </m:sub>
                      <m:sup>
                        <m:r>
                          <a:rPr lang="cs-CZ" sz="3000" i="1">
                            <a:latin typeface="Cambria Math"/>
                          </a:rPr>
                          <m:t>∞</m:t>
                        </m:r>
                      </m:sup>
                    </m:sSubSup>
                  </m:oMath>
                </a14:m>
                <a:r>
                  <a:rPr lang="cs-CZ" sz="3000" dirty="0" smtClean="0"/>
                  <a:t> a nerostoucí posloupnost racionálních čísel </a:t>
                </a:r>
                <a14:m>
                  <m:oMath xmlns:m="http://schemas.openxmlformats.org/officeDocument/2006/math">
                    <m:sSubSup>
                      <m:sSubSupPr>
                        <m:ctrlPr>
                          <a:rPr lang="cs-CZ" sz="3000" i="1">
                            <a:latin typeface="Cambria Math"/>
                          </a:rPr>
                        </m:ctrlPr>
                      </m:sSubSupPr>
                      <m:e>
                        <m:d>
                          <m:dPr>
                            <m:ctrlPr>
                              <a:rPr lang="cs-CZ" sz="3000" i="1">
                                <a:latin typeface="Cambria Math"/>
                              </a:rPr>
                            </m:ctrlPr>
                          </m:dPr>
                          <m:e>
                            <m:sSub>
                              <m:sSubPr>
                                <m:ctrlPr>
                                  <a:rPr lang="cs-CZ" sz="3000" i="1">
                                    <a:latin typeface="Cambria Math"/>
                                  </a:rPr>
                                </m:ctrlPr>
                              </m:sSubPr>
                              <m:e>
                                <m:r>
                                  <a:rPr lang="cs-CZ" sz="3000" b="0" i="1" smtClean="0">
                                    <a:latin typeface="Cambria Math"/>
                                  </a:rPr>
                                  <m:t>𝑏</m:t>
                                </m:r>
                              </m:e>
                              <m:sub>
                                <m:r>
                                  <a:rPr lang="cs-CZ" sz="3000" i="1">
                                    <a:latin typeface="Cambria Math"/>
                                  </a:rPr>
                                  <m:t>𝑛</m:t>
                                </m:r>
                              </m:sub>
                            </m:sSub>
                          </m:e>
                        </m:d>
                      </m:e>
                      <m:sub>
                        <m:r>
                          <a:rPr lang="cs-CZ" sz="3000" i="1">
                            <a:latin typeface="Cambria Math"/>
                          </a:rPr>
                          <m:t>𝑛</m:t>
                        </m:r>
                        <m:r>
                          <a:rPr lang="cs-CZ" sz="3000" i="1">
                            <a:latin typeface="Cambria Math"/>
                          </a:rPr>
                          <m:t>=1</m:t>
                        </m:r>
                      </m:sub>
                      <m:sup>
                        <m:r>
                          <a:rPr lang="cs-CZ" sz="3000" i="1">
                            <a:latin typeface="Cambria Math"/>
                          </a:rPr>
                          <m:t>∞</m:t>
                        </m:r>
                      </m:sup>
                    </m:sSubSup>
                  </m:oMath>
                </a14:m>
                <a:r>
                  <a:rPr lang="cs-CZ" sz="3000" dirty="0" smtClean="0"/>
                  <a:t> tak, že platí</a:t>
                </a:r>
              </a:p>
              <a:p>
                <a:pPr marL="0" indent="0">
                  <a:buNone/>
                </a:pPr>
                <a14:m>
                  <m:oMath xmlns:m="http://schemas.openxmlformats.org/officeDocument/2006/math">
                    <m:func>
                      <m:funcPr>
                        <m:ctrlPr>
                          <a:rPr lang="cs-CZ" sz="3000" i="1">
                            <a:latin typeface="Cambria Math"/>
                          </a:rPr>
                        </m:ctrlPr>
                      </m:funcPr>
                      <m:fName>
                        <m:limLow>
                          <m:limLowPr>
                            <m:ctrlPr>
                              <a:rPr lang="cs-CZ" sz="3000" i="1">
                                <a:latin typeface="Cambria Math"/>
                              </a:rPr>
                            </m:ctrlPr>
                          </m:limLowPr>
                          <m:e>
                            <m:r>
                              <m:rPr>
                                <m:sty m:val="p"/>
                              </m:rPr>
                              <a:rPr lang="cs-CZ" sz="3000">
                                <a:latin typeface="Cambria Math"/>
                              </a:rPr>
                              <m:t>lim</m:t>
                            </m:r>
                          </m:e>
                          <m:lim>
                            <m:r>
                              <a:rPr lang="cs-CZ" sz="3000" i="1">
                                <a:latin typeface="Cambria Math"/>
                              </a:rPr>
                              <m:t>𝑛</m:t>
                            </m:r>
                            <m:r>
                              <a:rPr lang="cs-CZ" sz="3000" i="1">
                                <a:latin typeface="Cambria Math"/>
                                <a:ea typeface="Cambria Math"/>
                              </a:rPr>
                              <m:t>→∞</m:t>
                            </m:r>
                          </m:lim>
                        </m:limLow>
                      </m:fName>
                      <m:e>
                        <m:sSub>
                          <m:sSubPr>
                            <m:ctrlPr>
                              <a:rPr lang="cs-CZ" sz="3000" i="1">
                                <a:latin typeface="Cambria Math"/>
                              </a:rPr>
                            </m:ctrlPr>
                          </m:sSubPr>
                          <m:e>
                            <m:r>
                              <a:rPr lang="cs-CZ" sz="3000" i="1">
                                <a:latin typeface="Cambria Math"/>
                              </a:rPr>
                              <m:t>𝑎</m:t>
                            </m:r>
                          </m:e>
                          <m:sub>
                            <m:r>
                              <a:rPr lang="cs-CZ" sz="3000" i="1">
                                <a:latin typeface="Cambria Math"/>
                              </a:rPr>
                              <m:t>𝑛</m:t>
                            </m:r>
                          </m:sub>
                        </m:sSub>
                        <m:r>
                          <a:rPr lang="cs-CZ" sz="3000" i="1">
                            <a:latin typeface="Cambria Math"/>
                          </a:rPr>
                          <m:t>=</m:t>
                        </m:r>
                        <m:func>
                          <m:funcPr>
                            <m:ctrlPr>
                              <a:rPr lang="cs-CZ" sz="3000" i="1">
                                <a:latin typeface="Cambria Math"/>
                              </a:rPr>
                            </m:ctrlPr>
                          </m:funcPr>
                          <m:fName>
                            <m:limLow>
                              <m:limLowPr>
                                <m:ctrlPr>
                                  <a:rPr lang="cs-CZ" sz="3000" i="1">
                                    <a:latin typeface="Cambria Math"/>
                                  </a:rPr>
                                </m:ctrlPr>
                              </m:limLowPr>
                              <m:e>
                                <m:r>
                                  <m:rPr>
                                    <m:sty m:val="p"/>
                                  </m:rPr>
                                  <a:rPr lang="cs-CZ" sz="3000">
                                    <a:latin typeface="Cambria Math"/>
                                  </a:rPr>
                                  <m:t>lim</m:t>
                                </m:r>
                              </m:e>
                              <m:lim>
                                <m:r>
                                  <a:rPr lang="cs-CZ" sz="3000" i="1">
                                    <a:latin typeface="Cambria Math"/>
                                  </a:rPr>
                                  <m:t>𝑛</m:t>
                                </m:r>
                                <m:r>
                                  <a:rPr lang="cs-CZ" sz="3000" i="1">
                                    <a:latin typeface="Cambria Math"/>
                                    <a:ea typeface="Cambria Math"/>
                                  </a:rPr>
                                  <m:t>→∞</m:t>
                                </m:r>
                              </m:lim>
                            </m:limLow>
                          </m:fName>
                          <m:e>
                            <m:sSub>
                              <m:sSubPr>
                                <m:ctrlPr>
                                  <a:rPr lang="cs-CZ" sz="3000" i="1">
                                    <a:latin typeface="Cambria Math"/>
                                  </a:rPr>
                                </m:ctrlPr>
                              </m:sSubPr>
                              <m:e>
                                <m:r>
                                  <a:rPr lang="cs-CZ" sz="3000" b="0" i="1" smtClean="0">
                                    <a:latin typeface="Cambria Math"/>
                                  </a:rPr>
                                  <m:t>𝑏</m:t>
                                </m:r>
                              </m:e>
                              <m:sub>
                                <m:r>
                                  <a:rPr lang="cs-CZ" sz="3000" i="1">
                                    <a:latin typeface="Cambria Math"/>
                                  </a:rPr>
                                  <m:t>𝑛</m:t>
                                </m:r>
                              </m:sub>
                            </m:sSub>
                            <m:r>
                              <a:rPr lang="cs-CZ" sz="3000" i="1">
                                <a:latin typeface="Cambria Math"/>
                              </a:rPr>
                              <m:t>=</m:t>
                            </m:r>
                            <m:r>
                              <a:rPr lang="cs-CZ" sz="3000" b="0" i="1" smtClean="0">
                                <a:latin typeface="Cambria Math"/>
                              </a:rPr>
                              <m:t>𝑟</m:t>
                            </m:r>
                          </m:e>
                        </m:func>
                      </m:e>
                    </m:func>
                  </m:oMath>
                </a14:m>
                <a:r>
                  <a:rPr lang="cs-CZ" sz="3000" dirty="0" smtClean="0"/>
                  <a:t>.</a:t>
                </a:r>
                <a:endParaRPr lang="cs-CZ" sz="3000" dirty="0"/>
              </a:p>
            </p:txBody>
          </p:sp>
        </mc:Choice>
        <mc:Fallback xmlns="">
          <p:sp>
            <p:nvSpPr>
              <p:cNvPr id="6" name="Zástupný symbol pro obsah 5"/>
              <p:cNvSpPr txBox="1">
                <a:spLocks noRot="1" noChangeAspect="1" noMove="1" noResize="1" noEditPoints="1" noAdjustHandles="1" noChangeArrowheads="1" noChangeShapeType="1" noTextEdit="1"/>
              </p:cNvSpPr>
              <p:nvPr/>
            </p:nvSpPr>
            <p:spPr>
              <a:xfrm>
                <a:off x="230378" y="44624"/>
                <a:ext cx="8640960" cy="2304256"/>
              </a:xfrm>
              <a:prstGeom prst="rect">
                <a:avLst/>
              </a:prstGeom>
              <a:blipFill rotWithShape="1">
                <a:blip r:embed="rId2"/>
                <a:stretch>
                  <a:fillRect l="-1694" t="-3175"/>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7" name="Zástupný symbol pro obsah 5"/>
              <p:cNvSpPr txBox="1">
                <a:spLocks/>
              </p:cNvSpPr>
              <p:nvPr/>
            </p:nvSpPr>
            <p:spPr>
              <a:xfrm>
                <a:off x="0" y="2204864"/>
                <a:ext cx="9143999" cy="46531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cs-CZ" sz="3000" dirty="0" smtClean="0"/>
                  <a:t>Takovým způsobem lze aproximovat libovolné reálné číslo, např. </a:t>
                </a:r>
                <a14:m>
                  <m:oMath xmlns:m="http://schemas.openxmlformats.org/officeDocument/2006/math">
                    <m:rad>
                      <m:radPr>
                        <m:degHide m:val="on"/>
                        <m:ctrlPr>
                          <a:rPr lang="cs-CZ" sz="3000" i="1" smtClean="0">
                            <a:latin typeface="Cambria Math"/>
                          </a:rPr>
                        </m:ctrlPr>
                      </m:radPr>
                      <m:deg/>
                      <m:e>
                        <m:r>
                          <a:rPr lang="cs-CZ" sz="3000" b="0" i="1" smtClean="0">
                            <a:latin typeface="Cambria Math"/>
                          </a:rPr>
                          <m:t>2</m:t>
                        </m:r>
                      </m:e>
                    </m:rad>
                  </m:oMath>
                </a14:m>
                <a:r>
                  <a:rPr lang="cs-CZ" sz="3000" dirty="0" smtClean="0"/>
                  <a:t>, Ludolfovo číslo </a:t>
                </a:r>
                <a14:m>
                  <m:oMath xmlns:m="http://schemas.openxmlformats.org/officeDocument/2006/math">
                    <m:r>
                      <a:rPr lang="cs-CZ" sz="3000" i="1" smtClean="0">
                        <a:latin typeface="Cambria Math"/>
                        <a:ea typeface="Cambria Math"/>
                      </a:rPr>
                      <m:t>𝜋</m:t>
                    </m:r>
                  </m:oMath>
                </a14:m>
                <a:r>
                  <a:rPr lang="cs-CZ" sz="3000" dirty="0" smtClean="0"/>
                  <a:t>, Eulerovo číslo </a:t>
                </a:r>
                <a14:m>
                  <m:oMath xmlns:m="http://schemas.openxmlformats.org/officeDocument/2006/math">
                    <m:r>
                      <a:rPr lang="cs-CZ" sz="3000" b="0" i="1" smtClean="0">
                        <a:latin typeface="Cambria Math"/>
                      </a:rPr>
                      <m:t>𝑒</m:t>
                    </m:r>
                  </m:oMath>
                </a14:m>
                <a:r>
                  <a:rPr lang="cs-CZ" sz="3000" dirty="0" smtClean="0"/>
                  <a:t> atd. Některá iracionální čísla jsou definována jako limity vhodných monotónních omezených posloupností. Například Eulerovo číslo </a:t>
                </a:r>
                <a14:m>
                  <m:oMath xmlns:m="http://schemas.openxmlformats.org/officeDocument/2006/math">
                    <m:r>
                      <a:rPr lang="cs-CZ" sz="3000" b="0" i="1" smtClean="0">
                        <a:latin typeface="Cambria Math"/>
                      </a:rPr>
                      <m:t>𝑒</m:t>
                    </m:r>
                  </m:oMath>
                </a14:m>
                <a:r>
                  <a:rPr lang="cs-CZ" sz="3000" dirty="0" smtClean="0"/>
                  <a:t>, které tvoří základ přirozené exponenciální a logaritmické funkce, je definováno následující vlastní limitou posloupnosti:</a:t>
                </a:r>
              </a:p>
              <a:p>
                <a:pPr marL="0" indent="0">
                  <a:buNone/>
                </a:pPr>
                <a14:m>
                  <m:oMath xmlns:m="http://schemas.openxmlformats.org/officeDocument/2006/math">
                    <m:r>
                      <a:rPr lang="cs-CZ" sz="2800" b="0" i="1" smtClean="0">
                        <a:latin typeface="Cambria Math"/>
                      </a:rPr>
                      <m:t>𝑒</m:t>
                    </m:r>
                    <m:r>
                      <a:rPr lang="cs-CZ" sz="2800" b="0" i="1" smtClean="0">
                        <a:latin typeface="Cambria Math"/>
                      </a:rPr>
                      <m:t>=</m:t>
                    </m:r>
                    <m:func>
                      <m:funcPr>
                        <m:ctrlPr>
                          <a:rPr lang="cs-CZ" sz="2800" i="1">
                            <a:solidFill>
                              <a:prstClr val="black"/>
                            </a:solidFill>
                            <a:latin typeface="Cambria Math"/>
                          </a:rPr>
                        </m:ctrlPr>
                      </m:funcPr>
                      <m:fName>
                        <m:limLow>
                          <m:limLowPr>
                            <m:ctrlPr>
                              <a:rPr lang="cs-CZ" sz="2800" i="1">
                                <a:solidFill>
                                  <a:prstClr val="black"/>
                                </a:solidFill>
                                <a:latin typeface="Cambria Math"/>
                              </a:rPr>
                            </m:ctrlPr>
                          </m:limLowPr>
                          <m:e>
                            <m:r>
                              <m:rPr>
                                <m:sty m:val="p"/>
                              </m:rPr>
                              <a:rPr lang="cs-CZ" sz="2800">
                                <a:solidFill>
                                  <a:prstClr val="black"/>
                                </a:solidFill>
                                <a:latin typeface="Cambria Math"/>
                              </a:rPr>
                              <m:t>lim</m:t>
                            </m:r>
                          </m:e>
                          <m:lim>
                            <m:r>
                              <a:rPr lang="cs-CZ" sz="2800" i="1">
                                <a:solidFill>
                                  <a:prstClr val="black"/>
                                </a:solidFill>
                                <a:latin typeface="Cambria Math"/>
                              </a:rPr>
                              <m:t>𝑛</m:t>
                            </m:r>
                            <m:r>
                              <a:rPr lang="cs-CZ" sz="2800" i="1">
                                <a:solidFill>
                                  <a:prstClr val="black"/>
                                </a:solidFill>
                                <a:latin typeface="Cambria Math"/>
                              </a:rPr>
                              <m:t>→∞</m:t>
                            </m:r>
                          </m:lim>
                        </m:limLow>
                      </m:fName>
                      <m:e>
                        <m:sSup>
                          <m:sSupPr>
                            <m:ctrlPr>
                              <a:rPr lang="cs-CZ" sz="2800" i="1">
                                <a:solidFill>
                                  <a:prstClr val="black"/>
                                </a:solidFill>
                                <a:latin typeface="Cambria Math"/>
                              </a:rPr>
                            </m:ctrlPr>
                          </m:sSupPr>
                          <m:e>
                            <m:d>
                              <m:dPr>
                                <m:ctrlPr>
                                  <a:rPr lang="cs-CZ" sz="2800" i="1">
                                    <a:solidFill>
                                      <a:prstClr val="black"/>
                                    </a:solidFill>
                                    <a:latin typeface="Cambria Math"/>
                                  </a:rPr>
                                </m:ctrlPr>
                              </m:dPr>
                              <m:e>
                                <m:r>
                                  <a:rPr lang="cs-CZ" sz="2800" b="0" i="1" smtClean="0">
                                    <a:solidFill>
                                      <a:prstClr val="black"/>
                                    </a:solidFill>
                                    <a:latin typeface="Cambria Math"/>
                                  </a:rPr>
                                  <m:t>1+</m:t>
                                </m:r>
                                <m:f>
                                  <m:fPr>
                                    <m:ctrlPr>
                                      <a:rPr lang="cs-CZ" sz="2800" b="0" i="1" smtClean="0">
                                        <a:solidFill>
                                          <a:prstClr val="black"/>
                                        </a:solidFill>
                                        <a:latin typeface="Cambria Math"/>
                                      </a:rPr>
                                    </m:ctrlPr>
                                  </m:fPr>
                                  <m:num>
                                    <m:r>
                                      <a:rPr lang="cs-CZ" sz="2800" b="0" i="1" smtClean="0">
                                        <a:solidFill>
                                          <a:prstClr val="black"/>
                                        </a:solidFill>
                                        <a:latin typeface="Cambria Math"/>
                                      </a:rPr>
                                      <m:t>1</m:t>
                                    </m:r>
                                  </m:num>
                                  <m:den>
                                    <m:r>
                                      <a:rPr lang="cs-CZ" sz="2800" b="0" i="1" smtClean="0">
                                        <a:solidFill>
                                          <a:prstClr val="black"/>
                                        </a:solidFill>
                                        <a:latin typeface="Cambria Math"/>
                                      </a:rPr>
                                      <m:t>𝑛</m:t>
                                    </m:r>
                                  </m:den>
                                </m:f>
                              </m:e>
                            </m:d>
                          </m:e>
                          <m:sup>
                            <m:r>
                              <a:rPr lang="cs-CZ" sz="2800" b="0" i="1" smtClean="0">
                                <a:solidFill>
                                  <a:prstClr val="black"/>
                                </a:solidFill>
                                <a:latin typeface="Cambria Math"/>
                              </a:rPr>
                              <m:t>𝑛</m:t>
                            </m:r>
                          </m:sup>
                        </m:sSup>
                        <m:r>
                          <a:rPr lang="cs-CZ" sz="2800" b="0" i="1" smtClean="0">
                            <a:solidFill>
                              <a:prstClr val="black"/>
                            </a:solidFill>
                            <a:latin typeface="Cambria Math"/>
                          </a:rPr>
                          <m:t>=</m:t>
                        </m:r>
                        <m:func>
                          <m:funcPr>
                            <m:ctrlPr>
                              <a:rPr lang="cs-CZ" sz="2800" i="1" smtClean="0">
                                <a:solidFill>
                                  <a:prstClr val="black"/>
                                </a:solidFill>
                                <a:latin typeface="Cambria Math"/>
                              </a:rPr>
                            </m:ctrlPr>
                          </m:funcPr>
                          <m:fName>
                            <m:limLow>
                              <m:limLowPr>
                                <m:ctrlPr>
                                  <a:rPr lang="cs-CZ" sz="2800" i="1">
                                    <a:solidFill>
                                      <a:prstClr val="black"/>
                                    </a:solidFill>
                                    <a:latin typeface="Cambria Math"/>
                                  </a:rPr>
                                </m:ctrlPr>
                              </m:limLowPr>
                              <m:e>
                                <m:r>
                                  <m:rPr>
                                    <m:sty m:val="p"/>
                                  </m:rPr>
                                  <a:rPr lang="cs-CZ" sz="2800">
                                    <a:solidFill>
                                      <a:prstClr val="black"/>
                                    </a:solidFill>
                                    <a:latin typeface="Cambria Math"/>
                                  </a:rPr>
                                  <m:t>lim</m:t>
                                </m:r>
                              </m:e>
                              <m:lim>
                                <m:r>
                                  <a:rPr lang="cs-CZ" sz="2800" i="1">
                                    <a:solidFill>
                                      <a:prstClr val="black"/>
                                    </a:solidFill>
                                    <a:latin typeface="Cambria Math"/>
                                  </a:rPr>
                                  <m:t>𝑛</m:t>
                                </m:r>
                                <m:r>
                                  <a:rPr lang="cs-CZ" sz="2800" i="1">
                                    <a:solidFill>
                                      <a:prstClr val="black"/>
                                    </a:solidFill>
                                    <a:latin typeface="Cambria Math"/>
                                  </a:rPr>
                                  <m:t>→∞</m:t>
                                </m:r>
                              </m:lim>
                            </m:limLow>
                          </m:fName>
                          <m:e>
                            <m:sSup>
                              <m:sSupPr>
                                <m:ctrlPr>
                                  <a:rPr lang="cs-CZ" sz="2800" i="1">
                                    <a:solidFill>
                                      <a:prstClr val="black"/>
                                    </a:solidFill>
                                    <a:latin typeface="Cambria Math"/>
                                  </a:rPr>
                                </m:ctrlPr>
                              </m:sSupPr>
                              <m:e>
                                <m:d>
                                  <m:dPr>
                                    <m:ctrlPr>
                                      <a:rPr lang="cs-CZ" sz="2800" i="1">
                                        <a:solidFill>
                                          <a:prstClr val="black"/>
                                        </a:solidFill>
                                        <a:latin typeface="Cambria Math"/>
                                      </a:rPr>
                                    </m:ctrlPr>
                                  </m:dPr>
                                  <m:e>
                                    <m:r>
                                      <a:rPr lang="cs-CZ" sz="2800" i="1">
                                        <a:solidFill>
                                          <a:prstClr val="black"/>
                                        </a:solidFill>
                                        <a:latin typeface="Cambria Math"/>
                                      </a:rPr>
                                      <m:t>1+</m:t>
                                    </m:r>
                                    <m:f>
                                      <m:fPr>
                                        <m:ctrlPr>
                                          <a:rPr lang="cs-CZ" sz="2800" i="1">
                                            <a:solidFill>
                                              <a:prstClr val="black"/>
                                            </a:solidFill>
                                            <a:latin typeface="Cambria Math"/>
                                          </a:rPr>
                                        </m:ctrlPr>
                                      </m:fPr>
                                      <m:num>
                                        <m:r>
                                          <a:rPr lang="cs-CZ" sz="2800" i="1">
                                            <a:solidFill>
                                              <a:prstClr val="black"/>
                                            </a:solidFill>
                                            <a:latin typeface="Cambria Math"/>
                                          </a:rPr>
                                          <m:t>1</m:t>
                                        </m:r>
                                      </m:num>
                                      <m:den>
                                        <m:r>
                                          <a:rPr lang="cs-CZ" sz="2800" i="1">
                                            <a:solidFill>
                                              <a:prstClr val="black"/>
                                            </a:solidFill>
                                            <a:latin typeface="Cambria Math"/>
                                          </a:rPr>
                                          <m:t>𝑛</m:t>
                                        </m:r>
                                      </m:den>
                                    </m:f>
                                  </m:e>
                                </m:d>
                              </m:e>
                              <m:sup>
                                <m:r>
                                  <a:rPr lang="cs-CZ" sz="2800" i="1">
                                    <a:solidFill>
                                      <a:prstClr val="black"/>
                                    </a:solidFill>
                                    <a:latin typeface="Cambria Math"/>
                                  </a:rPr>
                                  <m:t>𝑛</m:t>
                                </m:r>
                                <m:r>
                                  <a:rPr lang="cs-CZ" sz="2800" b="0" i="1" smtClean="0">
                                    <a:solidFill>
                                      <a:prstClr val="black"/>
                                    </a:solidFill>
                                    <a:latin typeface="Cambria Math"/>
                                  </a:rPr>
                                  <m:t>+1</m:t>
                                </m:r>
                              </m:sup>
                            </m:sSup>
                          </m:e>
                        </m:func>
                      </m:e>
                    </m:func>
                    <m:r>
                      <a:rPr lang="cs-CZ" sz="2800" b="0" i="1" smtClean="0">
                        <a:solidFill>
                          <a:prstClr val="black"/>
                        </a:solidFill>
                        <a:latin typeface="Cambria Math"/>
                      </a:rPr>
                      <m:t>=2,718281828459</m:t>
                    </m:r>
                  </m:oMath>
                </a14:m>
                <a:r>
                  <a:rPr lang="cs-CZ" sz="3000" dirty="0" smtClean="0"/>
                  <a:t>...</a:t>
                </a:r>
                <a:endParaRPr lang="cs-CZ" sz="3000" dirty="0"/>
              </a:p>
            </p:txBody>
          </p:sp>
        </mc:Choice>
        <mc:Fallback xmlns="">
          <p:sp>
            <p:nvSpPr>
              <p:cNvPr id="7" name="Zástupný symbol pro obsah 5"/>
              <p:cNvSpPr txBox="1">
                <a:spLocks noRot="1" noChangeAspect="1" noMove="1" noResize="1" noEditPoints="1" noAdjustHandles="1" noChangeArrowheads="1" noChangeShapeType="1" noTextEdit="1"/>
              </p:cNvSpPr>
              <p:nvPr/>
            </p:nvSpPr>
            <p:spPr>
              <a:xfrm>
                <a:off x="0" y="2204864"/>
                <a:ext cx="9143999" cy="4653136"/>
              </a:xfrm>
              <a:prstGeom prst="rect">
                <a:avLst/>
              </a:prstGeom>
              <a:blipFill rotWithShape="1">
                <a:blip r:embed="rId3"/>
                <a:stretch>
                  <a:fillRect l="-1533" t="-1573" r="-533"/>
                </a:stretch>
              </a:blipFill>
            </p:spPr>
            <p:txBody>
              <a:bodyPr/>
              <a:lstStyle/>
              <a:p>
                <a:r>
                  <a:rPr lang="cs-CZ">
                    <a:noFill/>
                  </a:rPr>
                  <a:t> </a:t>
                </a:r>
              </a:p>
            </p:txBody>
          </p:sp>
        </mc:Fallback>
      </mc:AlternateContent>
    </p:spTree>
    <p:extLst>
      <p:ext uri="{BB962C8B-B14F-4D97-AF65-F5344CB8AC3E}">
        <p14:creationId xmlns:p14="http://schemas.microsoft.com/office/powerpoint/2010/main" val="427744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Zástupný symbol pro obsah 5"/>
          <p:cNvSpPr txBox="1">
            <a:spLocks/>
          </p:cNvSpPr>
          <p:nvPr/>
        </p:nvSpPr>
        <p:spPr>
          <a:xfrm>
            <a:off x="478996" y="260648"/>
            <a:ext cx="8229600" cy="6480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cs-CZ" b="1" dirty="0">
                <a:solidFill>
                  <a:srgbClr val="00B050"/>
                </a:solidFill>
              </a:rPr>
              <a:t>Ú</a:t>
            </a:r>
            <a:r>
              <a:rPr lang="cs-CZ" b="1" dirty="0" smtClean="0">
                <a:solidFill>
                  <a:srgbClr val="00B050"/>
                </a:solidFill>
              </a:rPr>
              <a:t>lohy k opakování</a:t>
            </a:r>
          </a:p>
        </p:txBody>
      </p:sp>
      <mc:AlternateContent xmlns:mc="http://schemas.openxmlformats.org/markup-compatibility/2006" xmlns:a14="http://schemas.microsoft.com/office/drawing/2010/main">
        <mc:Choice Requires="a14">
          <p:sp>
            <p:nvSpPr>
              <p:cNvPr id="7" name="Zástupný symbol pro obsah 5"/>
              <p:cNvSpPr txBox="1">
                <a:spLocks/>
              </p:cNvSpPr>
              <p:nvPr/>
            </p:nvSpPr>
            <p:spPr>
              <a:xfrm>
                <a:off x="478996" y="908720"/>
                <a:ext cx="8229600" cy="594928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indent="-514350">
                  <a:buFont typeface="+mj-lt"/>
                  <a:buAutoNum type="arabicPeriod"/>
                </a:pPr>
                <a:r>
                  <a:rPr lang="cs-CZ" sz="3000" dirty="0" smtClean="0"/>
                  <a:t>Vypočtěte limity posloupností:</a:t>
                </a:r>
                <a:br>
                  <a:rPr lang="cs-CZ" sz="3000" dirty="0" smtClean="0"/>
                </a:br>
                <a:r>
                  <a:rPr lang="cs-CZ" sz="3000" dirty="0" smtClean="0"/>
                  <a:t>a)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f>
                          <m:fPr>
                            <m:ctrlPr>
                              <a:rPr lang="cs-CZ" sz="3000" i="1">
                                <a:solidFill>
                                  <a:prstClr val="black"/>
                                </a:solidFill>
                                <a:latin typeface="Cambria Math"/>
                              </a:rPr>
                            </m:ctrlPr>
                          </m:fPr>
                          <m:num>
                            <m:r>
                              <a:rPr lang="cs-CZ" sz="3000" b="0" i="1" smtClean="0">
                                <a:solidFill>
                                  <a:prstClr val="black"/>
                                </a:solidFill>
                                <a:latin typeface="Cambria Math"/>
                              </a:rPr>
                              <m:t>3</m:t>
                            </m:r>
                            <m:r>
                              <a:rPr lang="cs-CZ" sz="3000" i="1">
                                <a:solidFill>
                                  <a:prstClr val="black"/>
                                </a:solidFill>
                                <a:latin typeface="Cambria Math"/>
                              </a:rPr>
                              <m:t>𝑛</m:t>
                            </m:r>
                            <m:r>
                              <a:rPr lang="cs-CZ" sz="3000" i="1">
                                <a:solidFill>
                                  <a:prstClr val="black"/>
                                </a:solidFill>
                                <a:latin typeface="Cambria Math"/>
                              </a:rPr>
                              <m:t>−2</m:t>
                            </m:r>
                          </m:num>
                          <m:den>
                            <m:r>
                              <a:rPr lang="cs-CZ" sz="3000" b="0" i="1" smtClean="0">
                                <a:solidFill>
                                  <a:prstClr val="black"/>
                                </a:solidFill>
                                <a:latin typeface="Cambria Math"/>
                              </a:rPr>
                              <m:t>6+4</m:t>
                            </m:r>
                            <m:r>
                              <a:rPr lang="cs-CZ" sz="3000" b="0" i="1" smtClean="0">
                                <a:solidFill>
                                  <a:prstClr val="black"/>
                                </a:solidFill>
                                <a:latin typeface="Cambria Math"/>
                              </a:rPr>
                              <m:t>𝑛</m:t>
                            </m:r>
                          </m:den>
                        </m:f>
                      </m:e>
                    </m:func>
                  </m:oMath>
                </a14:m>
                <a:r>
                  <a:rPr lang="cs-CZ" sz="3000" dirty="0" smtClean="0"/>
                  <a:t> ,</a:t>
                </a:r>
                <a:br>
                  <a:rPr lang="cs-CZ" sz="3000" dirty="0" smtClean="0"/>
                </a:br>
                <a:r>
                  <a:rPr lang="cs-CZ" sz="3000" dirty="0" smtClean="0"/>
                  <a:t>b)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f>
                          <m:fPr>
                            <m:ctrlPr>
                              <a:rPr lang="cs-CZ" sz="3000" i="1">
                                <a:solidFill>
                                  <a:prstClr val="black"/>
                                </a:solidFill>
                                <a:latin typeface="Cambria Math"/>
                              </a:rPr>
                            </m:ctrlPr>
                          </m:fPr>
                          <m:num>
                            <m:sSup>
                              <m:sSupPr>
                                <m:ctrlPr>
                                  <a:rPr lang="cs-CZ" sz="3000" i="1">
                                    <a:solidFill>
                                      <a:prstClr val="black"/>
                                    </a:solidFill>
                                    <a:latin typeface="Cambria Math"/>
                                  </a:rPr>
                                </m:ctrlPr>
                              </m:sSupPr>
                              <m:e>
                                <m:r>
                                  <a:rPr lang="cs-CZ" sz="3000" i="1">
                                    <a:solidFill>
                                      <a:prstClr val="black"/>
                                    </a:solidFill>
                                    <a:latin typeface="Cambria Math"/>
                                  </a:rPr>
                                  <m:t>𝑛</m:t>
                                </m:r>
                              </m:e>
                              <m:sup>
                                <m:r>
                                  <a:rPr lang="cs-CZ" sz="3000" i="1">
                                    <a:solidFill>
                                      <a:prstClr val="black"/>
                                    </a:solidFill>
                                    <a:latin typeface="Cambria Math"/>
                                  </a:rPr>
                                  <m:t>4</m:t>
                                </m:r>
                              </m:sup>
                            </m:sSup>
                            <m:r>
                              <a:rPr lang="cs-CZ" sz="3000" i="1">
                                <a:solidFill>
                                  <a:prstClr val="black"/>
                                </a:solidFill>
                                <a:latin typeface="Cambria Math"/>
                              </a:rPr>
                              <m:t>−2</m:t>
                            </m:r>
                            <m:sSup>
                              <m:sSupPr>
                                <m:ctrlPr>
                                  <a:rPr lang="cs-CZ" sz="3000" i="1">
                                    <a:solidFill>
                                      <a:prstClr val="black"/>
                                    </a:solidFill>
                                    <a:latin typeface="Cambria Math"/>
                                  </a:rPr>
                                </m:ctrlPr>
                              </m:sSupPr>
                              <m:e>
                                <m:r>
                                  <a:rPr lang="cs-CZ" sz="3000" i="1">
                                    <a:solidFill>
                                      <a:prstClr val="black"/>
                                    </a:solidFill>
                                    <a:latin typeface="Cambria Math"/>
                                  </a:rPr>
                                  <m:t>𝑛</m:t>
                                </m:r>
                              </m:e>
                              <m:sup>
                                <m:r>
                                  <a:rPr lang="cs-CZ" sz="3000" i="1">
                                    <a:solidFill>
                                      <a:prstClr val="black"/>
                                    </a:solidFill>
                                    <a:latin typeface="Cambria Math"/>
                                  </a:rPr>
                                  <m:t>3</m:t>
                                </m:r>
                              </m:sup>
                            </m:sSup>
                            <m:r>
                              <a:rPr lang="cs-CZ" sz="3000" i="1">
                                <a:solidFill>
                                  <a:prstClr val="black"/>
                                </a:solidFill>
                                <a:latin typeface="Cambria Math"/>
                              </a:rPr>
                              <m:t>−</m:t>
                            </m:r>
                            <m:r>
                              <a:rPr lang="cs-CZ" sz="3000" b="0" i="1" smtClean="0">
                                <a:solidFill>
                                  <a:prstClr val="black"/>
                                </a:solidFill>
                                <a:latin typeface="Cambria Math"/>
                              </a:rPr>
                              <m:t>1</m:t>
                            </m:r>
                          </m:num>
                          <m:den>
                            <m:sSup>
                              <m:sSupPr>
                                <m:ctrlPr>
                                  <a:rPr lang="cs-CZ" sz="3000" i="1" smtClean="0">
                                    <a:solidFill>
                                      <a:prstClr val="black"/>
                                    </a:solidFill>
                                    <a:latin typeface="Cambria Math"/>
                                  </a:rPr>
                                </m:ctrlPr>
                              </m:sSupPr>
                              <m:e>
                                <m:d>
                                  <m:dPr>
                                    <m:ctrlPr>
                                      <a:rPr lang="cs-CZ" sz="3000" i="1" smtClean="0">
                                        <a:solidFill>
                                          <a:prstClr val="black"/>
                                        </a:solidFill>
                                        <a:latin typeface="Cambria Math"/>
                                      </a:rPr>
                                    </m:ctrlPr>
                                  </m:dPr>
                                  <m:e>
                                    <m:r>
                                      <a:rPr lang="cs-CZ" sz="3000" b="0" i="1" smtClean="0">
                                        <a:solidFill>
                                          <a:prstClr val="black"/>
                                        </a:solidFill>
                                        <a:latin typeface="Cambria Math"/>
                                      </a:rPr>
                                      <m:t>2</m:t>
                                    </m:r>
                                    <m:sSup>
                                      <m:sSupPr>
                                        <m:ctrlPr>
                                          <a:rPr lang="cs-CZ" sz="3000" b="0" i="1" smtClean="0">
                                            <a:solidFill>
                                              <a:prstClr val="black"/>
                                            </a:solidFill>
                                            <a:latin typeface="Cambria Math"/>
                                          </a:rPr>
                                        </m:ctrlPr>
                                      </m:sSupPr>
                                      <m:e>
                                        <m:r>
                                          <a:rPr lang="cs-CZ" sz="3000" b="0" i="1" smtClean="0">
                                            <a:solidFill>
                                              <a:prstClr val="black"/>
                                            </a:solidFill>
                                            <a:latin typeface="Cambria Math"/>
                                          </a:rPr>
                                          <m:t>𝑛</m:t>
                                        </m:r>
                                      </m:e>
                                      <m:sup>
                                        <m:r>
                                          <a:rPr lang="cs-CZ" sz="3000" b="0" i="1" smtClean="0">
                                            <a:solidFill>
                                              <a:prstClr val="black"/>
                                            </a:solidFill>
                                            <a:latin typeface="Cambria Math"/>
                                          </a:rPr>
                                          <m:t>2</m:t>
                                        </m:r>
                                      </m:sup>
                                    </m:sSup>
                                    <m:r>
                                      <a:rPr lang="cs-CZ" sz="3000" b="0" i="1" smtClean="0">
                                        <a:solidFill>
                                          <a:prstClr val="black"/>
                                        </a:solidFill>
                                        <a:latin typeface="Cambria Math"/>
                                      </a:rPr>
                                      <m:t>+1</m:t>
                                    </m:r>
                                  </m:e>
                                </m:d>
                              </m:e>
                              <m:sup>
                                <m:r>
                                  <a:rPr lang="cs-CZ" sz="3000" b="0" i="1" smtClean="0">
                                    <a:solidFill>
                                      <a:prstClr val="black"/>
                                    </a:solidFill>
                                    <a:latin typeface="Cambria Math"/>
                                  </a:rPr>
                                  <m:t>2</m:t>
                                </m:r>
                              </m:sup>
                            </m:sSup>
                          </m:den>
                        </m:f>
                      </m:e>
                    </m:func>
                  </m:oMath>
                </a14:m>
                <a:r>
                  <a:rPr lang="cs-CZ" sz="3000" dirty="0" smtClean="0"/>
                  <a:t> ,</a:t>
                </a:r>
                <a:br>
                  <a:rPr lang="cs-CZ" sz="3000" dirty="0" smtClean="0"/>
                </a:br>
                <a:r>
                  <a:rPr lang="cs-CZ" sz="3000" dirty="0" smtClean="0"/>
                  <a:t>c)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f>
                          <m:fPr>
                            <m:ctrlPr>
                              <a:rPr lang="cs-CZ" sz="3000" i="1">
                                <a:solidFill>
                                  <a:prstClr val="black"/>
                                </a:solidFill>
                                <a:latin typeface="Cambria Math"/>
                              </a:rPr>
                            </m:ctrlPr>
                          </m:fPr>
                          <m:num>
                            <m:r>
                              <a:rPr lang="cs-CZ" sz="3000" i="1">
                                <a:solidFill>
                                  <a:prstClr val="black"/>
                                </a:solidFill>
                                <a:latin typeface="Cambria Math"/>
                              </a:rPr>
                              <m:t>2</m:t>
                            </m:r>
                            <m:r>
                              <a:rPr lang="cs-CZ" sz="3000" b="0" i="1" smtClean="0">
                                <a:solidFill>
                                  <a:prstClr val="black"/>
                                </a:solidFill>
                                <a:latin typeface="Cambria Math"/>
                              </a:rPr>
                              <m:t>−</m:t>
                            </m:r>
                            <m:sSup>
                              <m:sSupPr>
                                <m:ctrlPr>
                                  <a:rPr lang="cs-CZ" sz="3000" b="0" i="1" smtClean="0">
                                    <a:solidFill>
                                      <a:prstClr val="black"/>
                                    </a:solidFill>
                                    <a:latin typeface="Cambria Math"/>
                                  </a:rPr>
                                </m:ctrlPr>
                              </m:sSupPr>
                              <m:e>
                                <m:r>
                                  <a:rPr lang="cs-CZ" sz="3000" b="0" i="1" smtClean="0">
                                    <a:solidFill>
                                      <a:prstClr val="black"/>
                                    </a:solidFill>
                                    <a:latin typeface="Cambria Math"/>
                                  </a:rPr>
                                  <m:t>𝑛</m:t>
                                </m:r>
                              </m:e>
                              <m:sup>
                                <m:r>
                                  <a:rPr lang="cs-CZ" sz="3000" b="0" i="1" smtClean="0">
                                    <a:solidFill>
                                      <a:prstClr val="black"/>
                                    </a:solidFill>
                                    <a:latin typeface="Cambria Math"/>
                                  </a:rPr>
                                  <m:t>5</m:t>
                                </m:r>
                              </m:sup>
                            </m:sSup>
                            <m:r>
                              <a:rPr lang="cs-CZ" sz="3000" b="0" i="1" smtClean="0">
                                <a:solidFill>
                                  <a:prstClr val="black"/>
                                </a:solidFill>
                                <a:latin typeface="Cambria Math"/>
                              </a:rPr>
                              <m:t>+3</m:t>
                            </m:r>
                            <m:sSup>
                              <m:sSupPr>
                                <m:ctrlPr>
                                  <a:rPr lang="cs-CZ" sz="3000" b="0" i="1" smtClean="0">
                                    <a:solidFill>
                                      <a:prstClr val="black"/>
                                    </a:solidFill>
                                    <a:latin typeface="Cambria Math"/>
                                  </a:rPr>
                                </m:ctrlPr>
                              </m:sSupPr>
                              <m:e>
                                <m:r>
                                  <a:rPr lang="cs-CZ" sz="3000" b="0" i="1" smtClean="0">
                                    <a:solidFill>
                                      <a:prstClr val="black"/>
                                    </a:solidFill>
                                    <a:latin typeface="Cambria Math"/>
                                  </a:rPr>
                                  <m:t>𝑛</m:t>
                                </m:r>
                              </m:e>
                              <m:sup>
                                <m:r>
                                  <a:rPr lang="cs-CZ" sz="3000" b="0" i="1" smtClean="0">
                                    <a:solidFill>
                                      <a:prstClr val="black"/>
                                    </a:solidFill>
                                    <a:latin typeface="Cambria Math"/>
                                  </a:rPr>
                                  <m:t>3</m:t>
                                </m:r>
                              </m:sup>
                            </m:sSup>
                          </m:num>
                          <m:den>
                            <m:r>
                              <a:rPr lang="cs-CZ" sz="3000" b="0" i="1" smtClean="0">
                                <a:solidFill>
                                  <a:prstClr val="black"/>
                                </a:solidFill>
                                <a:latin typeface="Cambria Math"/>
                              </a:rPr>
                              <m:t>7</m:t>
                            </m:r>
                            <m:sSup>
                              <m:sSupPr>
                                <m:ctrlPr>
                                  <a:rPr lang="cs-CZ" sz="3000" i="1">
                                    <a:solidFill>
                                      <a:prstClr val="black"/>
                                    </a:solidFill>
                                    <a:latin typeface="Cambria Math"/>
                                  </a:rPr>
                                </m:ctrlPr>
                              </m:sSupPr>
                              <m:e>
                                <m:r>
                                  <a:rPr lang="cs-CZ" sz="3000" i="1">
                                    <a:solidFill>
                                      <a:prstClr val="black"/>
                                    </a:solidFill>
                                    <a:latin typeface="Cambria Math"/>
                                  </a:rPr>
                                  <m:t>𝑛</m:t>
                                </m:r>
                              </m:e>
                              <m:sup>
                                <m:r>
                                  <a:rPr lang="cs-CZ" sz="3000" i="1">
                                    <a:solidFill>
                                      <a:prstClr val="black"/>
                                    </a:solidFill>
                                    <a:latin typeface="Cambria Math"/>
                                  </a:rPr>
                                  <m:t>4</m:t>
                                </m:r>
                              </m:sup>
                            </m:sSup>
                            <m:r>
                              <a:rPr lang="cs-CZ" sz="3000" b="0" i="1" smtClean="0">
                                <a:solidFill>
                                  <a:prstClr val="black"/>
                                </a:solidFill>
                                <a:latin typeface="Cambria Math"/>
                              </a:rPr>
                              <m:t>+2−</m:t>
                            </m:r>
                            <m:sSup>
                              <m:sSupPr>
                                <m:ctrlPr>
                                  <a:rPr lang="cs-CZ" sz="3000" b="0" i="1" smtClean="0">
                                    <a:solidFill>
                                      <a:prstClr val="black"/>
                                    </a:solidFill>
                                    <a:latin typeface="Cambria Math"/>
                                  </a:rPr>
                                </m:ctrlPr>
                              </m:sSupPr>
                              <m:e>
                                <m:r>
                                  <a:rPr lang="cs-CZ" sz="3000" b="0" i="1" smtClean="0">
                                    <a:solidFill>
                                      <a:prstClr val="black"/>
                                    </a:solidFill>
                                    <a:latin typeface="Cambria Math"/>
                                  </a:rPr>
                                  <m:t>𝑛</m:t>
                                </m:r>
                              </m:e>
                              <m:sup>
                                <m:r>
                                  <a:rPr lang="cs-CZ" sz="3000" b="0" i="1" smtClean="0">
                                    <a:solidFill>
                                      <a:prstClr val="black"/>
                                    </a:solidFill>
                                    <a:latin typeface="Cambria Math"/>
                                  </a:rPr>
                                  <m:t>5</m:t>
                                </m:r>
                              </m:sup>
                            </m:sSup>
                          </m:den>
                        </m:f>
                      </m:e>
                    </m:func>
                  </m:oMath>
                </a14:m>
                <a:r>
                  <a:rPr lang="cs-CZ" sz="3000" dirty="0" smtClean="0"/>
                  <a:t> ,</a:t>
                </a:r>
                <a:br>
                  <a:rPr lang="cs-CZ" sz="3000" dirty="0" smtClean="0"/>
                </a:br>
                <a:r>
                  <a:rPr lang="cs-CZ" sz="3000" dirty="0" smtClean="0"/>
                  <a:t>d)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f>
                          <m:fPr>
                            <m:ctrlPr>
                              <a:rPr lang="cs-CZ" sz="3000" i="1">
                                <a:solidFill>
                                  <a:prstClr val="black"/>
                                </a:solidFill>
                                <a:latin typeface="Cambria Math"/>
                              </a:rPr>
                            </m:ctrlPr>
                          </m:fPr>
                          <m:num>
                            <m:r>
                              <a:rPr lang="cs-CZ" sz="3000" i="1">
                                <a:solidFill>
                                  <a:prstClr val="black"/>
                                </a:solidFill>
                                <a:latin typeface="Cambria Math"/>
                              </a:rPr>
                              <m:t>2</m:t>
                            </m:r>
                            <m:sSup>
                              <m:sSupPr>
                                <m:ctrlPr>
                                  <a:rPr lang="cs-CZ" sz="3000" i="1">
                                    <a:solidFill>
                                      <a:prstClr val="black"/>
                                    </a:solidFill>
                                    <a:latin typeface="Cambria Math"/>
                                  </a:rPr>
                                </m:ctrlPr>
                              </m:sSupPr>
                              <m:e>
                                <m:r>
                                  <a:rPr lang="cs-CZ" sz="3000" i="1">
                                    <a:solidFill>
                                      <a:prstClr val="black"/>
                                    </a:solidFill>
                                    <a:latin typeface="Cambria Math"/>
                                  </a:rPr>
                                  <m:t>𝑛</m:t>
                                </m:r>
                              </m:e>
                              <m:sup>
                                <m:r>
                                  <a:rPr lang="cs-CZ" sz="3000" i="1">
                                    <a:solidFill>
                                      <a:prstClr val="black"/>
                                    </a:solidFill>
                                    <a:latin typeface="Cambria Math"/>
                                  </a:rPr>
                                  <m:t>3</m:t>
                                </m:r>
                              </m:sup>
                            </m:sSup>
                            <m:r>
                              <a:rPr lang="cs-CZ" sz="3000" i="1">
                                <a:solidFill>
                                  <a:prstClr val="black"/>
                                </a:solidFill>
                                <a:latin typeface="Cambria Math"/>
                              </a:rPr>
                              <m:t>−</m:t>
                            </m:r>
                            <m:r>
                              <a:rPr lang="cs-CZ" sz="3000" b="0" i="1" smtClean="0">
                                <a:solidFill>
                                  <a:prstClr val="black"/>
                                </a:solidFill>
                                <a:latin typeface="Cambria Math"/>
                              </a:rPr>
                              <m:t>5</m:t>
                            </m:r>
                            <m:r>
                              <a:rPr lang="cs-CZ" sz="3000" i="1">
                                <a:solidFill>
                                  <a:prstClr val="black"/>
                                </a:solidFill>
                                <a:latin typeface="Cambria Math"/>
                              </a:rPr>
                              <m:t>𝑛</m:t>
                            </m:r>
                            <m:r>
                              <a:rPr lang="cs-CZ" sz="3000" b="0" i="1" smtClean="0">
                                <a:solidFill>
                                  <a:prstClr val="black"/>
                                </a:solidFill>
                                <a:latin typeface="Cambria Math"/>
                              </a:rPr>
                              <m:t>+1</m:t>
                            </m:r>
                          </m:num>
                          <m:den>
                            <m:r>
                              <a:rPr lang="cs-CZ" sz="3000" i="1">
                                <a:solidFill>
                                  <a:prstClr val="black"/>
                                </a:solidFill>
                                <a:latin typeface="Cambria Math"/>
                              </a:rPr>
                              <m:t>2</m:t>
                            </m:r>
                            <m:sSup>
                              <m:sSupPr>
                                <m:ctrlPr>
                                  <a:rPr lang="cs-CZ" sz="3000" i="1">
                                    <a:solidFill>
                                      <a:prstClr val="black"/>
                                    </a:solidFill>
                                    <a:latin typeface="Cambria Math"/>
                                  </a:rPr>
                                </m:ctrlPr>
                              </m:sSupPr>
                              <m:e>
                                <m:r>
                                  <a:rPr lang="cs-CZ" sz="3000" i="1">
                                    <a:solidFill>
                                      <a:prstClr val="black"/>
                                    </a:solidFill>
                                    <a:latin typeface="Cambria Math"/>
                                  </a:rPr>
                                  <m:t>𝑛</m:t>
                                </m:r>
                              </m:e>
                              <m:sup>
                                <m:r>
                                  <a:rPr lang="cs-CZ" sz="3000" i="1">
                                    <a:solidFill>
                                      <a:prstClr val="black"/>
                                    </a:solidFill>
                                    <a:latin typeface="Cambria Math"/>
                                  </a:rPr>
                                  <m:t>4</m:t>
                                </m:r>
                              </m:sup>
                            </m:sSup>
                          </m:den>
                        </m:f>
                      </m:e>
                    </m:func>
                  </m:oMath>
                </a14:m>
                <a:r>
                  <a:rPr lang="cs-CZ" sz="3000" dirty="0" smtClean="0"/>
                  <a:t> ,</a:t>
                </a:r>
                <a:br>
                  <a:rPr lang="cs-CZ" sz="3000" dirty="0" smtClean="0"/>
                </a:br>
                <a:r>
                  <a:rPr lang="cs-CZ" sz="3000" dirty="0" smtClean="0"/>
                  <a:t>e)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sSup>
                          <m:sSupPr>
                            <m:ctrlPr>
                              <a:rPr lang="cs-CZ" sz="3000" i="1">
                                <a:solidFill>
                                  <a:prstClr val="black"/>
                                </a:solidFill>
                                <a:latin typeface="Cambria Math"/>
                              </a:rPr>
                            </m:ctrlPr>
                          </m:sSupPr>
                          <m:e>
                            <m:d>
                              <m:dPr>
                                <m:ctrlPr>
                                  <a:rPr lang="cs-CZ" sz="3000" i="1">
                                    <a:solidFill>
                                      <a:prstClr val="black"/>
                                    </a:solidFill>
                                    <a:latin typeface="Cambria Math"/>
                                  </a:rPr>
                                </m:ctrlPr>
                              </m:dPr>
                              <m:e>
                                <m:f>
                                  <m:fPr>
                                    <m:ctrlPr>
                                      <a:rPr lang="cs-CZ" sz="3000" i="1">
                                        <a:solidFill>
                                          <a:prstClr val="black"/>
                                        </a:solidFill>
                                        <a:latin typeface="Cambria Math"/>
                                      </a:rPr>
                                    </m:ctrlPr>
                                  </m:fPr>
                                  <m:num>
                                    <m:r>
                                      <a:rPr lang="cs-CZ" sz="3000" i="1">
                                        <a:solidFill>
                                          <a:prstClr val="black"/>
                                        </a:solidFill>
                                        <a:latin typeface="Cambria Math"/>
                                      </a:rPr>
                                      <m:t>4</m:t>
                                    </m:r>
                                    <m:sSup>
                                      <m:sSupPr>
                                        <m:ctrlPr>
                                          <a:rPr lang="cs-CZ" sz="3000" i="1" smtClean="0">
                                            <a:solidFill>
                                              <a:prstClr val="black"/>
                                            </a:solidFill>
                                            <a:latin typeface="Cambria Math"/>
                                          </a:rPr>
                                        </m:ctrlPr>
                                      </m:sSupPr>
                                      <m:e>
                                        <m:r>
                                          <a:rPr lang="cs-CZ" sz="3000" b="0" i="1" smtClean="0">
                                            <a:solidFill>
                                              <a:prstClr val="black"/>
                                            </a:solidFill>
                                            <a:latin typeface="Cambria Math"/>
                                          </a:rPr>
                                          <m:t>𝑛</m:t>
                                        </m:r>
                                      </m:e>
                                      <m:sup>
                                        <m:r>
                                          <a:rPr lang="cs-CZ" sz="3000" b="0" i="1" smtClean="0">
                                            <a:solidFill>
                                              <a:prstClr val="black"/>
                                            </a:solidFill>
                                            <a:latin typeface="Cambria Math"/>
                                          </a:rPr>
                                          <m:t>2</m:t>
                                        </m:r>
                                      </m:sup>
                                    </m:sSup>
                                    <m:r>
                                      <a:rPr lang="cs-CZ" sz="3000" b="0" i="1" smtClean="0">
                                        <a:solidFill>
                                          <a:prstClr val="black"/>
                                        </a:solidFill>
                                        <a:latin typeface="Cambria Math"/>
                                      </a:rPr>
                                      <m:t>+1</m:t>
                                    </m:r>
                                  </m:num>
                                  <m:den>
                                    <m:r>
                                      <a:rPr lang="cs-CZ" sz="3000" b="0" i="1" smtClean="0">
                                        <a:solidFill>
                                          <a:prstClr val="black"/>
                                        </a:solidFill>
                                        <a:latin typeface="Cambria Math"/>
                                      </a:rPr>
                                      <m:t>3</m:t>
                                    </m:r>
                                    <m:sSup>
                                      <m:sSupPr>
                                        <m:ctrlPr>
                                          <a:rPr lang="cs-CZ" sz="3000" b="0" i="1" smtClean="0">
                                            <a:solidFill>
                                              <a:prstClr val="black"/>
                                            </a:solidFill>
                                            <a:latin typeface="Cambria Math"/>
                                          </a:rPr>
                                        </m:ctrlPr>
                                      </m:sSupPr>
                                      <m:e>
                                        <m:r>
                                          <a:rPr lang="cs-CZ" sz="3000" b="0" i="1" smtClean="0">
                                            <a:solidFill>
                                              <a:prstClr val="black"/>
                                            </a:solidFill>
                                            <a:latin typeface="Cambria Math"/>
                                          </a:rPr>
                                          <m:t>𝑛</m:t>
                                        </m:r>
                                      </m:e>
                                      <m:sup>
                                        <m:r>
                                          <a:rPr lang="cs-CZ" sz="3000" b="0" i="1" smtClean="0">
                                            <a:solidFill>
                                              <a:prstClr val="black"/>
                                            </a:solidFill>
                                            <a:latin typeface="Cambria Math"/>
                                          </a:rPr>
                                          <m:t>2</m:t>
                                        </m:r>
                                      </m:sup>
                                    </m:sSup>
                                    <m:r>
                                      <a:rPr lang="cs-CZ" sz="3000" i="1">
                                        <a:solidFill>
                                          <a:prstClr val="black"/>
                                        </a:solidFill>
                                        <a:latin typeface="Cambria Math"/>
                                      </a:rPr>
                                      <m:t>+2</m:t>
                                    </m:r>
                                  </m:den>
                                </m:f>
                              </m:e>
                            </m:d>
                          </m:e>
                          <m:sup>
                            <m:r>
                              <a:rPr lang="cs-CZ" sz="3000" i="1">
                                <a:solidFill>
                                  <a:prstClr val="black"/>
                                </a:solidFill>
                                <a:latin typeface="Cambria Math"/>
                              </a:rPr>
                              <m:t>3</m:t>
                            </m:r>
                          </m:sup>
                        </m:sSup>
                      </m:e>
                    </m:func>
                  </m:oMath>
                </a14:m>
                <a:r>
                  <a:rPr lang="cs-CZ" sz="3000" dirty="0" smtClean="0"/>
                  <a:t> ,</a:t>
                </a:r>
                <a:br>
                  <a:rPr lang="cs-CZ" sz="3000" dirty="0" smtClean="0"/>
                </a:br>
                <a:r>
                  <a:rPr lang="cs-CZ" sz="3000" dirty="0" smtClean="0"/>
                  <a:t>f)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r>
                          <a:rPr lang="cs-CZ" sz="3000" i="1">
                            <a:solidFill>
                              <a:prstClr val="black"/>
                            </a:solidFill>
                            <a:latin typeface="Cambria Math"/>
                          </a:rPr>
                          <m:t>(</m:t>
                        </m:r>
                        <m:f>
                          <m:fPr>
                            <m:ctrlPr>
                              <a:rPr lang="cs-CZ" sz="3000" i="1" smtClean="0">
                                <a:solidFill>
                                  <a:prstClr val="black"/>
                                </a:solidFill>
                                <a:latin typeface="Cambria Math"/>
                              </a:rPr>
                            </m:ctrlPr>
                          </m:fPr>
                          <m:num>
                            <m:sSup>
                              <m:sSupPr>
                                <m:ctrlPr>
                                  <a:rPr lang="cs-CZ" sz="3000" i="1" smtClean="0">
                                    <a:solidFill>
                                      <a:prstClr val="black"/>
                                    </a:solidFill>
                                    <a:latin typeface="Cambria Math"/>
                                  </a:rPr>
                                </m:ctrlPr>
                              </m:sSupPr>
                              <m:e>
                                <m:r>
                                  <a:rPr lang="cs-CZ" sz="3000" b="0" i="1" smtClean="0">
                                    <a:solidFill>
                                      <a:prstClr val="black"/>
                                    </a:solidFill>
                                    <a:latin typeface="Cambria Math"/>
                                  </a:rPr>
                                  <m:t>𝑛</m:t>
                                </m:r>
                              </m:e>
                              <m:sup>
                                <m:r>
                                  <a:rPr lang="cs-CZ" sz="3000" b="0" i="1" smtClean="0">
                                    <a:solidFill>
                                      <a:prstClr val="black"/>
                                    </a:solidFill>
                                    <a:latin typeface="Cambria Math"/>
                                  </a:rPr>
                                  <m:t>3</m:t>
                                </m:r>
                              </m:sup>
                            </m:sSup>
                          </m:num>
                          <m:den>
                            <m:r>
                              <a:rPr lang="cs-CZ" sz="3000" b="0" i="1" smtClean="0">
                                <a:solidFill>
                                  <a:prstClr val="black"/>
                                </a:solidFill>
                                <a:latin typeface="Cambria Math"/>
                              </a:rPr>
                              <m:t>5</m:t>
                            </m:r>
                            <m:sSup>
                              <m:sSupPr>
                                <m:ctrlPr>
                                  <a:rPr lang="cs-CZ" sz="3000" b="0" i="1" smtClean="0">
                                    <a:solidFill>
                                      <a:prstClr val="black"/>
                                    </a:solidFill>
                                    <a:latin typeface="Cambria Math"/>
                                  </a:rPr>
                                </m:ctrlPr>
                              </m:sSupPr>
                              <m:e>
                                <m:r>
                                  <a:rPr lang="cs-CZ" sz="3000" b="0" i="1" smtClean="0">
                                    <a:solidFill>
                                      <a:prstClr val="black"/>
                                    </a:solidFill>
                                    <a:latin typeface="Cambria Math"/>
                                  </a:rPr>
                                  <m:t>𝑛</m:t>
                                </m:r>
                              </m:e>
                              <m:sup>
                                <m:r>
                                  <a:rPr lang="cs-CZ" sz="3000" b="0" i="1" smtClean="0">
                                    <a:solidFill>
                                      <a:prstClr val="black"/>
                                    </a:solidFill>
                                    <a:latin typeface="Cambria Math"/>
                                  </a:rPr>
                                  <m:t>3</m:t>
                                </m:r>
                              </m:sup>
                            </m:sSup>
                            <m:r>
                              <a:rPr lang="cs-CZ" sz="3000" b="0" i="1" smtClean="0">
                                <a:solidFill>
                                  <a:prstClr val="black"/>
                                </a:solidFill>
                                <a:latin typeface="Cambria Math"/>
                              </a:rPr>
                              <m:t>+2</m:t>
                            </m:r>
                          </m:den>
                        </m:f>
                        <m:r>
                          <a:rPr lang="cs-CZ" sz="3000" b="0" i="1" smtClean="0">
                            <a:solidFill>
                              <a:prstClr val="black"/>
                            </a:solidFill>
                            <a:latin typeface="Cambria Math"/>
                          </a:rPr>
                          <m:t>+</m:t>
                        </m:r>
                        <m:f>
                          <m:fPr>
                            <m:ctrlPr>
                              <a:rPr lang="cs-CZ" sz="3000" b="0" i="1" smtClean="0">
                                <a:solidFill>
                                  <a:prstClr val="black"/>
                                </a:solidFill>
                                <a:latin typeface="Cambria Math"/>
                              </a:rPr>
                            </m:ctrlPr>
                          </m:fPr>
                          <m:num>
                            <m:r>
                              <a:rPr lang="cs-CZ" sz="3000" b="0" i="1" smtClean="0">
                                <a:solidFill>
                                  <a:prstClr val="black"/>
                                </a:solidFill>
                                <a:latin typeface="Cambria Math"/>
                              </a:rPr>
                              <m:t>𝑛</m:t>
                            </m:r>
                            <m:r>
                              <a:rPr lang="cs-CZ" sz="3000" b="0" i="1" smtClean="0">
                                <a:solidFill>
                                  <a:prstClr val="black"/>
                                </a:solidFill>
                                <a:latin typeface="Cambria Math"/>
                              </a:rPr>
                              <m:t>−4</m:t>
                            </m:r>
                          </m:num>
                          <m:den>
                            <m:sSup>
                              <m:sSupPr>
                                <m:ctrlPr>
                                  <a:rPr lang="cs-CZ" sz="3000" b="0" i="1" smtClean="0">
                                    <a:solidFill>
                                      <a:prstClr val="black"/>
                                    </a:solidFill>
                                    <a:latin typeface="Cambria Math"/>
                                  </a:rPr>
                                </m:ctrlPr>
                              </m:sSupPr>
                              <m:e>
                                <m:r>
                                  <a:rPr lang="cs-CZ" sz="3000" b="0" i="1" smtClean="0">
                                    <a:solidFill>
                                      <a:prstClr val="black"/>
                                    </a:solidFill>
                                    <a:latin typeface="Cambria Math"/>
                                  </a:rPr>
                                  <m:t>𝑛</m:t>
                                </m:r>
                              </m:e>
                              <m:sup>
                                <m:r>
                                  <a:rPr lang="cs-CZ" sz="3000" b="0" i="1" smtClean="0">
                                    <a:solidFill>
                                      <a:prstClr val="black"/>
                                    </a:solidFill>
                                    <a:latin typeface="Cambria Math"/>
                                  </a:rPr>
                                  <m:t>2</m:t>
                                </m:r>
                              </m:sup>
                            </m:sSup>
                            <m:r>
                              <a:rPr lang="cs-CZ" sz="3000" b="0" i="1" smtClean="0">
                                <a:solidFill>
                                  <a:prstClr val="black"/>
                                </a:solidFill>
                                <a:latin typeface="Cambria Math"/>
                              </a:rPr>
                              <m:t>+3</m:t>
                            </m:r>
                          </m:den>
                        </m:f>
                        <m:r>
                          <a:rPr lang="cs-CZ" sz="3000" i="1">
                            <a:solidFill>
                              <a:prstClr val="black"/>
                            </a:solidFill>
                            <a:latin typeface="Cambria Math"/>
                          </a:rPr>
                          <m:t>)</m:t>
                        </m:r>
                      </m:e>
                    </m:func>
                  </m:oMath>
                </a14:m>
                <a:r>
                  <a:rPr lang="cs-CZ" sz="3000" dirty="0"/>
                  <a:t>,</a:t>
                </a:r>
                <a:r>
                  <a:rPr lang="cs-CZ" sz="3000" dirty="0" smtClean="0"/>
                  <a:t>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f>
                          <m:fPr>
                            <m:ctrlPr>
                              <a:rPr lang="cs-CZ" sz="3000" i="1">
                                <a:solidFill>
                                  <a:prstClr val="black"/>
                                </a:solidFill>
                                <a:latin typeface="Cambria Math"/>
                              </a:rPr>
                            </m:ctrlPr>
                          </m:fPr>
                          <m:num>
                            <m:r>
                              <a:rPr lang="cs-CZ" sz="3000" b="0" i="1" smtClean="0">
                                <a:solidFill>
                                  <a:prstClr val="black"/>
                                </a:solidFill>
                                <a:latin typeface="Cambria Math"/>
                              </a:rPr>
                              <m:t>2</m:t>
                            </m:r>
                          </m:num>
                          <m:den>
                            <m:r>
                              <a:rPr lang="cs-CZ" sz="3000" b="0" i="1" smtClean="0">
                                <a:solidFill>
                                  <a:prstClr val="black"/>
                                </a:solidFill>
                                <a:latin typeface="Cambria Math"/>
                              </a:rPr>
                              <m:t>2−</m:t>
                            </m:r>
                            <m:sSup>
                              <m:sSupPr>
                                <m:ctrlPr>
                                  <a:rPr lang="cs-CZ" sz="3000" i="1">
                                    <a:solidFill>
                                      <a:prstClr val="black"/>
                                    </a:solidFill>
                                    <a:latin typeface="Cambria Math"/>
                                  </a:rPr>
                                </m:ctrlPr>
                              </m:sSupPr>
                              <m:e>
                                <m:r>
                                  <a:rPr lang="cs-CZ" sz="3000" i="1">
                                    <a:solidFill>
                                      <a:prstClr val="black"/>
                                    </a:solidFill>
                                    <a:latin typeface="Cambria Math"/>
                                  </a:rPr>
                                  <m:t>5</m:t>
                                </m:r>
                              </m:e>
                              <m:sup>
                                <m:r>
                                  <a:rPr lang="cs-CZ" sz="3000" i="1">
                                    <a:solidFill>
                                      <a:prstClr val="black"/>
                                    </a:solidFill>
                                    <a:latin typeface="Cambria Math"/>
                                  </a:rPr>
                                  <m:t>𝑛</m:t>
                                </m:r>
                              </m:sup>
                            </m:sSup>
                          </m:den>
                        </m:f>
                      </m:e>
                    </m:func>
                  </m:oMath>
                </a14:m>
                <a:r>
                  <a:rPr lang="cs-CZ" sz="3000" dirty="0" smtClean="0"/>
                  <a:t> , </a:t>
                </a:r>
                <a:r>
                  <a:rPr lang="cs-CZ" sz="3000" dirty="0"/>
                  <a:t/>
                </a:r>
                <a:br>
                  <a:rPr lang="cs-CZ" sz="3000" dirty="0"/>
                </a:br>
                <a:r>
                  <a:rPr lang="cs-CZ" sz="3000" dirty="0"/>
                  <a:t>g</a:t>
                </a:r>
                <a:r>
                  <a:rPr lang="cs-CZ" sz="3000" dirty="0" smtClean="0"/>
                  <a:t>)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r>
                          <a:rPr lang="cs-CZ" sz="3000" i="1">
                            <a:solidFill>
                              <a:prstClr val="black"/>
                            </a:solidFill>
                            <a:latin typeface="Cambria Math"/>
                          </a:rPr>
                          <m:t>(</m:t>
                        </m:r>
                        <m:sSup>
                          <m:sSupPr>
                            <m:ctrlPr>
                              <a:rPr lang="cs-CZ" sz="3000" i="1" smtClean="0">
                                <a:solidFill>
                                  <a:prstClr val="black"/>
                                </a:solidFill>
                                <a:latin typeface="Cambria Math"/>
                              </a:rPr>
                            </m:ctrlPr>
                          </m:sSupPr>
                          <m:e>
                            <m:r>
                              <a:rPr lang="cs-CZ" sz="3000" b="0" i="1" smtClean="0">
                                <a:solidFill>
                                  <a:prstClr val="black"/>
                                </a:solidFill>
                                <a:latin typeface="Cambria Math"/>
                              </a:rPr>
                              <m:t>0,7</m:t>
                            </m:r>
                          </m:e>
                          <m:sup>
                            <m:r>
                              <a:rPr lang="cs-CZ" sz="3000" b="0" i="1" smtClean="0">
                                <a:solidFill>
                                  <a:prstClr val="black"/>
                                </a:solidFill>
                                <a:latin typeface="Cambria Math"/>
                              </a:rPr>
                              <m:t>𝑛</m:t>
                            </m:r>
                          </m:sup>
                        </m:sSup>
                        <m:r>
                          <a:rPr lang="cs-CZ" sz="3000" b="0" i="1" smtClean="0">
                            <a:solidFill>
                              <a:prstClr val="black"/>
                            </a:solidFill>
                            <a:latin typeface="Cambria Math"/>
                          </a:rPr>
                          <m:t>+2</m:t>
                        </m:r>
                        <m:r>
                          <a:rPr lang="cs-CZ" sz="3000" i="1">
                            <a:solidFill>
                              <a:prstClr val="black"/>
                            </a:solidFill>
                            <a:latin typeface="Cambria Math"/>
                          </a:rPr>
                          <m:t>)</m:t>
                        </m:r>
                      </m:e>
                    </m:func>
                  </m:oMath>
                </a14:m>
                <a:r>
                  <a:rPr lang="cs-CZ" sz="3000" dirty="0" smtClean="0"/>
                  <a:t>,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f>
                          <m:fPr>
                            <m:ctrlPr>
                              <a:rPr lang="cs-CZ" sz="3000" i="1" smtClean="0">
                                <a:solidFill>
                                  <a:prstClr val="black"/>
                                </a:solidFill>
                                <a:latin typeface="Cambria Math"/>
                              </a:rPr>
                            </m:ctrlPr>
                          </m:fPr>
                          <m:num>
                            <m:sSup>
                              <m:sSupPr>
                                <m:ctrlPr>
                                  <a:rPr lang="cs-CZ" sz="3000" i="1" smtClean="0">
                                    <a:solidFill>
                                      <a:prstClr val="black"/>
                                    </a:solidFill>
                                    <a:latin typeface="Cambria Math"/>
                                  </a:rPr>
                                </m:ctrlPr>
                              </m:sSupPr>
                              <m:e>
                                <m:r>
                                  <a:rPr lang="cs-CZ" sz="3000" b="0" i="1" smtClean="0">
                                    <a:solidFill>
                                      <a:prstClr val="black"/>
                                    </a:solidFill>
                                    <a:latin typeface="Cambria Math"/>
                                  </a:rPr>
                                  <m:t>5</m:t>
                                </m:r>
                              </m:e>
                              <m:sup>
                                <m:r>
                                  <a:rPr lang="cs-CZ" sz="3000" b="0" i="1" smtClean="0">
                                    <a:solidFill>
                                      <a:prstClr val="black"/>
                                    </a:solidFill>
                                    <a:latin typeface="Cambria Math"/>
                                  </a:rPr>
                                  <m:t>𝑛</m:t>
                                </m:r>
                              </m:sup>
                            </m:sSup>
                          </m:num>
                          <m:den>
                            <m:sSup>
                              <m:sSupPr>
                                <m:ctrlPr>
                                  <a:rPr lang="cs-CZ" sz="3000" i="1" smtClean="0">
                                    <a:solidFill>
                                      <a:prstClr val="black"/>
                                    </a:solidFill>
                                    <a:latin typeface="Cambria Math"/>
                                  </a:rPr>
                                </m:ctrlPr>
                              </m:sSupPr>
                              <m:e>
                                <m:r>
                                  <a:rPr lang="cs-CZ" sz="3000" b="0" i="1" smtClean="0">
                                    <a:solidFill>
                                      <a:prstClr val="black"/>
                                    </a:solidFill>
                                    <a:latin typeface="Cambria Math"/>
                                  </a:rPr>
                                  <m:t>3</m:t>
                                </m:r>
                              </m:e>
                              <m:sup>
                                <m:r>
                                  <a:rPr lang="cs-CZ" sz="3000" b="0" i="1" smtClean="0">
                                    <a:solidFill>
                                      <a:prstClr val="black"/>
                                    </a:solidFill>
                                    <a:latin typeface="Cambria Math"/>
                                  </a:rPr>
                                  <m:t>𝑛</m:t>
                                </m:r>
                              </m:sup>
                            </m:sSup>
                            <m:r>
                              <a:rPr lang="cs-CZ" sz="3000" b="0" i="1" smtClean="0">
                                <a:solidFill>
                                  <a:prstClr val="black"/>
                                </a:solidFill>
                                <a:latin typeface="Cambria Math"/>
                              </a:rPr>
                              <m:t>+</m:t>
                            </m:r>
                            <m:sSup>
                              <m:sSupPr>
                                <m:ctrlPr>
                                  <a:rPr lang="cs-CZ" sz="3000" b="0" i="1" smtClean="0">
                                    <a:solidFill>
                                      <a:prstClr val="black"/>
                                    </a:solidFill>
                                    <a:latin typeface="Cambria Math"/>
                                  </a:rPr>
                                </m:ctrlPr>
                              </m:sSupPr>
                              <m:e>
                                <m:r>
                                  <a:rPr lang="cs-CZ" sz="3000" b="0" i="1" smtClean="0">
                                    <a:solidFill>
                                      <a:prstClr val="black"/>
                                    </a:solidFill>
                                    <a:latin typeface="Cambria Math"/>
                                  </a:rPr>
                                  <m:t>5</m:t>
                                </m:r>
                              </m:e>
                              <m:sup>
                                <m:r>
                                  <a:rPr lang="cs-CZ" sz="3000" b="0" i="1" smtClean="0">
                                    <a:solidFill>
                                      <a:prstClr val="black"/>
                                    </a:solidFill>
                                    <a:latin typeface="Cambria Math"/>
                                  </a:rPr>
                                  <m:t>𝑛</m:t>
                                </m:r>
                              </m:sup>
                            </m:sSup>
                          </m:den>
                        </m:f>
                      </m:e>
                    </m:func>
                  </m:oMath>
                </a14:m>
                <a:r>
                  <a:rPr lang="cs-CZ" sz="3000" dirty="0"/>
                  <a:t> </a:t>
                </a:r>
                <a:r>
                  <a:rPr lang="cs-CZ" sz="3000" dirty="0" smtClean="0"/>
                  <a:t>,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f>
                          <m:fPr>
                            <m:ctrlPr>
                              <a:rPr lang="cs-CZ" sz="3000" i="1">
                                <a:solidFill>
                                  <a:prstClr val="black"/>
                                </a:solidFill>
                                <a:latin typeface="Cambria Math"/>
                              </a:rPr>
                            </m:ctrlPr>
                          </m:fPr>
                          <m:num>
                            <m:sSup>
                              <m:sSupPr>
                                <m:ctrlPr>
                                  <a:rPr lang="cs-CZ" sz="3000" i="1" smtClean="0">
                                    <a:solidFill>
                                      <a:prstClr val="black"/>
                                    </a:solidFill>
                                    <a:latin typeface="Cambria Math"/>
                                  </a:rPr>
                                </m:ctrlPr>
                              </m:sSupPr>
                              <m:e>
                                <m:r>
                                  <a:rPr lang="cs-CZ" sz="3000" b="0" i="1" smtClean="0">
                                    <a:solidFill>
                                      <a:prstClr val="black"/>
                                    </a:solidFill>
                                    <a:latin typeface="Cambria Math"/>
                                  </a:rPr>
                                  <m:t>3</m:t>
                                </m:r>
                              </m:e>
                              <m:sup>
                                <m:r>
                                  <a:rPr lang="cs-CZ" sz="3000" b="0" i="1" smtClean="0">
                                    <a:solidFill>
                                      <a:prstClr val="black"/>
                                    </a:solidFill>
                                    <a:latin typeface="Cambria Math"/>
                                  </a:rPr>
                                  <m:t>𝑛</m:t>
                                </m:r>
                              </m:sup>
                            </m:sSup>
                            <m:r>
                              <a:rPr lang="cs-CZ" sz="3000" b="0" i="1" smtClean="0">
                                <a:solidFill>
                                  <a:prstClr val="black"/>
                                </a:solidFill>
                                <a:latin typeface="Cambria Math"/>
                              </a:rPr>
                              <m:t>−</m:t>
                            </m:r>
                            <m:sSup>
                              <m:sSupPr>
                                <m:ctrlPr>
                                  <a:rPr lang="cs-CZ" sz="3000" i="1">
                                    <a:solidFill>
                                      <a:prstClr val="black"/>
                                    </a:solidFill>
                                    <a:latin typeface="Cambria Math"/>
                                  </a:rPr>
                                </m:ctrlPr>
                              </m:sSupPr>
                              <m:e>
                                <m:r>
                                  <a:rPr lang="cs-CZ" sz="3000" i="1">
                                    <a:solidFill>
                                      <a:prstClr val="black"/>
                                    </a:solidFill>
                                    <a:latin typeface="Cambria Math"/>
                                  </a:rPr>
                                  <m:t>5</m:t>
                                </m:r>
                              </m:e>
                              <m:sup>
                                <m:r>
                                  <a:rPr lang="cs-CZ" sz="3000" i="1">
                                    <a:solidFill>
                                      <a:prstClr val="black"/>
                                    </a:solidFill>
                                    <a:latin typeface="Cambria Math"/>
                                  </a:rPr>
                                  <m:t>𝑛</m:t>
                                </m:r>
                              </m:sup>
                            </m:sSup>
                          </m:num>
                          <m:den>
                            <m:sSup>
                              <m:sSupPr>
                                <m:ctrlPr>
                                  <a:rPr lang="cs-CZ" sz="3000" i="1">
                                    <a:solidFill>
                                      <a:prstClr val="black"/>
                                    </a:solidFill>
                                    <a:latin typeface="Cambria Math"/>
                                  </a:rPr>
                                </m:ctrlPr>
                              </m:sSupPr>
                              <m:e>
                                <m:r>
                                  <a:rPr lang="cs-CZ" sz="3000" i="1">
                                    <a:solidFill>
                                      <a:prstClr val="black"/>
                                    </a:solidFill>
                                    <a:latin typeface="Cambria Math"/>
                                  </a:rPr>
                                  <m:t>3</m:t>
                                </m:r>
                              </m:e>
                              <m:sup>
                                <m:r>
                                  <a:rPr lang="cs-CZ" sz="3000" i="1">
                                    <a:solidFill>
                                      <a:prstClr val="black"/>
                                    </a:solidFill>
                                    <a:latin typeface="Cambria Math"/>
                                  </a:rPr>
                                  <m:t>𝑛</m:t>
                                </m:r>
                              </m:sup>
                            </m:sSup>
                            <m:r>
                              <a:rPr lang="cs-CZ" sz="3000" i="1">
                                <a:solidFill>
                                  <a:prstClr val="black"/>
                                </a:solidFill>
                                <a:latin typeface="Cambria Math"/>
                              </a:rPr>
                              <m:t>+</m:t>
                            </m:r>
                            <m:sSup>
                              <m:sSupPr>
                                <m:ctrlPr>
                                  <a:rPr lang="cs-CZ" sz="3000" i="1">
                                    <a:solidFill>
                                      <a:prstClr val="black"/>
                                    </a:solidFill>
                                    <a:latin typeface="Cambria Math"/>
                                  </a:rPr>
                                </m:ctrlPr>
                              </m:sSupPr>
                              <m:e>
                                <m:r>
                                  <a:rPr lang="cs-CZ" sz="3000" i="1">
                                    <a:solidFill>
                                      <a:prstClr val="black"/>
                                    </a:solidFill>
                                    <a:latin typeface="Cambria Math"/>
                                  </a:rPr>
                                  <m:t>5</m:t>
                                </m:r>
                              </m:e>
                              <m:sup>
                                <m:r>
                                  <a:rPr lang="cs-CZ" sz="3000" i="1">
                                    <a:solidFill>
                                      <a:prstClr val="black"/>
                                    </a:solidFill>
                                    <a:latin typeface="Cambria Math"/>
                                  </a:rPr>
                                  <m:t>𝑛</m:t>
                                </m:r>
                              </m:sup>
                            </m:sSup>
                          </m:den>
                        </m:f>
                      </m:e>
                    </m:func>
                  </m:oMath>
                </a14:m>
                <a:r>
                  <a:rPr lang="cs-CZ" sz="3000" dirty="0"/>
                  <a:t> </a:t>
                </a:r>
                <a:r>
                  <a:rPr lang="cs-CZ" sz="3000" dirty="0" smtClean="0"/>
                  <a:t>,</a:t>
                </a:r>
                <a:endParaRPr lang="cs-CZ" sz="3000" dirty="0"/>
              </a:p>
            </p:txBody>
          </p:sp>
        </mc:Choice>
        <mc:Fallback xmlns="">
          <p:sp>
            <p:nvSpPr>
              <p:cNvPr id="7" name="Zástupný symbol pro obsah 5"/>
              <p:cNvSpPr txBox="1">
                <a:spLocks noRot="1" noChangeAspect="1" noMove="1" noResize="1" noEditPoints="1" noAdjustHandles="1" noChangeArrowheads="1" noChangeShapeType="1" noTextEdit="1"/>
              </p:cNvSpPr>
              <p:nvPr/>
            </p:nvSpPr>
            <p:spPr>
              <a:xfrm>
                <a:off x="478996" y="908720"/>
                <a:ext cx="8229600" cy="5949280"/>
              </a:xfrm>
              <a:prstGeom prst="rect">
                <a:avLst/>
              </a:prstGeom>
              <a:blipFill rotWithShape="1">
                <a:blip r:embed="rId2"/>
                <a:stretch>
                  <a:fillRect l="-1778" t="-1332"/>
                </a:stretch>
              </a:blipFill>
            </p:spPr>
            <p:txBody>
              <a:bodyPr/>
              <a:lstStyle/>
              <a:p>
                <a:r>
                  <a:rPr lang="cs-CZ">
                    <a:noFill/>
                  </a:rPr>
                  <a:t> </a:t>
                </a:r>
              </a:p>
            </p:txBody>
          </p:sp>
        </mc:Fallback>
      </mc:AlternateContent>
    </p:spTree>
    <p:extLst>
      <p:ext uri="{BB962C8B-B14F-4D97-AF65-F5344CB8AC3E}">
        <p14:creationId xmlns:p14="http://schemas.microsoft.com/office/powerpoint/2010/main" val="3217989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Zástupný symbol pro obsah 5"/>
              <p:cNvSpPr txBox="1">
                <a:spLocks/>
              </p:cNvSpPr>
              <p:nvPr/>
            </p:nvSpPr>
            <p:spPr>
              <a:xfrm>
                <a:off x="478996" y="116632"/>
                <a:ext cx="8229600" cy="6741368"/>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0050" lvl="1" indent="0">
                  <a:buNone/>
                </a:pPr>
                <a:r>
                  <a:rPr lang="cs-CZ" sz="3000" dirty="0" smtClean="0"/>
                  <a:t>h)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f>
                          <m:fPr>
                            <m:ctrlPr>
                              <a:rPr lang="cs-CZ" sz="3000" i="1">
                                <a:solidFill>
                                  <a:prstClr val="black"/>
                                </a:solidFill>
                                <a:latin typeface="Cambria Math"/>
                              </a:rPr>
                            </m:ctrlPr>
                          </m:fPr>
                          <m:num>
                            <m:sSup>
                              <m:sSupPr>
                                <m:ctrlPr>
                                  <a:rPr lang="cs-CZ" sz="3000" i="1" smtClean="0">
                                    <a:solidFill>
                                      <a:prstClr val="black"/>
                                    </a:solidFill>
                                    <a:latin typeface="Cambria Math"/>
                                  </a:rPr>
                                </m:ctrlPr>
                              </m:sSupPr>
                              <m:e>
                                <m:d>
                                  <m:dPr>
                                    <m:ctrlPr>
                                      <a:rPr lang="cs-CZ" sz="3000" i="1" smtClean="0">
                                        <a:solidFill>
                                          <a:prstClr val="black"/>
                                        </a:solidFill>
                                        <a:latin typeface="Cambria Math"/>
                                      </a:rPr>
                                    </m:ctrlPr>
                                  </m:dPr>
                                  <m:e>
                                    <m:r>
                                      <a:rPr lang="cs-CZ" sz="3000" b="0" i="1" smtClean="0">
                                        <a:solidFill>
                                          <a:prstClr val="black"/>
                                        </a:solidFill>
                                        <a:latin typeface="Cambria Math"/>
                                      </a:rPr>
                                      <m:t>𝑛</m:t>
                                    </m:r>
                                    <m:r>
                                      <a:rPr lang="cs-CZ" sz="3000" b="0" i="1" smtClean="0">
                                        <a:solidFill>
                                          <a:prstClr val="black"/>
                                        </a:solidFill>
                                        <a:latin typeface="Cambria Math"/>
                                      </a:rPr>
                                      <m:t>+1</m:t>
                                    </m:r>
                                  </m:e>
                                </m:d>
                              </m:e>
                              <m:sup>
                                <m:r>
                                  <a:rPr lang="cs-CZ" sz="3000" b="0" i="1" smtClean="0">
                                    <a:solidFill>
                                      <a:prstClr val="black"/>
                                    </a:solidFill>
                                    <a:latin typeface="Cambria Math"/>
                                  </a:rPr>
                                  <m:t>3</m:t>
                                </m:r>
                              </m:sup>
                            </m:sSup>
                            <m:r>
                              <a:rPr lang="cs-CZ" sz="3000" b="0" i="1" smtClean="0">
                                <a:solidFill>
                                  <a:prstClr val="black"/>
                                </a:solidFill>
                                <a:latin typeface="Cambria Math"/>
                              </a:rPr>
                              <m:t>−</m:t>
                            </m:r>
                            <m:sSup>
                              <m:sSupPr>
                                <m:ctrlPr>
                                  <a:rPr lang="cs-CZ" sz="3000" b="0" i="1" smtClean="0">
                                    <a:solidFill>
                                      <a:prstClr val="black"/>
                                    </a:solidFill>
                                    <a:latin typeface="Cambria Math"/>
                                  </a:rPr>
                                </m:ctrlPr>
                              </m:sSupPr>
                              <m:e>
                                <m:d>
                                  <m:dPr>
                                    <m:ctrlPr>
                                      <a:rPr lang="cs-CZ" sz="3000" b="0" i="1" smtClean="0">
                                        <a:solidFill>
                                          <a:prstClr val="black"/>
                                        </a:solidFill>
                                        <a:latin typeface="Cambria Math"/>
                                      </a:rPr>
                                    </m:ctrlPr>
                                  </m:dPr>
                                  <m:e>
                                    <m:r>
                                      <a:rPr lang="cs-CZ" sz="3000" b="0" i="1" smtClean="0">
                                        <a:solidFill>
                                          <a:prstClr val="black"/>
                                        </a:solidFill>
                                        <a:latin typeface="Cambria Math"/>
                                      </a:rPr>
                                      <m:t>𝑛</m:t>
                                    </m:r>
                                    <m:r>
                                      <a:rPr lang="cs-CZ" sz="3000" b="0" i="1" smtClean="0">
                                        <a:solidFill>
                                          <a:prstClr val="black"/>
                                        </a:solidFill>
                                        <a:latin typeface="Cambria Math"/>
                                      </a:rPr>
                                      <m:t>−1</m:t>
                                    </m:r>
                                  </m:e>
                                </m:d>
                              </m:e>
                              <m:sup>
                                <m:r>
                                  <a:rPr lang="cs-CZ" sz="3000" b="0" i="1" smtClean="0">
                                    <a:solidFill>
                                      <a:prstClr val="black"/>
                                    </a:solidFill>
                                    <a:latin typeface="Cambria Math"/>
                                  </a:rPr>
                                  <m:t>3</m:t>
                                </m:r>
                              </m:sup>
                            </m:sSup>
                          </m:num>
                          <m:den>
                            <m:sSup>
                              <m:sSupPr>
                                <m:ctrlPr>
                                  <a:rPr lang="cs-CZ" sz="3000" i="1" smtClean="0">
                                    <a:solidFill>
                                      <a:prstClr val="black"/>
                                    </a:solidFill>
                                    <a:latin typeface="Cambria Math"/>
                                  </a:rPr>
                                </m:ctrlPr>
                              </m:sSupPr>
                              <m:e>
                                <m:d>
                                  <m:dPr>
                                    <m:ctrlPr>
                                      <a:rPr lang="cs-CZ" sz="3000" i="1" smtClean="0">
                                        <a:solidFill>
                                          <a:prstClr val="black"/>
                                        </a:solidFill>
                                        <a:latin typeface="Cambria Math"/>
                                      </a:rPr>
                                    </m:ctrlPr>
                                  </m:dPr>
                                  <m:e>
                                    <m:r>
                                      <a:rPr lang="cs-CZ" sz="3000" b="0" i="1" smtClean="0">
                                        <a:solidFill>
                                          <a:prstClr val="black"/>
                                        </a:solidFill>
                                        <a:latin typeface="Cambria Math"/>
                                      </a:rPr>
                                      <m:t>𝑛</m:t>
                                    </m:r>
                                    <m:r>
                                      <a:rPr lang="cs-CZ" sz="3000" b="0" i="1" smtClean="0">
                                        <a:solidFill>
                                          <a:prstClr val="black"/>
                                        </a:solidFill>
                                        <a:latin typeface="Cambria Math"/>
                                      </a:rPr>
                                      <m:t>+1</m:t>
                                    </m:r>
                                  </m:e>
                                </m:d>
                              </m:e>
                              <m:sup>
                                <m:r>
                                  <a:rPr lang="cs-CZ" sz="3000" b="0" i="1" smtClean="0">
                                    <a:solidFill>
                                      <a:prstClr val="black"/>
                                    </a:solidFill>
                                    <a:latin typeface="Cambria Math"/>
                                  </a:rPr>
                                  <m:t>3</m:t>
                                </m:r>
                              </m:sup>
                            </m:sSup>
                            <m:r>
                              <a:rPr lang="cs-CZ" sz="3000" b="0" i="1" smtClean="0">
                                <a:solidFill>
                                  <a:prstClr val="black"/>
                                </a:solidFill>
                                <a:latin typeface="Cambria Math"/>
                              </a:rPr>
                              <m:t>+</m:t>
                            </m:r>
                            <m:sSup>
                              <m:sSupPr>
                                <m:ctrlPr>
                                  <a:rPr lang="cs-CZ" sz="3000" b="0" i="1" smtClean="0">
                                    <a:solidFill>
                                      <a:prstClr val="black"/>
                                    </a:solidFill>
                                    <a:latin typeface="Cambria Math"/>
                                  </a:rPr>
                                </m:ctrlPr>
                              </m:sSupPr>
                              <m:e>
                                <m:d>
                                  <m:dPr>
                                    <m:ctrlPr>
                                      <a:rPr lang="cs-CZ" sz="3000" b="0" i="1" smtClean="0">
                                        <a:solidFill>
                                          <a:prstClr val="black"/>
                                        </a:solidFill>
                                        <a:latin typeface="Cambria Math"/>
                                      </a:rPr>
                                    </m:ctrlPr>
                                  </m:dPr>
                                  <m:e>
                                    <m:r>
                                      <a:rPr lang="cs-CZ" sz="3000" b="0" i="1" smtClean="0">
                                        <a:solidFill>
                                          <a:prstClr val="black"/>
                                        </a:solidFill>
                                        <a:latin typeface="Cambria Math"/>
                                      </a:rPr>
                                      <m:t>𝑛</m:t>
                                    </m:r>
                                    <m:r>
                                      <a:rPr lang="cs-CZ" sz="3000" b="0" i="1" smtClean="0">
                                        <a:solidFill>
                                          <a:prstClr val="black"/>
                                        </a:solidFill>
                                        <a:latin typeface="Cambria Math"/>
                                      </a:rPr>
                                      <m:t>−1</m:t>
                                    </m:r>
                                  </m:e>
                                </m:d>
                              </m:e>
                              <m:sup>
                                <m:r>
                                  <a:rPr lang="cs-CZ" sz="3000" b="0" i="1" smtClean="0">
                                    <a:solidFill>
                                      <a:prstClr val="black"/>
                                    </a:solidFill>
                                    <a:latin typeface="Cambria Math"/>
                                  </a:rPr>
                                  <m:t>3</m:t>
                                </m:r>
                              </m:sup>
                            </m:sSup>
                          </m:den>
                        </m:f>
                      </m:e>
                    </m:func>
                  </m:oMath>
                </a14:m>
                <a:r>
                  <a:rPr lang="cs-CZ" sz="3000" dirty="0"/>
                  <a:t> </a:t>
                </a:r>
                <a:r>
                  <a:rPr lang="cs-CZ" sz="3000" dirty="0" smtClean="0"/>
                  <a:t>,</a:t>
                </a:r>
                <a:br>
                  <a:rPr lang="cs-CZ" sz="3000" dirty="0" smtClean="0"/>
                </a:br>
                <a:r>
                  <a:rPr lang="cs-CZ" sz="3000" dirty="0" smtClean="0"/>
                  <a:t>i)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f>
                          <m:fPr>
                            <m:ctrlPr>
                              <a:rPr lang="cs-CZ" sz="3000" i="1">
                                <a:solidFill>
                                  <a:prstClr val="black"/>
                                </a:solidFill>
                                <a:latin typeface="Cambria Math"/>
                              </a:rPr>
                            </m:ctrlPr>
                          </m:fPr>
                          <m:num>
                            <m:d>
                              <m:dPr>
                                <m:ctrlPr>
                                  <a:rPr lang="cs-CZ" sz="3000" i="1" smtClean="0">
                                    <a:solidFill>
                                      <a:prstClr val="black"/>
                                    </a:solidFill>
                                    <a:latin typeface="Cambria Math"/>
                                  </a:rPr>
                                </m:ctrlPr>
                              </m:dPr>
                              <m:e>
                                <m:r>
                                  <a:rPr lang="cs-CZ" sz="3000" b="0" i="1" smtClean="0">
                                    <a:solidFill>
                                      <a:prstClr val="black"/>
                                    </a:solidFill>
                                    <a:latin typeface="Cambria Math"/>
                                  </a:rPr>
                                  <m:t>2</m:t>
                                </m:r>
                                <m:r>
                                  <a:rPr lang="cs-CZ" sz="3000" b="0" i="1" smtClean="0">
                                    <a:solidFill>
                                      <a:prstClr val="black"/>
                                    </a:solidFill>
                                    <a:latin typeface="Cambria Math"/>
                                  </a:rPr>
                                  <m:t>𝑛</m:t>
                                </m:r>
                                <m:r>
                                  <a:rPr lang="cs-CZ" sz="3000" b="0" i="1" smtClean="0">
                                    <a:solidFill>
                                      <a:prstClr val="black"/>
                                    </a:solidFill>
                                    <a:latin typeface="Cambria Math"/>
                                  </a:rPr>
                                  <m:t>+1</m:t>
                                </m:r>
                              </m:e>
                            </m:d>
                            <m:d>
                              <m:dPr>
                                <m:ctrlPr>
                                  <a:rPr lang="cs-CZ" sz="3000" i="1" smtClean="0">
                                    <a:solidFill>
                                      <a:prstClr val="black"/>
                                    </a:solidFill>
                                    <a:latin typeface="Cambria Math"/>
                                  </a:rPr>
                                </m:ctrlPr>
                              </m:dPr>
                              <m:e>
                                <m:r>
                                  <a:rPr lang="cs-CZ" sz="3000" b="0" i="1" smtClean="0">
                                    <a:solidFill>
                                      <a:prstClr val="black"/>
                                    </a:solidFill>
                                    <a:latin typeface="Cambria Math"/>
                                  </a:rPr>
                                  <m:t>𝑛</m:t>
                                </m:r>
                                <m:r>
                                  <a:rPr lang="cs-CZ" sz="3000" b="0" i="1" smtClean="0">
                                    <a:solidFill>
                                      <a:prstClr val="black"/>
                                    </a:solidFill>
                                    <a:latin typeface="Cambria Math"/>
                                  </a:rPr>
                                  <m:t>−2</m:t>
                                </m:r>
                              </m:e>
                            </m:d>
                          </m:num>
                          <m:den>
                            <m:sSup>
                              <m:sSupPr>
                                <m:ctrlPr>
                                  <a:rPr lang="cs-CZ" sz="3000" i="1" smtClean="0">
                                    <a:solidFill>
                                      <a:prstClr val="black"/>
                                    </a:solidFill>
                                    <a:latin typeface="Cambria Math"/>
                                  </a:rPr>
                                </m:ctrlPr>
                              </m:sSupPr>
                              <m:e>
                                <m:d>
                                  <m:dPr>
                                    <m:ctrlPr>
                                      <a:rPr lang="cs-CZ" sz="3000" i="1" smtClean="0">
                                        <a:solidFill>
                                          <a:prstClr val="black"/>
                                        </a:solidFill>
                                        <a:latin typeface="Cambria Math"/>
                                      </a:rPr>
                                    </m:ctrlPr>
                                  </m:dPr>
                                  <m:e>
                                    <m:r>
                                      <a:rPr lang="cs-CZ" sz="3000" b="0" i="1" smtClean="0">
                                        <a:solidFill>
                                          <a:prstClr val="black"/>
                                        </a:solidFill>
                                        <a:latin typeface="Cambria Math"/>
                                      </a:rPr>
                                      <m:t>3−</m:t>
                                    </m:r>
                                    <m:r>
                                      <a:rPr lang="cs-CZ" sz="3000" b="0" i="1" smtClean="0">
                                        <a:solidFill>
                                          <a:prstClr val="black"/>
                                        </a:solidFill>
                                        <a:latin typeface="Cambria Math"/>
                                      </a:rPr>
                                      <m:t>𝑛</m:t>
                                    </m:r>
                                  </m:e>
                                </m:d>
                              </m:e>
                              <m:sup>
                                <m:r>
                                  <a:rPr lang="cs-CZ" sz="3000" b="0" i="1" smtClean="0">
                                    <a:solidFill>
                                      <a:prstClr val="black"/>
                                    </a:solidFill>
                                    <a:latin typeface="Cambria Math"/>
                                  </a:rPr>
                                  <m:t>2</m:t>
                                </m:r>
                              </m:sup>
                            </m:sSup>
                          </m:den>
                        </m:f>
                      </m:e>
                    </m:func>
                  </m:oMath>
                </a14:m>
                <a:r>
                  <a:rPr lang="cs-CZ" sz="3000" dirty="0"/>
                  <a:t> </a:t>
                </a:r>
                <a:r>
                  <a:rPr lang="cs-CZ" sz="3000" dirty="0" smtClean="0"/>
                  <a:t>,</a:t>
                </a:r>
                <a:br>
                  <a:rPr lang="cs-CZ" sz="3000" dirty="0" smtClean="0"/>
                </a:br>
                <a:r>
                  <a:rPr lang="cs-CZ" sz="3000" dirty="0"/>
                  <a:t>j</a:t>
                </a:r>
                <a:r>
                  <a:rPr lang="cs-CZ" sz="3000" dirty="0" smtClean="0"/>
                  <a:t>)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r>
                          <a:rPr lang="cs-CZ" sz="3000" i="1">
                            <a:solidFill>
                              <a:prstClr val="black"/>
                            </a:solidFill>
                            <a:latin typeface="Cambria Math"/>
                          </a:rPr>
                          <m:t>(</m:t>
                        </m:r>
                        <m:r>
                          <a:rPr lang="cs-CZ" sz="3000" b="0" i="1" smtClean="0">
                            <a:solidFill>
                              <a:prstClr val="black"/>
                            </a:solidFill>
                            <a:latin typeface="Cambria Math"/>
                          </a:rPr>
                          <m:t>−</m:t>
                        </m:r>
                        <m:f>
                          <m:fPr>
                            <m:ctrlPr>
                              <a:rPr lang="cs-CZ" sz="3000" b="0" i="1" smtClean="0">
                                <a:solidFill>
                                  <a:prstClr val="black"/>
                                </a:solidFill>
                                <a:latin typeface="Cambria Math"/>
                              </a:rPr>
                            </m:ctrlPr>
                          </m:fPr>
                          <m:num>
                            <m:r>
                              <a:rPr lang="cs-CZ" sz="3000" b="0" i="1" smtClean="0">
                                <a:solidFill>
                                  <a:prstClr val="black"/>
                                </a:solidFill>
                                <a:latin typeface="Cambria Math"/>
                              </a:rPr>
                              <m:t>154</m:t>
                            </m:r>
                          </m:num>
                          <m:den>
                            <m:r>
                              <a:rPr lang="cs-CZ" sz="3000" b="0" i="1" smtClean="0">
                                <a:solidFill>
                                  <a:prstClr val="black"/>
                                </a:solidFill>
                                <a:latin typeface="Cambria Math"/>
                              </a:rPr>
                              <m:t>𝑛</m:t>
                            </m:r>
                          </m:den>
                        </m:f>
                        <m:r>
                          <a:rPr lang="cs-CZ" sz="3000" b="0" i="1" smtClean="0">
                            <a:solidFill>
                              <a:prstClr val="black"/>
                            </a:solidFill>
                            <a:latin typeface="Cambria Math"/>
                          </a:rPr>
                          <m:t>−4</m:t>
                        </m:r>
                        <m:r>
                          <a:rPr lang="cs-CZ" sz="3000" i="1">
                            <a:solidFill>
                              <a:prstClr val="black"/>
                            </a:solidFill>
                            <a:latin typeface="Cambria Math"/>
                          </a:rPr>
                          <m:t>)</m:t>
                        </m:r>
                      </m:e>
                    </m:func>
                  </m:oMath>
                </a14:m>
                <a:r>
                  <a:rPr lang="cs-CZ" sz="3000" dirty="0" smtClean="0"/>
                  <a:t>,</a:t>
                </a:r>
                <a:br>
                  <a:rPr lang="cs-CZ" sz="3000" dirty="0" smtClean="0"/>
                </a:br>
                <a:r>
                  <a:rPr lang="cs-CZ" sz="3000" dirty="0" smtClean="0"/>
                  <a:t>k)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r>
                          <a:rPr lang="cs-CZ" sz="3000" i="1">
                            <a:solidFill>
                              <a:prstClr val="black"/>
                            </a:solidFill>
                            <a:latin typeface="Cambria Math"/>
                          </a:rPr>
                          <m:t>(</m:t>
                        </m:r>
                        <m:f>
                          <m:fPr>
                            <m:ctrlPr>
                              <a:rPr lang="cs-CZ" sz="3000" i="1" smtClean="0">
                                <a:solidFill>
                                  <a:prstClr val="black"/>
                                </a:solidFill>
                                <a:latin typeface="Cambria Math"/>
                              </a:rPr>
                            </m:ctrlPr>
                          </m:fPr>
                          <m:num>
                            <m:sSup>
                              <m:sSupPr>
                                <m:ctrlPr>
                                  <a:rPr lang="cs-CZ" sz="3000" i="1" smtClean="0">
                                    <a:solidFill>
                                      <a:prstClr val="black"/>
                                    </a:solidFill>
                                    <a:latin typeface="Cambria Math"/>
                                  </a:rPr>
                                </m:ctrlPr>
                              </m:sSupPr>
                              <m:e>
                                <m:d>
                                  <m:dPr>
                                    <m:ctrlPr>
                                      <a:rPr lang="cs-CZ" sz="3000" i="1" smtClean="0">
                                        <a:solidFill>
                                          <a:prstClr val="black"/>
                                        </a:solidFill>
                                        <a:latin typeface="Cambria Math"/>
                                      </a:rPr>
                                    </m:ctrlPr>
                                  </m:dPr>
                                  <m:e>
                                    <m:r>
                                      <a:rPr lang="cs-CZ" sz="3000" b="0" i="1" smtClean="0">
                                        <a:solidFill>
                                          <a:prstClr val="black"/>
                                        </a:solidFill>
                                        <a:latin typeface="Cambria Math"/>
                                      </a:rPr>
                                      <m:t>−1</m:t>
                                    </m:r>
                                  </m:e>
                                </m:d>
                              </m:e>
                              <m:sup>
                                <m:r>
                                  <a:rPr lang="cs-CZ" sz="3000" b="0" i="1" smtClean="0">
                                    <a:solidFill>
                                      <a:prstClr val="black"/>
                                    </a:solidFill>
                                    <a:latin typeface="Cambria Math"/>
                                  </a:rPr>
                                  <m:t>𝑛</m:t>
                                </m:r>
                              </m:sup>
                            </m:sSup>
                          </m:num>
                          <m:den>
                            <m:r>
                              <a:rPr lang="cs-CZ" sz="3000" b="0" i="1" smtClean="0">
                                <a:solidFill>
                                  <a:prstClr val="black"/>
                                </a:solidFill>
                                <a:latin typeface="Cambria Math"/>
                              </a:rPr>
                              <m:t>𝑛</m:t>
                            </m:r>
                          </m:den>
                        </m:f>
                        <m:r>
                          <a:rPr lang="cs-CZ" sz="3000" b="0" i="1" smtClean="0">
                            <a:solidFill>
                              <a:prstClr val="black"/>
                            </a:solidFill>
                            <a:latin typeface="Cambria Math"/>
                          </a:rPr>
                          <m:t>−5</m:t>
                        </m:r>
                        <m:r>
                          <a:rPr lang="cs-CZ" sz="3000" i="1">
                            <a:solidFill>
                              <a:prstClr val="black"/>
                            </a:solidFill>
                            <a:latin typeface="Cambria Math"/>
                          </a:rPr>
                          <m:t>)</m:t>
                        </m:r>
                      </m:e>
                    </m:func>
                  </m:oMath>
                </a14:m>
                <a:r>
                  <a:rPr lang="cs-CZ" sz="3000" dirty="0" smtClean="0"/>
                  <a:t>,</a:t>
                </a:r>
                <a:br>
                  <a:rPr lang="cs-CZ" sz="3000" dirty="0" smtClean="0"/>
                </a:br>
                <a:r>
                  <a:rPr lang="cs-CZ" sz="3000" dirty="0" smtClean="0"/>
                  <a:t>l)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r>
                          <a:rPr lang="cs-CZ" sz="3000" i="1">
                            <a:solidFill>
                              <a:prstClr val="black"/>
                            </a:solidFill>
                            <a:latin typeface="Cambria Math"/>
                          </a:rPr>
                          <m:t>(</m:t>
                        </m:r>
                        <m:rad>
                          <m:radPr>
                            <m:degHide m:val="on"/>
                            <m:ctrlPr>
                              <a:rPr lang="cs-CZ" sz="3000" i="1">
                                <a:solidFill>
                                  <a:prstClr val="black"/>
                                </a:solidFill>
                                <a:latin typeface="Cambria Math"/>
                              </a:rPr>
                            </m:ctrlPr>
                          </m:radPr>
                          <m:deg/>
                          <m:e>
                            <m:sSup>
                              <m:sSupPr>
                                <m:ctrlPr>
                                  <a:rPr lang="cs-CZ" sz="3000" i="1" smtClean="0">
                                    <a:solidFill>
                                      <a:prstClr val="black"/>
                                    </a:solidFill>
                                    <a:latin typeface="Cambria Math"/>
                                  </a:rPr>
                                </m:ctrlPr>
                              </m:sSupPr>
                              <m:e>
                                <m:r>
                                  <a:rPr lang="cs-CZ" sz="3000" b="0" i="1" smtClean="0">
                                    <a:solidFill>
                                      <a:prstClr val="black"/>
                                    </a:solidFill>
                                    <a:latin typeface="Cambria Math"/>
                                  </a:rPr>
                                  <m:t>𝑛</m:t>
                                </m:r>
                              </m:e>
                              <m:sup>
                                <m:r>
                                  <a:rPr lang="cs-CZ" sz="3000" b="0" i="1" smtClean="0">
                                    <a:solidFill>
                                      <a:prstClr val="black"/>
                                    </a:solidFill>
                                    <a:latin typeface="Cambria Math"/>
                                  </a:rPr>
                                  <m:t>2</m:t>
                                </m:r>
                              </m:sup>
                            </m:sSup>
                            <m:r>
                              <a:rPr lang="cs-CZ" sz="3000" b="0" i="1" smtClean="0">
                                <a:solidFill>
                                  <a:prstClr val="black"/>
                                </a:solidFill>
                                <a:latin typeface="Cambria Math"/>
                              </a:rPr>
                              <m:t>+3</m:t>
                            </m:r>
                            <m:r>
                              <a:rPr lang="cs-CZ" sz="3000" b="0" i="1" smtClean="0">
                                <a:solidFill>
                                  <a:prstClr val="black"/>
                                </a:solidFill>
                                <a:latin typeface="Cambria Math"/>
                              </a:rPr>
                              <m:t>𝑛</m:t>
                            </m:r>
                            <m:r>
                              <a:rPr lang="cs-CZ" sz="3000" i="1">
                                <a:solidFill>
                                  <a:prstClr val="black"/>
                                </a:solidFill>
                                <a:latin typeface="Cambria Math"/>
                              </a:rPr>
                              <m:t>+6</m:t>
                            </m:r>
                          </m:e>
                        </m:rad>
                        <m:r>
                          <a:rPr lang="cs-CZ" sz="3000" i="1">
                            <a:solidFill>
                              <a:prstClr val="black"/>
                            </a:solidFill>
                            <a:latin typeface="Cambria Math"/>
                          </a:rPr>
                          <m:t>−</m:t>
                        </m:r>
                        <m:r>
                          <a:rPr lang="cs-CZ" sz="3000" b="0" i="1" smtClean="0">
                            <a:solidFill>
                              <a:prstClr val="black"/>
                            </a:solidFill>
                            <a:latin typeface="Cambria Math"/>
                          </a:rPr>
                          <m:t>𝑛</m:t>
                        </m:r>
                        <m:r>
                          <a:rPr lang="cs-CZ" sz="3000" i="1">
                            <a:solidFill>
                              <a:prstClr val="black"/>
                            </a:solidFill>
                            <a:latin typeface="Cambria Math"/>
                          </a:rPr>
                          <m:t>)</m:t>
                        </m:r>
                      </m:e>
                    </m:func>
                  </m:oMath>
                </a14:m>
                <a:r>
                  <a:rPr lang="cs-CZ" sz="3000" dirty="0" smtClean="0"/>
                  <a:t>,</a:t>
                </a:r>
                <a:br>
                  <a:rPr lang="cs-CZ" sz="3000" dirty="0" smtClean="0"/>
                </a:br>
                <a:r>
                  <a:rPr lang="cs-CZ" sz="3000" dirty="0"/>
                  <a:t>m</a:t>
                </a:r>
                <a:r>
                  <a:rPr lang="cs-CZ" sz="3000" dirty="0" smtClean="0"/>
                  <a:t>)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r>
                          <a:rPr lang="cs-CZ" sz="3000" i="1">
                            <a:solidFill>
                              <a:prstClr val="black"/>
                            </a:solidFill>
                            <a:latin typeface="Cambria Math"/>
                          </a:rPr>
                          <m:t>(</m:t>
                        </m:r>
                        <m:rad>
                          <m:radPr>
                            <m:degHide m:val="on"/>
                            <m:ctrlPr>
                              <a:rPr lang="cs-CZ" sz="3000" i="1">
                                <a:solidFill>
                                  <a:prstClr val="black"/>
                                </a:solidFill>
                                <a:latin typeface="Cambria Math"/>
                              </a:rPr>
                            </m:ctrlPr>
                          </m:radPr>
                          <m:deg/>
                          <m:e>
                            <m:r>
                              <a:rPr lang="cs-CZ" sz="3000" i="1">
                                <a:solidFill>
                                  <a:prstClr val="black"/>
                                </a:solidFill>
                                <a:latin typeface="Cambria Math"/>
                              </a:rPr>
                              <m:t>𝑛</m:t>
                            </m:r>
                            <m:d>
                              <m:dPr>
                                <m:ctrlPr>
                                  <a:rPr lang="cs-CZ" sz="3000" i="1" smtClean="0">
                                    <a:solidFill>
                                      <a:prstClr val="black"/>
                                    </a:solidFill>
                                    <a:latin typeface="Cambria Math"/>
                                  </a:rPr>
                                </m:ctrlPr>
                              </m:dPr>
                              <m:e>
                                <m:r>
                                  <a:rPr lang="cs-CZ" sz="3000" b="0" i="1" smtClean="0">
                                    <a:solidFill>
                                      <a:prstClr val="black"/>
                                    </a:solidFill>
                                    <a:latin typeface="Cambria Math"/>
                                  </a:rPr>
                                  <m:t>𝑛</m:t>
                                </m:r>
                                <m:r>
                                  <a:rPr lang="cs-CZ" sz="3000" b="0" i="1" smtClean="0">
                                    <a:solidFill>
                                      <a:prstClr val="black"/>
                                    </a:solidFill>
                                    <a:latin typeface="Cambria Math"/>
                                  </a:rPr>
                                  <m:t>+3</m:t>
                                </m:r>
                              </m:e>
                            </m:d>
                          </m:e>
                        </m:rad>
                        <m:r>
                          <a:rPr lang="cs-CZ" sz="3000" i="1">
                            <a:solidFill>
                              <a:prstClr val="black"/>
                            </a:solidFill>
                            <a:latin typeface="Cambria Math"/>
                          </a:rPr>
                          <m:t>−</m:t>
                        </m:r>
                        <m:r>
                          <a:rPr lang="cs-CZ" sz="3000" b="0" i="1" smtClean="0">
                            <a:solidFill>
                              <a:prstClr val="black"/>
                            </a:solidFill>
                            <a:latin typeface="Cambria Math"/>
                          </a:rPr>
                          <m:t>𝑛</m:t>
                        </m:r>
                        <m:r>
                          <a:rPr lang="cs-CZ" sz="3000" i="1">
                            <a:solidFill>
                              <a:prstClr val="black"/>
                            </a:solidFill>
                            <a:latin typeface="Cambria Math"/>
                          </a:rPr>
                          <m:t>)</m:t>
                        </m:r>
                      </m:e>
                    </m:func>
                  </m:oMath>
                </a14:m>
                <a:r>
                  <a:rPr lang="cs-CZ" sz="3000" dirty="0" smtClean="0"/>
                  <a:t>,</a:t>
                </a:r>
                <a:br>
                  <a:rPr lang="cs-CZ" sz="3000" dirty="0" smtClean="0"/>
                </a:br>
                <a:r>
                  <a:rPr lang="cs-CZ" sz="3000" dirty="0" smtClean="0"/>
                  <a:t>n)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r>
                          <a:rPr lang="cs-CZ" sz="3000" i="1">
                            <a:solidFill>
                              <a:prstClr val="black"/>
                            </a:solidFill>
                            <a:latin typeface="Cambria Math"/>
                          </a:rPr>
                          <m:t>(</m:t>
                        </m:r>
                        <m:rad>
                          <m:radPr>
                            <m:degHide m:val="on"/>
                            <m:ctrlPr>
                              <a:rPr lang="cs-CZ" sz="3000" i="1">
                                <a:solidFill>
                                  <a:prstClr val="black"/>
                                </a:solidFill>
                                <a:latin typeface="Cambria Math"/>
                              </a:rPr>
                            </m:ctrlPr>
                          </m:radPr>
                          <m:deg/>
                          <m:e>
                            <m:r>
                              <a:rPr lang="cs-CZ" sz="3000" b="0" i="1" smtClean="0">
                                <a:solidFill>
                                  <a:prstClr val="black"/>
                                </a:solidFill>
                                <a:latin typeface="Cambria Math"/>
                              </a:rPr>
                              <m:t>4</m:t>
                            </m:r>
                            <m:sSup>
                              <m:sSupPr>
                                <m:ctrlPr>
                                  <a:rPr lang="cs-CZ" sz="3000" b="0" i="1" smtClean="0">
                                    <a:solidFill>
                                      <a:prstClr val="black"/>
                                    </a:solidFill>
                                    <a:latin typeface="Cambria Math"/>
                                  </a:rPr>
                                </m:ctrlPr>
                              </m:sSupPr>
                              <m:e>
                                <m:r>
                                  <a:rPr lang="cs-CZ" sz="3000" b="0" i="1" smtClean="0">
                                    <a:solidFill>
                                      <a:prstClr val="black"/>
                                    </a:solidFill>
                                    <a:latin typeface="Cambria Math"/>
                                  </a:rPr>
                                  <m:t>𝑛</m:t>
                                </m:r>
                              </m:e>
                              <m:sup>
                                <m:r>
                                  <a:rPr lang="cs-CZ" sz="3000" b="0" i="1" smtClean="0">
                                    <a:solidFill>
                                      <a:prstClr val="black"/>
                                    </a:solidFill>
                                    <a:latin typeface="Cambria Math"/>
                                  </a:rPr>
                                  <m:t>2</m:t>
                                </m:r>
                              </m:sup>
                            </m:sSup>
                            <m:r>
                              <a:rPr lang="cs-CZ" sz="3000" b="0" i="1" smtClean="0">
                                <a:solidFill>
                                  <a:prstClr val="black"/>
                                </a:solidFill>
                                <a:latin typeface="Cambria Math"/>
                              </a:rPr>
                              <m:t>−</m:t>
                            </m:r>
                            <m:r>
                              <a:rPr lang="cs-CZ" sz="3000" b="0" i="1" smtClean="0">
                                <a:solidFill>
                                  <a:prstClr val="black"/>
                                </a:solidFill>
                                <a:latin typeface="Cambria Math"/>
                              </a:rPr>
                              <m:t>𝑛</m:t>
                            </m:r>
                            <m:r>
                              <a:rPr lang="cs-CZ" sz="3000" i="1">
                                <a:solidFill>
                                  <a:prstClr val="black"/>
                                </a:solidFill>
                                <a:latin typeface="Cambria Math"/>
                              </a:rPr>
                              <m:t>+6</m:t>
                            </m:r>
                          </m:e>
                        </m:rad>
                        <m:r>
                          <a:rPr lang="cs-CZ" sz="3000" i="1">
                            <a:solidFill>
                              <a:prstClr val="black"/>
                            </a:solidFill>
                            <a:latin typeface="Cambria Math"/>
                          </a:rPr>
                          <m:t>−</m:t>
                        </m:r>
                        <m:r>
                          <a:rPr lang="cs-CZ" sz="3000" b="0" i="1" smtClean="0">
                            <a:solidFill>
                              <a:prstClr val="black"/>
                            </a:solidFill>
                            <a:latin typeface="Cambria Math"/>
                          </a:rPr>
                          <m:t>2</m:t>
                        </m:r>
                        <m:r>
                          <a:rPr lang="cs-CZ" sz="3000" b="0" i="1" smtClean="0">
                            <a:solidFill>
                              <a:prstClr val="black"/>
                            </a:solidFill>
                            <a:latin typeface="Cambria Math"/>
                          </a:rPr>
                          <m:t>𝑛</m:t>
                        </m:r>
                        <m:r>
                          <a:rPr lang="cs-CZ" sz="3000" i="1">
                            <a:solidFill>
                              <a:prstClr val="black"/>
                            </a:solidFill>
                            <a:latin typeface="Cambria Math"/>
                          </a:rPr>
                          <m:t>)</m:t>
                        </m:r>
                      </m:e>
                    </m:func>
                  </m:oMath>
                </a14:m>
                <a:r>
                  <a:rPr lang="cs-CZ" sz="3000" dirty="0" smtClean="0"/>
                  <a:t>,</a:t>
                </a:r>
              </a:p>
              <a:p>
                <a:pPr marL="400050" lvl="1" indent="0">
                  <a:buNone/>
                </a:pPr>
                <a:r>
                  <a:rPr lang="cs-CZ" sz="3000" dirty="0" smtClean="0"/>
                  <a:t>o)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f>
                          <m:fPr>
                            <m:ctrlPr>
                              <a:rPr lang="cs-CZ" sz="3000" i="1">
                                <a:solidFill>
                                  <a:prstClr val="black"/>
                                </a:solidFill>
                                <a:latin typeface="Cambria Math"/>
                              </a:rPr>
                            </m:ctrlPr>
                          </m:fPr>
                          <m:num>
                            <m:r>
                              <a:rPr lang="cs-CZ" sz="3000" b="0" i="1" smtClean="0">
                                <a:solidFill>
                                  <a:prstClr val="black"/>
                                </a:solidFill>
                                <a:latin typeface="Cambria Math"/>
                              </a:rPr>
                              <m:t>3</m:t>
                            </m:r>
                            <m:r>
                              <a:rPr lang="cs-CZ" sz="3000" b="0" i="1" smtClean="0">
                                <a:solidFill>
                                  <a:prstClr val="black"/>
                                </a:solidFill>
                                <a:latin typeface="Cambria Math"/>
                              </a:rPr>
                              <m:t>𝑛</m:t>
                            </m:r>
                          </m:num>
                          <m:den>
                            <m:rad>
                              <m:radPr>
                                <m:degHide m:val="on"/>
                                <m:ctrlPr>
                                  <a:rPr lang="cs-CZ" sz="3000" i="1" smtClean="0">
                                    <a:solidFill>
                                      <a:prstClr val="black"/>
                                    </a:solidFill>
                                    <a:latin typeface="Cambria Math"/>
                                  </a:rPr>
                                </m:ctrlPr>
                              </m:radPr>
                              <m:deg/>
                              <m:e>
                                <m:sSup>
                                  <m:sSupPr>
                                    <m:ctrlPr>
                                      <a:rPr lang="cs-CZ" sz="3000" i="1" smtClean="0">
                                        <a:solidFill>
                                          <a:prstClr val="black"/>
                                        </a:solidFill>
                                        <a:latin typeface="Cambria Math"/>
                                      </a:rPr>
                                    </m:ctrlPr>
                                  </m:sSupPr>
                                  <m:e>
                                    <m:r>
                                      <a:rPr lang="cs-CZ" sz="3000" b="0" i="1" smtClean="0">
                                        <a:solidFill>
                                          <a:prstClr val="black"/>
                                        </a:solidFill>
                                        <a:latin typeface="Cambria Math"/>
                                      </a:rPr>
                                      <m:t>𝑛</m:t>
                                    </m:r>
                                  </m:e>
                                  <m:sup>
                                    <m:r>
                                      <a:rPr lang="cs-CZ" sz="3000" b="0" i="1" smtClean="0">
                                        <a:solidFill>
                                          <a:prstClr val="black"/>
                                        </a:solidFill>
                                        <a:latin typeface="Cambria Math"/>
                                      </a:rPr>
                                      <m:t>2</m:t>
                                    </m:r>
                                  </m:sup>
                                </m:sSup>
                                <m:r>
                                  <a:rPr lang="cs-CZ" sz="3000" b="0" i="1" smtClean="0">
                                    <a:solidFill>
                                      <a:prstClr val="black"/>
                                    </a:solidFill>
                                    <a:latin typeface="Cambria Math"/>
                                  </a:rPr>
                                  <m:t>+4</m:t>
                                </m:r>
                                <m:r>
                                  <a:rPr lang="cs-CZ" sz="3000" b="0" i="1" smtClean="0">
                                    <a:solidFill>
                                      <a:prstClr val="black"/>
                                    </a:solidFill>
                                    <a:latin typeface="Cambria Math"/>
                                  </a:rPr>
                                  <m:t>𝑛</m:t>
                                </m:r>
                                <m:r>
                                  <a:rPr lang="cs-CZ" sz="3000" b="0" i="1" smtClean="0">
                                    <a:solidFill>
                                      <a:prstClr val="black"/>
                                    </a:solidFill>
                                    <a:latin typeface="Cambria Math"/>
                                  </a:rPr>
                                  <m:t>−3</m:t>
                                </m:r>
                              </m:e>
                            </m:rad>
                          </m:den>
                        </m:f>
                      </m:e>
                    </m:func>
                  </m:oMath>
                </a14:m>
                <a:r>
                  <a:rPr lang="cs-CZ" sz="3000" dirty="0" smtClean="0"/>
                  <a:t> ,</a:t>
                </a:r>
              </a:p>
              <a:p>
                <a:pPr marL="400050" lvl="1" indent="0">
                  <a:buNone/>
                </a:pPr>
                <a:r>
                  <a:rPr lang="cs-CZ" sz="3000" dirty="0" smtClean="0"/>
                  <a:t> p)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f>
                          <m:fPr>
                            <m:ctrlPr>
                              <a:rPr lang="cs-CZ" sz="3000" i="1">
                                <a:solidFill>
                                  <a:prstClr val="black"/>
                                </a:solidFill>
                                <a:latin typeface="Cambria Math"/>
                              </a:rPr>
                            </m:ctrlPr>
                          </m:fPr>
                          <m:num>
                            <m:r>
                              <a:rPr lang="cs-CZ" sz="3000" b="0" i="1" smtClean="0">
                                <a:solidFill>
                                  <a:prstClr val="black"/>
                                </a:solidFill>
                                <a:latin typeface="Cambria Math"/>
                              </a:rPr>
                              <m:t>1−</m:t>
                            </m:r>
                            <m:rad>
                              <m:radPr>
                                <m:degHide m:val="on"/>
                                <m:ctrlPr>
                                  <a:rPr lang="cs-CZ" sz="3000" b="0" i="1" smtClean="0">
                                    <a:solidFill>
                                      <a:prstClr val="black"/>
                                    </a:solidFill>
                                    <a:latin typeface="Cambria Math"/>
                                  </a:rPr>
                                </m:ctrlPr>
                              </m:radPr>
                              <m:deg/>
                              <m:e>
                                <m:r>
                                  <a:rPr lang="cs-CZ" sz="3000" b="0" i="1" smtClean="0">
                                    <a:solidFill>
                                      <a:prstClr val="black"/>
                                    </a:solidFill>
                                    <a:latin typeface="Cambria Math"/>
                                  </a:rPr>
                                  <m:t>𝑛</m:t>
                                </m:r>
                              </m:e>
                            </m:rad>
                          </m:num>
                          <m:den>
                            <m:r>
                              <a:rPr lang="cs-CZ" sz="3000" b="0" i="1" smtClean="0">
                                <a:solidFill>
                                  <a:prstClr val="black"/>
                                </a:solidFill>
                                <a:latin typeface="Cambria Math"/>
                              </a:rPr>
                              <m:t>1+</m:t>
                            </m:r>
                            <m:rad>
                              <m:radPr>
                                <m:degHide m:val="on"/>
                                <m:ctrlPr>
                                  <a:rPr lang="cs-CZ" sz="3000" b="0" i="1" smtClean="0">
                                    <a:solidFill>
                                      <a:prstClr val="black"/>
                                    </a:solidFill>
                                    <a:latin typeface="Cambria Math"/>
                                  </a:rPr>
                                </m:ctrlPr>
                              </m:radPr>
                              <m:deg/>
                              <m:e>
                                <m:r>
                                  <a:rPr lang="cs-CZ" sz="3000" b="0" i="1" smtClean="0">
                                    <a:solidFill>
                                      <a:prstClr val="black"/>
                                    </a:solidFill>
                                    <a:latin typeface="Cambria Math"/>
                                  </a:rPr>
                                  <m:t>𝑛</m:t>
                                </m:r>
                              </m:e>
                            </m:rad>
                          </m:den>
                        </m:f>
                      </m:e>
                    </m:func>
                  </m:oMath>
                </a14:m>
                <a:r>
                  <a:rPr lang="cs-CZ" sz="3000" dirty="0" smtClean="0"/>
                  <a:t>  , </a:t>
                </a:r>
                <a:endParaRPr lang="cs-CZ" sz="3000" dirty="0"/>
              </a:p>
            </p:txBody>
          </p:sp>
        </mc:Choice>
        <mc:Fallback xmlns="">
          <p:sp>
            <p:nvSpPr>
              <p:cNvPr id="7" name="Zástupný symbol pro obsah 5"/>
              <p:cNvSpPr txBox="1">
                <a:spLocks noRot="1" noChangeAspect="1" noMove="1" noResize="1" noEditPoints="1" noAdjustHandles="1" noChangeArrowheads="1" noChangeShapeType="1" noTextEdit="1"/>
              </p:cNvSpPr>
              <p:nvPr/>
            </p:nvSpPr>
            <p:spPr>
              <a:xfrm>
                <a:off x="478996" y="116632"/>
                <a:ext cx="8229600" cy="6741368"/>
              </a:xfrm>
              <a:prstGeom prst="rect">
                <a:avLst/>
              </a:prstGeom>
              <a:blipFill rotWithShape="1">
                <a:blip r:embed="rId2"/>
                <a:stretch>
                  <a:fillRect/>
                </a:stretch>
              </a:blipFill>
            </p:spPr>
            <p:txBody>
              <a:bodyPr/>
              <a:lstStyle/>
              <a:p>
                <a:r>
                  <a:rPr lang="cs-CZ">
                    <a:noFill/>
                  </a:rPr>
                  <a:t> </a:t>
                </a:r>
              </a:p>
            </p:txBody>
          </p:sp>
        </mc:Fallback>
      </mc:AlternateContent>
    </p:spTree>
    <p:extLst>
      <p:ext uri="{BB962C8B-B14F-4D97-AF65-F5344CB8AC3E}">
        <p14:creationId xmlns:p14="http://schemas.microsoft.com/office/powerpoint/2010/main" val="3507209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Zástupný symbol pro obsah 5"/>
              <p:cNvSpPr txBox="1">
                <a:spLocks/>
              </p:cNvSpPr>
              <p:nvPr/>
            </p:nvSpPr>
            <p:spPr>
              <a:xfrm>
                <a:off x="478996" y="116632"/>
                <a:ext cx="8485492" cy="6741368"/>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0050" lvl="1" indent="0">
                  <a:buNone/>
                </a:pPr>
                <a:r>
                  <a:rPr lang="cs-CZ" sz="3000" dirty="0" smtClean="0"/>
                  <a:t>q)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f>
                          <m:fPr>
                            <m:ctrlPr>
                              <a:rPr lang="cs-CZ" sz="3000" i="1">
                                <a:solidFill>
                                  <a:prstClr val="black"/>
                                </a:solidFill>
                                <a:latin typeface="Cambria Math"/>
                              </a:rPr>
                            </m:ctrlPr>
                          </m:fPr>
                          <m:num>
                            <m:r>
                              <a:rPr lang="cs-CZ" sz="3000" b="0" i="1" smtClean="0">
                                <a:solidFill>
                                  <a:prstClr val="black"/>
                                </a:solidFill>
                                <a:latin typeface="Cambria Math"/>
                              </a:rPr>
                              <m:t>7</m:t>
                            </m:r>
                            <m:r>
                              <a:rPr lang="cs-CZ" sz="3000" b="0" i="1" smtClean="0">
                                <a:solidFill>
                                  <a:prstClr val="black"/>
                                </a:solidFill>
                                <a:latin typeface="Cambria Math"/>
                              </a:rPr>
                              <m:t>𝑛</m:t>
                            </m:r>
                            <m:r>
                              <a:rPr lang="cs-CZ" sz="3000" b="0" i="1" smtClean="0">
                                <a:solidFill>
                                  <a:prstClr val="black"/>
                                </a:solidFill>
                                <a:latin typeface="Cambria Math"/>
                              </a:rPr>
                              <m:t>−2</m:t>
                            </m:r>
                          </m:num>
                          <m:den>
                            <m:r>
                              <a:rPr lang="cs-CZ" sz="3000" b="0" i="1" smtClean="0">
                                <a:solidFill>
                                  <a:prstClr val="black"/>
                                </a:solidFill>
                                <a:latin typeface="Cambria Math"/>
                              </a:rPr>
                              <m:t>2</m:t>
                            </m:r>
                            <m:r>
                              <a:rPr lang="cs-CZ" sz="3000" b="0" i="1" smtClean="0">
                                <a:solidFill>
                                  <a:prstClr val="black"/>
                                </a:solidFill>
                                <a:latin typeface="Cambria Math"/>
                              </a:rPr>
                              <m:t>𝑛</m:t>
                            </m:r>
                          </m:den>
                        </m:f>
                        <m:rad>
                          <m:radPr>
                            <m:degHide m:val="on"/>
                            <m:ctrlPr>
                              <a:rPr lang="cs-CZ" sz="3000" i="1" smtClean="0">
                                <a:solidFill>
                                  <a:prstClr val="black"/>
                                </a:solidFill>
                                <a:latin typeface="Cambria Math"/>
                              </a:rPr>
                            </m:ctrlPr>
                          </m:radPr>
                          <m:deg/>
                          <m:e>
                            <m:f>
                              <m:fPr>
                                <m:ctrlPr>
                                  <a:rPr lang="cs-CZ" sz="3000" i="1" smtClean="0">
                                    <a:solidFill>
                                      <a:prstClr val="black"/>
                                    </a:solidFill>
                                    <a:latin typeface="Cambria Math"/>
                                  </a:rPr>
                                </m:ctrlPr>
                              </m:fPr>
                              <m:num>
                                <m:r>
                                  <a:rPr lang="cs-CZ" sz="3000" b="0" i="1" smtClean="0">
                                    <a:solidFill>
                                      <a:prstClr val="black"/>
                                    </a:solidFill>
                                    <a:latin typeface="Cambria Math"/>
                                  </a:rPr>
                                  <m:t>𝑛</m:t>
                                </m:r>
                              </m:num>
                              <m:den>
                                <m:r>
                                  <a:rPr lang="cs-CZ" sz="3000" b="0" i="1" smtClean="0">
                                    <a:solidFill>
                                      <a:prstClr val="black"/>
                                    </a:solidFill>
                                    <a:latin typeface="Cambria Math"/>
                                  </a:rPr>
                                  <m:t>16</m:t>
                                </m:r>
                                <m:r>
                                  <a:rPr lang="cs-CZ" sz="3000" b="0" i="1" smtClean="0">
                                    <a:solidFill>
                                      <a:prstClr val="black"/>
                                    </a:solidFill>
                                    <a:latin typeface="Cambria Math"/>
                                  </a:rPr>
                                  <m:t>𝑛</m:t>
                                </m:r>
                                <m:r>
                                  <a:rPr lang="cs-CZ" sz="3000" b="0" i="1" smtClean="0">
                                    <a:solidFill>
                                      <a:prstClr val="black"/>
                                    </a:solidFill>
                                    <a:latin typeface="Cambria Math"/>
                                  </a:rPr>
                                  <m:t>+1</m:t>
                                </m:r>
                              </m:den>
                            </m:f>
                          </m:e>
                        </m:rad>
                      </m:e>
                    </m:func>
                  </m:oMath>
                </a14:m>
                <a:r>
                  <a:rPr lang="cs-CZ" sz="3000" dirty="0"/>
                  <a:t> </a:t>
                </a:r>
                <a:r>
                  <a:rPr lang="cs-CZ" sz="3000" dirty="0" smtClean="0"/>
                  <a:t>,</a:t>
                </a:r>
                <a:br>
                  <a:rPr lang="cs-CZ" sz="3000" dirty="0" smtClean="0"/>
                </a:br>
                <a:r>
                  <a:rPr lang="cs-CZ" sz="3000" dirty="0"/>
                  <a:t>r</a:t>
                </a:r>
                <a:r>
                  <a:rPr lang="cs-CZ" sz="3000" dirty="0" smtClean="0"/>
                  <a:t>)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r>
                          <a:rPr lang="cs-CZ" sz="3000" b="0" i="1" smtClean="0">
                            <a:solidFill>
                              <a:prstClr val="black"/>
                            </a:solidFill>
                            <a:latin typeface="Cambria Math"/>
                          </a:rPr>
                          <m:t>(</m:t>
                        </m:r>
                        <m:f>
                          <m:fPr>
                            <m:ctrlPr>
                              <a:rPr lang="cs-CZ" sz="3000" i="1">
                                <a:solidFill>
                                  <a:prstClr val="black"/>
                                </a:solidFill>
                                <a:latin typeface="Cambria Math"/>
                              </a:rPr>
                            </m:ctrlPr>
                          </m:fPr>
                          <m:num>
                            <m:sSup>
                              <m:sSupPr>
                                <m:ctrlPr>
                                  <a:rPr lang="cs-CZ" sz="3000" i="1" smtClean="0">
                                    <a:solidFill>
                                      <a:prstClr val="black"/>
                                    </a:solidFill>
                                    <a:latin typeface="Cambria Math"/>
                                  </a:rPr>
                                </m:ctrlPr>
                              </m:sSupPr>
                              <m:e>
                                <m:r>
                                  <a:rPr lang="cs-CZ" sz="3000" b="0" i="1" smtClean="0">
                                    <a:solidFill>
                                      <a:prstClr val="black"/>
                                    </a:solidFill>
                                    <a:latin typeface="Cambria Math"/>
                                  </a:rPr>
                                  <m:t>𝑛</m:t>
                                </m:r>
                              </m:e>
                              <m:sup>
                                <m:r>
                                  <a:rPr lang="cs-CZ" sz="3000" b="0" i="1" smtClean="0">
                                    <a:solidFill>
                                      <a:prstClr val="black"/>
                                    </a:solidFill>
                                    <a:latin typeface="Cambria Math"/>
                                  </a:rPr>
                                  <m:t>5</m:t>
                                </m:r>
                              </m:sup>
                            </m:sSup>
                          </m:num>
                          <m:den>
                            <m:r>
                              <a:rPr lang="cs-CZ" sz="3000" b="0" i="1" smtClean="0">
                                <a:solidFill>
                                  <a:prstClr val="black"/>
                                </a:solidFill>
                                <a:latin typeface="Cambria Math"/>
                              </a:rPr>
                              <m:t>7</m:t>
                            </m:r>
                            <m:sSup>
                              <m:sSupPr>
                                <m:ctrlPr>
                                  <a:rPr lang="cs-CZ" sz="3000" b="0" i="1" smtClean="0">
                                    <a:solidFill>
                                      <a:prstClr val="black"/>
                                    </a:solidFill>
                                    <a:latin typeface="Cambria Math"/>
                                  </a:rPr>
                                </m:ctrlPr>
                              </m:sSupPr>
                              <m:e>
                                <m:r>
                                  <a:rPr lang="cs-CZ" sz="3000" b="0" i="1" smtClean="0">
                                    <a:solidFill>
                                      <a:prstClr val="black"/>
                                    </a:solidFill>
                                    <a:latin typeface="Cambria Math"/>
                                  </a:rPr>
                                  <m:t>𝑛</m:t>
                                </m:r>
                              </m:e>
                              <m:sup>
                                <m:r>
                                  <a:rPr lang="cs-CZ" sz="3000" b="0" i="1" smtClean="0">
                                    <a:solidFill>
                                      <a:prstClr val="black"/>
                                    </a:solidFill>
                                    <a:latin typeface="Cambria Math"/>
                                  </a:rPr>
                                  <m:t>6</m:t>
                                </m:r>
                              </m:sup>
                            </m:sSup>
                            <m:r>
                              <a:rPr lang="cs-CZ" sz="3000" b="0" i="1" smtClean="0">
                                <a:solidFill>
                                  <a:prstClr val="black"/>
                                </a:solidFill>
                                <a:latin typeface="Cambria Math"/>
                              </a:rPr>
                              <m:t>+2</m:t>
                            </m:r>
                          </m:den>
                        </m:f>
                        <m:r>
                          <a:rPr lang="cs-CZ" sz="3000" b="0" i="1" smtClean="0">
                            <a:solidFill>
                              <a:prstClr val="black"/>
                            </a:solidFill>
                            <a:latin typeface="Cambria Math"/>
                          </a:rPr>
                          <m:t>−</m:t>
                        </m:r>
                        <m:f>
                          <m:fPr>
                            <m:ctrlPr>
                              <a:rPr lang="cs-CZ" sz="3000" b="0" i="1" smtClean="0">
                                <a:solidFill>
                                  <a:prstClr val="black"/>
                                </a:solidFill>
                                <a:latin typeface="Cambria Math"/>
                              </a:rPr>
                            </m:ctrlPr>
                          </m:fPr>
                          <m:num>
                            <m:rad>
                              <m:radPr>
                                <m:degHide m:val="on"/>
                                <m:ctrlPr>
                                  <a:rPr lang="cs-CZ" sz="3000" b="0" i="1" smtClean="0">
                                    <a:solidFill>
                                      <a:prstClr val="black"/>
                                    </a:solidFill>
                                    <a:latin typeface="Cambria Math"/>
                                  </a:rPr>
                                </m:ctrlPr>
                              </m:radPr>
                              <m:deg/>
                              <m:e>
                                <m:r>
                                  <a:rPr lang="cs-CZ" sz="3000" b="0" i="1" smtClean="0">
                                    <a:solidFill>
                                      <a:prstClr val="black"/>
                                    </a:solidFill>
                                    <a:latin typeface="Cambria Math"/>
                                  </a:rPr>
                                  <m:t>𝑛</m:t>
                                </m:r>
                              </m:e>
                            </m:rad>
                            <m:r>
                              <a:rPr lang="cs-CZ" sz="3000" b="0" i="1" smtClean="0">
                                <a:solidFill>
                                  <a:prstClr val="black"/>
                                </a:solidFill>
                                <a:latin typeface="Cambria Math"/>
                              </a:rPr>
                              <m:t>+5</m:t>
                            </m:r>
                          </m:num>
                          <m:den>
                            <m:r>
                              <a:rPr lang="cs-CZ" sz="3000" b="0" i="1" smtClean="0">
                                <a:solidFill>
                                  <a:prstClr val="black"/>
                                </a:solidFill>
                                <a:latin typeface="Cambria Math"/>
                              </a:rPr>
                              <m:t>𝑛</m:t>
                            </m:r>
                            <m:r>
                              <a:rPr lang="cs-CZ" sz="3000" b="0" i="1" smtClean="0">
                                <a:solidFill>
                                  <a:prstClr val="black"/>
                                </a:solidFill>
                                <a:latin typeface="Cambria Math"/>
                              </a:rPr>
                              <m:t>+8</m:t>
                            </m:r>
                          </m:den>
                        </m:f>
                        <m:r>
                          <a:rPr lang="cs-CZ" sz="3000" b="0" i="1" smtClean="0">
                            <a:solidFill>
                              <a:prstClr val="black"/>
                            </a:solidFill>
                            <a:latin typeface="Cambria Math"/>
                          </a:rPr>
                          <m:t>)</m:t>
                        </m:r>
                      </m:e>
                    </m:func>
                  </m:oMath>
                </a14:m>
                <a:r>
                  <a:rPr lang="cs-CZ" sz="3000" dirty="0"/>
                  <a:t> </a:t>
                </a:r>
                <a:r>
                  <a:rPr lang="cs-CZ" sz="3000" dirty="0" smtClean="0"/>
                  <a:t>,</a:t>
                </a:r>
                <a:br>
                  <a:rPr lang="cs-CZ" sz="3000" dirty="0" smtClean="0"/>
                </a:br>
                <a:r>
                  <a:rPr lang="cs-CZ" sz="3000" dirty="0" smtClean="0"/>
                  <a:t>s)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f>
                          <m:fPr>
                            <m:ctrlPr>
                              <a:rPr lang="cs-CZ" sz="3000" i="1" smtClean="0">
                                <a:solidFill>
                                  <a:prstClr val="black"/>
                                </a:solidFill>
                                <a:latin typeface="Cambria Math"/>
                              </a:rPr>
                            </m:ctrlPr>
                          </m:fPr>
                          <m:num>
                            <m:r>
                              <a:rPr lang="cs-CZ" sz="3000" b="0" i="1" smtClean="0">
                                <a:solidFill>
                                  <a:prstClr val="black"/>
                                </a:solidFill>
                                <a:latin typeface="Cambria Math"/>
                              </a:rPr>
                              <m:t>𝑛</m:t>
                            </m:r>
                            <m:r>
                              <a:rPr lang="cs-CZ" sz="3000" b="0" i="1" smtClean="0">
                                <a:solidFill>
                                  <a:prstClr val="black"/>
                                </a:solidFill>
                                <a:latin typeface="Cambria Math"/>
                              </a:rPr>
                              <m:t>!</m:t>
                            </m:r>
                          </m:num>
                          <m:den>
                            <m:d>
                              <m:dPr>
                                <m:ctrlPr>
                                  <a:rPr lang="cs-CZ" sz="3000" i="1" smtClean="0">
                                    <a:solidFill>
                                      <a:prstClr val="black"/>
                                    </a:solidFill>
                                    <a:latin typeface="Cambria Math"/>
                                  </a:rPr>
                                </m:ctrlPr>
                              </m:dPr>
                              <m:e>
                                <m:r>
                                  <a:rPr lang="cs-CZ" sz="3000" b="0" i="1" smtClean="0">
                                    <a:solidFill>
                                      <a:prstClr val="black"/>
                                    </a:solidFill>
                                    <a:latin typeface="Cambria Math"/>
                                  </a:rPr>
                                  <m:t>𝑛</m:t>
                                </m:r>
                                <m:r>
                                  <a:rPr lang="cs-CZ" sz="3000" b="0" i="1" smtClean="0">
                                    <a:solidFill>
                                      <a:prstClr val="black"/>
                                    </a:solidFill>
                                    <a:latin typeface="Cambria Math"/>
                                  </a:rPr>
                                  <m:t>+1</m:t>
                                </m:r>
                              </m:e>
                            </m:d>
                            <m:r>
                              <a:rPr lang="cs-CZ" sz="3000" b="0" i="1" smtClean="0">
                                <a:solidFill>
                                  <a:prstClr val="black"/>
                                </a:solidFill>
                                <a:latin typeface="Cambria Math"/>
                              </a:rPr>
                              <m:t>!−</m:t>
                            </m:r>
                            <m:r>
                              <a:rPr lang="cs-CZ" sz="3000" b="0" i="1" smtClean="0">
                                <a:solidFill>
                                  <a:prstClr val="black"/>
                                </a:solidFill>
                                <a:latin typeface="Cambria Math"/>
                              </a:rPr>
                              <m:t>𝑛</m:t>
                            </m:r>
                            <m:r>
                              <a:rPr lang="cs-CZ" sz="3000" b="0" i="1" smtClean="0">
                                <a:solidFill>
                                  <a:prstClr val="black"/>
                                </a:solidFill>
                                <a:latin typeface="Cambria Math"/>
                              </a:rPr>
                              <m:t>!</m:t>
                            </m:r>
                          </m:den>
                        </m:f>
                      </m:e>
                    </m:func>
                  </m:oMath>
                </a14:m>
                <a:r>
                  <a:rPr lang="cs-CZ" sz="3000" dirty="0" smtClean="0"/>
                  <a:t> ,</a:t>
                </a:r>
                <a:br>
                  <a:rPr lang="cs-CZ" sz="3000" dirty="0" smtClean="0"/>
                </a:br>
                <a:r>
                  <a:rPr lang="cs-CZ" sz="3000" dirty="0"/>
                  <a:t>t</a:t>
                </a:r>
                <a:r>
                  <a:rPr lang="cs-CZ" sz="3000" dirty="0" smtClean="0"/>
                  <a:t>)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f>
                          <m:fPr>
                            <m:ctrlPr>
                              <a:rPr lang="cs-CZ" sz="3000" i="1">
                                <a:solidFill>
                                  <a:prstClr val="black"/>
                                </a:solidFill>
                                <a:latin typeface="Cambria Math"/>
                              </a:rPr>
                            </m:ctrlPr>
                          </m:fPr>
                          <m:num>
                            <m:r>
                              <a:rPr lang="cs-CZ" sz="3000" b="0" i="1" smtClean="0">
                                <a:solidFill>
                                  <a:prstClr val="black"/>
                                </a:solidFill>
                                <a:latin typeface="Cambria Math"/>
                              </a:rPr>
                              <m:t>(</m:t>
                            </m:r>
                            <m:r>
                              <a:rPr lang="cs-CZ" sz="3000" i="1">
                                <a:solidFill>
                                  <a:prstClr val="black"/>
                                </a:solidFill>
                                <a:latin typeface="Cambria Math"/>
                              </a:rPr>
                              <m:t>𝑛</m:t>
                            </m:r>
                            <m:r>
                              <a:rPr lang="cs-CZ" sz="3000" b="0" i="1" smtClean="0">
                                <a:solidFill>
                                  <a:prstClr val="black"/>
                                </a:solidFill>
                                <a:latin typeface="Cambria Math"/>
                              </a:rPr>
                              <m:t>+1)</m:t>
                            </m:r>
                            <m:r>
                              <a:rPr lang="cs-CZ" sz="3000" i="1">
                                <a:solidFill>
                                  <a:prstClr val="black"/>
                                </a:solidFill>
                                <a:latin typeface="Cambria Math"/>
                              </a:rPr>
                              <m:t>!</m:t>
                            </m:r>
                          </m:num>
                          <m:den>
                            <m:r>
                              <a:rPr lang="cs-CZ" sz="3000" i="1">
                                <a:solidFill>
                                  <a:prstClr val="black"/>
                                </a:solidFill>
                                <a:latin typeface="Cambria Math"/>
                              </a:rPr>
                              <m:t>𝑛</m:t>
                            </m:r>
                            <m:r>
                              <a:rPr lang="cs-CZ" sz="3000" i="1">
                                <a:solidFill>
                                  <a:prstClr val="black"/>
                                </a:solidFill>
                                <a:latin typeface="Cambria Math"/>
                              </a:rPr>
                              <m:t>!−</m:t>
                            </m:r>
                            <m:d>
                              <m:dPr>
                                <m:ctrlPr>
                                  <a:rPr lang="cs-CZ" sz="3000" b="0" i="1" smtClean="0">
                                    <a:solidFill>
                                      <a:prstClr val="black"/>
                                    </a:solidFill>
                                    <a:latin typeface="Cambria Math"/>
                                  </a:rPr>
                                </m:ctrlPr>
                              </m:dPr>
                              <m:e>
                                <m:r>
                                  <a:rPr lang="cs-CZ" sz="3000" b="0" i="1" smtClean="0">
                                    <a:solidFill>
                                      <a:prstClr val="black"/>
                                    </a:solidFill>
                                    <a:latin typeface="Cambria Math"/>
                                  </a:rPr>
                                  <m:t>𝑛</m:t>
                                </m:r>
                                <m:r>
                                  <a:rPr lang="cs-CZ" sz="3000" b="0" i="1" smtClean="0">
                                    <a:solidFill>
                                      <a:prstClr val="black"/>
                                    </a:solidFill>
                                    <a:latin typeface="Cambria Math"/>
                                  </a:rPr>
                                  <m:t>+1</m:t>
                                </m:r>
                              </m:e>
                            </m:d>
                            <m:r>
                              <a:rPr lang="cs-CZ" sz="3000" b="0" i="1" smtClean="0">
                                <a:solidFill>
                                  <a:prstClr val="black"/>
                                </a:solidFill>
                                <a:latin typeface="Cambria Math"/>
                              </a:rPr>
                              <m:t>!</m:t>
                            </m:r>
                          </m:den>
                        </m:f>
                      </m:e>
                    </m:func>
                  </m:oMath>
                </a14:m>
                <a:r>
                  <a:rPr lang="cs-CZ" sz="3000" dirty="0"/>
                  <a:t> </a:t>
                </a:r>
                <a:r>
                  <a:rPr lang="cs-CZ" sz="3000" dirty="0" smtClean="0"/>
                  <a:t>,</a:t>
                </a:r>
                <a:br>
                  <a:rPr lang="cs-CZ" sz="3000" dirty="0" smtClean="0"/>
                </a:br>
                <a:r>
                  <a:rPr lang="cs-CZ" sz="3000" dirty="0"/>
                  <a:t>u</a:t>
                </a:r>
                <a:r>
                  <a:rPr lang="cs-CZ" sz="3000" dirty="0" smtClean="0"/>
                  <a:t>)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f>
                          <m:fPr>
                            <m:ctrlPr>
                              <a:rPr lang="cs-CZ" sz="3000" i="1">
                                <a:solidFill>
                                  <a:prstClr val="black"/>
                                </a:solidFill>
                                <a:latin typeface="Cambria Math"/>
                              </a:rPr>
                            </m:ctrlPr>
                          </m:fPr>
                          <m:num>
                            <m:r>
                              <a:rPr lang="cs-CZ" sz="3000" b="0" i="1" smtClean="0">
                                <a:solidFill>
                                  <a:prstClr val="black"/>
                                </a:solidFill>
                                <a:latin typeface="Cambria Math"/>
                              </a:rPr>
                              <m:t>1+2+…+</m:t>
                            </m:r>
                            <m:r>
                              <a:rPr lang="cs-CZ" sz="3000" b="0" i="1" smtClean="0">
                                <a:solidFill>
                                  <a:prstClr val="black"/>
                                </a:solidFill>
                                <a:latin typeface="Cambria Math"/>
                              </a:rPr>
                              <m:t>𝑛</m:t>
                            </m:r>
                          </m:num>
                          <m:den>
                            <m:sSup>
                              <m:sSupPr>
                                <m:ctrlPr>
                                  <a:rPr lang="cs-CZ" sz="3000" i="1" smtClean="0">
                                    <a:solidFill>
                                      <a:prstClr val="black"/>
                                    </a:solidFill>
                                    <a:latin typeface="Cambria Math"/>
                                  </a:rPr>
                                </m:ctrlPr>
                              </m:sSupPr>
                              <m:e>
                                <m:r>
                                  <a:rPr lang="cs-CZ" sz="3000" b="0" i="1" smtClean="0">
                                    <a:solidFill>
                                      <a:prstClr val="black"/>
                                    </a:solidFill>
                                    <a:latin typeface="Cambria Math"/>
                                  </a:rPr>
                                  <m:t>𝑛</m:t>
                                </m:r>
                              </m:e>
                              <m:sup>
                                <m:r>
                                  <a:rPr lang="cs-CZ" sz="3000" b="0" i="1" smtClean="0">
                                    <a:solidFill>
                                      <a:prstClr val="black"/>
                                    </a:solidFill>
                                    <a:latin typeface="Cambria Math"/>
                                  </a:rPr>
                                  <m:t>2</m:t>
                                </m:r>
                              </m:sup>
                            </m:sSup>
                          </m:den>
                        </m:f>
                      </m:e>
                    </m:func>
                  </m:oMath>
                </a14:m>
                <a:r>
                  <a:rPr lang="cs-CZ" sz="3000" dirty="0"/>
                  <a:t> </a:t>
                </a:r>
                <a:r>
                  <a:rPr lang="cs-CZ" sz="3000" dirty="0" smtClean="0"/>
                  <a:t>,</a:t>
                </a:r>
                <a:br>
                  <a:rPr lang="cs-CZ" sz="3000" dirty="0" smtClean="0"/>
                </a:br>
                <a:r>
                  <a:rPr lang="cs-CZ" sz="3000" dirty="0" smtClean="0"/>
                  <a:t>v)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f>
                          <m:fPr>
                            <m:ctrlPr>
                              <a:rPr lang="cs-CZ" sz="3000" i="1">
                                <a:solidFill>
                                  <a:prstClr val="black"/>
                                </a:solidFill>
                                <a:latin typeface="Cambria Math"/>
                              </a:rPr>
                            </m:ctrlPr>
                          </m:fPr>
                          <m:num>
                            <m:r>
                              <a:rPr lang="cs-CZ" sz="3000" i="1">
                                <a:solidFill>
                                  <a:prstClr val="black"/>
                                </a:solidFill>
                                <a:latin typeface="Cambria Math"/>
                              </a:rPr>
                              <m:t>1+2+…+</m:t>
                            </m:r>
                            <m:r>
                              <a:rPr lang="cs-CZ" sz="3000" i="1">
                                <a:solidFill>
                                  <a:prstClr val="black"/>
                                </a:solidFill>
                                <a:latin typeface="Cambria Math"/>
                              </a:rPr>
                              <m:t>𝑛</m:t>
                            </m:r>
                          </m:num>
                          <m:den>
                            <m:sSup>
                              <m:sSupPr>
                                <m:ctrlPr>
                                  <a:rPr lang="cs-CZ" sz="3000" i="1" smtClean="0">
                                    <a:solidFill>
                                      <a:prstClr val="black"/>
                                    </a:solidFill>
                                    <a:latin typeface="Cambria Math"/>
                                  </a:rPr>
                                </m:ctrlPr>
                              </m:sSupPr>
                              <m:e>
                                <m:r>
                                  <a:rPr lang="cs-CZ" sz="3000" b="0" i="1" smtClean="0">
                                    <a:solidFill>
                                      <a:prstClr val="black"/>
                                    </a:solidFill>
                                    <a:latin typeface="Cambria Math"/>
                                  </a:rPr>
                                  <m:t>1</m:t>
                                </m:r>
                              </m:e>
                              <m:sup>
                                <m:r>
                                  <a:rPr lang="cs-CZ" sz="3000" b="0" i="1" smtClean="0">
                                    <a:solidFill>
                                      <a:prstClr val="black"/>
                                    </a:solidFill>
                                    <a:latin typeface="Cambria Math"/>
                                  </a:rPr>
                                  <m:t>3</m:t>
                                </m:r>
                              </m:sup>
                            </m:sSup>
                            <m:r>
                              <a:rPr lang="cs-CZ" sz="3000" b="0" i="1" smtClean="0">
                                <a:solidFill>
                                  <a:prstClr val="black"/>
                                </a:solidFill>
                                <a:latin typeface="Cambria Math"/>
                              </a:rPr>
                              <m:t>+</m:t>
                            </m:r>
                            <m:sSup>
                              <m:sSupPr>
                                <m:ctrlPr>
                                  <a:rPr lang="cs-CZ" sz="3000" b="0" i="1" smtClean="0">
                                    <a:solidFill>
                                      <a:prstClr val="black"/>
                                    </a:solidFill>
                                    <a:latin typeface="Cambria Math"/>
                                  </a:rPr>
                                </m:ctrlPr>
                              </m:sSupPr>
                              <m:e>
                                <m:r>
                                  <a:rPr lang="cs-CZ" sz="3000" b="0" i="1" smtClean="0">
                                    <a:solidFill>
                                      <a:prstClr val="black"/>
                                    </a:solidFill>
                                    <a:latin typeface="Cambria Math"/>
                                  </a:rPr>
                                  <m:t>2</m:t>
                                </m:r>
                              </m:e>
                              <m:sup>
                                <m:r>
                                  <a:rPr lang="cs-CZ" sz="3000" b="0" i="1" smtClean="0">
                                    <a:solidFill>
                                      <a:prstClr val="black"/>
                                    </a:solidFill>
                                    <a:latin typeface="Cambria Math"/>
                                  </a:rPr>
                                  <m:t>3</m:t>
                                </m:r>
                              </m:sup>
                            </m:sSup>
                            <m:r>
                              <a:rPr lang="cs-CZ" sz="3000" b="0" i="1" smtClean="0">
                                <a:solidFill>
                                  <a:prstClr val="black"/>
                                </a:solidFill>
                                <a:latin typeface="Cambria Math"/>
                              </a:rPr>
                              <m:t>+…+</m:t>
                            </m:r>
                            <m:sSup>
                              <m:sSupPr>
                                <m:ctrlPr>
                                  <a:rPr lang="cs-CZ" sz="3000" b="0" i="1" smtClean="0">
                                    <a:solidFill>
                                      <a:prstClr val="black"/>
                                    </a:solidFill>
                                    <a:latin typeface="Cambria Math"/>
                                  </a:rPr>
                                </m:ctrlPr>
                              </m:sSupPr>
                              <m:e>
                                <m:r>
                                  <a:rPr lang="cs-CZ" sz="3000" b="0" i="1" smtClean="0">
                                    <a:solidFill>
                                      <a:prstClr val="black"/>
                                    </a:solidFill>
                                    <a:latin typeface="Cambria Math"/>
                                  </a:rPr>
                                  <m:t>𝑛</m:t>
                                </m:r>
                              </m:e>
                              <m:sup>
                                <m:r>
                                  <a:rPr lang="cs-CZ" sz="3000" b="0" i="1" smtClean="0">
                                    <a:solidFill>
                                      <a:prstClr val="black"/>
                                    </a:solidFill>
                                    <a:latin typeface="Cambria Math"/>
                                  </a:rPr>
                                  <m:t>3</m:t>
                                </m:r>
                              </m:sup>
                            </m:sSup>
                          </m:den>
                        </m:f>
                      </m:e>
                    </m:func>
                  </m:oMath>
                </a14:m>
                <a:r>
                  <a:rPr lang="cs-CZ" sz="3000" dirty="0"/>
                  <a:t> </a:t>
                </a:r>
                <a:r>
                  <a:rPr lang="cs-CZ" sz="3000" dirty="0" smtClean="0"/>
                  <a:t>,</a:t>
                </a:r>
                <a:br>
                  <a:rPr lang="cs-CZ" sz="3000" dirty="0" smtClean="0"/>
                </a:br>
                <a:r>
                  <a:rPr lang="cs-CZ" sz="3000" dirty="0"/>
                  <a:t>w</a:t>
                </a:r>
                <a:r>
                  <a:rPr lang="cs-CZ" sz="3000" dirty="0" smtClean="0"/>
                  <a:t>)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f>
                          <m:fPr>
                            <m:ctrlPr>
                              <a:rPr lang="cs-CZ" sz="3000" i="1">
                                <a:solidFill>
                                  <a:prstClr val="black"/>
                                </a:solidFill>
                                <a:latin typeface="Cambria Math"/>
                              </a:rPr>
                            </m:ctrlPr>
                          </m:fPr>
                          <m:num>
                            <m:sSup>
                              <m:sSupPr>
                                <m:ctrlPr>
                                  <a:rPr lang="cs-CZ" sz="3000" i="1" smtClean="0">
                                    <a:solidFill>
                                      <a:prstClr val="black"/>
                                    </a:solidFill>
                                    <a:latin typeface="Cambria Math"/>
                                  </a:rPr>
                                </m:ctrlPr>
                              </m:sSupPr>
                              <m:e>
                                <m:r>
                                  <a:rPr lang="cs-CZ" sz="3000" b="0" i="1" smtClean="0">
                                    <a:solidFill>
                                      <a:prstClr val="black"/>
                                    </a:solidFill>
                                    <a:latin typeface="Cambria Math"/>
                                  </a:rPr>
                                  <m:t>1</m:t>
                                </m:r>
                              </m:e>
                              <m:sup>
                                <m:r>
                                  <a:rPr lang="cs-CZ" sz="3000" b="0" i="1" smtClean="0">
                                    <a:solidFill>
                                      <a:prstClr val="black"/>
                                    </a:solidFill>
                                    <a:latin typeface="Cambria Math"/>
                                  </a:rPr>
                                  <m:t>2</m:t>
                                </m:r>
                              </m:sup>
                            </m:sSup>
                            <m:r>
                              <a:rPr lang="cs-CZ" sz="3000" b="0" i="1" smtClean="0">
                                <a:solidFill>
                                  <a:prstClr val="black"/>
                                </a:solidFill>
                                <a:latin typeface="Cambria Math"/>
                              </a:rPr>
                              <m:t>+</m:t>
                            </m:r>
                            <m:sSup>
                              <m:sSupPr>
                                <m:ctrlPr>
                                  <a:rPr lang="cs-CZ" sz="3000" b="0" i="1" smtClean="0">
                                    <a:solidFill>
                                      <a:prstClr val="black"/>
                                    </a:solidFill>
                                    <a:latin typeface="Cambria Math"/>
                                  </a:rPr>
                                </m:ctrlPr>
                              </m:sSupPr>
                              <m:e>
                                <m:r>
                                  <a:rPr lang="cs-CZ" sz="3000" b="0" i="1" smtClean="0">
                                    <a:solidFill>
                                      <a:prstClr val="black"/>
                                    </a:solidFill>
                                    <a:latin typeface="Cambria Math"/>
                                  </a:rPr>
                                  <m:t>2</m:t>
                                </m:r>
                              </m:e>
                              <m:sup>
                                <m:r>
                                  <a:rPr lang="cs-CZ" sz="3000" b="0" i="1" smtClean="0">
                                    <a:solidFill>
                                      <a:prstClr val="black"/>
                                    </a:solidFill>
                                    <a:latin typeface="Cambria Math"/>
                                  </a:rPr>
                                  <m:t>2</m:t>
                                </m:r>
                              </m:sup>
                            </m:sSup>
                            <m:r>
                              <a:rPr lang="cs-CZ" sz="3000" b="0" i="1" smtClean="0">
                                <a:solidFill>
                                  <a:prstClr val="black"/>
                                </a:solidFill>
                                <a:latin typeface="Cambria Math"/>
                              </a:rPr>
                              <m:t>+…+</m:t>
                            </m:r>
                            <m:sSup>
                              <m:sSupPr>
                                <m:ctrlPr>
                                  <a:rPr lang="cs-CZ" sz="3000" b="0" i="1" smtClean="0">
                                    <a:solidFill>
                                      <a:prstClr val="black"/>
                                    </a:solidFill>
                                    <a:latin typeface="Cambria Math"/>
                                  </a:rPr>
                                </m:ctrlPr>
                              </m:sSupPr>
                              <m:e>
                                <m:r>
                                  <a:rPr lang="cs-CZ" sz="3000" b="0" i="1" smtClean="0">
                                    <a:solidFill>
                                      <a:prstClr val="black"/>
                                    </a:solidFill>
                                    <a:latin typeface="Cambria Math"/>
                                  </a:rPr>
                                  <m:t>𝑛</m:t>
                                </m:r>
                              </m:e>
                              <m:sup>
                                <m:r>
                                  <a:rPr lang="cs-CZ" sz="3000" b="0" i="1" smtClean="0">
                                    <a:solidFill>
                                      <a:prstClr val="black"/>
                                    </a:solidFill>
                                    <a:latin typeface="Cambria Math"/>
                                  </a:rPr>
                                  <m:t>2</m:t>
                                </m:r>
                              </m:sup>
                            </m:sSup>
                          </m:num>
                          <m:den>
                            <m:r>
                              <a:rPr lang="cs-CZ" sz="3000" b="0" i="1" smtClean="0">
                                <a:solidFill>
                                  <a:prstClr val="black"/>
                                </a:solidFill>
                                <a:latin typeface="Cambria Math"/>
                              </a:rPr>
                              <m:t>3</m:t>
                            </m:r>
                            <m:sSup>
                              <m:sSupPr>
                                <m:ctrlPr>
                                  <a:rPr lang="cs-CZ" sz="3000" b="0" i="1" smtClean="0">
                                    <a:solidFill>
                                      <a:prstClr val="black"/>
                                    </a:solidFill>
                                    <a:latin typeface="Cambria Math"/>
                                  </a:rPr>
                                </m:ctrlPr>
                              </m:sSupPr>
                              <m:e>
                                <m:r>
                                  <a:rPr lang="cs-CZ" sz="3000" b="0" i="1" smtClean="0">
                                    <a:solidFill>
                                      <a:prstClr val="black"/>
                                    </a:solidFill>
                                    <a:latin typeface="Cambria Math"/>
                                  </a:rPr>
                                  <m:t>𝑛</m:t>
                                </m:r>
                              </m:e>
                              <m:sup>
                                <m:r>
                                  <a:rPr lang="cs-CZ" sz="3000" b="0" i="1" smtClean="0">
                                    <a:solidFill>
                                      <a:prstClr val="black"/>
                                    </a:solidFill>
                                    <a:latin typeface="Cambria Math"/>
                                  </a:rPr>
                                  <m:t>3</m:t>
                                </m:r>
                              </m:sup>
                            </m:sSup>
                            <m:r>
                              <a:rPr lang="cs-CZ" sz="3000" b="0" i="1" smtClean="0">
                                <a:solidFill>
                                  <a:prstClr val="black"/>
                                </a:solidFill>
                                <a:latin typeface="Cambria Math"/>
                              </a:rPr>
                              <m:t>−2</m:t>
                            </m:r>
                            <m:sSup>
                              <m:sSupPr>
                                <m:ctrlPr>
                                  <a:rPr lang="cs-CZ" sz="3000" b="0" i="1" smtClean="0">
                                    <a:solidFill>
                                      <a:prstClr val="black"/>
                                    </a:solidFill>
                                    <a:latin typeface="Cambria Math"/>
                                  </a:rPr>
                                </m:ctrlPr>
                              </m:sSupPr>
                              <m:e>
                                <m:r>
                                  <a:rPr lang="cs-CZ" sz="3000" b="0" i="1" smtClean="0">
                                    <a:solidFill>
                                      <a:prstClr val="black"/>
                                    </a:solidFill>
                                    <a:latin typeface="Cambria Math"/>
                                  </a:rPr>
                                  <m:t>𝑛</m:t>
                                </m:r>
                              </m:e>
                              <m:sup>
                                <m:r>
                                  <a:rPr lang="cs-CZ" sz="3000" b="0" i="1" smtClean="0">
                                    <a:solidFill>
                                      <a:prstClr val="black"/>
                                    </a:solidFill>
                                    <a:latin typeface="Cambria Math"/>
                                  </a:rPr>
                                  <m:t>2</m:t>
                                </m:r>
                              </m:sup>
                            </m:sSup>
                            <m:r>
                              <a:rPr lang="cs-CZ" sz="3000" b="0" i="1" smtClean="0">
                                <a:solidFill>
                                  <a:prstClr val="black"/>
                                </a:solidFill>
                                <a:latin typeface="Cambria Math"/>
                              </a:rPr>
                              <m:t>+</m:t>
                            </m:r>
                            <m:r>
                              <a:rPr lang="cs-CZ" sz="3000" b="0" i="1" smtClean="0">
                                <a:solidFill>
                                  <a:prstClr val="black"/>
                                </a:solidFill>
                                <a:latin typeface="Cambria Math"/>
                              </a:rPr>
                              <m:t>𝑛</m:t>
                            </m:r>
                            <m:r>
                              <a:rPr lang="cs-CZ" sz="3000" b="0" i="1" smtClean="0">
                                <a:solidFill>
                                  <a:prstClr val="black"/>
                                </a:solidFill>
                                <a:latin typeface="Cambria Math"/>
                              </a:rPr>
                              <m:t>−1</m:t>
                            </m:r>
                          </m:den>
                        </m:f>
                      </m:e>
                    </m:func>
                  </m:oMath>
                </a14:m>
                <a:r>
                  <a:rPr lang="cs-CZ" sz="3000" dirty="0"/>
                  <a:t> </a:t>
                </a:r>
                <a:r>
                  <a:rPr lang="cs-CZ" sz="3000" dirty="0" smtClean="0"/>
                  <a:t>,</a:t>
                </a:r>
              </a:p>
              <a:p>
                <a:pPr marL="400050" lvl="1" indent="0">
                  <a:buNone/>
                </a:pPr>
                <a:r>
                  <a:rPr lang="cs-CZ" sz="3000" dirty="0"/>
                  <a:t>x</a:t>
                </a:r>
                <a:r>
                  <a:rPr lang="cs-CZ" sz="3000" dirty="0" smtClean="0"/>
                  <a:t>)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f>
                          <m:fPr>
                            <m:ctrlPr>
                              <a:rPr lang="cs-CZ" sz="3000" i="1">
                                <a:solidFill>
                                  <a:prstClr val="black"/>
                                </a:solidFill>
                                <a:latin typeface="Cambria Math"/>
                              </a:rPr>
                            </m:ctrlPr>
                          </m:fPr>
                          <m:num>
                            <m:r>
                              <a:rPr lang="cs-CZ" sz="3000" b="0" i="1" smtClean="0">
                                <a:solidFill>
                                  <a:prstClr val="black"/>
                                </a:solidFill>
                                <a:latin typeface="Cambria Math"/>
                              </a:rPr>
                              <m:t>1+3+5+…+2</m:t>
                            </m:r>
                            <m:r>
                              <a:rPr lang="cs-CZ" sz="3000" b="0" i="1" smtClean="0">
                                <a:solidFill>
                                  <a:prstClr val="black"/>
                                </a:solidFill>
                                <a:latin typeface="Cambria Math"/>
                              </a:rPr>
                              <m:t>𝑛</m:t>
                            </m:r>
                            <m:r>
                              <a:rPr lang="cs-CZ" sz="3000" b="0" i="1" smtClean="0">
                                <a:solidFill>
                                  <a:prstClr val="black"/>
                                </a:solidFill>
                                <a:latin typeface="Cambria Math"/>
                              </a:rPr>
                              <m:t>−1</m:t>
                            </m:r>
                          </m:num>
                          <m:den>
                            <m:r>
                              <a:rPr lang="cs-CZ" sz="3000" b="0" i="1" smtClean="0">
                                <a:solidFill>
                                  <a:prstClr val="black"/>
                                </a:solidFill>
                                <a:latin typeface="Cambria Math"/>
                              </a:rPr>
                              <m:t>2+4+6+…+2</m:t>
                            </m:r>
                            <m:r>
                              <a:rPr lang="cs-CZ" sz="3000" b="0" i="1" smtClean="0">
                                <a:solidFill>
                                  <a:prstClr val="black"/>
                                </a:solidFill>
                                <a:latin typeface="Cambria Math"/>
                              </a:rPr>
                              <m:t>𝑛</m:t>
                            </m:r>
                          </m:den>
                        </m:f>
                      </m:e>
                    </m:func>
                  </m:oMath>
                </a14:m>
                <a:r>
                  <a:rPr lang="cs-CZ" sz="3000" dirty="0" smtClean="0"/>
                  <a:t> ,</a:t>
                </a:r>
              </a:p>
              <a:p>
                <a:pPr marL="400050" lvl="1" indent="0">
                  <a:buNone/>
                </a:pPr>
                <a:r>
                  <a:rPr lang="cs-CZ" sz="3000" dirty="0" smtClean="0"/>
                  <a:t> y)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sSup>
                          <m:sSupPr>
                            <m:ctrlPr>
                              <a:rPr lang="cs-CZ" sz="3000" i="1" smtClean="0">
                                <a:solidFill>
                                  <a:prstClr val="black"/>
                                </a:solidFill>
                                <a:latin typeface="Cambria Math"/>
                              </a:rPr>
                            </m:ctrlPr>
                          </m:sSupPr>
                          <m:e>
                            <m:r>
                              <a:rPr lang="cs-CZ" sz="3000" b="0" i="1" smtClean="0">
                                <a:solidFill>
                                  <a:prstClr val="black"/>
                                </a:solidFill>
                                <a:latin typeface="Cambria Math"/>
                              </a:rPr>
                              <m:t>3</m:t>
                            </m:r>
                          </m:e>
                          <m:sup>
                            <m:f>
                              <m:fPr>
                                <m:ctrlPr>
                                  <a:rPr lang="cs-CZ" sz="3000" i="1" smtClean="0">
                                    <a:solidFill>
                                      <a:prstClr val="black"/>
                                    </a:solidFill>
                                    <a:latin typeface="Cambria Math"/>
                                  </a:rPr>
                                </m:ctrlPr>
                              </m:fPr>
                              <m:num>
                                <m:r>
                                  <a:rPr lang="cs-CZ" sz="3000" b="0" i="1" smtClean="0">
                                    <a:solidFill>
                                      <a:prstClr val="black"/>
                                    </a:solidFill>
                                    <a:latin typeface="Cambria Math"/>
                                  </a:rPr>
                                  <m:t>9</m:t>
                                </m:r>
                                <m:r>
                                  <a:rPr lang="cs-CZ" sz="3000" b="0" i="1" smtClean="0">
                                    <a:solidFill>
                                      <a:prstClr val="black"/>
                                    </a:solidFill>
                                    <a:latin typeface="Cambria Math"/>
                                  </a:rPr>
                                  <m:t>𝑛</m:t>
                                </m:r>
                                <m:r>
                                  <a:rPr lang="cs-CZ" sz="3000" b="0" i="1" smtClean="0">
                                    <a:solidFill>
                                      <a:prstClr val="black"/>
                                    </a:solidFill>
                                    <a:latin typeface="Cambria Math"/>
                                  </a:rPr>
                                  <m:t>−2</m:t>
                                </m:r>
                              </m:num>
                              <m:den>
                                <m:r>
                                  <a:rPr lang="cs-CZ" sz="3000" b="0" i="1" smtClean="0">
                                    <a:solidFill>
                                      <a:prstClr val="black"/>
                                    </a:solidFill>
                                    <a:latin typeface="Cambria Math"/>
                                  </a:rPr>
                                  <m:t>3</m:t>
                                </m:r>
                                <m:r>
                                  <a:rPr lang="cs-CZ" sz="3000" b="0" i="1" smtClean="0">
                                    <a:solidFill>
                                      <a:prstClr val="black"/>
                                    </a:solidFill>
                                    <a:latin typeface="Cambria Math"/>
                                  </a:rPr>
                                  <m:t>𝑛</m:t>
                                </m:r>
                                <m:r>
                                  <a:rPr lang="cs-CZ" sz="3000" b="0" i="1" smtClean="0">
                                    <a:solidFill>
                                      <a:prstClr val="black"/>
                                    </a:solidFill>
                                    <a:latin typeface="Cambria Math"/>
                                  </a:rPr>
                                  <m:t>+5</m:t>
                                </m:r>
                              </m:den>
                            </m:f>
                          </m:sup>
                        </m:sSup>
                      </m:e>
                    </m:func>
                  </m:oMath>
                </a14:m>
                <a:r>
                  <a:rPr lang="cs-CZ" sz="3000" dirty="0" smtClean="0"/>
                  <a:t> ,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sSup>
                          <m:sSupPr>
                            <m:ctrlPr>
                              <a:rPr lang="cs-CZ" sz="3000" i="1">
                                <a:solidFill>
                                  <a:prstClr val="black"/>
                                </a:solidFill>
                                <a:latin typeface="Cambria Math"/>
                              </a:rPr>
                            </m:ctrlPr>
                          </m:sSupPr>
                          <m:e>
                            <m:d>
                              <m:dPr>
                                <m:ctrlPr>
                                  <a:rPr lang="cs-CZ" sz="3000" i="1">
                                    <a:solidFill>
                                      <a:prstClr val="black"/>
                                    </a:solidFill>
                                    <a:latin typeface="Cambria Math"/>
                                  </a:rPr>
                                </m:ctrlPr>
                              </m:dPr>
                              <m:e>
                                <m:f>
                                  <m:fPr>
                                    <m:ctrlPr>
                                      <a:rPr lang="cs-CZ" sz="3000" i="1">
                                        <a:solidFill>
                                          <a:prstClr val="black"/>
                                        </a:solidFill>
                                        <a:latin typeface="Cambria Math"/>
                                      </a:rPr>
                                    </m:ctrlPr>
                                  </m:fPr>
                                  <m:num>
                                    <m:r>
                                      <a:rPr lang="cs-CZ" sz="3000" b="0" i="1" smtClean="0">
                                        <a:solidFill>
                                          <a:prstClr val="black"/>
                                        </a:solidFill>
                                        <a:latin typeface="Cambria Math"/>
                                      </a:rPr>
                                      <m:t>2</m:t>
                                    </m:r>
                                    <m:sSup>
                                      <m:sSupPr>
                                        <m:ctrlPr>
                                          <a:rPr lang="cs-CZ" sz="3000" i="1">
                                            <a:solidFill>
                                              <a:prstClr val="black"/>
                                            </a:solidFill>
                                            <a:latin typeface="Cambria Math"/>
                                          </a:rPr>
                                        </m:ctrlPr>
                                      </m:sSupPr>
                                      <m:e>
                                        <m:r>
                                          <a:rPr lang="cs-CZ" sz="3000" i="1">
                                            <a:solidFill>
                                              <a:prstClr val="black"/>
                                            </a:solidFill>
                                            <a:latin typeface="Cambria Math"/>
                                          </a:rPr>
                                          <m:t>𝑛</m:t>
                                        </m:r>
                                      </m:e>
                                      <m:sup>
                                        <m:r>
                                          <a:rPr lang="cs-CZ" sz="3000" i="1">
                                            <a:solidFill>
                                              <a:prstClr val="black"/>
                                            </a:solidFill>
                                            <a:latin typeface="Cambria Math"/>
                                          </a:rPr>
                                          <m:t>2</m:t>
                                        </m:r>
                                      </m:sup>
                                    </m:sSup>
                                    <m:r>
                                      <a:rPr lang="cs-CZ" sz="3000" i="1">
                                        <a:solidFill>
                                          <a:prstClr val="black"/>
                                        </a:solidFill>
                                        <a:latin typeface="Cambria Math"/>
                                      </a:rPr>
                                      <m:t>+1</m:t>
                                    </m:r>
                                  </m:num>
                                  <m:den>
                                    <m:r>
                                      <a:rPr lang="cs-CZ" sz="3000" i="1">
                                        <a:solidFill>
                                          <a:prstClr val="black"/>
                                        </a:solidFill>
                                        <a:latin typeface="Cambria Math"/>
                                      </a:rPr>
                                      <m:t>3</m:t>
                                    </m:r>
                                    <m:sSup>
                                      <m:sSupPr>
                                        <m:ctrlPr>
                                          <a:rPr lang="cs-CZ" sz="3000" i="1">
                                            <a:solidFill>
                                              <a:prstClr val="black"/>
                                            </a:solidFill>
                                            <a:latin typeface="Cambria Math"/>
                                          </a:rPr>
                                        </m:ctrlPr>
                                      </m:sSupPr>
                                      <m:e>
                                        <m:r>
                                          <a:rPr lang="cs-CZ" sz="3000" i="1">
                                            <a:solidFill>
                                              <a:prstClr val="black"/>
                                            </a:solidFill>
                                            <a:latin typeface="Cambria Math"/>
                                          </a:rPr>
                                          <m:t>𝑛</m:t>
                                        </m:r>
                                      </m:e>
                                      <m:sup>
                                        <m:r>
                                          <a:rPr lang="cs-CZ" sz="3000" i="1">
                                            <a:solidFill>
                                              <a:prstClr val="black"/>
                                            </a:solidFill>
                                            <a:latin typeface="Cambria Math"/>
                                          </a:rPr>
                                          <m:t>2</m:t>
                                        </m:r>
                                      </m:sup>
                                    </m:sSup>
                                    <m:r>
                                      <a:rPr lang="cs-CZ" sz="3000" i="1">
                                        <a:solidFill>
                                          <a:prstClr val="black"/>
                                        </a:solidFill>
                                        <a:latin typeface="Cambria Math"/>
                                      </a:rPr>
                                      <m:t>+2</m:t>
                                    </m:r>
                                  </m:den>
                                </m:f>
                              </m:e>
                            </m:d>
                          </m:e>
                          <m:sup>
                            <m:r>
                              <a:rPr lang="cs-CZ" sz="3000" b="0" i="1" smtClean="0">
                                <a:solidFill>
                                  <a:prstClr val="black"/>
                                </a:solidFill>
                                <a:latin typeface="Cambria Math"/>
                              </a:rPr>
                              <m:t>𝑛</m:t>
                            </m:r>
                          </m:sup>
                        </m:sSup>
                      </m:e>
                    </m:func>
                  </m:oMath>
                </a14:m>
                <a:r>
                  <a:rPr lang="cs-CZ" sz="3000" dirty="0" smtClean="0"/>
                  <a:t>,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sSup>
                          <m:sSupPr>
                            <m:ctrlPr>
                              <a:rPr lang="cs-CZ" sz="3000" i="1">
                                <a:solidFill>
                                  <a:prstClr val="black"/>
                                </a:solidFill>
                                <a:latin typeface="Cambria Math"/>
                              </a:rPr>
                            </m:ctrlPr>
                          </m:sSupPr>
                          <m:e>
                            <m:d>
                              <m:dPr>
                                <m:ctrlPr>
                                  <a:rPr lang="cs-CZ" sz="3000" i="1">
                                    <a:solidFill>
                                      <a:prstClr val="black"/>
                                    </a:solidFill>
                                    <a:latin typeface="Cambria Math"/>
                                  </a:rPr>
                                </m:ctrlPr>
                              </m:dPr>
                              <m:e>
                                <m:f>
                                  <m:fPr>
                                    <m:ctrlPr>
                                      <a:rPr lang="cs-CZ" sz="3000" i="1">
                                        <a:solidFill>
                                          <a:prstClr val="black"/>
                                        </a:solidFill>
                                        <a:latin typeface="Cambria Math"/>
                                      </a:rPr>
                                    </m:ctrlPr>
                                  </m:fPr>
                                  <m:num>
                                    <m:sSup>
                                      <m:sSupPr>
                                        <m:ctrlPr>
                                          <a:rPr lang="cs-CZ" sz="3000" i="1">
                                            <a:solidFill>
                                              <a:prstClr val="black"/>
                                            </a:solidFill>
                                            <a:latin typeface="Cambria Math"/>
                                          </a:rPr>
                                        </m:ctrlPr>
                                      </m:sSupPr>
                                      <m:e>
                                        <m:r>
                                          <a:rPr lang="cs-CZ" sz="3000" i="1">
                                            <a:solidFill>
                                              <a:prstClr val="black"/>
                                            </a:solidFill>
                                            <a:latin typeface="Cambria Math"/>
                                          </a:rPr>
                                          <m:t>𝑛</m:t>
                                        </m:r>
                                      </m:e>
                                      <m:sup>
                                        <m:r>
                                          <a:rPr lang="cs-CZ" sz="3000" i="1">
                                            <a:solidFill>
                                              <a:prstClr val="black"/>
                                            </a:solidFill>
                                            <a:latin typeface="Cambria Math"/>
                                          </a:rPr>
                                          <m:t>2</m:t>
                                        </m:r>
                                      </m:sup>
                                    </m:sSup>
                                    <m:r>
                                      <a:rPr lang="cs-CZ" sz="3000" b="0" i="1" smtClean="0">
                                        <a:solidFill>
                                          <a:prstClr val="black"/>
                                        </a:solidFill>
                                        <a:latin typeface="Cambria Math"/>
                                      </a:rPr>
                                      <m:t>−</m:t>
                                    </m:r>
                                    <m:r>
                                      <a:rPr lang="cs-CZ" sz="3000" i="1">
                                        <a:solidFill>
                                          <a:prstClr val="black"/>
                                        </a:solidFill>
                                        <a:latin typeface="Cambria Math"/>
                                      </a:rPr>
                                      <m:t>1</m:t>
                                    </m:r>
                                  </m:num>
                                  <m:den>
                                    <m:d>
                                      <m:dPr>
                                        <m:ctrlPr>
                                          <a:rPr lang="cs-CZ" sz="3000" i="1" smtClean="0">
                                            <a:solidFill>
                                              <a:prstClr val="black"/>
                                            </a:solidFill>
                                            <a:latin typeface="Cambria Math"/>
                                          </a:rPr>
                                        </m:ctrlPr>
                                      </m:dPr>
                                      <m:e>
                                        <m:r>
                                          <a:rPr lang="cs-CZ" sz="3000" b="0" i="1" smtClean="0">
                                            <a:solidFill>
                                              <a:prstClr val="black"/>
                                            </a:solidFill>
                                            <a:latin typeface="Cambria Math"/>
                                          </a:rPr>
                                          <m:t>3</m:t>
                                        </m:r>
                                        <m:r>
                                          <a:rPr lang="cs-CZ" sz="3000" b="0" i="1" smtClean="0">
                                            <a:solidFill>
                                              <a:prstClr val="black"/>
                                            </a:solidFill>
                                            <a:latin typeface="Cambria Math"/>
                                          </a:rPr>
                                          <m:t>𝑛</m:t>
                                        </m:r>
                                        <m:r>
                                          <a:rPr lang="cs-CZ" sz="3000" b="0" i="1" smtClean="0">
                                            <a:solidFill>
                                              <a:prstClr val="black"/>
                                            </a:solidFill>
                                            <a:latin typeface="Cambria Math"/>
                                          </a:rPr>
                                          <m:t>+1</m:t>
                                        </m:r>
                                      </m:e>
                                    </m:d>
                                    <m:d>
                                      <m:dPr>
                                        <m:ctrlPr>
                                          <a:rPr lang="cs-CZ" sz="3000" i="1" smtClean="0">
                                            <a:solidFill>
                                              <a:prstClr val="black"/>
                                            </a:solidFill>
                                            <a:latin typeface="Cambria Math"/>
                                          </a:rPr>
                                        </m:ctrlPr>
                                      </m:dPr>
                                      <m:e>
                                        <m:r>
                                          <a:rPr lang="cs-CZ" sz="3000" b="0" i="1" smtClean="0">
                                            <a:solidFill>
                                              <a:prstClr val="black"/>
                                            </a:solidFill>
                                            <a:latin typeface="Cambria Math"/>
                                          </a:rPr>
                                          <m:t>𝑛</m:t>
                                        </m:r>
                                        <m:r>
                                          <a:rPr lang="cs-CZ" sz="3000" b="0" i="1" smtClean="0">
                                            <a:solidFill>
                                              <a:prstClr val="black"/>
                                            </a:solidFill>
                                            <a:latin typeface="Cambria Math"/>
                                          </a:rPr>
                                          <m:t>−2</m:t>
                                        </m:r>
                                      </m:e>
                                    </m:d>
                                  </m:den>
                                </m:f>
                              </m:e>
                            </m:d>
                          </m:e>
                          <m:sup>
                            <m:r>
                              <a:rPr lang="cs-CZ" sz="3000" i="1">
                                <a:solidFill>
                                  <a:prstClr val="black"/>
                                </a:solidFill>
                                <a:latin typeface="Cambria Math"/>
                              </a:rPr>
                              <m:t>𝑛</m:t>
                            </m:r>
                          </m:sup>
                        </m:sSup>
                      </m:e>
                    </m:func>
                  </m:oMath>
                </a14:m>
                <a:r>
                  <a:rPr lang="cs-CZ" sz="3000" dirty="0" smtClean="0"/>
                  <a:t>.</a:t>
                </a:r>
                <a:endParaRPr lang="cs-CZ" sz="3000" dirty="0"/>
              </a:p>
            </p:txBody>
          </p:sp>
        </mc:Choice>
        <mc:Fallback xmlns="">
          <p:sp>
            <p:nvSpPr>
              <p:cNvPr id="7" name="Zástupný symbol pro obsah 5"/>
              <p:cNvSpPr txBox="1">
                <a:spLocks noRot="1" noChangeAspect="1" noMove="1" noResize="1" noEditPoints="1" noAdjustHandles="1" noChangeArrowheads="1" noChangeShapeType="1" noTextEdit="1"/>
              </p:cNvSpPr>
              <p:nvPr/>
            </p:nvSpPr>
            <p:spPr>
              <a:xfrm>
                <a:off x="478996" y="116632"/>
                <a:ext cx="8485492" cy="6741368"/>
              </a:xfrm>
              <a:prstGeom prst="rect">
                <a:avLst/>
              </a:prstGeom>
              <a:blipFill rotWithShape="1">
                <a:blip r:embed="rId2"/>
                <a:stretch>
                  <a:fillRect r="-216"/>
                </a:stretch>
              </a:blipFill>
            </p:spPr>
            <p:txBody>
              <a:bodyPr/>
              <a:lstStyle/>
              <a:p>
                <a:r>
                  <a:rPr lang="cs-CZ">
                    <a:noFill/>
                  </a:rPr>
                  <a:t> </a:t>
                </a:r>
              </a:p>
            </p:txBody>
          </p:sp>
        </mc:Fallback>
      </mc:AlternateContent>
    </p:spTree>
    <p:extLst>
      <p:ext uri="{BB962C8B-B14F-4D97-AF65-F5344CB8AC3E}">
        <p14:creationId xmlns:p14="http://schemas.microsoft.com/office/powerpoint/2010/main" val="3730309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Zástupný symbol pro obsah 5"/>
          <p:cNvSpPr txBox="1">
            <a:spLocks/>
          </p:cNvSpPr>
          <p:nvPr/>
        </p:nvSpPr>
        <p:spPr>
          <a:xfrm>
            <a:off x="478996" y="260648"/>
            <a:ext cx="8229600" cy="6480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cs-CZ" b="1" dirty="0"/>
              <a:t>Z</a:t>
            </a:r>
            <a:r>
              <a:rPr lang="cs-CZ" b="1" dirty="0" smtClean="0"/>
              <a:t>droje</a:t>
            </a:r>
          </a:p>
        </p:txBody>
      </p:sp>
      <p:sp>
        <p:nvSpPr>
          <p:cNvPr id="7" name="Zástupný symbol pro obsah 5"/>
          <p:cNvSpPr txBox="1">
            <a:spLocks/>
          </p:cNvSpPr>
          <p:nvPr/>
        </p:nvSpPr>
        <p:spPr>
          <a:xfrm>
            <a:off x="478996" y="934622"/>
            <a:ext cx="8341476" cy="551871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cs-CZ" sz="3000" dirty="0" smtClean="0"/>
              <a:t>ODVÁRKO, Oldřich. Matematika pro gymnázia: Posloupnosti a řady. Dotisk 2. vyd. Praha: Prometheus, spol. s r. o., 2001, ISBN 80-7196-195-7</a:t>
            </a:r>
          </a:p>
          <a:p>
            <a:pPr marL="0" indent="0">
              <a:buNone/>
            </a:pPr>
            <a:endParaRPr lang="cs-CZ" sz="3000" dirty="0"/>
          </a:p>
          <a:p>
            <a:pPr marL="0" indent="0">
              <a:buNone/>
            </a:pPr>
            <a:r>
              <a:rPr lang="cs-CZ" sz="3000" dirty="0" smtClean="0"/>
              <a:t>POLÁK, Josef. Středoškolská matematika v úlohách II. 1. vyd. Praha</a:t>
            </a:r>
            <a:r>
              <a:rPr lang="cs-CZ" sz="3000" dirty="0"/>
              <a:t>: </a:t>
            </a:r>
            <a:r>
              <a:rPr lang="cs-CZ" sz="3000" dirty="0" smtClean="0"/>
              <a:t>Prometheus</a:t>
            </a:r>
            <a:r>
              <a:rPr lang="cs-CZ" sz="3000" dirty="0"/>
              <a:t>, spol. s r. o., </a:t>
            </a:r>
            <a:r>
              <a:rPr lang="cs-CZ" sz="3000" dirty="0" smtClean="0"/>
              <a:t>1999, </a:t>
            </a:r>
            <a:br>
              <a:rPr lang="cs-CZ" sz="3000" dirty="0" smtClean="0"/>
            </a:br>
            <a:r>
              <a:rPr lang="cs-CZ" sz="3000" dirty="0" smtClean="0"/>
              <a:t>ISBN 80-7196-166-3</a:t>
            </a:r>
          </a:p>
          <a:p>
            <a:pPr marL="0" indent="0">
              <a:buNone/>
            </a:pPr>
            <a:endParaRPr lang="cs-CZ" sz="3000" dirty="0"/>
          </a:p>
          <a:p>
            <a:pPr marL="0" indent="0">
              <a:buNone/>
            </a:pPr>
            <a:r>
              <a:rPr lang="cs-CZ" sz="3000" dirty="0" smtClean="0"/>
              <a:t>Příklady – vlastní tvorba – M. Pazdera</a:t>
            </a:r>
            <a:endParaRPr lang="cs-CZ" sz="3000" dirty="0"/>
          </a:p>
          <a:p>
            <a:pPr marL="0" indent="0">
              <a:buNone/>
            </a:pPr>
            <a:endParaRPr lang="cs-CZ" sz="3000" dirty="0" smtClean="0"/>
          </a:p>
          <a:p>
            <a:pPr marL="0" indent="0">
              <a:buNone/>
            </a:pPr>
            <a:endParaRPr lang="cs-CZ" sz="3000" dirty="0" smtClean="0"/>
          </a:p>
          <a:p>
            <a:pPr marL="0" indent="0">
              <a:buNone/>
            </a:pPr>
            <a:endParaRPr lang="cs-CZ" sz="3000" dirty="0" smtClean="0"/>
          </a:p>
        </p:txBody>
      </p:sp>
    </p:spTree>
    <p:extLst>
      <p:ext uri="{BB962C8B-B14F-4D97-AF65-F5344CB8AC3E}">
        <p14:creationId xmlns:p14="http://schemas.microsoft.com/office/powerpoint/2010/main" val="33657867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Zástupný symbol pro obsah 5"/>
          <p:cNvSpPr txBox="1">
            <a:spLocks/>
          </p:cNvSpPr>
          <p:nvPr/>
        </p:nvSpPr>
        <p:spPr>
          <a:xfrm>
            <a:off x="478996" y="260648"/>
            <a:ext cx="8229600" cy="6480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cs-CZ" b="1" dirty="0" smtClean="0"/>
              <a:t>Anotace</a:t>
            </a:r>
          </a:p>
        </p:txBody>
      </p:sp>
      <p:sp>
        <p:nvSpPr>
          <p:cNvPr id="7" name="Zástupný symbol pro obsah 5"/>
          <p:cNvSpPr txBox="1">
            <a:spLocks/>
          </p:cNvSpPr>
          <p:nvPr/>
        </p:nvSpPr>
        <p:spPr>
          <a:xfrm>
            <a:off x="478996" y="934622"/>
            <a:ext cx="8341476" cy="551871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cs-CZ" sz="2600" dirty="0" smtClean="0"/>
          </a:p>
        </p:txBody>
      </p:sp>
      <p:sp>
        <p:nvSpPr>
          <p:cNvPr id="4" name="Zástupný symbol pro obsah 4"/>
          <p:cNvSpPr>
            <a:spLocks noGrp="1"/>
          </p:cNvSpPr>
          <p:nvPr>
            <p:ph idx="1"/>
          </p:nvPr>
        </p:nvSpPr>
        <p:spPr>
          <a:xfrm>
            <a:off x="107504" y="764704"/>
            <a:ext cx="8928992" cy="6093296"/>
          </a:xfrm>
        </p:spPr>
        <p:txBody>
          <a:bodyPr>
            <a:noAutofit/>
          </a:bodyPr>
          <a:lstStyle/>
          <a:p>
            <a:pPr marL="0" indent="0">
              <a:buNone/>
            </a:pPr>
            <a:r>
              <a:rPr lang="cs-CZ" sz="2600" dirty="0" smtClean="0"/>
              <a:t>Prezentace slouží učiteli a žákům jako pomůcka při výkladu </a:t>
            </a:r>
            <a:br>
              <a:rPr lang="cs-CZ" sz="2600" dirty="0" smtClean="0"/>
            </a:br>
            <a:r>
              <a:rPr lang="cs-CZ" sz="2600" dirty="0" smtClean="0"/>
              <a:t>a upevňování nového a opakování již probraného učiva </a:t>
            </a:r>
            <a:br>
              <a:rPr lang="cs-CZ" sz="2600" dirty="0" smtClean="0"/>
            </a:br>
            <a:r>
              <a:rPr lang="cs-CZ" sz="2600" dirty="0" smtClean="0"/>
              <a:t>o posloupnostech. Obsahuje teorii, komentáře, řešené i neřešené příklady, otázky a úlohy k opakování.</a:t>
            </a:r>
          </a:p>
          <a:p>
            <a:pPr marL="0" indent="0">
              <a:buNone/>
            </a:pPr>
            <a:r>
              <a:rPr lang="cs-CZ" sz="2600" dirty="0" smtClean="0"/>
              <a:t>Forma výuky: hromadná (PC + dataprojektor), popřípadě individualizovaná (PC)</a:t>
            </a:r>
          </a:p>
          <a:p>
            <a:pPr marL="0" indent="0">
              <a:buNone/>
            </a:pPr>
            <a:r>
              <a:rPr lang="cs-CZ" sz="2600" dirty="0" smtClean="0"/>
              <a:t>Převládající klíčové kompetence: kompetence k učení, kompetence k řešení problémů, kompetence komunikativní</a:t>
            </a:r>
          </a:p>
          <a:p>
            <a:pPr marL="0" indent="0">
              <a:buNone/>
            </a:pPr>
            <a:r>
              <a:rPr lang="cs-CZ" sz="2600" dirty="0" smtClean="0"/>
              <a:t>Vazba na ŠVP:</a:t>
            </a:r>
            <a:br>
              <a:rPr lang="cs-CZ" sz="2600" dirty="0" smtClean="0"/>
            </a:br>
            <a:r>
              <a:rPr lang="cs-CZ" sz="2600" dirty="0" smtClean="0"/>
              <a:t>Školní vzdělávací program pro čtyřleté gymnázium – učební osnovy MATEMATIKA – 4. ročník – Posloupnosti a řady</a:t>
            </a:r>
          </a:p>
          <a:p>
            <a:pPr marL="0" indent="0">
              <a:buNone/>
            </a:pPr>
            <a:r>
              <a:rPr lang="cs-CZ" sz="2600" dirty="0"/>
              <a:t>Školní vzdělávací program pro </a:t>
            </a:r>
            <a:r>
              <a:rPr lang="cs-CZ" sz="2600" dirty="0" smtClean="0"/>
              <a:t>osmileté </a:t>
            </a:r>
            <a:r>
              <a:rPr lang="cs-CZ" sz="2600" dirty="0"/>
              <a:t>gymnázium – </a:t>
            </a:r>
            <a:r>
              <a:rPr lang="cs-CZ" sz="2600" dirty="0" smtClean="0"/>
              <a:t>část B - učební </a:t>
            </a:r>
            <a:r>
              <a:rPr lang="cs-CZ" sz="2600" dirty="0"/>
              <a:t>osnovy MATEMATIKA – </a:t>
            </a:r>
            <a:r>
              <a:rPr lang="cs-CZ" sz="2600" dirty="0" smtClean="0"/>
              <a:t>oktáva </a:t>
            </a:r>
            <a:r>
              <a:rPr lang="cs-CZ" sz="2600" dirty="0"/>
              <a:t>– Posloupnosti a řady</a:t>
            </a:r>
          </a:p>
          <a:p>
            <a:pPr marL="0" indent="0">
              <a:buNone/>
            </a:pPr>
            <a:endParaRPr lang="cs-CZ" sz="2600" dirty="0"/>
          </a:p>
        </p:txBody>
      </p:sp>
    </p:spTree>
    <p:extLst>
      <p:ext uri="{BB962C8B-B14F-4D97-AF65-F5344CB8AC3E}">
        <p14:creationId xmlns:p14="http://schemas.microsoft.com/office/powerpoint/2010/main" val="639779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 calcmode="lin" valueType="num">
                                      <p:cBhvr additive="base">
                                        <p:cTn id="1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 calcmode="lin" valueType="num">
                                      <p:cBhvr additive="base">
                                        <p:cTn id="2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a:xfrm>
            <a:off x="0" y="274638"/>
            <a:ext cx="9144000" cy="1143000"/>
          </a:xfrm>
        </p:spPr>
        <p:txBody>
          <a:bodyPr>
            <a:normAutofit/>
          </a:bodyPr>
          <a:lstStyle/>
          <a:p>
            <a:r>
              <a:rPr lang="cs-CZ" b="1" dirty="0" smtClean="0">
                <a:solidFill>
                  <a:srgbClr val="FF0000"/>
                </a:solidFill>
              </a:rPr>
              <a:t>Věty o vlastních limitách posloupností</a:t>
            </a:r>
            <a:endParaRPr lang="cs-CZ" b="1" dirty="0">
              <a:solidFill>
                <a:srgbClr val="FF0000"/>
              </a:solidFill>
            </a:endParaRPr>
          </a:p>
        </p:txBody>
      </p:sp>
      <mc:AlternateContent xmlns:mc="http://schemas.openxmlformats.org/markup-compatibility/2006" xmlns:a14="http://schemas.microsoft.com/office/drawing/2010/main">
        <mc:Choice Requires="a14">
          <p:sp>
            <p:nvSpPr>
              <p:cNvPr id="7" name="Zástupný symbol pro obsah 4"/>
              <p:cNvSpPr txBox="1">
                <a:spLocks/>
              </p:cNvSpPr>
              <p:nvPr/>
            </p:nvSpPr>
            <p:spPr>
              <a:xfrm>
                <a:off x="251520" y="2924944"/>
                <a:ext cx="8784976" cy="360040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cs-CZ" sz="3000" dirty="0" smtClean="0"/>
                  <a:t>Obvykle stačí si uvědomit nutnou podmínku konvergence posloupnosti (omezenost posloupnosti), dále pak věty o konvergenci aritmetických a geometrických posloupností, vědět z předchozího, že </a:t>
                </a:r>
                <a14:m>
                  <m:oMath xmlns:m="http://schemas.openxmlformats.org/officeDocument/2006/math">
                    <m:func>
                      <m:funcPr>
                        <m:ctrlPr>
                          <a:rPr lang="cs-CZ" sz="2800" i="1">
                            <a:solidFill>
                              <a:prstClr val="black"/>
                            </a:solidFill>
                            <a:latin typeface="Cambria Math"/>
                          </a:rPr>
                        </m:ctrlPr>
                      </m:funcPr>
                      <m:fName>
                        <m:limLow>
                          <m:limLowPr>
                            <m:ctrlPr>
                              <a:rPr lang="cs-CZ" sz="2800" i="1">
                                <a:solidFill>
                                  <a:prstClr val="black"/>
                                </a:solidFill>
                                <a:latin typeface="Cambria Math"/>
                              </a:rPr>
                            </m:ctrlPr>
                          </m:limLowPr>
                          <m:e>
                            <m:r>
                              <m:rPr>
                                <m:sty m:val="p"/>
                              </m:rPr>
                              <a:rPr lang="cs-CZ" sz="2800">
                                <a:solidFill>
                                  <a:prstClr val="black"/>
                                </a:solidFill>
                                <a:latin typeface="Cambria Math"/>
                              </a:rPr>
                              <m:t>lim</m:t>
                            </m:r>
                          </m:e>
                          <m:lim>
                            <m:r>
                              <a:rPr lang="cs-CZ" sz="2800" i="1">
                                <a:solidFill>
                                  <a:prstClr val="black"/>
                                </a:solidFill>
                                <a:latin typeface="Cambria Math"/>
                              </a:rPr>
                              <m:t>𝑛</m:t>
                            </m:r>
                            <m:r>
                              <a:rPr lang="cs-CZ" sz="2800" i="1">
                                <a:solidFill>
                                  <a:prstClr val="black"/>
                                </a:solidFill>
                                <a:latin typeface="Cambria Math"/>
                              </a:rPr>
                              <m:t>→∞</m:t>
                            </m:r>
                          </m:lim>
                        </m:limLow>
                      </m:fName>
                      <m:e>
                        <m:d>
                          <m:dPr>
                            <m:ctrlPr>
                              <a:rPr lang="cs-CZ" sz="2800" i="1" smtClean="0">
                                <a:solidFill>
                                  <a:prstClr val="black"/>
                                </a:solidFill>
                                <a:latin typeface="Cambria Math"/>
                              </a:rPr>
                            </m:ctrlPr>
                          </m:dPr>
                          <m:e>
                            <m:r>
                              <a:rPr lang="cs-CZ" sz="2800" i="1" smtClean="0">
                                <a:solidFill>
                                  <a:prstClr val="black"/>
                                </a:solidFill>
                                <a:latin typeface="Cambria Math"/>
                                <a:ea typeface="Cambria Math"/>
                              </a:rPr>
                              <m:t>±</m:t>
                            </m:r>
                            <m:f>
                              <m:fPr>
                                <m:ctrlPr>
                                  <a:rPr lang="cs-CZ" sz="2800" i="1" smtClean="0">
                                    <a:solidFill>
                                      <a:prstClr val="black"/>
                                    </a:solidFill>
                                    <a:latin typeface="Cambria Math"/>
                                    <a:ea typeface="Cambria Math"/>
                                  </a:rPr>
                                </m:ctrlPr>
                              </m:fPr>
                              <m:num>
                                <m:r>
                                  <a:rPr lang="cs-CZ" sz="2800" b="0" i="1" smtClean="0">
                                    <a:solidFill>
                                      <a:prstClr val="black"/>
                                    </a:solidFill>
                                    <a:latin typeface="Cambria Math"/>
                                    <a:ea typeface="Cambria Math"/>
                                  </a:rPr>
                                  <m:t>1</m:t>
                                </m:r>
                              </m:num>
                              <m:den>
                                <m:r>
                                  <a:rPr lang="cs-CZ" sz="2800" b="0" i="1" smtClean="0">
                                    <a:solidFill>
                                      <a:prstClr val="black"/>
                                    </a:solidFill>
                                    <a:latin typeface="Cambria Math"/>
                                    <a:ea typeface="Cambria Math"/>
                                  </a:rPr>
                                  <m:t>𝑛</m:t>
                                </m:r>
                              </m:den>
                            </m:f>
                          </m:e>
                        </m:d>
                        <m:r>
                          <a:rPr lang="cs-CZ" sz="2800" i="1">
                            <a:solidFill>
                              <a:prstClr val="black"/>
                            </a:solidFill>
                            <a:latin typeface="Cambria Math"/>
                          </a:rPr>
                          <m:t>=</m:t>
                        </m:r>
                        <m:r>
                          <a:rPr lang="cs-CZ" sz="2800" b="0" i="1" smtClean="0">
                            <a:solidFill>
                              <a:prstClr val="black"/>
                            </a:solidFill>
                            <a:latin typeface="Cambria Math"/>
                          </a:rPr>
                          <m:t>0,</m:t>
                        </m:r>
                        <m:func>
                          <m:funcPr>
                            <m:ctrlPr>
                              <a:rPr lang="cs-CZ" sz="2800" i="1">
                                <a:solidFill>
                                  <a:prstClr val="black"/>
                                </a:solidFill>
                                <a:latin typeface="Cambria Math"/>
                              </a:rPr>
                            </m:ctrlPr>
                          </m:funcPr>
                          <m:fName>
                            <m:limLow>
                              <m:limLowPr>
                                <m:ctrlPr>
                                  <a:rPr lang="cs-CZ" sz="2800" i="1">
                                    <a:solidFill>
                                      <a:prstClr val="black"/>
                                    </a:solidFill>
                                    <a:latin typeface="Cambria Math"/>
                                  </a:rPr>
                                </m:ctrlPr>
                              </m:limLowPr>
                              <m:e>
                                <m:r>
                                  <m:rPr>
                                    <m:sty m:val="p"/>
                                  </m:rPr>
                                  <a:rPr lang="cs-CZ" sz="2800">
                                    <a:solidFill>
                                      <a:prstClr val="black"/>
                                    </a:solidFill>
                                    <a:latin typeface="Cambria Math"/>
                                  </a:rPr>
                                  <m:t>lim</m:t>
                                </m:r>
                              </m:e>
                              <m:lim>
                                <m:r>
                                  <a:rPr lang="cs-CZ" sz="2800" i="1">
                                    <a:solidFill>
                                      <a:prstClr val="black"/>
                                    </a:solidFill>
                                    <a:latin typeface="Cambria Math"/>
                                  </a:rPr>
                                  <m:t>𝑛</m:t>
                                </m:r>
                                <m:r>
                                  <a:rPr lang="cs-CZ" sz="2800" i="1">
                                    <a:solidFill>
                                      <a:prstClr val="black"/>
                                    </a:solidFill>
                                    <a:latin typeface="Cambria Math"/>
                                  </a:rPr>
                                  <m:t>→∞</m:t>
                                </m:r>
                              </m:lim>
                            </m:limLow>
                          </m:fName>
                          <m:e>
                            <m:d>
                              <m:dPr>
                                <m:begChr m:val="["/>
                                <m:endChr m:val="]"/>
                                <m:ctrlPr>
                                  <a:rPr lang="cs-CZ" sz="2800" i="1" smtClean="0">
                                    <a:solidFill>
                                      <a:prstClr val="black"/>
                                    </a:solidFill>
                                    <a:latin typeface="Cambria Math"/>
                                  </a:rPr>
                                </m:ctrlPr>
                              </m:dPr>
                              <m:e>
                                <m:sSup>
                                  <m:sSupPr>
                                    <m:ctrlPr>
                                      <a:rPr lang="cs-CZ" sz="2800" i="1" smtClean="0">
                                        <a:solidFill>
                                          <a:prstClr val="black"/>
                                        </a:solidFill>
                                        <a:latin typeface="Cambria Math"/>
                                      </a:rPr>
                                    </m:ctrlPr>
                                  </m:sSupPr>
                                  <m:e>
                                    <m:d>
                                      <m:dPr>
                                        <m:ctrlPr>
                                          <a:rPr lang="cs-CZ" sz="2800" i="1" smtClean="0">
                                            <a:solidFill>
                                              <a:prstClr val="black"/>
                                            </a:solidFill>
                                            <a:latin typeface="Cambria Math"/>
                                          </a:rPr>
                                        </m:ctrlPr>
                                      </m:dPr>
                                      <m:e>
                                        <m:r>
                                          <a:rPr lang="cs-CZ" sz="2800" b="0" i="1" smtClean="0">
                                            <a:solidFill>
                                              <a:prstClr val="black"/>
                                            </a:solidFill>
                                            <a:latin typeface="Cambria Math"/>
                                          </a:rPr>
                                          <m:t>−1</m:t>
                                        </m:r>
                                      </m:e>
                                    </m:d>
                                  </m:e>
                                  <m:sup>
                                    <m:r>
                                      <a:rPr lang="cs-CZ" sz="2800" b="0" i="1" smtClean="0">
                                        <a:solidFill>
                                          <a:prstClr val="black"/>
                                        </a:solidFill>
                                        <a:latin typeface="Cambria Math"/>
                                      </a:rPr>
                                      <m:t>𝑛</m:t>
                                    </m:r>
                                  </m:sup>
                                </m:sSup>
                                <m:f>
                                  <m:fPr>
                                    <m:ctrlPr>
                                      <a:rPr lang="cs-CZ" sz="2800" i="1" smtClean="0">
                                        <a:solidFill>
                                          <a:prstClr val="black"/>
                                        </a:solidFill>
                                        <a:latin typeface="Cambria Math"/>
                                      </a:rPr>
                                    </m:ctrlPr>
                                  </m:fPr>
                                  <m:num>
                                    <m:r>
                                      <a:rPr lang="cs-CZ" sz="2800" b="0" i="1" smtClean="0">
                                        <a:solidFill>
                                          <a:prstClr val="black"/>
                                        </a:solidFill>
                                        <a:latin typeface="Cambria Math"/>
                                      </a:rPr>
                                      <m:t>1</m:t>
                                    </m:r>
                                  </m:num>
                                  <m:den>
                                    <m:r>
                                      <a:rPr lang="cs-CZ" sz="2800" b="0" i="1" smtClean="0">
                                        <a:solidFill>
                                          <a:prstClr val="black"/>
                                        </a:solidFill>
                                        <a:latin typeface="Cambria Math"/>
                                      </a:rPr>
                                      <m:t>𝑛</m:t>
                                    </m:r>
                                  </m:den>
                                </m:f>
                              </m:e>
                            </m:d>
                            <m:r>
                              <a:rPr lang="cs-CZ" sz="2800" i="1">
                                <a:solidFill>
                                  <a:prstClr val="black"/>
                                </a:solidFill>
                                <a:latin typeface="Cambria Math"/>
                              </a:rPr>
                              <m:t>=</m:t>
                            </m:r>
                            <m:r>
                              <a:rPr lang="cs-CZ" sz="2800" b="0" i="1" smtClean="0">
                                <a:solidFill>
                                  <a:prstClr val="black"/>
                                </a:solidFill>
                                <a:latin typeface="Cambria Math"/>
                              </a:rPr>
                              <m:t>0</m:t>
                            </m:r>
                          </m:e>
                        </m:func>
                      </m:e>
                    </m:func>
                  </m:oMath>
                </a14:m>
                <a:r>
                  <a:rPr lang="cs-CZ" sz="3000" dirty="0" smtClean="0"/>
                  <a:t>, obecněji pro </a:t>
                </a:r>
                <a14:m>
                  <m:oMath xmlns:m="http://schemas.openxmlformats.org/officeDocument/2006/math">
                    <m:r>
                      <a:rPr lang="cs-CZ" sz="3000" b="0" i="1" smtClean="0">
                        <a:latin typeface="Cambria Math"/>
                      </a:rPr>
                      <m:t>𝑘</m:t>
                    </m:r>
                    <m:r>
                      <a:rPr lang="cs-CZ" sz="3000" b="0" i="1" smtClean="0">
                        <a:latin typeface="Cambria Math"/>
                        <a:ea typeface="Cambria Math"/>
                      </a:rPr>
                      <m:t>𝜖</m:t>
                    </m:r>
                    <m:r>
                      <a:rPr lang="cs-CZ" sz="3000" b="0" i="1" smtClean="0">
                        <a:latin typeface="Cambria Math"/>
                        <a:ea typeface="Cambria Math"/>
                      </a:rPr>
                      <m:t>𝑁</m:t>
                    </m:r>
                  </m:oMath>
                </a14:m>
                <a:r>
                  <a:rPr lang="cs-CZ" sz="3000" dirty="0" smtClean="0"/>
                  <a:t>, že </a:t>
                </a:r>
                <a14:m>
                  <m:oMath xmlns:m="http://schemas.openxmlformats.org/officeDocument/2006/math">
                    <m:func>
                      <m:funcPr>
                        <m:ctrlPr>
                          <a:rPr lang="cs-CZ" sz="2800" i="1">
                            <a:solidFill>
                              <a:prstClr val="black"/>
                            </a:solidFill>
                            <a:latin typeface="Cambria Math"/>
                          </a:rPr>
                        </m:ctrlPr>
                      </m:funcPr>
                      <m:fName>
                        <m:limLow>
                          <m:limLowPr>
                            <m:ctrlPr>
                              <a:rPr lang="cs-CZ" sz="2800" i="1">
                                <a:solidFill>
                                  <a:prstClr val="black"/>
                                </a:solidFill>
                                <a:latin typeface="Cambria Math"/>
                              </a:rPr>
                            </m:ctrlPr>
                          </m:limLowPr>
                          <m:e>
                            <m:r>
                              <m:rPr>
                                <m:sty m:val="p"/>
                              </m:rPr>
                              <a:rPr lang="cs-CZ" sz="2800">
                                <a:solidFill>
                                  <a:prstClr val="black"/>
                                </a:solidFill>
                                <a:latin typeface="Cambria Math"/>
                              </a:rPr>
                              <m:t>lim</m:t>
                            </m:r>
                          </m:e>
                          <m:lim>
                            <m:r>
                              <a:rPr lang="cs-CZ" sz="2800" i="1">
                                <a:solidFill>
                                  <a:prstClr val="black"/>
                                </a:solidFill>
                                <a:latin typeface="Cambria Math"/>
                              </a:rPr>
                              <m:t>𝑛</m:t>
                            </m:r>
                            <m:r>
                              <a:rPr lang="cs-CZ" sz="2800" i="1">
                                <a:solidFill>
                                  <a:prstClr val="black"/>
                                </a:solidFill>
                                <a:latin typeface="Cambria Math"/>
                              </a:rPr>
                              <m:t>→∞</m:t>
                            </m:r>
                          </m:lim>
                        </m:limLow>
                      </m:fName>
                      <m:e>
                        <m:d>
                          <m:dPr>
                            <m:ctrlPr>
                              <a:rPr lang="cs-CZ" sz="2800" i="1">
                                <a:solidFill>
                                  <a:prstClr val="black"/>
                                </a:solidFill>
                                <a:latin typeface="Cambria Math"/>
                              </a:rPr>
                            </m:ctrlPr>
                          </m:dPr>
                          <m:e>
                            <m:r>
                              <a:rPr lang="cs-CZ" sz="2800" i="1">
                                <a:solidFill>
                                  <a:prstClr val="black"/>
                                </a:solidFill>
                                <a:latin typeface="Cambria Math"/>
                                <a:ea typeface="Cambria Math"/>
                              </a:rPr>
                              <m:t>±</m:t>
                            </m:r>
                            <m:f>
                              <m:fPr>
                                <m:ctrlPr>
                                  <a:rPr lang="cs-CZ" sz="2800" i="1">
                                    <a:solidFill>
                                      <a:prstClr val="black"/>
                                    </a:solidFill>
                                    <a:latin typeface="Cambria Math"/>
                                    <a:ea typeface="Cambria Math"/>
                                  </a:rPr>
                                </m:ctrlPr>
                              </m:fPr>
                              <m:num>
                                <m:r>
                                  <a:rPr lang="cs-CZ" sz="2800" i="1">
                                    <a:solidFill>
                                      <a:prstClr val="black"/>
                                    </a:solidFill>
                                    <a:latin typeface="Cambria Math"/>
                                    <a:ea typeface="Cambria Math"/>
                                  </a:rPr>
                                  <m:t>1</m:t>
                                </m:r>
                              </m:num>
                              <m:den>
                                <m:sSup>
                                  <m:sSupPr>
                                    <m:ctrlPr>
                                      <a:rPr lang="cs-CZ" sz="2800" i="1" smtClean="0">
                                        <a:solidFill>
                                          <a:prstClr val="black"/>
                                        </a:solidFill>
                                        <a:latin typeface="Cambria Math"/>
                                        <a:ea typeface="Cambria Math"/>
                                      </a:rPr>
                                    </m:ctrlPr>
                                  </m:sSupPr>
                                  <m:e>
                                    <m:r>
                                      <a:rPr lang="cs-CZ" sz="2800" b="0" i="1" smtClean="0">
                                        <a:solidFill>
                                          <a:prstClr val="black"/>
                                        </a:solidFill>
                                        <a:latin typeface="Cambria Math"/>
                                        <a:ea typeface="Cambria Math"/>
                                      </a:rPr>
                                      <m:t>𝑛</m:t>
                                    </m:r>
                                  </m:e>
                                  <m:sup>
                                    <m:r>
                                      <a:rPr lang="cs-CZ" sz="2800" b="0" i="1" smtClean="0">
                                        <a:solidFill>
                                          <a:prstClr val="black"/>
                                        </a:solidFill>
                                        <a:latin typeface="Cambria Math"/>
                                        <a:ea typeface="Cambria Math"/>
                                      </a:rPr>
                                      <m:t>𝑘</m:t>
                                    </m:r>
                                  </m:sup>
                                </m:sSup>
                              </m:den>
                            </m:f>
                          </m:e>
                        </m:d>
                        <m:r>
                          <a:rPr lang="cs-CZ" sz="2800" i="1">
                            <a:solidFill>
                              <a:prstClr val="black"/>
                            </a:solidFill>
                            <a:latin typeface="Cambria Math"/>
                          </a:rPr>
                          <m:t>=0,</m:t>
                        </m:r>
                        <m:func>
                          <m:funcPr>
                            <m:ctrlPr>
                              <a:rPr lang="cs-CZ" sz="2800" i="1">
                                <a:solidFill>
                                  <a:prstClr val="black"/>
                                </a:solidFill>
                                <a:latin typeface="Cambria Math"/>
                              </a:rPr>
                            </m:ctrlPr>
                          </m:funcPr>
                          <m:fName>
                            <m:limLow>
                              <m:limLowPr>
                                <m:ctrlPr>
                                  <a:rPr lang="cs-CZ" sz="2800" i="1">
                                    <a:solidFill>
                                      <a:prstClr val="black"/>
                                    </a:solidFill>
                                    <a:latin typeface="Cambria Math"/>
                                  </a:rPr>
                                </m:ctrlPr>
                              </m:limLowPr>
                              <m:e>
                                <m:r>
                                  <m:rPr>
                                    <m:sty m:val="p"/>
                                  </m:rPr>
                                  <a:rPr lang="cs-CZ" sz="2800">
                                    <a:solidFill>
                                      <a:prstClr val="black"/>
                                    </a:solidFill>
                                    <a:latin typeface="Cambria Math"/>
                                  </a:rPr>
                                  <m:t>lim</m:t>
                                </m:r>
                              </m:e>
                              <m:lim>
                                <m:r>
                                  <a:rPr lang="cs-CZ" sz="2800" i="1">
                                    <a:solidFill>
                                      <a:prstClr val="black"/>
                                    </a:solidFill>
                                    <a:latin typeface="Cambria Math"/>
                                  </a:rPr>
                                  <m:t>𝑛</m:t>
                                </m:r>
                                <m:r>
                                  <a:rPr lang="cs-CZ" sz="2800" i="1">
                                    <a:solidFill>
                                      <a:prstClr val="black"/>
                                    </a:solidFill>
                                    <a:latin typeface="Cambria Math"/>
                                  </a:rPr>
                                  <m:t>→∞</m:t>
                                </m:r>
                              </m:lim>
                            </m:limLow>
                          </m:fName>
                          <m:e>
                            <m:d>
                              <m:dPr>
                                <m:begChr m:val="["/>
                                <m:endChr m:val="]"/>
                                <m:ctrlPr>
                                  <a:rPr lang="cs-CZ" sz="2800" i="1">
                                    <a:solidFill>
                                      <a:prstClr val="black"/>
                                    </a:solidFill>
                                    <a:latin typeface="Cambria Math"/>
                                  </a:rPr>
                                </m:ctrlPr>
                              </m:dPr>
                              <m:e>
                                <m:sSup>
                                  <m:sSupPr>
                                    <m:ctrlPr>
                                      <a:rPr lang="cs-CZ" sz="2800" i="1">
                                        <a:solidFill>
                                          <a:prstClr val="black"/>
                                        </a:solidFill>
                                        <a:latin typeface="Cambria Math"/>
                                      </a:rPr>
                                    </m:ctrlPr>
                                  </m:sSupPr>
                                  <m:e>
                                    <m:d>
                                      <m:dPr>
                                        <m:ctrlPr>
                                          <a:rPr lang="cs-CZ" sz="2800" i="1">
                                            <a:solidFill>
                                              <a:prstClr val="black"/>
                                            </a:solidFill>
                                            <a:latin typeface="Cambria Math"/>
                                          </a:rPr>
                                        </m:ctrlPr>
                                      </m:dPr>
                                      <m:e>
                                        <m:r>
                                          <a:rPr lang="cs-CZ" sz="2800" i="1">
                                            <a:solidFill>
                                              <a:prstClr val="black"/>
                                            </a:solidFill>
                                            <a:latin typeface="Cambria Math"/>
                                          </a:rPr>
                                          <m:t>−1</m:t>
                                        </m:r>
                                      </m:e>
                                    </m:d>
                                  </m:e>
                                  <m:sup>
                                    <m:r>
                                      <a:rPr lang="cs-CZ" sz="2800" i="1">
                                        <a:solidFill>
                                          <a:prstClr val="black"/>
                                        </a:solidFill>
                                        <a:latin typeface="Cambria Math"/>
                                      </a:rPr>
                                      <m:t>𝑛</m:t>
                                    </m:r>
                                  </m:sup>
                                </m:sSup>
                                <m:f>
                                  <m:fPr>
                                    <m:ctrlPr>
                                      <a:rPr lang="cs-CZ" sz="2800" i="1">
                                        <a:solidFill>
                                          <a:prstClr val="black"/>
                                        </a:solidFill>
                                        <a:latin typeface="Cambria Math"/>
                                      </a:rPr>
                                    </m:ctrlPr>
                                  </m:fPr>
                                  <m:num>
                                    <m:r>
                                      <a:rPr lang="cs-CZ" sz="2800" i="1">
                                        <a:solidFill>
                                          <a:prstClr val="black"/>
                                        </a:solidFill>
                                        <a:latin typeface="Cambria Math"/>
                                      </a:rPr>
                                      <m:t>1</m:t>
                                    </m:r>
                                  </m:num>
                                  <m:den>
                                    <m:sSup>
                                      <m:sSupPr>
                                        <m:ctrlPr>
                                          <a:rPr lang="cs-CZ" sz="2800" i="1" smtClean="0">
                                            <a:solidFill>
                                              <a:prstClr val="black"/>
                                            </a:solidFill>
                                            <a:latin typeface="Cambria Math"/>
                                          </a:rPr>
                                        </m:ctrlPr>
                                      </m:sSupPr>
                                      <m:e>
                                        <m:r>
                                          <a:rPr lang="cs-CZ" sz="2800" b="0" i="1" smtClean="0">
                                            <a:solidFill>
                                              <a:prstClr val="black"/>
                                            </a:solidFill>
                                            <a:latin typeface="Cambria Math"/>
                                          </a:rPr>
                                          <m:t>𝑛</m:t>
                                        </m:r>
                                      </m:e>
                                      <m:sup>
                                        <m:r>
                                          <a:rPr lang="cs-CZ" sz="2800" b="0" i="1" smtClean="0">
                                            <a:solidFill>
                                              <a:prstClr val="black"/>
                                            </a:solidFill>
                                            <a:latin typeface="Cambria Math"/>
                                          </a:rPr>
                                          <m:t>𝑘</m:t>
                                        </m:r>
                                      </m:sup>
                                    </m:sSup>
                                  </m:den>
                                </m:f>
                              </m:e>
                            </m:d>
                            <m:r>
                              <a:rPr lang="cs-CZ" sz="2800" i="1">
                                <a:solidFill>
                                  <a:prstClr val="black"/>
                                </a:solidFill>
                                <a:latin typeface="Cambria Math"/>
                              </a:rPr>
                              <m:t>=0</m:t>
                            </m:r>
                          </m:e>
                        </m:func>
                      </m:e>
                    </m:func>
                  </m:oMath>
                </a14:m>
                <a:r>
                  <a:rPr lang="cs-CZ" sz="3000" dirty="0" smtClean="0"/>
                  <a:t>, a pak znát věty, které nyní uvedeme.</a:t>
                </a:r>
                <a:endParaRPr lang="cs-CZ" sz="3000" dirty="0"/>
              </a:p>
            </p:txBody>
          </p:sp>
        </mc:Choice>
        <mc:Fallback xmlns="">
          <p:sp>
            <p:nvSpPr>
              <p:cNvPr id="7" name="Zástupný symbol pro obsah 4"/>
              <p:cNvSpPr txBox="1">
                <a:spLocks noRot="1" noChangeAspect="1" noMove="1" noResize="1" noEditPoints="1" noAdjustHandles="1" noChangeArrowheads="1" noChangeShapeType="1" noTextEdit="1"/>
              </p:cNvSpPr>
              <p:nvPr/>
            </p:nvSpPr>
            <p:spPr>
              <a:xfrm>
                <a:off x="251520" y="2924944"/>
                <a:ext cx="8784976" cy="3600400"/>
              </a:xfrm>
              <a:prstGeom prst="rect">
                <a:avLst/>
              </a:prstGeom>
              <a:blipFill rotWithShape="1">
                <a:blip r:embed="rId2"/>
                <a:stretch>
                  <a:fillRect l="-1596" t="-3390" r="-1527"/>
                </a:stretch>
              </a:blipFill>
            </p:spPr>
            <p:txBody>
              <a:bodyPr/>
              <a:lstStyle/>
              <a:p>
                <a:r>
                  <a:rPr lang="cs-CZ">
                    <a:noFill/>
                  </a:rPr>
                  <a:t> </a:t>
                </a:r>
              </a:p>
            </p:txBody>
          </p:sp>
        </mc:Fallback>
      </mc:AlternateContent>
      <p:sp>
        <p:nvSpPr>
          <p:cNvPr id="5" name="Zástupný symbol pro obsah 4"/>
          <p:cNvSpPr txBox="1">
            <a:spLocks/>
          </p:cNvSpPr>
          <p:nvPr/>
        </p:nvSpPr>
        <p:spPr>
          <a:xfrm>
            <a:off x="251520" y="1196752"/>
            <a:ext cx="8784976" cy="152273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cs-CZ" sz="3000" dirty="0" smtClean="0"/>
              <a:t>Praktické určování limit posloupností neprovádíme většinou přímo podle definice. Byl by to často obtížný </a:t>
            </a:r>
            <a:br>
              <a:rPr lang="cs-CZ" sz="3000" dirty="0" smtClean="0"/>
            </a:br>
            <a:r>
              <a:rPr lang="cs-CZ" sz="3000" dirty="0" smtClean="0"/>
              <a:t>a zdlouhavý proces.</a:t>
            </a:r>
          </a:p>
        </p:txBody>
      </p:sp>
    </p:spTree>
    <p:extLst>
      <p:ext uri="{BB962C8B-B14F-4D97-AF65-F5344CB8AC3E}">
        <p14:creationId xmlns:p14="http://schemas.microsoft.com/office/powerpoint/2010/main" val="3372374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Zástupný symbol pro obsah 5"/>
              <p:cNvSpPr>
                <a:spLocks noGrp="1"/>
              </p:cNvSpPr>
              <p:nvPr>
                <p:ph idx="1"/>
              </p:nvPr>
            </p:nvSpPr>
            <p:spPr>
              <a:xfrm>
                <a:off x="251520" y="0"/>
                <a:ext cx="8640960" cy="6857999"/>
              </a:xfrm>
            </p:spPr>
            <p:txBody>
              <a:bodyPr>
                <a:normAutofit/>
              </a:bodyPr>
              <a:lstStyle/>
              <a:p>
                <a:pPr marL="0" indent="0">
                  <a:buNone/>
                </a:pPr>
                <a:r>
                  <a:rPr lang="cs-CZ" b="1" dirty="0" smtClean="0">
                    <a:solidFill>
                      <a:srgbClr val="7030A0"/>
                    </a:solidFill>
                  </a:rPr>
                  <a:t>Věty o limitách součtu, rozdílu, součinu a podílu konvergentních posloupností</a:t>
                </a:r>
                <a:endParaRPr lang="cs-CZ" dirty="0" smtClean="0">
                  <a:solidFill>
                    <a:srgbClr val="7030A0"/>
                  </a:solidFill>
                </a:endParaRPr>
              </a:p>
              <a:p>
                <a:pPr marL="0" indent="0">
                  <a:buNone/>
                </a:pPr>
                <a:r>
                  <a:rPr lang="cs-CZ" sz="3000" dirty="0" smtClean="0"/>
                  <a:t>Jsou-li konvergentní posloupnosti </a:t>
                </a:r>
                <a14:m>
                  <m:oMath xmlns:m="http://schemas.openxmlformats.org/officeDocument/2006/math">
                    <m:sSubSup>
                      <m:sSubSupPr>
                        <m:ctrlPr>
                          <a:rPr lang="cs-CZ" sz="3000" i="1">
                            <a:latin typeface="Cambria Math"/>
                          </a:rPr>
                        </m:ctrlPr>
                      </m:sSubSupPr>
                      <m:e>
                        <m:d>
                          <m:dPr>
                            <m:ctrlPr>
                              <a:rPr lang="cs-CZ" sz="3000" i="1">
                                <a:latin typeface="Cambria Math"/>
                              </a:rPr>
                            </m:ctrlPr>
                          </m:dPr>
                          <m:e>
                            <m:sSub>
                              <m:sSubPr>
                                <m:ctrlPr>
                                  <a:rPr lang="cs-CZ" sz="3000" i="1">
                                    <a:latin typeface="Cambria Math"/>
                                  </a:rPr>
                                </m:ctrlPr>
                              </m:sSubPr>
                              <m:e>
                                <m:r>
                                  <a:rPr lang="cs-CZ" sz="3000" i="1">
                                    <a:latin typeface="Cambria Math"/>
                                  </a:rPr>
                                  <m:t>𝑎</m:t>
                                </m:r>
                              </m:e>
                              <m:sub>
                                <m:r>
                                  <a:rPr lang="cs-CZ" sz="3000" i="1">
                                    <a:latin typeface="Cambria Math"/>
                                  </a:rPr>
                                  <m:t>𝑛</m:t>
                                </m:r>
                              </m:sub>
                            </m:sSub>
                          </m:e>
                        </m:d>
                      </m:e>
                      <m:sub>
                        <m:r>
                          <a:rPr lang="cs-CZ" sz="3000" i="1">
                            <a:latin typeface="Cambria Math"/>
                          </a:rPr>
                          <m:t>𝑛</m:t>
                        </m:r>
                        <m:r>
                          <a:rPr lang="cs-CZ" sz="3000" i="1">
                            <a:latin typeface="Cambria Math"/>
                          </a:rPr>
                          <m:t>=1</m:t>
                        </m:r>
                      </m:sub>
                      <m:sup>
                        <m:r>
                          <a:rPr lang="cs-CZ" sz="3000" i="1">
                            <a:latin typeface="Cambria Math"/>
                          </a:rPr>
                          <m:t>∞</m:t>
                        </m:r>
                      </m:sup>
                    </m:sSubSup>
                  </m:oMath>
                </a14:m>
                <a:r>
                  <a:rPr lang="cs-CZ" sz="3000" dirty="0" smtClean="0"/>
                  <a:t>, </a:t>
                </a:r>
                <a14:m>
                  <m:oMath xmlns:m="http://schemas.openxmlformats.org/officeDocument/2006/math">
                    <m:sSubSup>
                      <m:sSubSupPr>
                        <m:ctrlPr>
                          <a:rPr lang="cs-CZ" sz="3000" i="1">
                            <a:latin typeface="Cambria Math"/>
                          </a:rPr>
                        </m:ctrlPr>
                      </m:sSubSupPr>
                      <m:e>
                        <m:d>
                          <m:dPr>
                            <m:ctrlPr>
                              <a:rPr lang="cs-CZ" sz="3000" i="1">
                                <a:latin typeface="Cambria Math"/>
                              </a:rPr>
                            </m:ctrlPr>
                          </m:dPr>
                          <m:e>
                            <m:sSub>
                              <m:sSubPr>
                                <m:ctrlPr>
                                  <a:rPr lang="cs-CZ" sz="3000" i="1">
                                    <a:latin typeface="Cambria Math"/>
                                  </a:rPr>
                                </m:ctrlPr>
                              </m:sSubPr>
                              <m:e>
                                <m:r>
                                  <a:rPr lang="cs-CZ" sz="3000" b="0" i="1" smtClean="0">
                                    <a:latin typeface="Cambria Math"/>
                                  </a:rPr>
                                  <m:t>𝑏</m:t>
                                </m:r>
                              </m:e>
                              <m:sub>
                                <m:r>
                                  <a:rPr lang="cs-CZ" sz="3000" i="1">
                                    <a:latin typeface="Cambria Math"/>
                                  </a:rPr>
                                  <m:t>𝑛</m:t>
                                </m:r>
                              </m:sub>
                            </m:sSub>
                          </m:e>
                        </m:d>
                      </m:e>
                      <m:sub>
                        <m:r>
                          <a:rPr lang="cs-CZ" sz="3000" i="1">
                            <a:latin typeface="Cambria Math"/>
                          </a:rPr>
                          <m:t>𝑛</m:t>
                        </m:r>
                        <m:r>
                          <a:rPr lang="cs-CZ" sz="3000" i="1">
                            <a:latin typeface="Cambria Math"/>
                          </a:rPr>
                          <m:t>=1</m:t>
                        </m:r>
                      </m:sub>
                      <m:sup>
                        <m:r>
                          <a:rPr lang="cs-CZ" sz="3000" i="1">
                            <a:latin typeface="Cambria Math"/>
                          </a:rPr>
                          <m:t>∞</m:t>
                        </m:r>
                      </m:sup>
                    </m:sSubSup>
                  </m:oMath>
                </a14:m>
                <a:r>
                  <a:rPr lang="cs-CZ" sz="3000" dirty="0" smtClean="0"/>
                  <a:t>, přičemž </a:t>
                </a:r>
                <a14:m>
                  <m:oMath xmlns:m="http://schemas.openxmlformats.org/officeDocument/2006/math">
                    <m:func>
                      <m:funcPr>
                        <m:ctrlPr>
                          <a:rPr lang="cs-CZ" sz="3000" i="1">
                            <a:latin typeface="Cambria Math"/>
                          </a:rPr>
                        </m:ctrlPr>
                      </m:funcPr>
                      <m:fName>
                        <m:limLow>
                          <m:limLowPr>
                            <m:ctrlPr>
                              <a:rPr lang="cs-CZ" sz="3000" i="1">
                                <a:latin typeface="Cambria Math"/>
                              </a:rPr>
                            </m:ctrlPr>
                          </m:limLowPr>
                          <m:e>
                            <m:r>
                              <m:rPr>
                                <m:sty m:val="p"/>
                              </m:rPr>
                              <a:rPr lang="cs-CZ" sz="3000">
                                <a:latin typeface="Cambria Math"/>
                              </a:rPr>
                              <m:t>lim</m:t>
                            </m:r>
                          </m:e>
                          <m:lim>
                            <m:r>
                              <a:rPr lang="cs-CZ" sz="3000" i="1">
                                <a:latin typeface="Cambria Math"/>
                              </a:rPr>
                              <m:t>𝑛</m:t>
                            </m:r>
                            <m:r>
                              <a:rPr lang="cs-CZ" sz="3000" i="1">
                                <a:latin typeface="Cambria Math"/>
                                <a:ea typeface="Cambria Math"/>
                              </a:rPr>
                              <m:t>→∞</m:t>
                            </m:r>
                          </m:lim>
                        </m:limLow>
                      </m:fName>
                      <m:e>
                        <m:sSub>
                          <m:sSubPr>
                            <m:ctrlPr>
                              <a:rPr lang="cs-CZ" sz="3000" i="1">
                                <a:latin typeface="Cambria Math"/>
                              </a:rPr>
                            </m:ctrlPr>
                          </m:sSubPr>
                          <m:e>
                            <m:r>
                              <a:rPr lang="cs-CZ" sz="3000" i="1">
                                <a:latin typeface="Cambria Math"/>
                              </a:rPr>
                              <m:t>𝑎</m:t>
                            </m:r>
                          </m:e>
                          <m:sub>
                            <m:r>
                              <a:rPr lang="cs-CZ" sz="3000" i="1">
                                <a:latin typeface="Cambria Math"/>
                              </a:rPr>
                              <m:t>𝑛</m:t>
                            </m:r>
                          </m:sub>
                        </m:sSub>
                        <m:r>
                          <a:rPr lang="cs-CZ" sz="3000" i="1">
                            <a:latin typeface="Cambria Math"/>
                          </a:rPr>
                          <m:t>=</m:t>
                        </m:r>
                        <m:r>
                          <a:rPr lang="cs-CZ" sz="3000" i="1">
                            <a:latin typeface="Cambria Math"/>
                          </a:rPr>
                          <m:t>𝑎</m:t>
                        </m:r>
                      </m:e>
                    </m:func>
                  </m:oMath>
                </a14:m>
                <a:r>
                  <a:rPr lang="cs-CZ" sz="3000" dirty="0" smtClean="0"/>
                  <a:t>, </a:t>
                </a:r>
                <a14:m>
                  <m:oMath xmlns:m="http://schemas.openxmlformats.org/officeDocument/2006/math">
                    <m:func>
                      <m:funcPr>
                        <m:ctrlPr>
                          <a:rPr lang="cs-CZ" sz="3000" i="1">
                            <a:latin typeface="Cambria Math"/>
                          </a:rPr>
                        </m:ctrlPr>
                      </m:funcPr>
                      <m:fName>
                        <m:limLow>
                          <m:limLowPr>
                            <m:ctrlPr>
                              <a:rPr lang="cs-CZ" sz="3000" i="1">
                                <a:latin typeface="Cambria Math"/>
                              </a:rPr>
                            </m:ctrlPr>
                          </m:limLowPr>
                          <m:e>
                            <m:r>
                              <m:rPr>
                                <m:sty m:val="p"/>
                              </m:rPr>
                              <a:rPr lang="cs-CZ" sz="3000">
                                <a:latin typeface="Cambria Math"/>
                              </a:rPr>
                              <m:t>lim</m:t>
                            </m:r>
                          </m:e>
                          <m:lim>
                            <m:r>
                              <a:rPr lang="cs-CZ" sz="3000" i="1">
                                <a:latin typeface="Cambria Math"/>
                              </a:rPr>
                              <m:t>𝑛</m:t>
                            </m:r>
                            <m:r>
                              <a:rPr lang="cs-CZ" sz="3000" i="1">
                                <a:latin typeface="Cambria Math"/>
                                <a:ea typeface="Cambria Math"/>
                              </a:rPr>
                              <m:t>→∞</m:t>
                            </m:r>
                          </m:lim>
                        </m:limLow>
                      </m:fName>
                      <m:e>
                        <m:sSub>
                          <m:sSubPr>
                            <m:ctrlPr>
                              <a:rPr lang="cs-CZ" sz="3000" i="1">
                                <a:latin typeface="Cambria Math"/>
                              </a:rPr>
                            </m:ctrlPr>
                          </m:sSubPr>
                          <m:e>
                            <m:r>
                              <a:rPr lang="cs-CZ" sz="3000" b="0" i="1" smtClean="0">
                                <a:latin typeface="Cambria Math"/>
                              </a:rPr>
                              <m:t>𝑏</m:t>
                            </m:r>
                          </m:e>
                          <m:sub>
                            <m:r>
                              <a:rPr lang="cs-CZ" sz="3000" i="1">
                                <a:latin typeface="Cambria Math"/>
                              </a:rPr>
                              <m:t>𝑛</m:t>
                            </m:r>
                          </m:sub>
                        </m:sSub>
                        <m:r>
                          <a:rPr lang="cs-CZ" sz="3000" i="1">
                            <a:latin typeface="Cambria Math"/>
                          </a:rPr>
                          <m:t>=</m:t>
                        </m:r>
                        <m:r>
                          <a:rPr lang="cs-CZ" sz="3000" b="0" i="1" smtClean="0">
                            <a:latin typeface="Cambria Math"/>
                          </a:rPr>
                          <m:t>𝑏</m:t>
                        </m:r>
                      </m:e>
                    </m:func>
                  </m:oMath>
                </a14:m>
                <a:r>
                  <a:rPr lang="cs-CZ" sz="3000" dirty="0" smtClean="0"/>
                  <a:t>, pak jsou také konvergentní posloupnosti </a:t>
                </a:r>
                <a14:m>
                  <m:oMath xmlns:m="http://schemas.openxmlformats.org/officeDocument/2006/math">
                    <m:sSubSup>
                      <m:sSubSupPr>
                        <m:ctrlPr>
                          <a:rPr lang="cs-CZ" sz="3000" i="1">
                            <a:latin typeface="Cambria Math"/>
                          </a:rPr>
                        </m:ctrlPr>
                      </m:sSubSupPr>
                      <m:e>
                        <m:d>
                          <m:dPr>
                            <m:ctrlPr>
                              <a:rPr lang="cs-CZ" sz="3000" i="1">
                                <a:latin typeface="Cambria Math"/>
                              </a:rPr>
                            </m:ctrlPr>
                          </m:dPr>
                          <m:e>
                            <m:sSub>
                              <m:sSubPr>
                                <m:ctrlPr>
                                  <a:rPr lang="cs-CZ" sz="3000" i="1">
                                    <a:latin typeface="Cambria Math"/>
                                  </a:rPr>
                                </m:ctrlPr>
                              </m:sSubPr>
                              <m:e>
                                <m:r>
                                  <a:rPr lang="cs-CZ" sz="3000" i="1">
                                    <a:latin typeface="Cambria Math"/>
                                  </a:rPr>
                                  <m:t>𝑎</m:t>
                                </m:r>
                              </m:e>
                              <m:sub>
                                <m:r>
                                  <a:rPr lang="cs-CZ" sz="3000" i="1">
                                    <a:latin typeface="Cambria Math"/>
                                  </a:rPr>
                                  <m:t>𝑛</m:t>
                                </m:r>
                              </m:sub>
                            </m:sSub>
                            <m:r>
                              <a:rPr lang="cs-CZ" sz="3000" i="1" smtClean="0">
                                <a:latin typeface="Cambria Math"/>
                                <a:ea typeface="Cambria Math"/>
                              </a:rPr>
                              <m:t>±</m:t>
                            </m:r>
                            <m:sSub>
                              <m:sSubPr>
                                <m:ctrlPr>
                                  <a:rPr lang="cs-CZ" sz="3000" i="1" smtClean="0">
                                    <a:latin typeface="Cambria Math"/>
                                    <a:ea typeface="Cambria Math"/>
                                  </a:rPr>
                                </m:ctrlPr>
                              </m:sSubPr>
                              <m:e>
                                <m:r>
                                  <a:rPr lang="cs-CZ" sz="3000" b="0" i="1" smtClean="0">
                                    <a:latin typeface="Cambria Math"/>
                                    <a:ea typeface="Cambria Math"/>
                                  </a:rPr>
                                  <m:t>𝑏</m:t>
                                </m:r>
                              </m:e>
                              <m:sub>
                                <m:r>
                                  <a:rPr lang="cs-CZ" sz="3000" b="0" i="1" smtClean="0">
                                    <a:latin typeface="Cambria Math"/>
                                    <a:ea typeface="Cambria Math"/>
                                  </a:rPr>
                                  <m:t>𝑛</m:t>
                                </m:r>
                              </m:sub>
                            </m:sSub>
                          </m:e>
                        </m:d>
                      </m:e>
                      <m:sub>
                        <m:r>
                          <a:rPr lang="cs-CZ" sz="3000" i="1">
                            <a:latin typeface="Cambria Math"/>
                          </a:rPr>
                          <m:t>𝑛</m:t>
                        </m:r>
                        <m:r>
                          <a:rPr lang="cs-CZ" sz="3000" i="1">
                            <a:latin typeface="Cambria Math"/>
                          </a:rPr>
                          <m:t>=1</m:t>
                        </m:r>
                      </m:sub>
                      <m:sup>
                        <m:r>
                          <a:rPr lang="cs-CZ" sz="3000" i="1">
                            <a:latin typeface="Cambria Math"/>
                          </a:rPr>
                          <m:t>∞</m:t>
                        </m:r>
                      </m:sup>
                    </m:sSubSup>
                    <m:r>
                      <a:rPr lang="cs-CZ" sz="3000" b="0" i="1" smtClean="0">
                        <a:latin typeface="Cambria Math"/>
                      </a:rPr>
                      <m:t>,</m:t>
                    </m:r>
                    <m:sSubSup>
                      <m:sSubSupPr>
                        <m:ctrlPr>
                          <a:rPr lang="cs-CZ" sz="3000" i="1">
                            <a:latin typeface="Cambria Math"/>
                          </a:rPr>
                        </m:ctrlPr>
                      </m:sSubSupPr>
                      <m:e>
                        <m:d>
                          <m:dPr>
                            <m:ctrlPr>
                              <a:rPr lang="cs-CZ" sz="3000" i="1">
                                <a:latin typeface="Cambria Math"/>
                              </a:rPr>
                            </m:ctrlPr>
                          </m:dPr>
                          <m:e>
                            <m:sSub>
                              <m:sSubPr>
                                <m:ctrlPr>
                                  <a:rPr lang="cs-CZ" sz="3000" i="1">
                                    <a:latin typeface="Cambria Math"/>
                                  </a:rPr>
                                </m:ctrlPr>
                              </m:sSubPr>
                              <m:e>
                                <m:r>
                                  <a:rPr lang="cs-CZ" sz="3000" i="1">
                                    <a:latin typeface="Cambria Math"/>
                                  </a:rPr>
                                  <m:t>𝑎</m:t>
                                </m:r>
                              </m:e>
                              <m:sub>
                                <m:r>
                                  <a:rPr lang="cs-CZ" sz="3000" i="1">
                                    <a:latin typeface="Cambria Math"/>
                                  </a:rPr>
                                  <m:t>𝑛</m:t>
                                </m:r>
                              </m:sub>
                            </m:sSub>
                            <m:sSub>
                              <m:sSubPr>
                                <m:ctrlPr>
                                  <a:rPr lang="cs-CZ" sz="3000" i="1">
                                    <a:latin typeface="Cambria Math"/>
                                    <a:ea typeface="Cambria Math"/>
                                  </a:rPr>
                                </m:ctrlPr>
                              </m:sSubPr>
                              <m:e>
                                <m:r>
                                  <a:rPr lang="cs-CZ" sz="3000" i="1">
                                    <a:latin typeface="Cambria Math"/>
                                    <a:ea typeface="Cambria Math"/>
                                  </a:rPr>
                                  <m:t>𝑏</m:t>
                                </m:r>
                              </m:e>
                              <m:sub>
                                <m:r>
                                  <a:rPr lang="cs-CZ" sz="3000" i="1">
                                    <a:latin typeface="Cambria Math"/>
                                    <a:ea typeface="Cambria Math"/>
                                  </a:rPr>
                                  <m:t>𝑛</m:t>
                                </m:r>
                              </m:sub>
                            </m:sSub>
                          </m:e>
                        </m:d>
                      </m:e>
                      <m:sub>
                        <m:r>
                          <a:rPr lang="cs-CZ" sz="3000" i="1">
                            <a:latin typeface="Cambria Math"/>
                          </a:rPr>
                          <m:t>𝑛</m:t>
                        </m:r>
                        <m:r>
                          <a:rPr lang="cs-CZ" sz="3000" i="1">
                            <a:latin typeface="Cambria Math"/>
                          </a:rPr>
                          <m:t>=1</m:t>
                        </m:r>
                      </m:sub>
                      <m:sup>
                        <m:r>
                          <a:rPr lang="cs-CZ" sz="3000" i="1">
                            <a:latin typeface="Cambria Math"/>
                          </a:rPr>
                          <m:t>∞</m:t>
                        </m:r>
                      </m:sup>
                    </m:sSubSup>
                    <m:r>
                      <a:rPr lang="cs-CZ" sz="3000" b="0" i="1" smtClean="0">
                        <a:latin typeface="Cambria Math"/>
                      </a:rPr>
                      <m:t>,</m:t>
                    </m:r>
                  </m:oMath>
                </a14:m>
                <a:endParaRPr lang="cs-CZ" sz="3000" dirty="0" smtClean="0"/>
              </a:p>
              <a:p>
                <a:pPr marL="0" indent="0">
                  <a:buNone/>
                </a:pPr>
                <a14:m>
                  <m:oMath xmlns:m="http://schemas.openxmlformats.org/officeDocument/2006/math">
                    <m:sSubSup>
                      <m:sSubSupPr>
                        <m:ctrlPr>
                          <a:rPr lang="cs-CZ" sz="3000" i="1">
                            <a:latin typeface="Cambria Math"/>
                          </a:rPr>
                        </m:ctrlPr>
                      </m:sSubSupPr>
                      <m:e>
                        <m:d>
                          <m:dPr>
                            <m:ctrlPr>
                              <a:rPr lang="cs-CZ" sz="3000" i="1">
                                <a:latin typeface="Cambria Math"/>
                              </a:rPr>
                            </m:ctrlPr>
                          </m:dPr>
                          <m:e>
                            <m:sSub>
                              <m:sSubPr>
                                <m:ctrlPr>
                                  <a:rPr lang="cs-CZ" sz="3000" i="1">
                                    <a:latin typeface="Cambria Math"/>
                                  </a:rPr>
                                </m:ctrlPr>
                              </m:sSubPr>
                              <m:e>
                                <m:r>
                                  <a:rPr lang="cs-CZ" sz="3000" b="0" i="1" smtClean="0">
                                    <a:latin typeface="Cambria Math"/>
                                  </a:rPr>
                                  <m:t>𝑐</m:t>
                                </m:r>
                                <m:r>
                                  <a:rPr lang="cs-CZ" sz="3000" i="1">
                                    <a:latin typeface="Cambria Math"/>
                                  </a:rPr>
                                  <m:t>𝑎</m:t>
                                </m:r>
                              </m:e>
                              <m:sub>
                                <m:r>
                                  <a:rPr lang="cs-CZ" sz="3000" i="1">
                                    <a:latin typeface="Cambria Math"/>
                                  </a:rPr>
                                  <m:t>𝑛</m:t>
                                </m:r>
                              </m:sub>
                            </m:sSub>
                          </m:e>
                        </m:d>
                      </m:e>
                      <m:sub>
                        <m:r>
                          <a:rPr lang="cs-CZ" sz="3000" i="1">
                            <a:latin typeface="Cambria Math"/>
                          </a:rPr>
                          <m:t>𝑛</m:t>
                        </m:r>
                        <m:r>
                          <a:rPr lang="cs-CZ" sz="3000" i="1">
                            <a:latin typeface="Cambria Math"/>
                          </a:rPr>
                          <m:t>=1</m:t>
                        </m:r>
                      </m:sub>
                      <m:sup>
                        <m:r>
                          <a:rPr lang="cs-CZ" sz="3000" i="1">
                            <a:latin typeface="Cambria Math"/>
                          </a:rPr>
                          <m:t>∞</m:t>
                        </m:r>
                      </m:sup>
                    </m:sSubSup>
                  </m:oMath>
                </a14:m>
                <a:r>
                  <a:rPr lang="cs-CZ" sz="3000" dirty="0" smtClean="0"/>
                  <a:t>, kde </a:t>
                </a:r>
                <a14:m>
                  <m:oMath xmlns:m="http://schemas.openxmlformats.org/officeDocument/2006/math">
                    <m:r>
                      <a:rPr lang="cs-CZ" sz="3000" b="0" i="1" smtClean="0">
                        <a:latin typeface="Cambria Math"/>
                      </a:rPr>
                      <m:t>𝑐</m:t>
                    </m:r>
                    <m:r>
                      <a:rPr lang="cs-CZ" sz="3000" b="0" i="1" smtClean="0">
                        <a:latin typeface="Cambria Math"/>
                        <a:ea typeface="Cambria Math"/>
                      </a:rPr>
                      <m:t>∈</m:t>
                    </m:r>
                    <m:r>
                      <a:rPr lang="cs-CZ" sz="3000" b="0" i="1" smtClean="0">
                        <a:latin typeface="Cambria Math"/>
                        <a:ea typeface="Cambria Math"/>
                      </a:rPr>
                      <m:t>𝑅</m:t>
                    </m:r>
                  </m:oMath>
                </a14:m>
                <a:r>
                  <a:rPr lang="cs-CZ" sz="3000" dirty="0" smtClean="0"/>
                  <a:t>, a za předpokladu, že </a:t>
                </a:r>
                <a14:m>
                  <m:oMath xmlns:m="http://schemas.openxmlformats.org/officeDocument/2006/math">
                    <m:r>
                      <a:rPr lang="cs-CZ" sz="3000" b="0" i="1" smtClean="0">
                        <a:latin typeface="Cambria Math"/>
                      </a:rPr>
                      <m:t>𝑏</m:t>
                    </m:r>
                    <m:r>
                      <a:rPr lang="cs-CZ" sz="3000" b="0" i="1" smtClean="0">
                        <a:latin typeface="Cambria Math"/>
                        <a:ea typeface="Cambria Math"/>
                      </a:rPr>
                      <m:t>≠0</m:t>
                    </m:r>
                  </m:oMath>
                </a14:m>
                <a:r>
                  <a:rPr lang="cs-CZ" sz="3000" dirty="0" smtClean="0"/>
                  <a:t> </a:t>
                </a:r>
                <a:br>
                  <a:rPr lang="cs-CZ" sz="3000" dirty="0" smtClean="0"/>
                </a:br>
                <a:r>
                  <a:rPr lang="cs-CZ" sz="3000" dirty="0" smtClean="0"/>
                  <a:t>a </a:t>
                </a:r>
                <a14:m>
                  <m:oMath xmlns:m="http://schemas.openxmlformats.org/officeDocument/2006/math">
                    <m:sSub>
                      <m:sSubPr>
                        <m:ctrlPr>
                          <a:rPr lang="cs-CZ" sz="3000" i="1" smtClean="0">
                            <a:latin typeface="Cambria Math"/>
                          </a:rPr>
                        </m:ctrlPr>
                      </m:sSubPr>
                      <m:e>
                        <m:r>
                          <a:rPr lang="cs-CZ" sz="3000" b="0" i="1" smtClean="0">
                            <a:latin typeface="Cambria Math"/>
                          </a:rPr>
                          <m:t>𝑏</m:t>
                        </m:r>
                      </m:e>
                      <m:sub>
                        <m:r>
                          <a:rPr lang="cs-CZ" sz="3000" b="0" i="1" smtClean="0">
                            <a:latin typeface="Cambria Math"/>
                          </a:rPr>
                          <m:t>𝑛</m:t>
                        </m:r>
                      </m:sub>
                    </m:sSub>
                    <m:r>
                      <a:rPr lang="cs-CZ" sz="3000" i="1">
                        <a:latin typeface="Cambria Math"/>
                        <a:ea typeface="Cambria Math"/>
                      </a:rPr>
                      <m:t>≠</m:t>
                    </m:r>
                    <m:r>
                      <a:rPr lang="cs-CZ" sz="3000" b="0" i="1" smtClean="0">
                        <a:latin typeface="Cambria Math"/>
                        <a:ea typeface="Cambria Math"/>
                      </a:rPr>
                      <m:t>0</m:t>
                    </m:r>
                  </m:oMath>
                </a14:m>
                <a:r>
                  <a:rPr lang="cs-CZ" sz="3000" dirty="0" smtClean="0"/>
                  <a:t> pro každé </a:t>
                </a:r>
                <a14:m>
                  <m:oMath xmlns:m="http://schemas.openxmlformats.org/officeDocument/2006/math">
                    <m:r>
                      <a:rPr lang="cs-CZ" sz="3000" b="0" i="1" smtClean="0">
                        <a:latin typeface="Cambria Math"/>
                      </a:rPr>
                      <m:t>𝑛</m:t>
                    </m:r>
                    <m:r>
                      <a:rPr lang="cs-CZ" sz="3000" b="0" i="1" smtClean="0">
                        <a:latin typeface="Cambria Math"/>
                        <a:ea typeface="Cambria Math"/>
                      </a:rPr>
                      <m:t>∈</m:t>
                    </m:r>
                    <m:r>
                      <a:rPr lang="cs-CZ" sz="3000" b="0" i="1" smtClean="0">
                        <a:latin typeface="Cambria Math"/>
                        <a:ea typeface="Cambria Math"/>
                      </a:rPr>
                      <m:t>𝑁</m:t>
                    </m:r>
                  </m:oMath>
                </a14:m>
                <a:r>
                  <a:rPr lang="cs-CZ" sz="3000" dirty="0" smtClean="0"/>
                  <a:t>, je konvergentní také posloupnost </a:t>
                </a:r>
                <a14:m>
                  <m:oMath xmlns:m="http://schemas.openxmlformats.org/officeDocument/2006/math">
                    <m:sSubSup>
                      <m:sSubSupPr>
                        <m:ctrlPr>
                          <a:rPr lang="cs-CZ" sz="3000" i="1">
                            <a:latin typeface="Cambria Math"/>
                          </a:rPr>
                        </m:ctrlPr>
                      </m:sSubSupPr>
                      <m:e>
                        <m:d>
                          <m:dPr>
                            <m:ctrlPr>
                              <a:rPr lang="cs-CZ" sz="3000" i="1">
                                <a:latin typeface="Cambria Math"/>
                              </a:rPr>
                            </m:ctrlPr>
                          </m:dPr>
                          <m:e>
                            <m:f>
                              <m:fPr>
                                <m:ctrlPr>
                                  <a:rPr lang="cs-CZ" sz="3000" i="1" smtClean="0">
                                    <a:latin typeface="Cambria Math"/>
                                  </a:rPr>
                                </m:ctrlPr>
                              </m:fPr>
                              <m:num>
                                <m:sSub>
                                  <m:sSubPr>
                                    <m:ctrlPr>
                                      <a:rPr lang="cs-CZ" sz="3000" i="1" smtClean="0">
                                        <a:latin typeface="Cambria Math"/>
                                      </a:rPr>
                                    </m:ctrlPr>
                                  </m:sSubPr>
                                  <m:e>
                                    <m:r>
                                      <a:rPr lang="cs-CZ" sz="3000" b="0" i="1" smtClean="0">
                                        <a:latin typeface="Cambria Math"/>
                                      </a:rPr>
                                      <m:t>𝑎</m:t>
                                    </m:r>
                                  </m:e>
                                  <m:sub>
                                    <m:r>
                                      <a:rPr lang="cs-CZ" sz="3000" b="0" i="1" smtClean="0">
                                        <a:latin typeface="Cambria Math"/>
                                      </a:rPr>
                                      <m:t>𝑛</m:t>
                                    </m:r>
                                  </m:sub>
                                </m:sSub>
                              </m:num>
                              <m:den>
                                <m:sSub>
                                  <m:sSubPr>
                                    <m:ctrlPr>
                                      <a:rPr lang="cs-CZ" sz="3000" i="1" smtClean="0">
                                        <a:latin typeface="Cambria Math"/>
                                      </a:rPr>
                                    </m:ctrlPr>
                                  </m:sSubPr>
                                  <m:e>
                                    <m:r>
                                      <a:rPr lang="cs-CZ" sz="3000" b="0" i="1" smtClean="0">
                                        <a:latin typeface="Cambria Math"/>
                                      </a:rPr>
                                      <m:t>𝑏</m:t>
                                    </m:r>
                                  </m:e>
                                  <m:sub>
                                    <m:r>
                                      <a:rPr lang="cs-CZ" sz="3000" b="0" i="1" smtClean="0">
                                        <a:latin typeface="Cambria Math"/>
                                      </a:rPr>
                                      <m:t>𝑛</m:t>
                                    </m:r>
                                  </m:sub>
                                </m:sSub>
                              </m:den>
                            </m:f>
                          </m:e>
                        </m:d>
                      </m:e>
                      <m:sub>
                        <m:r>
                          <a:rPr lang="cs-CZ" sz="3000" i="1">
                            <a:latin typeface="Cambria Math"/>
                          </a:rPr>
                          <m:t>𝑛</m:t>
                        </m:r>
                        <m:r>
                          <a:rPr lang="cs-CZ" sz="3000" i="1">
                            <a:latin typeface="Cambria Math"/>
                          </a:rPr>
                          <m:t>=1</m:t>
                        </m:r>
                      </m:sub>
                      <m:sup>
                        <m:r>
                          <a:rPr lang="cs-CZ" sz="3000" i="1">
                            <a:latin typeface="Cambria Math"/>
                          </a:rPr>
                          <m:t>∞</m:t>
                        </m:r>
                      </m:sup>
                    </m:sSubSup>
                  </m:oMath>
                </a14:m>
                <a:r>
                  <a:rPr lang="cs-CZ" sz="3000" dirty="0" smtClean="0"/>
                  <a:t>, přičemž platí:</a:t>
                </a:r>
              </a:p>
              <a:p>
                <a:pPr marL="0" indent="0">
                  <a:buNone/>
                </a:pPr>
                <a14:m>
                  <m:oMath xmlns:m="http://schemas.openxmlformats.org/officeDocument/2006/math">
                    <m:func>
                      <m:funcPr>
                        <m:ctrlPr>
                          <a:rPr lang="cs-CZ" sz="3000" i="1">
                            <a:latin typeface="Cambria Math"/>
                          </a:rPr>
                        </m:ctrlPr>
                      </m:funcPr>
                      <m:fName>
                        <m:limLow>
                          <m:limLowPr>
                            <m:ctrlPr>
                              <a:rPr lang="cs-CZ" sz="3000" i="1">
                                <a:latin typeface="Cambria Math"/>
                              </a:rPr>
                            </m:ctrlPr>
                          </m:limLowPr>
                          <m:e>
                            <m:r>
                              <m:rPr>
                                <m:sty m:val="p"/>
                              </m:rPr>
                              <a:rPr lang="cs-CZ" sz="3000">
                                <a:latin typeface="Cambria Math"/>
                              </a:rPr>
                              <m:t>lim</m:t>
                            </m:r>
                          </m:e>
                          <m:lim>
                            <m:r>
                              <a:rPr lang="cs-CZ" sz="3000" i="1">
                                <a:latin typeface="Cambria Math"/>
                              </a:rPr>
                              <m:t>𝑛</m:t>
                            </m:r>
                            <m:r>
                              <a:rPr lang="cs-CZ" sz="3000" i="1">
                                <a:latin typeface="Cambria Math"/>
                                <a:ea typeface="Cambria Math"/>
                              </a:rPr>
                              <m:t>→∞</m:t>
                            </m:r>
                          </m:lim>
                        </m:limLow>
                      </m:fName>
                      <m:e>
                        <m:sSub>
                          <m:sSubPr>
                            <m:ctrlPr>
                              <a:rPr lang="cs-CZ" sz="3000" i="1">
                                <a:latin typeface="Cambria Math"/>
                              </a:rPr>
                            </m:ctrlPr>
                          </m:sSubPr>
                          <m:e>
                            <m:r>
                              <a:rPr lang="cs-CZ" sz="3000" b="0" i="1" smtClean="0">
                                <a:latin typeface="Cambria Math"/>
                              </a:rPr>
                              <m:t>(</m:t>
                            </m:r>
                            <m:r>
                              <a:rPr lang="cs-CZ" sz="3000" i="1">
                                <a:latin typeface="Cambria Math"/>
                              </a:rPr>
                              <m:t>𝑎</m:t>
                            </m:r>
                          </m:e>
                          <m:sub>
                            <m:r>
                              <a:rPr lang="cs-CZ" sz="3000" i="1">
                                <a:latin typeface="Cambria Math"/>
                              </a:rPr>
                              <m:t>𝑛</m:t>
                            </m:r>
                          </m:sub>
                        </m:sSub>
                        <m:r>
                          <a:rPr lang="cs-CZ" sz="3000" i="1">
                            <a:latin typeface="Cambria Math"/>
                            <a:ea typeface="Cambria Math"/>
                          </a:rPr>
                          <m:t>±</m:t>
                        </m:r>
                        <m:sSub>
                          <m:sSubPr>
                            <m:ctrlPr>
                              <a:rPr lang="cs-CZ" sz="3000" b="0" i="1" smtClean="0">
                                <a:latin typeface="Cambria Math"/>
                              </a:rPr>
                            </m:ctrlPr>
                          </m:sSubPr>
                          <m:e>
                            <m:r>
                              <a:rPr lang="cs-CZ" sz="3000" b="0" i="1" smtClean="0">
                                <a:latin typeface="Cambria Math"/>
                              </a:rPr>
                              <m:t>𝑏</m:t>
                            </m:r>
                          </m:e>
                          <m:sub>
                            <m:r>
                              <a:rPr lang="cs-CZ" sz="3000" b="0" i="1" smtClean="0">
                                <a:latin typeface="Cambria Math"/>
                              </a:rPr>
                              <m:t>𝑛</m:t>
                            </m:r>
                          </m:sub>
                        </m:sSub>
                        <m:r>
                          <a:rPr lang="cs-CZ" sz="3000" b="0" i="1" smtClean="0">
                            <a:latin typeface="Cambria Math"/>
                          </a:rPr>
                          <m:t>)</m:t>
                        </m:r>
                        <m:r>
                          <a:rPr lang="cs-CZ" sz="3000" i="1">
                            <a:latin typeface="Cambria Math"/>
                          </a:rPr>
                          <m:t>=</m:t>
                        </m:r>
                        <m:func>
                          <m:funcPr>
                            <m:ctrlPr>
                              <a:rPr lang="cs-CZ" sz="3000" i="1">
                                <a:latin typeface="Cambria Math"/>
                              </a:rPr>
                            </m:ctrlPr>
                          </m:funcPr>
                          <m:fName>
                            <m:limLow>
                              <m:limLowPr>
                                <m:ctrlPr>
                                  <a:rPr lang="cs-CZ" sz="3000" i="1">
                                    <a:latin typeface="Cambria Math"/>
                                  </a:rPr>
                                </m:ctrlPr>
                              </m:limLowPr>
                              <m:e>
                                <m:r>
                                  <m:rPr>
                                    <m:sty m:val="p"/>
                                  </m:rPr>
                                  <a:rPr lang="cs-CZ" sz="3000">
                                    <a:latin typeface="Cambria Math"/>
                                  </a:rPr>
                                  <m:t>lim</m:t>
                                </m:r>
                              </m:e>
                              <m:lim>
                                <m:r>
                                  <a:rPr lang="cs-CZ" sz="3000" i="1">
                                    <a:latin typeface="Cambria Math"/>
                                  </a:rPr>
                                  <m:t>𝑛</m:t>
                                </m:r>
                                <m:r>
                                  <a:rPr lang="cs-CZ" sz="3000" i="1">
                                    <a:latin typeface="Cambria Math"/>
                                    <a:ea typeface="Cambria Math"/>
                                  </a:rPr>
                                  <m:t>→∞</m:t>
                                </m:r>
                              </m:lim>
                            </m:limLow>
                          </m:fName>
                          <m:e>
                            <m:sSub>
                              <m:sSubPr>
                                <m:ctrlPr>
                                  <a:rPr lang="cs-CZ" sz="3000" i="1">
                                    <a:latin typeface="Cambria Math"/>
                                  </a:rPr>
                                </m:ctrlPr>
                              </m:sSubPr>
                              <m:e>
                                <m:r>
                                  <a:rPr lang="cs-CZ" sz="3000" i="1">
                                    <a:latin typeface="Cambria Math"/>
                                  </a:rPr>
                                  <m:t>𝑎</m:t>
                                </m:r>
                              </m:e>
                              <m:sub>
                                <m:r>
                                  <a:rPr lang="cs-CZ" sz="3000" i="1">
                                    <a:latin typeface="Cambria Math"/>
                                  </a:rPr>
                                  <m:t>𝑛</m:t>
                                </m:r>
                              </m:sub>
                            </m:sSub>
                          </m:e>
                        </m:func>
                        <m:r>
                          <a:rPr lang="cs-CZ" sz="3000" i="1">
                            <a:latin typeface="Cambria Math"/>
                            <a:ea typeface="Cambria Math"/>
                          </a:rPr>
                          <m:t>±</m:t>
                        </m:r>
                        <m:func>
                          <m:funcPr>
                            <m:ctrlPr>
                              <a:rPr lang="cs-CZ" sz="3000" i="1">
                                <a:latin typeface="Cambria Math"/>
                              </a:rPr>
                            </m:ctrlPr>
                          </m:funcPr>
                          <m:fName>
                            <m:limLow>
                              <m:limLowPr>
                                <m:ctrlPr>
                                  <a:rPr lang="cs-CZ" sz="3000" i="1">
                                    <a:latin typeface="Cambria Math"/>
                                  </a:rPr>
                                </m:ctrlPr>
                              </m:limLowPr>
                              <m:e>
                                <m:r>
                                  <m:rPr>
                                    <m:sty m:val="p"/>
                                  </m:rPr>
                                  <a:rPr lang="cs-CZ" sz="3000">
                                    <a:latin typeface="Cambria Math"/>
                                  </a:rPr>
                                  <m:t>lim</m:t>
                                </m:r>
                              </m:e>
                              <m:lim>
                                <m:r>
                                  <a:rPr lang="cs-CZ" sz="3000" i="1">
                                    <a:latin typeface="Cambria Math"/>
                                  </a:rPr>
                                  <m:t>𝑛</m:t>
                                </m:r>
                                <m:r>
                                  <a:rPr lang="cs-CZ" sz="3000" i="1">
                                    <a:latin typeface="Cambria Math"/>
                                    <a:ea typeface="Cambria Math"/>
                                  </a:rPr>
                                  <m:t>→∞</m:t>
                                </m:r>
                              </m:lim>
                            </m:limLow>
                          </m:fName>
                          <m:e>
                            <m:sSub>
                              <m:sSubPr>
                                <m:ctrlPr>
                                  <a:rPr lang="cs-CZ" sz="3000" i="1">
                                    <a:latin typeface="Cambria Math"/>
                                  </a:rPr>
                                </m:ctrlPr>
                              </m:sSubPr>
                              <m:e>
                                <m:r>
                                  <a:rPr lang="cs-CZ" sz="3000" b="0" i="1" smtClean="0">
                                    <a:latin typeface="Cambria Math"/>
                                  </a:rPr>
                                  <m:t>𝑏</m:t>
                                </m:r>
                              </m:e>
                              <m:sub>
                                <m:r>
                                  <a:rPr lang="cs-CZ" sz="3000" i="1">
                                    <a:latin typeface="Cambria Math"/>
                                  </a:rPr>
                                  <m:t>𝑛</m:t>
                                </m:r>
                              </m:sub>
                            </m:sSub>
                            <m:r>
                              <a:rPr lang="cs-CZ" sz="3000" i="1">
                                <a:latin typeface="Cambria Math"/>
                              </a:rPr>
                              <m:t>=</m:t>
                            </m:r>
                            <m:r>
                              <a:rPr lang="cs-CZ" sz="3000" i="1">
                                <a:latin typeface="Cambria Math"/>
                              </a:rPr>
                              <m:t>𝑎</m:t>
                            </m:r>
                            <m:r>
                              <a:rPr lang="cs-CZ" sz="3000" i="1">
                                <a:latin typeface="Cambria Math"/>
                                <a:ea typeface="Cambria Math"/>
                              </a:rPr>
                              <m:t>±</m:t>
                            </m:r>
                            <m:r>
                              <a:rPr lang="cs-CZ" sz="3000" b="0" i="1" smtClean="0">
                                <a:latin typeface="Cambria Math"/>
                              </a:rPr>
                              <m:t>𝑏</m:t>
                            </m:r>
                          </m:e>
                        </m:func>
                      </m:e>
                    </m:func>
                  </m:oMath>
                </a14:m>
                <a:r>
                  <a:rPr lang="cs-CZ" sz="3000" dirty="0" smtClean="0"/>
                  <a:t>,</a:t>
                </a:r>
              </a:p>
              <a:p>
                <a:pPr marL="0" indent="0">
                  <a:buNone/>
                </a:pPr>
                <a14:m>
                  <m:oMath xmlns:m="http://schemas.openxmlformats.org/officeDocument/2006/math">
                    <m:func>
                      <m:funcPr>
                        <m:ctrlPr>
                          <a:rPr lang="cs-CZ" sz="3000" i="1">
                            <a:latin typeface="Cambria Math"/>
                          </a:rPr>
                        </m:ctrlPr>
                      </m:funcPr>
                      <m:fName>
                        <m:limLow>
                          <m:limLowPr>
                            <m:ctrlPr>
                              <a:rPr lang="cs-CZ" sz="3000" i="1">
                                <a:latin typeface="Cambria Math"/>
                              </a:rPr>
                            </m:ctrlPr>
                          </m:limLowPr>
                          <m:e>
                            <m:r>
                              <m:rPr>
                                <m:sty m:val="p"/>
                              </m:rPr>
                              <a:rPr lang="cs-CZ" sz="3000">
                                <a:latin typeface="Cambria Math"/>
                              </a:rPr>
                              <m:t>lim</m:t>
                            </m:r>
                          </m:e>
                          <m:lim>
                            <m:r>
                              <a:rPr lang="cs-CZ" sz="3000" i="1">
                                <a:latin typeface="Cambria Math"/>
                              </a:rPr>
                              <m:t>𝑛</m:t>
                            </m:r>
                            <m:r>
                              <a:rPr lang="cs-CZ" sz="3000" i="1">
                                <a:latin typeface="Cambria Math"/>
                                <a:ea typeface="Cambria Math"/>
                              </a:rPr>
                              <m:t>→∞</m:t>
                            </m:r>
                          </m:lim>
                        </m:limLow>
                      </m:fName>
                      <m:e>
                        <m:sSub>
                          <m:sSubPr>
                            <m:ctrlPr>
                              <a:rPr lang="cs-CZ" sz="3000" i="1">
                                <a:latin typeface="Cambria Math"/>
                              </a:rPr>
                            </m:ctrlPr>
                          </m:sSubPr>
                          <m:e>
                            <m:r>
                              <a:rPr lang="cs-CZ" sz="3000" i="1">
                                <a:latin typeface="Cambria Math"/>
                              </a:rPr>
                              <m:t>𝑎</m:t>
                            </m:r>
                          </m:e>
                          <m:sub>
                            <m:r>
                              <a:rPr lang="cs-CZ" sz="3000" i="1">
                                <a:latin typeface="Cambria Math"/>
                              </a:rPr>
                              <m:t>𝑛</m:t>
                            </m:r>
                          </m:sub>
                        </m:sSub>
                        <m:sSub>
                          <m:sSubPr>
                            <m:ctrlPr>
                              <a:rPr lang="cs-CZ" sz="3000" i="1" smtClean="0">
                                <a:latin typeface="Cambria Math"/>
                              </a:rPr>
                            </m:ctrlPr>
                          </m:sSubPr>
                          <m:e>
                            <m:r>
                              <a:rPr lang="cs-CZ" sz="3000" b="0" i="1" smtClean="0">
                                <a:latin typeface="Cambria Math"/>
                              </a:rPr>
                              <m:t>𝑏</m:t>
                            </m:r>
                          </m:e>
                          <m:sub>
                            <m:r>
                              <a:rPr lang="cs-CZ" sz="3000" b="0" i="1" smtClean="0">
                                <a:latin typeface="Cambria Math"/>
                              </a:rPr>
                              <m:t>𝑛</m:t>
                            </m:r>
                          </m:sub>
                        </m:sSub>
                        <m:r>
                          <a:rPr lang="cs-CZ" sz="3000" i="1">
                            <a:latin typeface="Cambria Math"/>
                          </a:rPr>
                          <m:t>=</m:t>
                        </m:r>
                        <m:func>
                          <m:funcPr>
                            <m:ctrlPr>
                              <a:rPr lang="cs-CZ" sz="3000" i="1">
                                <a:latin typeface="Cambria Math"/>
                              </a:rPr>
                            </m:ctrlPr>
                          </m:funcPr>
                          <m:fName>
                            <m:limLow>
                              <m:limLowPr>
                                <m:ctrlPr>
                                  <a:rPr lang="cs-CZ" sz="3000" i="1">
                                    <a:latin typeface="Cambria Math"/>
                                  </a:rPr>
                                </m:ctrlPr>
                              </m:limLowPr>
                              <m:e>
                                <m:r>
                                  <m:rPr>
                                    <m:sty m:val="p"/>
                                  </m:rPr>
                                  <a:rPr lang="cs-CZ" sz="3000">
                                    <a:latin typeface="Cambria Math"/>
                                  </a:rPr>
                                  <m:t>lim</m:t>
                                </m:r>
                              </m:e>
                              <m:lim>
                                <m:r>
                                  <a:rPr lang="cs-CZ" sz="3000" i="1">
                                    <a:latin typeface="Cambria Math"/>
                                  </a:rPr>
                                  <m:t>𝑛</m:t>
                                </m:r>
                                <m:r>
                                  <a:rPr lang="cs-CZ" sz="3000" i="1">
                                    <a:latin typeface="Cambria Math"/>
                                    <a:ea typeface="Cambria Math"/>
                                  </a:rPr>
                                  <m:t>→∞</m:t>
                                </m:r>
                              </m:lim>
                            </m:limLow>
                          </m:fName>
                          <m:e>
                            <m:sSub>
                              <m:sSubPr>
                                <m:ctrlPr>
                                  <a:rPr lang="cs-CZ" sz="3000" i="1">
                                    <a:latin typeface="Cambria Math"/>
                                  </a:rPr>
                                </m:ctrlPr>
                              </m:sSubPr>
                              <m:e>
                                <m:r>
                                  <a:rPr lang="cs-CZ" sz="3000" i="1">
                                    <a:latin typeface="Cambria Math"/>
                                  </a:rPr>
                                  <m:t>𝑎</m:t>
                                </m:r>
                              </m:e>
                              <m:sub>
                                <m:r>
                                  <a:rPr lang="cs-CZ" sz="3000" i="1">
                                    <a:latin typeface="Cambria Math"/>
                                  </a:rPr>
                                  <m:t>𝑛</m:t>
                                </m:r>
                              </m:sub>
                            </m:sSub>
                            <m:r>
                              <a:rPr lang="cs-CZ" sz="3000" i="1" smtClean="0">
                                <a:latin typeface="Cambria Math"/>
                                <a:ea typeface="Cambria Math"/>
                              </a:rPr>
                              <m:t>∙</m:t>
                            </m:r>
                            <m:func>
                              <m:funcPr>
                                <m:ctrlPr>
                                  <a:rPr lang="cs-CZ" sz="3000" i="1">
                                    <a:latin typeface="Cambria Math"/>
                                  </a:rPr>
                                </m:ctrlPr>
                              </m:funcPr>
                              <m:fName>
                                <m:limLow>
                                  <m:limLowPr>
                                    <m:ctrlPr>
                                      <a:rPr lang="cs-CZ" sz="3000" i="1">
                                        <a:latin typeface="Cambria Math"/>
                                      </a:rPr>
                                    </m:ctrlPr>
                                  </m:limLowPr>
                                  <m:e>
                                    <m:r>
                                      <m:rPr>
                                        <m:sty m:val="p"/>
                                      </m:rPr>
                                      <a:rPr lang="cs-CZ" sz="3000">
                                        <a:latin typeface="Cambria Math"/>
                                      </a:rPr>
                                      <m:t>lim</m:t>
                                    </m:r>
                                  </m:e>
                                  <m:lim>
                                    <m:r>
                                      <a:rPr lang="cs-CZ" sz="3000" i="1">
                                        <a:latin typeface="Cambria Math"/>
                                      </a:rPr>
                                      <m:t>𝑛</m:t>
                                    </m:r>
                                    <m:r>
                                      <a:rPr lang="cs-CZ" sz="3000" i="1">
                                        <a:latin typeface="Cambria Math"/>
                                        <a:ea typeface="Cambria Math"/>
                                      </a:rPr>
                                      <m:t>→∞</m:t>
                                    </m:r>
                                  </m:lim>
                                </m:limLow>
                              </m:fName>
                              <m:e>
                                <m:sSub>
                                  <m:sSubPr>
                                    <m:ctrlPr>
                                      <a:rPr lang="cs-CZ" sz="3000" i="1">
                                        <a:latin typeface="Cambria Math"/>
                                      </a:rPr>
                                    </m:ctrlPr>
                                  </m:sSubPr>
                                  <m:e>
                                    <m:r>
                                      <a:rPr lang="cs-CZ" sz="3000" b="0" i="1" smtClean="0">
                                        <a:latin typeface="Cambria Math"/>
                                      </a:rPr>
                                      <m:t>𝑏</m:t>
                                    </m:r>
                                  </m:e>
                                  <m:sub>
                                    <m:r>
                                      <a:rPr lang="cs-CZ" sz="3000" i="1">
                                        <a:latin typeface="Cambria Math"/>
                                      </a:rPr>
                                      <m:t>𝑛</m:t>
                                    </m:r>
                                  </m:sub>
                                </m:sSub>
                                <m:r>
                                  <a:rPr lang="cs-CZ" sz="3000" i="1">
                                    <a:latin typeface="Cambria Math"/>
                                  </a:rPr>
                                  <m:t>=</m:t>
                                </m:r>
                                <m:r>
                                  <a:rPr lang="cs-CZ" sz="3000" i="1">
                                    <a:latin typeface="Cambria Math"/>
                                  </a:rPr>
                                  <m:t>𝑎</m:t>
                                </m:r>
                              </m:e>
                            </m:func>
                          </m:e>
                        </m:func>
                        <m:r>
                          <a:rPr lang="cs-CZ" sz="3000" b="0" i="1" smtClean="0">
                            <a:latin typeface="Cambria Math"/>
                          </a:rPr>
                          <m:t>𝑏</m:t>
                        </m:r>
                      </m:e>
                    </m:func>
                  </m:oMath>
                </a14:m>
                <a:r>
                  <a:rPr lang="cs-CZ" sz="3000" dirty="0" smtClean="0"/>
                  <a:t>,</a:t>
                </a:r>
              </a:p>
              <a:p>
                <a:pPr marL="0" indent="0">
                  <a:buNone/>
                </a:pPr>
                <a14:m>
                  <m:oMath xmlns:m="http://schemas.openxmlformats.org/officeDocument/2006/math">
                    <m:func>
                      <m:funcPr>
                        <m:ctrlPr>
                          <a:rPr lang="cs-CZ" sz="3000" i="1">
                            <a:latin typeface="Cambria Math"/>
                          </a:rPr>
                        </m:ctrlPr>
                      </m:funcPr>
                      <m:fName>
                        <m:limLow>
                          <m:limLowPr>
                            <m:ctrlPr>
                              <a:rPr lang="cs-CZ" sz="3000" i="1">
                                <a:latin typeface="Cambria Math"/>
                              </a:rPr>
                            </m:ctrlPr>
                          </m:limLowPr>
                          <m:e>
                            <m:r>
                              <m:rPr>
                                <m:sty m:val="p"/>
                              </m:rPr>
                              <a:rPr lang="cs-CZ" sz="3000">
                                <a:latin typeface="Cambria Math"/>
                              </a:rPr>
                              <m:t>lim</m:t>
                            </m:r>
                          </m:e>
                          <m:lim>
                            <m:r>
                              <a:rPr lang="cs-CZ" sz="3000" i="1">
                                <a:latin typeface="Cambria Math"/>
                              </a:rPr>
                              <m:t>𝑛</m:t>
                            </m:r>
                            <m:r>
                              <a:rPr lang="cs-CZ" sz="3000" i="1">
                                <a:latin typeface="Cambria Math"/>
                                <a:ea typeface="Cambria Math"/>
                              </a:rPr>
                              <m:t>→∞</m:t>
                            </m:r>
                          </m:lim>
                        </m:limLow>
                        <m:r>
                          <a:rPr lang="cs-CZ" sz="3000" b="0" i="1" smtClean="0">
                            <a:latin typeface="Cambria Math"/>
                            <a:ea typeface="Cambria Math"/>
                          </a:rPr>
                          <m:t>𝑐</m:t>
                        </m:r>
                      </m:fName>
                      <m:e>
                        <m:sSub>
                          <m:sSubPr>
                            <m:ctrlPr>
                              <a:rPr lang="cs-CZ" sz="3000" i="1">
                                <a:latin typeface="Cambria Math"/>
                              </a:rPr>
                            </m:ctrlPr>
                          </m:sSubPr>
                          <m:e>
                            <m:r>
                              <a:rPr lang="cs-CZ" sz="3000" i="1">
                                <a:latin typeface="Cambria Math"/>
                              </a:rPr>
                              <m:t>𝑎</m:t>
                            </m:r>
                          </m:e>
                          <m:sub>
                            <m:r>
                              <a:rPr lang="cs-CZ" sz="3000" i="1">
                                <a:latin typeface="Cambria Math"/>
                              </a:rPr>
                              <m:t>𝑛</m:t>
                            </m:r>
                          </m:sub>
                        </m:sSub>
                        <m:r>
                          <a:rPr lang="cs-CZ" sz="3000" i="1">
                            <a:latin typeface="Cambria Math"/>
                          </a:rPr>
                          <m:t>=</m:t>
                        </m:r>
                        <m:r>
                          <a:rPr lang="cs-CZ" sz="3000" b="0" i="1" smtClean="0">
                            <a:latin typeface="Cambria Math"/>
                          </a:rPr>
                          <m:t>𝑐</m:t>
                        </m:r>
                        <m:func>
                          <m:funcPr>
                            <m:ctrlPr>
                              <a:rPr lang="cs-CZ" sz="3000" i="1">
                                <a:latin typeface="Cambria Math"/>
                              </a:rPr>
                            </m:ctrlPr>
                          </m:funcPr>
                          <m:fName>
                            <m:limLow>
                              <m:limLowPr>
                                <m:ctrlPr>
                                  <a:rPr lang="cs-CZ" sz="3000" i="1">
                                    <a:latin typeface="Cambria Math"/>
                                  </a:rPr>
                                </m:ctrlPr>
                              </m:limLowPr>
                              <m:e>
                                <m:r>
                                  <m:rPr>
                                    <m:sty m:val="p"/>
                                  </m:rPr>
                                  <a:rPr lang="cs-CZ" sz="3000">
                                    <a:latin typeface="Cambria Math"/>
                                  </a:rPr>
                                  <m:t>lim</m:t>
                                </m:r>
                              </m:e>
                              <m:lim>
                                <m:r>
                                  <a:rPr lang="cs-CZ" sz="3000" i="1">
                                    <a:latin typeface="Cambria Math"/>
                                  </a:rPr>
                                  <m:t>𝑛</m:t>
                                </m:r>
                                <m:r>
                                  <a:rPr lang="cs-CZ" sz="3000" i="1">
                                    <a:latin typeface="Cambria Math"/>
                                    <a:ea typeface="Cambria Math"/>
                                  </a:rPr>
                                  <m:t>→∞</m:t>
                                </m:r>
                              </m:lim>
                            </m:limLow>
                          </m:fName>
                          <m:e>
                            <m:sSub>
                              <m:sSubPr>
                                <m:ctrlPr>
                                  <a:rPr lang="cs-CZ" sz="3000" i="1">
                                    <a:latin typeface="Cambria Math"/>
                                  </a:rPr>
                                </m:ctrlPr>
                              </m:sSubPr>
                              <m:e>
                                <m:r>
                                  <a:rPr lang="cs-CZ" sz="3000" i="1">
                                    <a:latin typeface="Cambria Math"/>
                                  </a:rPr>
                                  <m:t>𝑎</m:t>
                                </m:r>
                              </m:e>
                              <m:sub>
                                <m:r>
                                  <a:rPr lang="cs-CZ" sz="3000" i="1">
                                    <a:latin typeface="Cambria Math"/>
                                  </a:rPr>
                                  <m:t>𝑛</m:t>
                                </m:r>
                              </m:sub>
                            </m:sSub>
                            <m:r>
                              <a:rPr lang="cs-CZ" sz="3000" i="1">
                                <a:latin typeface="Cambria Math"/>
                              </a:rPr>
                              <m:t>=</m:t>
                            </m:r>
                            <m:r>
                              <a:rPr lang="cs-CZ" sz="3000" b="0" i="1" smtClean="0">
                                <a:latin typeface="Cambria Math"/>
                              </a:rPr>
                              <m:t>𝑐</m:t>
                            </m:r>
                            <m:r>
                              <a:rPr lang="cs-CZ" sz="3000" i="1">
                                <a:latin typeface="Cambria Math"/>
                              </a:rPr>
                              <m:t>𝑎</m:t>
                            </m:r>
                          </m:e>
                        </m:func>
                      </m:e>
                    </m:func>
                  </m:oMath>
                </a14:m>
                <a:r>
                  <a:rPr lang="cs-CZ" sz="3000" dirty="0" smtClean="0"/>
                  <a:t>,</a:t>
                </a:r>
                <a:endParaRPr lang="cs-CZ" sz="3000" dirty="0"/>
              </a:p>
            </p:txBody>
          </p:sp>
        </mc:Choice>
        <mc:Fallback xmlns="">
          <p:sp>
            <p:nvSpPr>
              <p:cNvPr id="6" name="Zástupný symbol pro obsah 5"/>
              <p:cNvSpPr>
                <a:spLocks noGrp="1" noRot="1" noChangeAspect="1" noMove="1" noResize="1" noEditPoints="1" noAdjustHandles="1" noChangeArrowheads="1" noChangeShapeType="1" noTextEdit="1"/>
              </p:cNvSpPr>
              <p:nvPr>
                <p:ph idx="1"/>
              </p:nvPr>
            </p:nvSpPr>
            <p:spPr>
              <a:xfrm>
                <a:off x="251520" y="0"/>
                <a:ext cx="8640960" cy="6857999"/>
              </a:xfrm>
              <a:blipFill rotWithShape="1">
                <a:blip r:embed="rId2"/>
                <a:stretch>
                  <a:fillRect l="-1763" t="-1156"/>
                </a:stretch>
              </a:blipFill>
            </p:spPr>
            <p:txBody>
              <a:bodyPr/>
              <a:lstStyle/>
              <a:p>
                <a:r>
                  <a:rPr lang="cs-CZ">
                    <a:noFill/>
                  </a:rPr>
                  <a:t> </a:t>
                </a:r>
              </a:p>
            </p:txBody>
          </p:sp>
        </mc:Fallback>
      </mc:AlternateContent>
    </p:spTree>
    <p:extLst>
      <p:ext uri="{BB962C8B-B14F-4D97-AF65-F5344CB8AC3E}">
        <p14:creationId xmlns:p14="http://schemas.microsoft.com/office/powerpoint/2010/main" val="1806726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 calcmode="lin" valueType="num">
                                      <p:cBhvr additive="base">
                                        <p:cTn id="21" dur="500" fill="hold"/>
                                        <p:tgtEl>
                                          <p:spTgt spid="6">
                                            <p:txEl>
                                              <p:pRg st="3" end="3"/>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6">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 calcmode="lin" valueType="num">
                                      <p:cBhvr additive="base">
                                        <p:cTn id="27" dur="500" fill="hold"/>
                                        <p:tgtEl>
                                          <p:spTgt spid="6">
                                            <p:txEl>
                                              <p:pRg st="4" end="4"/>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6">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6">
                                            <p:txEl>
                                              <p:pRg st="5" end="5"/>
                                            </p:txEl>
                                          </p:spTgt>
                                        </p:tgtEl>
                                        <p:attrNameLst>
                                          <p:attrName>style.visibility</p:attrName>
                                        </p:attrNameLst>
                                      </p:cBhvr>
                                      <p:to>
                                        <p:strVal val="visible"/>
                                      </p:to>
                                    </p:set>
                                    <p:anim calcmode="lin" valueType="num">
                                      <p:cBhvr additive="base">
                                        <p:cTn id="33" dur="500" fill="hold"/>
                                        <p:tgtEl>
                                          <p:spTgt spid="6">
                                            <p:txEl>
                                              <p:pRg st="5" end="5"/>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6">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Zástupný symbol pro obsah 5"/>
              <p:cNvSpPr>
                <a:spLocks noGrp="1"/>
              </p:cNvSpPr>
              <p:nvPr>
                <p:ph idx="1"/>
              </p:nvPr>
            </p:nvSpPr>
            <p:spPr>
              <a:xfrm>
                <a:off x="251520" y="188639"/>
                <a:ext cx="8640960" cy="1080121"/>
              </a:xfrm>
            </p:spPr>
            <p:txBody>
              <a:bodyPr>
                <a:normAutofit/>
              </a:bodyPr>
              <a:lstStyle/>
              <a:p>
                <a:pPr marL="0" indent="0">
                  <a:buNone/>
                </a:pPr>
                <a14:m>
                  <m:oMath xmlns:m="http://schemas.openxmlformats.org/officeDocument/2006/math">
                    <m:func>
                      <m:funcPr>
                        <m:ctrlPr>
                          <a:rPr lang="cs-CZ" sz="3000" i="1" smtClean="0">
                            <a:latin typeface="Cambria Math"/>
                          </a:rPr>
                        </m:ctrlPr>
                      </m:funcPr>
                      <m:fName>
                        <m:limLow>
                          <m:limLowPr>
                            <m:ctrlPr>
                              <a:rPr lang="cs-CZ" sz="3000" i="1">
                                <a:latin typeface="Cambria Math"/>
                              </a:rPr>
                            </m:ctrlPr>
                          </m:limLowPr>
                          <m:e>
                            <m:r>
                              <m:rPr>
                                <m:sty m:val="p"/>
                              </m:rPr>
                              <a:rPr lang="cs-CZ" sz="3000">
                                <a:latin typeface="Cambria Math"/>
                              </a:rPr>
                              <m:t>lim</m:t>
                            </m:r>
                          </m:e>
                          <m:lim>
                            <m:r>
                              <a:rPr lang="cs-CZ" sz="3000" i="1">
                                <a:latin typeface="Cambria Math"/>
                              </a:rPr>
                              <m:t>𝑛</m:t>
                            </m:r>
                            <m:r>
                              <a:rPr lang="cs-CZ" sz="3000" i="1">
                                <a:latin typeface="Cambria Math"/>
                                <a:ea typeface="Cambria Math"/>
                              </a:rPr>
                              <m:t>→∞</m:t>
                            </m:r>
                          </m:lim>
                        </m:limLow>
                      </m:fName>
                      <m:e>
                        <m:f>
                          <m:fPr>
                            <m:ctrlPr>
                              <a:rPr lang="cs-CZ" sz="3000" i="1" smtClean="0">
                                <a:latin typeface="Cambria Math"/>
                                <a:ea typeface="Cambria Math"/>
                              </a:rPr>
                            </m:ctrlPr>
                          </m:fPr>
                          <m:num>
                            <m:sSub>
                              <m:sSubPr>
                                <m:ctrlPr>
                                  <a:rPr lang="cs-CZ" sz="3000" i="1" smtClean="0">
                                    <a:latin typeface="Cambria Math"/>
                                    <a:ea typeface="Cambria Math"/>
                                  </a:rPr>
                                </m:ctrlPr>
                              </m:sSubPr>
                              <m:e>
                                <m:r>
                                  <a:rPr lang="cs-CZ" sz="3000" b="0" i="1" smtClean="0">
                                    <a:latin typeface="Cambria Math"/>
                                    <a:ea typeface="Cambria Math"/>
                                  </a:rPr>
                                  <m:t>𝑎</m:t>
                                </m:r>
                              </m:e>
                              <m:sub>
                                <m:r>
                                  <a:rPr lang="cs-CZ" sz="3000" b="0" i="1" smtClean="0">
                                    <a:latin typeface="Cambria Math"/>
                                    <a:ea typeface="Cambria Math"/>
                                  </a:rPr>
                                  <m:t>𝑛</m:t>
                                </m:r>
                              </m:sub>
                            </m:sSub>
                          </m:num>
                          <m:den>
                            <m:sSub>
                              <m:sSubPr>
                                <m:ctrlPr>
                                  <a:rPr lang="cs-CZ" sz="3000" i="1" smtClean="0">
                                    <a:latin typeface="Cambria Math"/>
                                    <a:ea typeface="Cambria Math"/>
                                  </a:rPr>
                                </m:ctrlPr>
                              </m:sSubPr>
                              <m:e>
                                <m:r>
                                  <a:rPr lang="cs-CZ" sz="3000" b="0" i="1" smtClean="0">
                                    <a:latin typeface="Cambria Math"/>
                                    <a:ea typeface="Cambria Math"/>
                                  </a:rPr>
                                  <m:t>𝑏</m:t>
                                </m:r>
                              </m:e>
                              <m:sub>
                                <m:r>
                                  <a:rPr lang="cs-CZ" sz="3000" b="0" i="1" smtClean="0">
                                    <a:latin typeface="Cambria Math"/>
                                    <a:ea typeface="Cambria Math"/>
                                  </a:rPr>
                                  <m:t>𝑛</m:t>
                                </m:r>
                              </m:sub>
                            </m:sSub>
                          </m:den>
                        </m:f>
                        <m:r>
                          <a:rPr lang="cs-CZ" sz="3000" i="1">
                            <a:latin typeface="Cambria Math"/>
                          </a:rPr>
                          <m:t>=</m:t>
                        </m:r>
                      </m:e>
                    </m:func>
                    <m:f>
                      <m:fPr>
                        <m:ctrlPr>
                          <a:rPr lang="cs-CZ" sz="3000" i="1" smtClean="0">
                            <a:latin typeface="Cambria Math"/>
                          </a:rPr>
                        </m:ctrlPr>
                      </m:fPr>
                      <m:num>
                        <m:func>
                          <m:funcPr>
                            <m:ctrlPr>
                              <a:rPr lang="cs-CZ" sz="3000" i="1">
                                <a:latin typeface="Cambria Math"/>
                              </a:rPr>
                            </m:ctrlPr>
                          </m:funcPr>
                          <m:fName>
                            <m:limLow>
                              <m:limLowPr>
                                <m:ctrlPr>
                                  <a:rPr lang="cs-CZ" sz="3000" i="1">
                                    <a:latin typeface="Cambria Math"/>
                                  </a:rPr>
                                </m:ctrlPr>
                              </m:limLowPr>
                              <m:e>
                                <m:r>
                                  <m:rPr>
                                    <m:sty m:val="p"/>
                                  </m:rPr>
                                  <a:rPr lang="cs-CZ" sz="3000">
                                    <a:latin typeface="Cambria Math"/>
                                  </a:rPr>
                                  <m:t>lim</m:t>
                                </m:r>
                              </m:e>
                              <m:lim>
                                <m:r>
                                  <a:rPr lang="cs-CZ" sz="3000" i="1">
                                    <a:latin typeface="Cambria Math"/>
                                  </a:rPr>
                                  <m:t>𝑛</m:t>
                                </m:r>
                                <m:r>
                                  <a:rPr lang="cs-CZ" sz="3000" i="1">
                                    <a:latin typeface="Cambria Math"/>
                                    <a:ea typeface="Cambria Math"/>
                                  </a:rPr>
                                  <m:t>→∞</m:t>
                                </m:r>
                              </m:lim>
                            </m:limLow>
                          </m:fName>
                          <m:e>
                            <m:sSub>
                              <m:sSubPr>
                                <m:ctrlPr>
                                  <a:rPr lang="cs-CZ" sz="3000" i="1">
                                    <a:latin typeface="Cambria Math"/>
                                  </a:rPr>
                                </m:ctrlPr>
                              </m:sSubPr>
                              <m:e>
                                <m:r>
                                  <a:rPr lang="cs-CZ" sz="3000" i="1">
                                    <a:latin typeface="Cambria Math"/>
                                  </a:rPr>
                                  <m:t>𝑎</m:t>
                                </m:r>
                              </m:e>
                              <m:sub>
                                <m:r>
                                  <a:rPr lang="cs-CZ" sz="3000" i="1">
                                    <a:latin typeface="Cambria Math"/>
                                  </a:rPr>
                                  <m:t>𝑛</m:t>
                                </m:r>
                              </m:sub>
                            </m:sSub>
                          </m:e>
                        </m:func>
                      </m:num>
                      <m:den>
                        <m:func>
                          <m:funcPr>
                            <m:ctrlPr>
                              <a:rPr lang="cs-CZ" sz="3000" i="1">
                                <a:latin typeface="Cambria Math"/>
                              </a:rPr>
                            </m:ctrlPr>
                          </m:funcPr>
                          <m:fName>
                            <m:limLow>
                              <m:limLowPr>
                                <m:ctrlPr>
                                  <a:rPr lang="cs-CZ" sz="3000" i="1">
                                    <a:latin typeface="Cambria Math"/>
                                  </a:rPr>
                                </m:ctrlPr>
                              </m:limLowPr>
                              <m:e>
                                <m:r>
                                  <m:rPr>
                                    <m:sty m:val="p"/>
                                  </m:rPr>
                                  <a:rPr lang="cs-CZ" sz="3000">
                                    <a:latin typeface="Cambria Math"/>
                                  </a:rPr>
                                  <m:t>lim</m:t>
                                </m:r>
                              </m:e>
                              <m:lim>
                                <m:r>
                                  <a:rPr lang="cs-CZ" sz="3000" i="1">
                                    <a:latin typeface="Cambria Math"/>
                                  </a:rPr>
                                  <m:t>𝑛</m:t>
                                </m:r>
                                <m:r>
                                  <a:rPr lang="cs-CZ" sz="3000" i="1">
                                    <a:latin typeface="Cambria Math"/>
                                    <a:ea typeface="Cambria Math"/>
                                  </a:rPr>
                                  <m:t>→∞</m:t>
                                </m:r>
                              </m:lim>
                            </m:limLow>
                          </m:fName>
                          <m:e>
                            <m:sSub>
                              <m:sSubPr>
                                <m:ctrlPr>
                                  <a:rPr lang="cs-CZ" sz="3000" i="1">
                                    <a:latin typeface="Cambria Math"/>
                                  </a:rPr>
                                </m:ctrlPr>
                              </m:sSubPr>
                              <m:e>
                                <m:r>
                                  <a:rPr lang="cs-CZ" sz="3000" i="1">
                                    <a:latin typeface="Cambria Math"/>
                                  </a:rPr>
                                  <m:t>𝑏</m:t>
                                </m:r>
                              </m:e>
                              <m:sub>
                                <m:r>
                                  <a:rPr lang="cs-CZ" sz="3000" i="1">
                                    <a:latin typeface="Cambria Math"/>
                                  </a:rPr>
                                  <m:t>𝑛</m:t>
                                </m:r>
                              </m:sub>
                            </m:sSub>
                          </m:e>
                        </m:func>
                      </m:den>
                    </m:f>
                    <m:r>
                      <a:rPr lang="cs-CZ" sz="3000" b="0" i="1" smtClean="0">
                        <a:latin typeface="Cambria Math"/>
                      </a:rPr>
                      <m:t>=</m:t>
                    </m:r>
                    <m:f>
                      <m:fPr>
                        <m:ctrlPr>
                          <a:rPr lang="cs-CZ" sz="3000" b="0" i="1" smtClean="0">
                            <a:latin typeface="Cambria Math"/>
                          </a:rPr>
                        </m:ctrlPr>
                      </m:fPr>
                      <m:num>
                        <m:r>
                          <a:rPr lang="cs-CZ" sz="3000" b="0" i="1" smtClean="0">
                            <a:latin typeface="Cambria Math"/>
                          </a:rPr>
                          <m:t>𝑎</m:t>
                        </m:r>
                      </m:num>
                      <m:den>
                        <m:r>
                          <a:rPr lang="cs-CZ" sz="3000" b="0" i="1" smtClean="0">
                            <a:latin typeface="Cambria Math"/>
                          </a:rPr>
                          <m:t>𝑏</m:t>
                        </m:r>
                      </m:den>
                    </m:f>
                  </m:oMath>
                </a14:m>
                <a:r>
                  <a:rPr lang="cs-CZ" sz="3000" dirty="0" smtClean="0"/>
                  <a:t> .</a:t>
                </a:r>
              </a:p>
            </p:txBody>
          </p:sp>
        </mc:Choice>
        <mc:Fallback xmlns="">
          <p:sp>
            <p:nvSpPr>
              <p:cNvPr id="6" name="Zástupný symbol pro obsah 5"/>
              <p:cNvSpPr>
                <a:spLocks noGrp="1" noRot="1" noChangeAspect="1" noMove="1" noResize="1" noEditPoints="1" noAdjustHandles="1" noChangeArrowheads="1" noChangeShapeType="1" noTextEdit="1"/>
              </p:cNvSpPr>
              <p:nvPr>
                <p:ph idx="1"/>
              </p:nvPr>
            </p:nvSpPr>
            <p:spPr>
              <a:xfrm>
                <a:off x="251520" y="188639"/>
                <a:ext cx="8640960" cy="1080121"/>
              </a:xfrm>
              <a:blipFill rotWithShape="1">
                <a:blip r:embed="rId2"/>
                <a:stretch>
                  <a:fillRect/>
                </a:stretch>
              </a:blipFill>
            </p:spPr>
            <p:txBody>
              <a:bodyPr/>
              <a:lstStyle/>
              <a:p>
                <a:r>
                  <a:rPr lang="cs-CZ">
                    <a:noFill/>
                  </a:rPr>
                  <a:t> </a:t>
                </a:r>
              </a:p>
            </p:txBody>
          </p:sp>
        </mc:Fallback>
      </mc:AlternateContent>
      <p:sp>
        <p:nvSpPr>
          <p:cNvPr id="3" name="Zástupný symbol pro obsah 5"/>
          <p:cNvSpPr txBox="1">
            <a:spLocks/>
          </p:cNvSpPr>
          <p:nvPr/>
        </p:nvSpPr>
        <p:spPr>
          <a:xfrm>
            <a:off x="84673" y="1700808"/>
            <a:ext cx="8928992" cy="252028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cs-CZ" sz="3000" dirty="0" smtClean="0"/>
              <a:t>Také se ale mnohdy stává, že při výpočtu limit posloupností nelze ihned využít věty pro výpočet limit posloupností, ale je třeba nejdříve použít vhodné algebraické úpravy předpisu, kterým jsou dané posloupnosti určeny.</a:t>
            </a:r>
            <a:endParaRPr lang="cs-CZ" sz="3000" dirty="0"/>
          </a:p>
        </p:txBody>
      </p:sp>
      <mc:AlternateContent xmlns:mc="http://schemas.openxmlformats.org/markup-compatibility/2006" xmlns:a14="http://schemas.microsoft.com/office/drawing/2010/main">
        <mc:Choice Requires="a14">
          <p:sp>
            <p:nvSpPr>
              <p:cNvPr id="4" name="Zástupný symbol pro obsah 5"/>
              <p:cNvSpPr txBox="1">
                <a:spLocks/>
              </p:cNvSpPr>
              <p:nvPr/>
            </p:nvSpPr>
            <p:spPr>
              <a:xfrm>
                <a:off x="95243" y="4221088"/>
                <a:ext cx="8928992" cy="216024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cs-CZ" sz="3000" dirty="0" smtClean="0"/>
                  <a:t>Často se tak děje při výpočtu limit posloupností ve tvaru podílu mnohočlenů s proměnnou </a:t>
                </a:r>
                <a14:m>
                  <m:oMath xmlns:m="http://schemas.openxmlformats.org/officeDocument/2006/math">
                    <m:r>
                      <a:rPr lang="cs-CZ" sz="3000" b="0" i="1" smtClean="0">
                        <a:latin typeface="Cambria Math"/>
                      </a:rPr>
                      <m:t>𝑛</m:t>
                    </m:r>
                  </m:oMath>
                </a14:m>
                <a:r>
                  <a:rPr lang="cs-CZ" sz="3000" dirty="0" smtClean="0"/>
                  <a:t> a v případech iracionálních výrazů, kdy proměnná </a:t>
                </a:r>
                <a14:m>
                  <m:oMath xmlns:m="http://schemas.openxmlformats.org/officeDocument/2006/math">
                    <m:r>
                      <a:rPr lang="cs-CZ" sz="3000" b="0" i="1" smtClean="0">
                        <a:latin typeface="Cambria Math"/>
                      </a:rPr>
                      <m:t>𝑛</m:t>
                    </m:r>
                  </m:oMath>
                </a14:m>
                <a:r>
                  <a:rPr lang="cs-CZ" sz="3000" dirty="0" smtClean="0"/>
                  <a:t> je pod odmocninou.</a:t>
                </a:r>
                <a:endParaRPr lang="cs-CZ" sz="3000" dirty="0"/>
              </a:p>
            </p:txBody>
          </p:sp>
        </mc:Choice>
        <mc:Fallback xmlns="">
          <p:sp>
            <p:nvSpPr>
              <p:cNvPr id="4" name="Zástupný symbol pro obsah 5"/>
              <p:cNvSpPr txBox="1">
                <a:spLocks noRot="1" noChangeAspect="1" noMove="1" noResize="1" noEditPoints="1" noAdjustHandles="1" noChangeArrowheads="1" noChangeShapeType="1" noTextEdit="1"/>
              </p:cNvSpPr>
              <p:nvPr/>
            </p:nvSpPr>
            <p:spPr>
              <a:xfrm>
                <a:off x="95243" y="4221088"/>
                <a:ext cx="8928992" cy="2160240"/>
              </a:xfrm>
              <a:prstGeom prst="rect">
                <a:avLst/>
              </a:prstGeom>
              <a:blipFill rotWithShape="1">
                <a:blip r:embed="rId3"/>
                <a:stretch>
                  <a:fillRect l="-1639" t="-3380" r="-1230"/>
                </a:stretch>
              </a:blipFill>
            </p:spPr>
            <p:txBody>
              <a:bodyPr/>
              <a:lstStyle/>
              <a:p>
                <a:r>
                  <a:rPr lang="cs-CZ">
                    <a:noFill/>
                  </a:rPr>
                  <a:t> </a:t>
                </a:r>
              </a:p>
            </p:txBody>
          </p:sp>
        </mc:Fallback>
      </mc:AlternateContent>
      <p:cxnSp>
        <p:nvCxnSpPr>
          <p:cNvPr id="5" name="Přímá spojnice 4"/>
          <p:cNvCxnSpPr/>
          <p:nvPr/>
        </p:nvCxnSpPr>
        <p:spPr>
          <a:xfrm>
            <a:off x="430564" y="1484784"/>
            <a:ext cx="8208912" cy="0"/>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813729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Zástupný symbol pro obsah 5"/>
              <p:cNvSpPr>
                <a:spLocks noGrp="1"/>
              </p:cNvSpPr>
              <p:nvPr>
                <p:ph idx="1"/>
              </p:nvPr>
            </p:nvSpPr>
            <p:spPr>
              <a:xfrm>
                <a:off x="323528" y="260650"/>
                <a:ext cx="8496944" cy="2520278"/>
              </a:xfrm>
            </p:spPr>
            <p:txBody>
              <a:bodyPr>
                <a:normAutofit/>
              </a:bodyPr>
              <a:lstStyle/>
              <a:p>
                <a:pPr marL="0" indent="0">
                  <a:buNone/>
                </a:pPr>
                <a:r>
                  <a:rPr lang="cs-CZ" b="1" dirty="0" smtClean="0">
                    <a:solidFill>
                      <a:srgbClr val="00B050"/>
                    </a:solidFill>
                  </a:rPr>
                  <a:t>Příklad </a:t>
                </a:r>
                <a:r>
                  <a:rPr lang="cs-CZ" b="1" dirty="0">
                    <a:solidFill>
                      <a:srgbClr val="00B050"/>
                    </a:solidFill>
                  </a:rPr>
                  <a:t>1</a:t>
                </a:r>
                <a:r>
                  <a:rPr lang="cs-CZ" b="1" dirty="0" smtClean="0">
                    <a:solidFill>
                      <a:srgbClr val="00B050"/>
                    </a:solidFill>
                  </a:rPr>
                  <a:t> (řešený)</a:t>
                </a:r>
              </a:p>
              <a:p>
                <a:pPr marL="0" indent="0">
                  <a:buNone/>
                </a:pPr>
                <a:r>
                  <a:rPr lang="cs-CZ" sz="3000" dirty="0" smtClean="0"/>
                  <a:t>Určete: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f>
                          <m:fPr>
                            <m:ctrlPr>
                              <a:rPr lang="cs-CZ" sz="3000" i="1" smtClean="0">
                                <a:solidFill>
                                  <a:prstClr val="black"/>
                                </a:solidFill>
                                <a:latin typeface="Cambria Math"/>
                              </a:rPr>
                            </m:ctrlPr>
                          </m:fPr>
                          <m:num>
                            <m:r>
                              <a:rPr lang="cs-CZ" sz="3000" b="0" i="1" smtClean="0">
                                <a:solidFill>
                                  <a:prstClr val="black"/>
                                </a:solidFill>
                                <a:latin typeface="Cambria Math"/>
                              </a:rPr>
                              <m:t>5</m:t>
                            </m:r>
                            <m:sSup>
                              <m:sSupPr>
                                <m:ctrlPr>
                                  <a:rPr lang="cs-CZ" sz="3000" b="0" i="1" smtClean="0">
                                    <a:solidFill>
                                      <a:prstClr val="black"/>
                                    </a:solidFill>
                                    <a:latin typeface="Cambria Math"/>
                                  </a:rPr>
                                </m:ctrlPr>
                              </m:sSupPr>
                              <m:e>
                                <m:r>
                                  <a:rPr lang="cs-CZ" sz="3000" b="0" i="1" smtClean="0">
                                    <a:solidFill>
                                      <a:prstClr val="black"/>
                                    </a:solidFill>
                                    <a:latin typeface="Cambria Math"/>
                                  </a:rPr>
                                  <m:t>𝑛</m:t>
                                </m:r>
                              </m:e>
                              <m:sup>
                                <m:r>
                                  <a:rPr lang="cs-CZ" sz="3000" b="0" i="1" smtClean="0">
                                    <a:solidFill>
                                      <a:prstClr val="black"/>
                                    </a:solidFill>
                                    <a:latin typeface="Cambria Math"/>
                                  </a:rPr>
                                  <m:t>5</m:t>
                                </m:r>
                              </m:sup>
                            </m:sSup>
                            <m:r>
                              <a:rPr lang="cs-CZ" sz="3000" b="0" i="1" smtClean="0">
                                <a:solidFill>
                                  <a:prstClr val="black"/>
                                </a:solidFill>
                                <a:latin typeface="Cambria Math"/>
                              </a:rPr>
                              <m:t>−2</m:t>
                            </m:r>
                            <m:sSup>
                              <m:sSupPr>
                                <m:ctrlPr>
                                  <a:rPr lang="cs-CZ" sz="3000" b="0" i="1" smtClean="0">
                                    <a:solidFill>
                                      <a:prstClr val="black"/>
                                    </a:solidFill>
                                    <a:latin typeface="Cambria Math"/>
                                  </a:rPr>
                                </m:ctrlPr>
                              </m:sSupPr>
                              <m:e>
                                <m:r>
                                  <a:rPr lang="cs-CZ" sz="3000" b="0" i="1" smtClean="0">
                                    <a:solidFill>
                                      <a:prstClr val="black"/>
                                    </a:solidFill>
                                    <a:latin typeface="Cambria Math"/>
                                  </a:rPr>
                                  <m:t>𝑛</m:t>
                                </m:r>
                              </m:e>
                              <m:sup>
                                <m:r>
                                  <a:rPr lang="cs-CZ" sz="3000" b="0" i="1" smtClean="0">
                                    <a:solidFill>
                                      <a:prstClr val="black"/>
                                    </a:solidFill>
                                    <a:latin typeface="Cambria Math"/>
                                  </a:rPr>
                                  <m:t>3</m:t>
                                </m:r>
                              </m:sup>
                            </m:sSup>
                            <m:r>
                              <a:rPr lang="cs-CZ" sz="3000" b="0" i="1" smtClean="0">
                                <a:solidFill>
                                  <a:prstClr val="black"/>
                                </a:solidFill>
                                <a:latin typeface="Cambria Math"/>
                              </a:rPr>
                              <m:t>+</m:t>
                            </m:r>
                            <m:sSup>
                              <m:sSupPr>
                                <m:ctrlPr>
                                  <a:rPr lang="cs-CZ" sz="3000" b="0" i="1" smtClean="0">
                                    <a:solidFill>
                                      <a:prstClr val="black"/>
                                    </a:solidFill>
                                    <a:latin typeface="Cambria Math"/>
                                  </a:rPr>
                                </m:ctrlPr>
                              </m:sSupPr>
                              <m:e>
                                <m:r>
                                  <a:rPr lang="cs-CZ" sz="3000" b="0" i="1" smtClean="0">
                                    <a:solidFill>
                                      <a:prstClr val="black"/>
                                    </a:solidFill>
                                    <a:latin typeface="Cambria Math"/>
                                  </a:rPr>
                                  <m:t>𝑛</m:t>
                                </m:r>
                              </m:e>
                              <m:sup>
                                <m:r>
                                  <a:rPr lang="cs-CZ" sz="3000" b="0" i="1" smtClean="0">
                                    <a:solidFill>
                                      <a:prstClr val="black"/>
                                    </a:solidFill>
                                    <a:latin typeface="Cambria Math"/>
                                  </a:rPr>
                                  <m:t>2</m:t>
                                </m:r>
                              </m:sup>
                            </m:sSup>
                            <m:r>
                              <a:rPr lang="cs-CZ" sz="3000" b="0" i="1" smtClean="0">
                                <a:solidFill>
                                  <a:prstClr val="black"/>
                                </a:solidFill>
                                <a:latin typeface="Cambria Math"/>
                              </a:rPr>
                              <m:t>−3</m:t>
                            </m:r>
                          </m:num>
                          <m:den>
                            <m:r>
                              <a:rPr lang="cs-CZ" sz="3000" b="0" i="1" smtClean="0">
                                <a:solidFill>
                                  <a:prstClr val="black"/>
                                </a:solidFill>
                                <a:latin typeface="Cambria Math"/>
                              </a:rPr>
                              <m:t>2</m:t>
                            </m:r>
                            <m:sSup>
                              <m:sSupPr>
                                <m:ctrlPr>
                                  <a:rPr lang="cs-CZ" sz="3000" b="0" i="1" smtClean="0">
                                    <a:solidFill>
                                      <a:prstClr val="black"/>
                                    </a:solidFill>
                                    <a:latin typeface="Cambria Math"/>
                                  </a:rPr>
                                </m:ctrlPr>
                              </m:sSupPr>
                              <m:e>
                                <m:r>
                                  <a:rPr lang="cs-CZ" sz="3000" b="0" i="1" smtClean="0">
                                    <a:solidFill>
                                      <a:prstClr val="black"/>
                                    </a:solidFill>
                                    <a:latin typeface="Cambria Math"/>
                                  </a:rPr>
                                  <m:t>𝑛</m:t>
                                </m:r>
                              </m:e>
                              <m:sup>
                                <m:r>
                                  <a:rPr lang="cs-CZ" sz="3000" b="0" i="1" smtClean="0">
                                    <a:solidFill>
                                      <a:prstClr val="black"/>
                                    </a:solidFill>
                                    <a:latin typeface="Cambria Math"/>
                                  </a:rPr>
                                  <m:t>5</m:t>
                                </m:r>
                              </m:sup>
                            </m:sSup>
                          </m:den>
                        </m:f>
                        <m:r>
                          <a:rPr lang="cs-CZ" sz="3000" b="0" i="1" smtClean="0">
                            <a:solidFill>
                              <a:prstClr val="black"/>
                            </a:solidFill>
                            <a:latin typeface="Cambria Math"/>
                          </a:rPr>
                          <m:t>;</m:t>
                        </m:r>
                      </m:e>
                    </m:func>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f>
                          <m:fPr>
                            <m:ctrlPr>
                              <a:rPr lang="cs-CZ" sz="3000" i="1">
                                <a:solidFill>
                                  <a:prstClr val="black"/>
                                </a:solidFill>
                                <a:latin typeface="Cambria Math"/>
                              </a:rPr>
                            </m:ctrlPr>
                          </m:fPr>
                          <m:num>
                            <m:r>
                              <a:rPr lang="cs-CZ" sz="3000" i="1">
                                <a:solidFill>
                                  <a:prstClr val="black"/>
                                </a:solidFill>
                                <a:latin typeface="Cambria Math"/>
                              </a:rPr>
                              <m:t>5</m:t>
                            </m:r>
                            <m:sSup>
                              <m:sSupPr>
                                <m:ctrlPr>
                                  <a:rPr lang="cs-CZ" sz="3000" i="1">
                                    <a:solidFill>
                                      <a:prstClr val="black"/>
                                    </a:solidFill>
                                    <a:latin typeface="Cambria Math"/>
                                  </a:rPr>
                                </m:ctrlPr>
                              </m:sSupPr>
                              <m:e>
                                <m:r>
                                  <a:rPr lang="cs-CZ" sz="3000" i="1">
                                    <a:solidFill>
                                      <a:prstClr val="black"/>
                                    </a:solidFill>
                                    <a:latin typeface="Cambria Math"/>
                                  </a:rPr>
                                  <m:t>𝑛</m:t>
                                </m:r>
                              </m:e>
                              <m:sup>
                                <m:r>
                                  <a:rPr lang="cs-CZ" sz="3000" b="0" i="1" smtClean="0">
                                    <a:solidFill>
                                      <a:prstClr val="black"/>
                                    </a:solidFill>
                                    <a:latin typeface="Cambria Math"/>
                                  </a:rPr>
                                  <m:t>3</m:t>
                                </m:r>
                              </m:sup>
                            </m:sSup>
                            <m:r>
                              <a:rPr lang="cs-CZ" sz="3000" i="1">
                                <a:solidFill>
                                  <a:prstClr val="black"/>
                                </a:solidFill>
                                <a:latin typeface="Cambria Math"/>
                              </a:rPr>
                              <m:t>−2</m:t>
                            </m:r>
                            <m:sSup>
                              <m:sSupPr>
                                <m:ctrlPr>
                                  <a:rPr lang="cs-CZ" sz="3000" i="1">
                                    <a:solidFill>
                                      <a:prstClr val="black"/>
                                    </a:solidFill>
                                    <a:latin typeface="Cambria Math"/>
                                  </a:rPr>
                                </m:ctrlPr>
                              </m:sSupPr>
                              <m:e>
                                <m:r>
                                  <a:rPr lang="cs-CZ" sz="3000" i="1">
                                    <a:solidFill>
                                      <a:prstClr val="black"/>
                                    </a:solidFill>
                                    <a:latin typeface="Cambria Math"/>
                                  </a:rPr>
                                  <m:t>𝑛</m:t>
                                </m:r>
                              </m:e>
                              <m:sup>
                                <m:r>
                                  <a:rPr lang="cs-CZ" sz="3000" b="0" i="1" smtClean="0">
                                    <a:solidFill>
                                      <a:prstClr val="black"/>
                                    </a:solidFill>
                                    <a:latin typeface="Cambria Math"/>
                                  </a:rPr>
                                  <m:t>2</m:t>
                                </m:r>
                              </m:sup>
                            </m:sSup>
                            <m:r>
                              <a:rPr lang="cs-CZ" sz="3000" i="1">
                                <a:solidFill>
                                  <a:prstClr val="black"/>
                                </a:solidFill>
                                <a:latin typeface="Cambria Math"/>
                              </a:rPr>
                              <m:t>−3</m:t>
                            </m:r>
                          </m:num>
                          <m:den>
                            <m:r>
                              <a:rPr lang="cs-CZ" sz="3000" b="0" i="1" smtClean="0">
                                <a:solidFill>
                                  <a:prstClr val="black"/>
                                </a:solidFill>
                                <a:latin typeface="Cambria Math"/>
                              </a:rPr>
                              <m:t>3</m:t>
                            </m:r>
                            <m:sSup>
                              <m:sSupPr>
                                <m:ctrlPr>
                                  <a:rPr lang="cs-CZ" sz="3000" i="1">
                                    <a:solidFill>
                                      <a:prstClr val="black"/>
                                    </a:solidFill>
                                    <a:latin typeface="Cambria Math"/>
                                  </a:rPr>
                                </m:ctrlPr>
                              </m:sSupPr>
                              <m:e>
                                <m:r>
                                  <a:rPr lang="cs-CZ" sz="3000" i="1">
                                    <a:solidFill>
                                      <a:prstClr val="black"/>
                                    </a:solidFill>
                                    <a:latin typeface="Cambria Math"/>
                                  </a:rPr>
                                  <m:t>𝑛</m:t>
                                </m:r>
                              </m:e>
                              <m:sup>
                                <m:r>
                                  <a:rPr lang="cs-CZ" sz="3000" b="0" i="1" smtClean="0">
                                    <a:solidFill>
                                      <a:prstClr val="black"/>
                                    </a:solidFill>
                                    <a:latin typeface="Cambria Math"/>
                                  </a:rPr>
                                  <m:t>3</m:t>
                                </m:r>
                              </m:sup>
                            </m:sSup>
                            <m:r>
                              <a:rPr lang="cs-CZ" sz="3000" b="0" i="1" smtClean="0">
                                <a:solidFill>
                                  <a:prstClr val="black"/>
                                </a:solidFill>
                                <a:latin typeface="Cambria Math"/>
                              </a:rPr>
                              <m:t>+</m:t>
                            </m:r>
                            <m:r>
                              <a:rPr lang="cs-CZ" sz="3000" b="0" i="1" smtClean="0">
                                <a:solidFill>
                                  <a:prstClr val="black"/>
                                </a:solidFill>
                                <a:latin typeface="Cambria Math"/>
                              </a:rPr>
                              <m:t>𝑛</m:t>
                            </m:r>
                            <m:r>
                              <a:rPr lang="cs-CZ" sz="3000" b="0" i="1" smtClean="0">
                                <a:solidFill>
                                  <a:prstClr val="black"/>
                                </a:solidFill>
                                <a:latin typeface="Cambria Math"/>
                              </a:rPr>
                              <m:t>+2</m:t>
                            </m:r>
                          </m:den>
                        </m:f>
                        <m:r>
                          <a:rPr lang="cs-CZ" sz="3000" i="1">
                            <a:solidFill>
                              <a:prstClr val="black"/>
                            </a:solidFill>
                            <a:latin typeface="Cambria Math"/>
                          </a:rPr>
                          <m:t>;</m:t>
                        </m:r>
                      </m:e>
                    </m:func>
                  </m:oMath>
                </a14:m>
                <a:endParaRPr lang="cs-CZ" sz="3000" i="1" dirty="0" smtClean="0">
                  <a:solidFill>
                    <a:prstClr val="black"/>
                  </a:solidFill>
                  <a:latin typeface="Cambria Math"/>
                </a:endParaRPr>
              </a:p>
              <a:p>
                <a:pPr marL="0" indent="0">
                  <a:buNone/>
                </a:pPr>
                <a:r>
                  <a:rPr lang="cs-CZ" sz="3000" dirty="0" smtClean="0">
                    <a:solidFill>
                      <a:prstClr val="black"/>
                    </a:solidFill>
                  </a:rPr>
                  <a:t>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f>
                          <m:fPr>
                            <m:ctrlPr>
                              <a:rPr lang="cs-CZ" sz="3000" i="1">
                                <a:solidFill>
                                  <a:prstClr val="black"/>
                                </a:solidFill>
                                <a:latin typeface="Cambria Math"/>
                              </a:rPr>
                            </m:ctrlPr>
                          </m:fPr>
                          <m:num>
                            <m:r>
                              <a:rPr lang="cs-CZ" sz="3000" i="1">
                                <a:solidFill>
                                  <a:prstClr val="black"/>
                                </a:solidFill>
                                <a:latin typeface="Cambria Math"/>
                              </a:rPr>
                              <m:t>5</m:t>
                            </m:r>
                            <m:sSup>
                              <m:sSupPr>
                                <m:ctrlPr>
                                  <a:rPr lang="cs-CZ" sz="3000" i="1">
                                    <a:solidFill>
                                      <a:prstClr val="black"/>
                                    </a:solidFill>
                                    <a:latin typeface="Cambria Math"/>
                                  </a:rPr>
                                </m:ctrlPr>
                              </m:sSupPr>
                              <m:e>
                                <m:r>
                                  <a:rPr lang="cs-CZ" sz="3000" i="1">
                                    <a:solidFill>
                                      <a:prstClr val="black"/>
                                    </a:solidFill>
                                    <a:latin typeface="Cambria Math"/>
                                  </a:rPr>
                                  <m:t>𝑛</m:t>
                                </m:r>
                              </m:e>
                              <m:sup>
                                <m:r>
                                  <a:rPr lang="cs-CZ" sz="3000" b="0" i="1" smtClean="0">
                                    <a:solidFill>
                                      <a:prstClr val="black"/>
                                    </a:solidFill>
                                    <a:latin typeface="Cambria Math"/>
                                  </a:rPr>
                                  <m:t>2</m:t>
                                </m:r>
                              </m:sup>
                            </m:sSup>
                            <m:r>
                              <a:rPr lang="cs-CZ" sz="3000" i="1">
                                <a:solidFill>
                                  <a:prstClr val="black"/>
                                </a:solidFill>
                                <a:latin typeface="Cambria Math"/>
                              </a:rPr>
                              <m:t>−2</m:t>
                            </m:r>
                            <m:r>
                              <a:rPr lang="cs-CZ" sz="3000" b="0" i="1" smtClean="0">
                                <a:solidFill>
                                  <a:prstClr val="black"/>
                                </a:solidFill>
                                <a:latin typeface="Cambria Math"/>
                              </a:rPr>
                              <m:t>𝑛</m:t>
                            </m:r>
                            <m:r>
                              <a:rPr lang="cs-CZ" sz="3000" i="1">
                                <a:solidFill>
                                  <a:prstClr val="black"/>
                                </a:solidFill>
                                <a:latin typeface="Cambria Math"/>
                              </a:rPr>
                              <m:t>−</m:t>
                            </m:r>
                            <m:r>
                              <a:rPr lang="cs-CZ" sz="3000" b="0" i="1" smtClean="0">
                                <a:solidFill>
                                  <a:prstClr val="black"/>
                                </a:solidFill>
                                <a:latin typeface="Cambria Math"/>
                              </a:rPr>
                              <m:t>7</m:t>
                            </m:r>
                          </m:num>
                          <m:den>
                            <m:r>
                              <a:rPr lang="cs-CZ" sz="3000" i="1">
                                <a:solidFill>
                                  <a:prstClr val="black"/>
                                </a:solidFill>
                                <a:latin typeface="Cambria Math"/>
                              </a:rPr>
                              <m:t>2</m:t>
                            </m:r>
                            <m:sSup>
                              <m:sSupPr>
                                <m:ctrlPr>
                                  <a:rPr lang="cs-CZ" sz="3000" i="1">
                                    <a:solidFill>
                                      <a:prstClr val="black"/>
                                    </a:solidFill>
                                    <a:latin typeface="Cambria Math"/>
                                  </a:rPr>
                                </m:ctrlPr>
                              </m:sSupPr>
                              <m:e>
                                <m:r>
                                  <a:rPr lang="cs-CZ" sz="3000" i="1">
                                    <a:solidFill>
                                      <a:prstClr val="black"/>
                                    </a:solidFill>
                                    <a:latin typeface="Cambria Math"/>
                                  </a:rPr>
                                  <m:t>𝑛</m:t>
                                </m:r>
                              </m:e>
                              <m:sup>
                                <m:r>
                                  <a:rPr lang="cs-CZ" sz="3000" i="1">
                                    <a:solidFill>
                                      <a:prstClr val="black"/>
                                    </a:solidFill>
                                    <a:latin typeface="Cambria Math"/>
                                  </a:rPr>
                                  <m:t>3</m:t>
                                </m:r>
                              </m:sup>
                            </m:sSup>
                            <m:r>
                              <a:rPr lang="cs-CZ" sz="3000" i="1">
                                <a:solidFill>
                                  <a:prstClr val="black"/>
                                </a:solidFill>
                                <a:latin typeface="Cambria Math"/>
                              </a:rPr>
                              <m:t>+</m:t>
                            </m:r>
                            <m:r>
                              <a:rPr lang="cs-CZ" sz="3000" b="0" i="1" smtClean="0">
                                <a:solidFill>
                                  <a:prstClr val="black"/>
                                </a:solidFill>
                                <a:latin typeface="Cambria Math"/>
                              </a:rPr>
                              <m:t>5</m:t>
                            </m:r>
                            <m:r>
                              <a:rPr lang="cs-CZ" sz="3000" i="1">
                                <a:solidFill>
                                  <a:prstClr val="black"/>
                                </a:solidFill>
                                <a:latin typeface="Cambria Math"/>
                              </a:rPr>
                              <m:t>𝑛</m:t>
                            </m:r>
                            <m:r>
                              <a:rPr lang="cs-CZ" sz="3000" i="1">
                                <a:solidFill>
                                  <a:prstClr val="black"/>
                                </a:solidFill>
                                <a:latin typeface="Cambria Math"/>
                              </a:rPr>
                              <m:t>+2</m:t>
                            </m:r>
                          </m:den>
                        </m:f>
                      </m:e>
                    </m:func>
                    <m:r>
                      <a:rPr lang="cs-CZ" sz="3000" b="0" i="1" smtClean="0">
                        <a:solidFill>
                          <a:prstClr val="black"/>
                        </a:solidFill>
                        <a:latin typeface="Cambria Math"/>
                      </a:rPr>
                      <m:t>;</m:t>
                    </m:r>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sSup>
                          <m:sSupPr>
                            <m:ctrlPr>
                              <a:rPr lang="cs-CZ" sz="3000" i="1" smtClean="0">
                                <a:solidFill>
                                  <a:prstClr val="black"/>
                                </a:solidFill>
                                <a:latin typeface="Cambria Math"/>
                              </a:rPr>
                            </m:ctrlPr>
                          </m:sSupPr>
                          <m:e>
                            <m:d>
                              <m:dPr>
                                <m:ctrlPr>
                                  <a:rPr lang="cs-CZ" sz="3000" i="1" smtClean="0">
                                    <a:solidFill>
                                      <a:prstClr val="black"/>
                                    </a:solidFill>
                                    <a:latin typeface="Cambria Math"/>
                                  </a:rPr>
                                </m:ctrlPr>
                              </m:dPr>
                              <m:e>
                                <m:f>
                                  <m:fPr>
                                    <m:ctrlPr>
                                      <a:rPr lang="cs-CZ" sz="3000" i="1" smtClean="0">
                                        <a:solidFill>
                                          <a:prstClr val="black"/>
                                        </a:solidFill>
                                        <a:latin typeface="Cambria Math"/>
                                      </a:rPr>
                                    </m:ctrlPr>
                                  </m:fPr>
                                  <m:num>
                                    <m:r>
                                      <a:rPr lang="cs-CZ" sz="3000" b="0" i="1" smtClean="0">
                                        <a:solidFill>
                                          <a:prstClr val="black"/>
                                        </a:solidFill>
                                        <a:latin typeface="Cambria Math"/>
                                      </a:rPr>
                                      <m:t>3</m:t>
                                    </m:r>
                                    <m:r>
                                      <a:rPr lang="cs-CZ" sz="3000" b="0" i="1" smtClean="0">
                                        <a:solidFill>
                                          <a:prstClr val="black"/>
                                        </a:solidFill>
                                        <a:latin typeface="Cambria Math"/>
                                      </a:rPr>
                                      <m:t>𝑛</m:t>
                                    </m:r>
                                    <m:r>
                                      <a:rPr lang="cs-CZ" sz="3000" b="0" i="1" smtClean="0">
                                        <a:solidFill>
                                          <a:prstClr val="black"/>
                                        </a:solidFill>
                                        <a:latin typeface="Cambria Math"/>
                                      </a:rPr>
                                      <m:t>−4</m:t>
                                    </m:r>
                                  </m:num>
                                  <m:den>
                                    <m:r>
                                      <a:rPr lang="cs-CZ" sz="3000" b="0" i="1" smtClean="0">
                                        <a:solidFill>
                                          <a:prstClr val="black"/>
                                        </a:solidFill>
                                        <a:latin typeface="Cambria Math"/>
                                      </a:rPr>
                                      <m:t>5</m:t>
                                    </m:r>
                                    <m:r>
                                      <a:rPr lang="cs-CZ" sz="3000" b="0" i="1" smtClean="0">
                                        <a:solidFill>
                                          <a:prstClr val="black"/>
                                        </a:solidFill>
                                        <a:latin typeface="Cambria Math"/>
                                      </a:rPr>
                                      <m:t>𝑛</m:t>
                                    </m:r>
                                    <m:r>
                                      <a:rPr lang="cs-CZ" sz="3000" b="0" i="1" smtClean="0">
                                        <a:solidFill>
                                          <a:prstClr val="black"/>
                                        </a:solidFill>
                                        <a:latin typeface="Cambria Math"/>
                                      </a:rPr>
                                      <m:t>+2</m:t>
                                    </m:r>
                                  </m:den>
                                </m:f>
                              </m:e>
                            </m:d>
                          </m:e>
                          <m:sup>
                            <m:r>
                              <a:rPr lang="cs-CZ" sz="3000" b="0" i="1" smtClean="0">
                                <a:solidFill>
                                  <a:prstClr val="black"/>
                                </a:solidFill>
                                <a:latin typeface="Cambria Math"/>
                              </a:rPr>
                              <m:t>3</m:t>
                            </m:r>
                          </m:sup>
                        </m:sSup>
                      </m:e>
                    </m:func>
                  </m:oMath>
                </a14:m>
                <a:r>
                  <a:rPr lang="cs-CZ" sz="3000" dirty="0" smtClean="0"/>
                  <a:t>.</a:t>
                </a:r>
              </a:p>
            </p:txBody>
          </p:sp>
        </mc:Choice>
        <mc:Fallback xmlns="">
          <p:sp>
            <p:nvSpPr>
              <p:cNvPr id="6" name="Zástupný symbol pro obsah 5"/>
              <p:cNvSpPr>
                <a:spLocks noGrp="1" noRot="1" noChangeAspect="1" noMove="1" noResize="1" noEditPoints="1" noAdjustHandles="1" noChangeArrowheads="1" noChangeShapeType="1" noTextEdit="1"/>
              </p:cNvSpPr>
              <p:nvPr>
                <p:ph idx="1"/>
              </p:nvPr>
            </p:nvSpPr>
            <p:spPr>
              <a:xfrm>
                <a:off x="323528" y="260650"/>
                <a:ext cx="8496944" cy="2520278"/>
              </a:xfrm>
              <a:blipFill rotWithShape="1">
                <a:blip r:embed="rId2"/>
                <a:stretch>
                  <a:fillRect l="-1793" t="-3148"/>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7" name="Zástupný symbol pro obsah 5"/>
              <p:cNvSpPr txBox="1">
                <a:spLocks/>
              </p:cNvSpPr>
              <p:nvPr/>
            </p:nvSpPr>
            <p:spPr>
              <a:xfrm>
                <a:off x="444380" y="2924944"/>
                <a:ext cx="8229600" cy="180020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cs-CZ" b="1" dirty="0" smtClean="0">
                    <a:solidFill>
                      <a:srgbClr val="00B050"/>
                    </a:solidFill>
                  </a:rPr>
                  <a:t>Řešení</a:t>
                </a:r>
                <a:r>
                  <a:rPr lang="cs-CZ" sz="2600" b="0" i="1" dirty="0" smtClean="0">
                    <a:latin typeface="Cambria Math"/>
                  </a:rPr>
                  <a:t/>
                </a:r>
                <a:br>
                  <a:rPr lang="cs-CZ" sz="2600" b="0" i="1" dirty="0" smtClean="0">
                    <a:latin typeface="Cambria Math"/>
                  </a:rPr>
                </a:br>
                <a14:m>
                  <m:oMathPara xmlns:m="http://schemas.openxmlformats.org/officeDocument/2006/math">
                    <m:oMathParaPr>
                      <m:jc m:val="centerGroup"/>
                    </m:oMathParaPr>
                    <m:oMath xmlns:m="http://schemas.openxmlformats.org/officeDocument/2006/math">
                      <m:func>
                        <m:funcPr>
                          <m:ctrlPr>
                            <a:rPr lang="cs-CZ" sz="2600" i="1">
                              <a:solidFill>
                                <a:prstClr val="black"/>
                              </a:solidFill>
                              <a:latin typeface="Cambria Math"/>
                            </a:rPr>
                          </m:ctrlPr>
                        </m:funcPr>
                        <m:fName>
                          <m:limLow>
                            <m:limLowPr>
                              <m:ctrlPr>
                                <a:rPr lang="cs-CZ" sz="2600" i="1">
                                  <a:solidFill>
                                    <a:prstClr val="black"/>
                                  </a:solidFill>
                                  <a:latin typeface="Cambria Math"/>
                                </a:rPr>
                              </m:ctrlPr>
                            </m:limLowPr>
                            <m:e>
                              <m:r>
                                <m:rPr>
                                  <m:sty m:val="p"/>
                                </m:rPr>
                                <a:rPr lang="cs-CZ" sz="2600">
                                  <a:solidFill>
                                    <a:prstClr val="black"/>
                                  </a:solidFill>
                                  <a:latin typeface="Cambria Math"/>
                                </a:rPr>
                                <m:t>lim</m:t>
                              </m:r>
                            </m:e>
                            <m:lim>
                              <m:r>
                                <a:rPr lang="cs-CZ" sz="2600" i="1">
                                  <a:solidFill>
                                    <a:prstClr val="black"/>
                                  </a:solidFill>
                                  <a:latin typeface="Cambria Math"/>
                                </a:rPr>
                                <m:t>𝑛</m:t>
                              </m:r>
                              <m:r>
                                <a:rPr lang="cs-CZ" sz="2600" i="1">
                                  <a:solidFill>
                                    <a:prstClr val="black"/>
                                  </a:solidFill>
                                  <a:latin typeface="Cambria Math"/>
                                </a:rPr>
                                <m:t>→∞</m:t>
                              </m:r>
                            </m:lim>
                          </m:limLow>
                        </m:fName>
                        <m:e>
                          <m:f>
                            <m:fPr>
                              <m:ctrlPr>
                                <a:rPr lang="cs-CZ" sz="2600" i="1">
                                  <a:solidFill>
                                    <a:prstClr val="black"/>
                                  </a:solidFill>
                                  <a:latin typeface="Cambria Math"/>
                                </a:rPr>
                              </m:ctrlPr>
                            </m:fPr>
                            <m:num>
                              <m:r>
                                <a:rPr lang="cs-CZ" sz="2600" i="1">
                                  <a:solidFill>
                                    <a:prstClr val="black"/>
                                  </a:solidFill>
                                  <a:latin typeface="Cambria Math"/>
                                </a:rPr>
                                <m:t>5</m:t>
                              </m:r>
                              <m:sSup>
                                <m:sSupPr>
                                  <m:ctrlPr>
                                    <a:rPr lang="cs-CZ" sz="2600" i="1">
                                      <a:solidFill>
                                        <a:prstClr val="black"/>
                                      </a:solidFill>
                                      <a:latin typeface="Cambria Math"/>
                                    </a:rPr>
                                  </m:ctrlPr>
                                </m:sSupPr>
                                <m:e>
                                  <m:r>
                                    <a:rPr lang="cs-CZ" sz="2600" i="1">
                                      <a:solidFill>
                                        <a:prstClr val="black"/>
                                      </a:solidFill>
                                      <a:latin typeface="Cambria Math"/>
                                    </a:rPr>
                                    <m:t>𝑛</m:t>
                                  </m:r>
                                </m:e>
                                <m:sup>
                                  <m:r>
                                    <a:rPr lang="cs-CZ" sz="2600" i="1">
                                      <a:solidFill>
                                        <a:prstClr val="black"/>
                                      </a:solidFill>
                                      <a:latin typeface="Cambria Math"/>
                                    </a:rPr>
                                    <m:t>5</m:t>
                                  </m:r>
                                </m:sup>
                              </m:sSup>
                              <m:r>
                                <a:rPr lang="cs-CZ" sz="2600" i="1">
                                  <a:solidFill>
                                    <a:prstClr val="black"/>
                                  </a:solidFill>
                                  <a:latin typeface="Cambria Math"/>
                                </a:rPr>
                                <m:t>−2</m:t>
                              </m:r>
                              <m:sSup>
                                <m:sSupPr>
                                  <m:ctrlPr>
                                    <a:rPr lang="cs-CZ" sz="2600" i="1">
                                      <a:solidFill>
                                        <a:prstClr val="black"/>
                                      </a:solidFill>
                                      <a:latin typeface="Cambria Math"/>
                                    </a:rPr>
                                  </m:ctrlPr>
                                </m:sSupPr>
                                <m:e>
                                  <m:r>
                                    <a:rPr lang="cs-CZ" sz="2600" i="1">
                                      <a:solidFill>
                                        <a:prstClr val="black"/>
                                      </a:solidFill>
                                      <a:latin typeface="Cambria Math"/>
                                    </a:rPr>
                                    <m:t>𝑛</m:t>
                                  </m:r>
                                </m:e>
                                <m:sup>
                                  <m:r>
                                    <a:rPr lang="cs-CZ" sz="2600" i="1">
                                      <a:solidFill>
                                        <a:prstClr val="black"/>
                                      </a:solidFill>
                                      <a:latin typeface="Cambria Math"/>
                                    </a:rPr>
                                    <m:t>3</m:t>
                                  </m:r>
                                </m:sup>
                              </m:sSup>
                              <m:r>
                                <a:rPr lang="cs-CZ" sz="2600" i="1">
                                  <a:solidFill>
                                    <a:prstClr val="black"/>
                                  </a:solidFill>
                                  <a:latin typeface="Cambria Math"/>
                                </a:rPr>
                                <m:t>+</m:t>
                              </m:r>
                              <m:sSup>
                                <m:sSupPr>
                                  <m:ctrlPr>
                                    <a:rPr lang="cs-CZ" sz="2600" i="1">
                                      <a:solidFill>
                                        <a:prstClr val="black"/>
                                      </a:solidFill>
                                      <a:latin typeface="Cambria Math"/>
                                    </a:rPr>
                                  </m:ctrlPr>
                                </m:sSupPr>
                                <m:e>
                                  <m:r>
                                    <a:rPr lang="cs-CZ" sz="2600" i="1">
                                      <a:solidFill>
                                        <a:prstClr val="black"/>
                                      </a:solidFill>
                                      <a:latin typeface="Cambria Math"/>
                                    </a:rPr>
                                    <m:t>𝑛</m:t>
                                  </m:r>
                                </m:e>
                                <m:sup>
                                  <m:r>
                                    <a:rPr lang="cs-CZ" sz="2600" i="1">
                                      <a:solidFill>
                                        <a:prstClr val="black"/>
                                      </a:solidFill>
                                      <a:latin typeface="Cambria Math"/>
                                    </a:rPr>
                                    <m:t>2</m:t>
                                  </m:r>
                                </m:sup>
                              </m:sSup>
                              <m:r>
                                <a:rPr lang="cs-CZ" sz="2600" i="1">
                                  <a:solidFill>
                                    <a:prstClr val="black"/>
                                  </a:solidFill>
                                  <a:latin typeface="Cambria Math"/>
                                </a:rPr>
                                <m:t>−3</m:t>
                              </m:r>
                            </m:num>
                            <m:den>
                              <m:r>
                                <a:rPr lang="cs-CZ" sz="2600" i="1">
                                  <a:solidFill>
                                    <a:prstClr val="black"/>
                                  </a:solidFill>
                                  <a:latin typeface="Cambria Math"/>
                                </a:rPr>
                                <m:t>2</m:t>
                              </m:r>
                              <m:sSup>
                                <m:sSupPr>
                                  <m:ctrlPr>
                                    <a:rPr lang="cs-CZ" sz="2600" i="1">
                                      <a:solidFill>
                                        <a:prstClr val="black"/>
                                      </a:solidFill>
                                      <a:latin typeface="Cambria Math"/>
                                    </a:rPr>
                                  </m:ctrlPr>
                                </m:sSupPr>
                                <m:e>
                                  <m:r>
                                    <a:rPr lang="cs-CZ" sz="2600" i="1">
                                      <a:solidFill>
                                        <a:prstClr val="black"/>
                                      </a:solidFill>
                                      <a:latin typeface="Cambria Math"/>
                                    </a:rPr>
                                    <m:t>𝑛</m:t>
                                  </m:r>
                                </m:e>
                                <m:sup>
                                  <m:r>
                                    <a:rPr lang="cs-CZ" sz="2600" i="1">
                                      <a:solidFill>
                                        <a:prstClr val="black"/>
                                      </a:solidFill>
                                      <a:latin typeface="Cambria Math"/>
                                    </a:rPr>
                                    <m:t>5</m:t>
                                  </m:r>
                                </m:sup>
                              </m:sSup>
                            </m:den>
                          </m:f>
                          <m:r>
                            <a:rPr lang="cs-CZ" sz="2600" b="0" i="1" smtClean="0">
                              <a:solidFill>
                                <a:prstClr val="black"/>
                              </a:solidFill>
                              <a:latin typeface="Cambria Math"/>
                            </a:rPr>
                            <m:t>=</m:t>
                          </m:r>
                          <m:func>
                            <m:funcPr>
                              <m:ctrlPr>
                                <a:rPr lang="cs-CZ" sz="2600" i="1">
                                  <a:solidFill>
                                    <a:prstClr val="black"/>
                                  </a:solidFill>
                                  <a:latin typeface="Cambria Math"/>
                                </a:rPr>
                              </m:ctrlPr>
                            </m:funcPr>
                            <m:fName>
                              <m:limLow>
                                <m:limLowPr>
                                  <m:ctrlPr>
                                    <a:rPr lang="cs-CZ" sz="2600" i="1">
                                      <a:solidFill>
                                        <a:prstClr val="black"/>
                                      </a:solidFill>
                                      <a:latin typeface="Cambria Math"/>
                                    </a:rPr>
                                  </m:ctrlPr>
                                </m:limLowPr>
                                <m:e>
                                  <m:r>
                                    <m:rPr>
                                      <m:sty m:val="p"/>
                                    </m:rPr>
                                    <a:rPr lang="cs-CZ" sz="2600">
                                      <a:solidFill>
                                        <a:prstClr val="black"/>
                                      </a:solidFill>
                                      <a:latin typeface="Cambria Math"/>
                                    </a:rPr>
                                    <m:t>lim</m:t>
                                  </m:r>
                                </m:e>
                                <m:lim>
                                  <m:r>
                                    <a:rPr lang="cs-CZ" sz="2600" i="1">
                                      <a:solidFill>
                                        <a:prstClr val="black"/>
                                      </a:solidFill>
                                      <a:latin typeface="Cambria Math"/>
                                    </a:rPr>
                                    <m:t>𝑛</m:t>
                                  </m:r>
                                  <m:r>
                                    <a:rPr lang="cs-CZ" sz="2600" i="1">
                                      <a:solidFill>
                                        <a:prstClr val="black"/>
                                      </a:solidFill>
                                      <a:latin typeface="Cambria Math"/>
                                    </a:rPr>
                                    <m:t>→∞</m:t>
                                  </m:r>
                                </m:lim>
                              </m:limLow>
                            </m:fName>
                            <m:e>
                              <m:d>
                                <m:dPr>
                                  <m:ctrlPr>
                                    <a:rPr lang="cs-CZ" sz="2600" i="1" smtClean="0">
                                      <a:solidFill>
                                        <a:prstClr val="black"/>
                                      </a:solidFill>
                                      <a:latin typeface="Cambria Math"/>
                                    </a:rPr>
                                  </m:ctrlPr>
                                </m:dPr>
                                <m:e>
                                  <m:f>
                                    <m:fPr>
                                      <m:ctrlPr>
                                        <a:rPr lang="cs-CZ" sz="2600" i="1" smtClean="0">
                                          <a:solidFill>
                                            <a:prstClr val="black"/>
                                          </a:solidFill>
                                          <a:latin typeface="Cambria Math"/>
                                        </a:rPr>
                                      </m:ctrlPr>
                                    </m:fPr>
                                    <m:num>
                                      <m:r>
                                        <a:rPr lang="cs-CZ" sz="2600" b="0" i="1" smtClean="0">
                                          <a:solidFill>
                                            <a:prstClr val="black"/>
                                          </a:solidFill>
                                          <a:latin typeface="Cambria Math"/>
                                        </a:rPr>
                                        <m:t>5</m:t>
                                      </m:r>
                                    </m:num>
                                    <m:den>
                                      <m:r>
                                        <a:rPr lang="cs-CZ" sz="2600" b="0" i="1" smtClean="0">
                                          <a:solidFill>
                                            <a:prstClr val="black"/>
                                          </a:solidFill>
                                          <a:latin typeface="Cambria Math"/>
                                        </a:rPr>
                                        <m:t>2</m:t>
                                      </m:r>
                                    </m:den>
                                  </m:f>
                                  <m:r>
                                    <a:rPr lang="cs-CZ" sz="2600" b="0" i="1" smtClean="0">
                                      <a:solidFill>
                                        <a:prstClr val="black"/>
                                      </a:solidFill>
                                      <a:latin typeface="Cambria Math"/>
                                    </a:rPr>
                                    <m:t>−</m:t>
                                  </m:r>
                                  <m:f>
                                    <m:fPr>
                                      <m:ctrlPr>
                                        <a:rPr lang="cs-CZ" sz="2600" b="0" i="1" smtClean="0">
                                          <a:solidFill>
                                            <a:prstClr val="black"/>
                                          </a:solidFill>
                                          <a:latin typeface="Cambria Math"/>
                                        </a:rPr>
                                      </m:ctrlPr>
                                    </m:fPr>
                                    <m:num>
                                      <m:r>
                                        <a:rPr lang="cs-CZ" sz="2600" b="0" i="1" smtClean="0">
                                          <a:solidFill>
                                            <a:prstClr val="black"/>
                                          </a:solidFill>
                                          <a:latin typeface="Cambria Math"/>
                                        </a:rPr>
                                        <m:t>1</m:t>
                                      </m:r>
                                    </m:num>
                                    <m:den>
                                      <m:sSup>
                                        <m:sSupPr>
                                          <m:ctrlPr>
                                            <a:rPr lang="cs-CZ" sz="2600" b="0" i="1" smtClean="0">
                                              <a:solidFill>
                                                <a:prstClr val="black"/>
                                              </a:solidFill>
                                              <a:latin typeface="Cambria Math"/>
                                            </a:rPr>
                                          </m:ctrlPr>
                                        </m:sSupPr>
                                        <m:e>
                                          <m:r>
                                            <a:rPr lang="cs-CZ" sz="2600" b="0" i="1" smtClean="0">
                                              <a:solidFill>
                                                <a:prstClr val="black"/>
                                              </a:solidFill>
                                              <a:latin typeface="Cambria Math"/>
                                            </a:rPr>
                                            <m:t>𝑛</m:t>
                                          </m:r>
                                        </m:e>
                                        <m:sup>
                                          <m:r>
                                            <a:rPr lang="cs-CZ" sz="2600" b="0" i="1" smtClean="0">
                                              <a:solidFill>
                                                <a:prstClr val="black"/>
                                              </a:solidFill>
                                              <a:latin typeface="Cambria Math"/>
                                            </a:rPr>
                                            <m:t>2</m:t>
                                          </m:r>
                                        </m:sup>
                                      </m:sSup>
                                    </m:den>
                                  </m:f>
                                  <m:r>
                                    <a:rPr lang="cs-CZ" sz="2600" b="0" i="1" smtClean="0">
                                      <a:solidFill>
                                        <a:prstClr val="black"/>
                                      </a:solidFill>
                                      <a:latin typeface="Cambria Math"/>
                                    </a:rPr>
                                    <m:t>+</m:t>
                                  </m:r>
                                  <m:f>
                                    <m:fPr>
                                      <m:ctrlPr>
                                        <a:rPr lang="cs-CZ" sz="2600" b="0" i="1" smtClean="0">
                                          <a:solidFill>
                                            <a:prstClr val="black"/>
                                          </a:solidFill>
                                          <a:latin typeface="Cambria Math"/>
                                        </a:rPr>
                                      </m:ctrlPr>
                                    </m:fPr>
                                    <m:num>
                                      <m:r>
                                        <a:rPr lang="cs-CZ" sz="2600" b="0" i="1" smtClean="0">
                                          <a:solidFill>
                                            <a:prstClr val="black"/>
                                          </a:solidFill>
                                          <a:latin typeface="Cambria Math"/>
                                        </a:rPr>
                                        <m:t>1</m:t>
                                      </m:r>
                                    </m:num>
                                    <m:den>
                                      <m:r>
                                        <a:rPr lang="cs-CZ" sz="2600" b="0" i="1" smtClean="0">
                                          <a:solidFill>
                                            <a:prstClr val="black"/>
                                          </a:solidFill>
                                          <a:latin typeface="Cambria Math"/>
                                        </a:rPr>
                                        <m:t>2</m:t>
                                      </m:r>
                                      <m:sSup>
                                        <m:sSupPr>
                                          <m:ctrlPr>
                                            <a:rPr lang="cs-CZ" sz="2600" b="0" i="1" smtClean="0">
                                              <a:solidFill>
                                                <a:prstClr val="black"/>
                                              </a:solidFill>
                                              <a:latin typeface="Cambria Math"/>
                                            </a:rPr>
                                          </m:ctrlPr>
                                        </m:sSupPr>
                                        <m:e>
                                          <m:r>
                                            <a:rPr lang="cs-CZ" sz="2600" b="0" i="1" smtClean="0">
                                              <a:solidFill>
                                                <a:prstClr val="black"/>
                                              </a:solidFill>
                                              <a:latin typeface="Cambria Math"/>
                                            </a:rPr>
                                            <m:t>𝑛</m:t>
                                          </m:r>
                                        </m:e>
                                        <m:sup>
                                          <m:r>
                                            <a:rPr lang="cs-CZ" sz="2600" b="0" i="1" smtClean="0">
                                              <a:solidFill>
                                                <a:prstClr val="black"/>
                                              </a:solidFill>
                                              <a:latin typeface="Cambria Math"/>
                                            </a:rPr>
                                            <m:t>3</m:t>
                                          </m:r>
                                        </m:sup>
                                      </m:sSup>
                                    </m:den>
                                  </m:f>
                                  <m:r>
                                    <a:rPr lang="cs-CZ" sz="2600" b="0" i="1" smtClean="0">
                                      <a:solidFill>
                                        <a:prstClr val="black"/>
                                      </a:solidFill>
                                      <a:latin typeface="Cambria Math"/>
                                    </a:rPr>
                                    <m:t>−</m:t>
                                  </m:r>
                                  <m:f>
                                    <m:fPr>
                                      <m:ctrlPr>
                                        <a:rPr lang="cs-CZ" sz="2600" b="0" i="1" smtClean="0">
                                          <a:solidFill>
                                            <a:prstClr val="black"/>
                                          </a:solidFill>
                                          <a:latin typeface="Cambria Math"/>
                                        </a:rPr>
                                      </m:ctrlPr>
                                    </m:fPr>
                                    <m:num>
                                      <m:r>
                                        <a:rPr lang="cs-CZ" sz="2600" b="0" i="1" smtClean="0">
                                          <a:solidFill>
                                            <a:prstClr val="black"/>
                                          </a:solidFill>
                                          <a:latin typeface="Cambria Math"/>
                                        </a:rPr>
                                        <m:t>3</m:t>
                                      </m:r>
                                    </m:num>
                                    <m:den>
                                      <m:r>
                                        <a:rPr lang="cs-CZ" sz="2600" b="0" i="1" smtClean="0">
                                          <a:solidFill>
                                            <a:prstClr val="black"/>
                                          </a:solidFill>
                                          <a:latin typeface="Cambria Math"/>
                                        </a:rPr>
                                        <m:t>2</m:t>
                                      </m:r>
                                      <m:sSup>
                                        <m:sSupPr>
                                          <m:ctrlPr>
                                            <a:rPr lang="cs-CZ" sz="2600" b="0" i="1" smtClean="0">
                                              <a:solidFill>
                                                <a:prstClr val="black"/>
                                              </a:solidFill>
                                              <a:latin typeface="Cambria Math"/>
                                            </a:rPr>
                                          </m:ctrlPr>
                                        </m:sSupPr>
                                        <m:e>
                                          <m:r>
                                            <a:rPr lang="cs-CZ" sz="2600" b="0" i="1" smtClean="0">
                                              <a:solidFill>
                                                <a:prstClr val="black"/>
                                              </a:solidFill>
                                              <a:latin typeface="Cambria Math"/>
                                            </a:rPr>
                                            <m:t>𝑛</m:t>
                                          </m:r>
                                        </m:e>
                                        <m:sup>
                                          <m:r>
                                            <a:rPr lang="cs-CZ" sz="2600" b="0" i="1" smtClean="0">
                                              <a:solidFill>
                                                <a:prstClr val="black"/>
                                              </a:solidFill>
                                              <a:latin typeface="Cambria Math"/>
                                            </a:rPr>
                                            <m:t>5</m:t>
                                          </m:r>
                                        </m:sup>
                                      </m:sSup>
                                    </m:den>
                                  </m:f>
                                </m:e>
                              </m:d>
                              <m:r>
                                <a:rPr lang="cs-CZ" sz="2600" i="1" smtClean="0">
                                  <a:solidFill>
                                    <a:prstClr val="black"/>
                                  </a:solidFill>
                                  <a:latin typeface="Cambria Math"/>
                                </a:rPr>
                                <m:t>=</m:t>
                              </m:r>
                            </m:e>
                          </m:func>
                        </m:e>
                      </m:func>
                    </m:oMath>
                  </m:oMathPara>
                </a14:m>
                <a:endParaRPr lang="cs-CZ" sz="2600" dirty="0" smtClean="0"/>
              </a:p>
              <a:p>
                <a:pPr marL="0" indent="0">
                  <a:buNone/>
                </a:pPr>
                <a:r>
                  <a:rPr lang="cs-CZ" sz="2600" dirty="0" smtClean="0"/>
                  <a:t> </a:t>
                </a:r>
                <a14:m>
                  <m:oMath xmlns:m="http://schemas.openxmlformats.org/officeDocument/2006/math">
                    <m:r>
                      <a:rPr lang="cs-CZ" sz="2600" b="0" i="1" smtClean="0">
                        <a:latin typeface="Cambria Math"/>
                      </a:rPr>
                      <m:t>=2,5−0+0−0=2,5</m:t>
                    </m:r>
                  </m:oMath>
                </a14:m>
                <a:r>
                  <a:rPr lang="cs-CZ" sz="2600" dirty="0" smtClean="0"/>
                  <a:t>;</a:t>
                </a:r>
              </a:p>
            </p:txBody>
          </p:sp>
        </mc:Choice>
        <mc:Fallback xmlns="">
          <p:sp>
            <p:nvSpPr>
              <p:cNvPr id="7" name="Zástupný symbol pro obsah 5"/>
              <p:cNvSpPr txBox="1">
                <a:spLocks noRot="1" noChangeAspect="1" noMove="1" noResize="1" noEditPoints="1" noAdjustHandles="1" noChangeArrowheads="1" noChangeShapeType="1" noTextEdit="1"/>
              </p:cNvSpPr>
              <p:nvPr/>
            </p:nvSpPr>
            <p:spPr>
              <a:xfrm>
                <a:off x="444380" y="2924944"/>
                <a:ext cx="8229600" cy="1800200"/>
              </a:xfrm>
              <a:prstGeom prst="rect">
                <a:avLst/>
              </a:prstGeom>
              <a:blipFill rotWithShape="1">
                <a:blip r:embed="rId3"/>
                <a:stretch>
                  <a:fillRect l="-1926" t="-6780" b="-7797"/>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17" name="Zástupný symbol pro obsah 4"/>
              <p:cNvSpPr txBox="1">
                <a:spLocks/>
              </p:cNvSpPr>
              <p:nvPr/>
            </p:nvSpPr>
            <p:spPr>
              <a:xfrm>
                <a:off x="444380" y="4941168"/>
                <a:ext cx="8229600" cy="19088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14:m>
                  <m:oMath xmlns:m="http://schemas.openxmlformats.org/officeDocument/2006/math">
                    <m:func>
                      <m:funcPr>
                        <m:ctrlPr>
                          <a:rPr lang="cs-CZ" i="1" smtClean="0">
                            <a:solidFill>
                              <a:prstClr val="black"/>
                            </a:solidFill>
                            <a:latin typeface="Cambria Math"/>
                          </a:rPr>
                        </m:ctrlPr>
                      </m:funcPr>
                      <m:fName>
                        <m:limLow>
                          <m:limLowPr>
                            <m:ctrlPr>
                              <a:rPr lang="cs-CZ" i="1">
                                <a:solidFill>
                                  <a:prstClr val="black"/>
                                </a:solidFill>
                                <a:latin typeface="Cambria Math"/>
                              </a:rPr>
                            </m:ctrlPr>
                          </m:limLowPr>
                          <m:e>
                            <m:r>
                              <m:rPr>
                                <m:sty m:val="p"/>
                              </m:rPr>
                              <a:rPr lang="cs-CZ">
                                <a:solidFill>
                                  <a:prstClr val="black"/>
                                </a:solidFill>
                                <a:latin typeface="Cambria Math"/>
                              </a:rPr>
                              <m:t>lim</m:t>
                            </m:r>
                          </m:e>
                          <m:lim>
                            <m:r>
                              <a:rPr lang="cs-CZ" i="1">
                                <a:solidFill>
                                  <a:prstClr val="black"/>
                                </a:solidFill>
                                <a:latin typeface="Cambria Math"/>
                              </a:rPr>
                              <m:t>𝑛</m:t>
                            </m:r>
                            <m:r>
                              <a:rPr lang="cs-CZ" i="1">
                                <a:solidFill>
                                  <a:prstClr val="black"/>
                                </a:solidFill>
                                <a:latin typeface="Cambria Math"/>
                              </a:rPr>
                              <m:t>→∞</m:t>
                            </m:r>
                          </m:lim>
                        </m:limLow>
                      </m:fName>
                      <m:e>
                        <m:f>
                          <m:fPr>
                            <m:ctrlPr>
                              <a:rPr lang="cs-CZ" i="1">
                                <a:solidFill>
                                  <a:prstClr val="black"/>
                                </a:solidFill>
                                <a:latin typeface="Cambria Math"/>
                              </a:rPr>
                            </m:ctrlPr>
                          </m:fPr>
                          <m:num>
                            <m:r>
                              <a:rPr lang="cs-CZ" i="1">
                                <a:solidFill>
                                  <a:prstClr val="black"/>
                                </a:solidFill>
                                <a:latin typeface="Cambria Math"/>
                              </a:rPr>
                              <m:t>5</m:t>
                            </m:r>
                            <m:sSup>
                              <m:sSupPr>
                                <m:ctrlPr>
                                  <a:rPr lang="cs-CZ" i="1">
                                    <a:solidFill>
                                      <a:prstClr val="black"/>
                                    </a:solidFill>
                                    <a:latin typeface="Cambria Math"/>
                                  </a:rPr>
                                </m:ctrlPr>
                              </m:sSupPr>
                              <m:e>
                                <m:r>
                                  <a:rPr lang="cs-CZ" i="1">
                                    <a:solidFill>
                                      <a:prstClr val="black"/>
                                    </a:solidFill>
                                    <a:latin typeface="Cambria Math"/>
                                  </a:rPr>
                                  <m:t>𝑛</m:t>
                                </m:r>
                              </m:e>
                              <m:sup>
                                <m:r>
                                  <a:rPr lang="cs-CZ" i="1">
                                    <a:solidFill>
                                      <a:prstClr val="black"/>
                                    </a:solidFill>
                                    <a:latin typeface="Cambria Math"/>
                                  </a:rPr>
                                  <m:t>3</m:t>
                                </m:r>
                              </m:sup>
                            </m:sSup>
                            <m:r>
                              <a:rPr lang="cs-CZ" i="1">
                                <a:solidFill>
                                  <a:prstClr val="black"/>
                                </a:solidFill>
                                <a:latin typeface="Cambria Math"/>
                              </a:rPr>
                              <m:t>−2</m:t>
                            </m:r>
                            <m:sSup>
                              <m:sSupPr>
                                <m:ctrlPr>
                                  <a:rPr lang="cs-CZ" i="1">
                                    <a:solidFill>
                                      <a:prstClr val="black"/>
                                    </a:solidFill>
                                    <a:latin typeface="Cambria Math"/>
                                  </a:rPr>
                                </m:ctrlPr>
                              </m:sSupPr>
                              <m:e>
                                <m:r>
                                  <a:rPr lang="cs-CZ" i="1">
                                    <a:solidFill>
                                      <a:prstClr val="black"/>
                                    </a:solidFill>
                                    <a:latin typeface="Cambria Math"/>
                                  </a:rPr>
                                  <m:t>𝑛</m:t>
                                </m:r>
                              </m:e>
                              <m:sup>
                                <m:r>
                                  <a:rPr lang="cs-CZ" i="1">
                                    <a:solidFill>
                                      <a:prstClr val="black"/>
                                    </a:solidFill>
                                    <a:latin typeface="Cambria Math"/>
                                  </a:rPr>
                                  <m:t>2</m:t>
                                </m:r>
                              </m:sup>
                            </m:sSup>
                            <m:r>
                              <a:rPr lang="cs-CZ" i="1">
                                <a:solidFill>
                                  <a:prstClr val="black"/>
                                </a:solidFill>
                                <a:latin typeface="Cambria Math"/>
                              </a:rPr>
                              <m:t>−3</m:t>
                            </m:r>
                          </m:num>
                          <m:den>
                            <m:r>
                              <a:rPr lang="cs-CZ" b="0" i="1" smtClean="0">
                                <a:solidFill>
                                  <a:prstClr val="black"/>
                                </a:solidFill>
                                <a:latin typeface="Cambria Math"/>
                              </a:rPr>
                              <m:t>3</m:t>
                            </m:r>
                            <m:sSup>
                              <m:sSupPr>
                                <m:ctrlPr>
                                  <a:rPr lang="cs-CZ" i="1">
                                    <a:solidFill>
                                      <a:prstClr val="black"/>
                                    </a:solidFill>
                                    <a:latin typeface="Cambria Math"/>
                                  </a:rPr>
                                </m:ctrlPr>
                              </m:sSupPr>
                              <m:e>
                                <m:r>
                                  <a:rPr lang="cs-CZ" i="1">
                                    <a:solidFill>
                                      <a:prstClr val="black"/>
                                    </a:solidFill>
                                    <a:latin typeface="Cambria Math"/>
                                  </a:rPr>
                                  <m:t>𝑛</m:t>
                                </m:r>
                              </m:e>
                              <m:sup>
                                <m:r>
                                  <a:rPr lang="cs-CZ" i="1">
                                    <a:solidFill>
                                      <a:prstClr val="black"/>
                                    </a:solidFill>
                                    <a:latin typeface="Cambria Math"/>
                                  </a:rPr>
                                  <m:t>3</m:t>
                                </m:r>
                              </m:sup>
                            </m:sSup>
                            <m:r>
                              <a:rPr lang="cs-CZ" i="1">
                                <a:solidFill>
                                  <a:prstClr val="black"/>
                                </a:solidFill>
                                <a:latin typeface="Cambria Math"/>
                              </a:rPr>
                              <m:t>+</m:t>
                            </m:r>
                            <m:r>
                              <a:rPr lang="cs-CZ" i="1">
                                <a:solidFill>
                                  <a:prstClr val="black"/>
                                </a:solidFill>
                                <a:latin typeface="Cambria Math"/>
                              </a:rPr>
                              <m:t>𝑛</m:t>
                            </m:r>
                            <m:r>
                              <a:rPr lang="cs-CZ" i="1">
                                <a:solidFill>
                                  <a:prstClr val="black"/>
                                </a:solidFill>
                                <a:latin typeface="Cambria Math"/>
                              </a:rPr>
                              <m:t>+2</m:t>
                            </m:r>
                          </m:den>
                        </m:f>
                        <m:r>
                          <a:rPr lang="cs-CZ" b="0" i="1" smtClean="0">
                            <a:solidFill>
                              <a:prstClr val="black"/>
                            </a:solidFill>
                            <a:latin typeface="Cambria Math"/>
                          </a:rPr>
                          <m:t>=</m:t>
                        </m:r>
                        <m:func>
                          <m:funcPr>
                            <m:ctrlPr>
                              <a:rPr lang="cs-CZ" i="1">
                                <a:solidFill>
                                  <a:prstClr val="black"/>
                                </a:solidFill>
                                <a:latin typeface="Cambria Math"/>
                              </a:rPr>
                            </m:ctrlPr>
                          </m:funcPr>
                          <m:fName>
                            <m:limLow>
                              <m:limLowPr>
                                <m:ctrlPr>
                                  <a:rPr lang="cs-CZ" i="1">
                                    <a:solidFill>
                                      <a:prstClr val="black"/>
                                    </a:solidFill>
                                    <a:latin typeface="Cambria Math"/>
                                  </a:rPr>
                                </m:ctrlPr>
                              </m:limLowPr>
                              <m:e>
                                <m:r>
                                  <m:rPr>
                                    <m:sty m:val="p"/>
                                  </m:rPr>
                                  <a:rPr lang="cs-CZ">
                                    <a:solidFill>
                                      <a:prstClr val="black"/>
                                    </a:solidFill>
                                    <a:latin typeface="Cambria Math"/>
                                  </a:rPr>
                                  <m:t>lim</m:t>
                                </m:r>
                              </m:e>
                              <m:lim>
                                <m:r>
                                  <a:rPr lang="cs-CZ" i="1">
                                    <a:solidFill>
                                      <a:prstClr val="black"/>
                                    </a:solidFill>
                                    <a:latin typeface="Cambria Math"/>
                                  </a:rPr>
                                  <m:t>𝑛</m:t>
                                </m:r>
                                <m:r>
                                  <a:rPr lang="cs-CZ" i="1">
                                    <a:solidFill>
                                      <a:prstClr val="black"/>
                                    </a:solidFill>
                                    <a:latin typeface="Cambria Math"/>
                                  </a:rPr>
                                  <m:t>→∞</m:t>
                                </m:r>
                              </m:lim>
                            </m:limLow>
                          </m:fName>
                          <m:e>
                            <m:f>
                              <m:fPr>
                                <m:ctrlPr>
                                  <a:rPr lang="cs-CZ" i="1">
                                    <a:solidFill>
                                      <a:prstClr val="black"/>
                                    </a:solidFill>
                                    <a:latin typeface="Cambria Math"/>
                                  </a:rPr>
                                </m:ctrlPr>
                              </m:fPr>
                              <m:num>
                                <m:r>
                                  <a:rPr lang="cs-CZ" i="1">
                                    <a:solidFill>
                                      <a:prstClr val="black"/>
                                    </a:solidFill>
                                    <a:latin typeface="Cambria Math"/>
                                  </a:rPr>
                                  <m:t>5−</m:t>
                                </m:r>
                                <m:f>
                                  <m:fPr>
                                    <m:ctrlPr>
                                      <a:rPr lang="cs-CZ" i="1" smtClean="0">
                                        <a:solidFill>
                                          <a:prstClr val="black"/>
                                        </a:solidFill>
                                        <a:latin typeface="Cambria Math"/>
                                      </a:rPr>
                                    </m:ctrlPr>
                                  </m:fPr>
                                  <m:num>
                                    <m:r>
                                      <a:rPr lang="cs-CZ" b="0" i="1" smtClean="0">
                                        <a:solidFill>
                                          <a:prstClr val="black"/>
                                        </a:solidFill>
                                        <a:latin typeface="Cambria Math"/>
                                      </a:rPr>
                                      <m:t>2</m:t>
                                    </m:r>
                                  </m:num>
                                  <m:den>
                                    <m:r>
                                      <a:rPr lang="cs-CZ" b="0" i="1" smtClean="0">
                                        <a:solidFill>
                                          <a:prstClr val="black"/>
                                        </a:solidFill>
                                        <a:latin typeface="Cambria Math"/>
                                      </a:rPr>
                                      <m:t>𝑛</m:t>
                                    </m:r>
                                  </m:den>
                                </m:f>
                                <m:r>
                                  <a:rPr lang="cs-CZ" i="1">
                                    <a:solidFill>
                                      <a:prstClr val="black"/>
                                    </a:solidFill>
                                    <a:latin typeface="Cambria Math"/>
                                  </a:rPr>
                                  <m:t>−</m:t>
                                </m:r>
                                <m:f>
                                  <m:fPr>
                                    <m:ctrlPr>
                                      <a:rPr lang="cs-CZ" i="1" smtClean="0">
                                        <a:solidFill>
                                          <a:prstClr val="black"/>
                                        </a:solidFill>
                                        <a:latin typeface="Cambria Math"/>
                                      </a:rPr>
                                    </m:ctrlPr>
                                  </m:fPr>
                                  <m:num>
                                    <m:r>
                                      <a:rPr lang="cs-CZ" b="0" i="1" smtClean="0">
                                        <a:solidFill>
                                          <a:prstClr val="black"/>
                                        </a:solidFill>
                                        <a:latin typeface="Cambria Math"/>
                                      </a:rPr>
                                      <m:t>3</m:t>
                                    </m:r>
                                  </m:num>
                                  <m:den>
                                    <m:sSup>
                                      <m:sSupPr>
                                        <m:ctrlPr>
                                          <a:rPr lang="cs-CZ" i="1" smtClean="0">
                                            <a:solidFill>
                                              <a:prstClr val="black"/>
                                            </a:solidFill>
                                            <a:latin typeface="Cambria Math"/>
                                          </a:rPr>
                                        </m:ctrlPr>
                                      </m:sSupPr>
                                      <m:e>
                                        <m:r>
                                          <a:rPr lang="cs-CZ" b="0" i="1" smtClean="0">
                                            <a:solidFill>
                                              <a:prstClr val="black"/>
                                            </a:solidFill>
                                            <a:latin typeface="Cambria Math"/>
                                          </a:rPr>
                                          <m:t>𝑛</m:t>
                                        </m:r>
                                      </m:e>
                                      <m:sup>
                                        <m:r>
                                          <a:rPr lang="cs-CZ" b="0" i="1" smtClean="0">
                                            <a:solidFill>
                                              <a:prstClr val="black"/>
                                            </a:solidFill>
                                            <a:latin typeface="Cambria Math"/>
                                          </a:rPr>
                                          <m:t>3</m:t>
                                        </m:r>
                                      </m:sup>
                                    </m:sSup>
                                  </m:den>
                                </m:f>
                              </m:num>
                              <m:den>
                                <m:r>
                                  <a:rPr lang="cs-CZ" b="0" i="1" smtClean="0">
                                    <a:solidFill>
                                      <a:prstClr val="black"/>
                                    </a:solidFill>
                                    <a:latin typeface="Cambria Math"/>
                                  </a:rPr>
                                  <m:t>3</m:t>
                                </m:r>
                                <m:r>
                                  <a:rPr lang="cs-CZ" i="1">
                                    <a:solidFill>
                                      <a:prstClr val="black"/>
                                    </a:solidFill>
                                    <a:latin typeface="Cambria Math"/>
                                  </a:rPr>
                                  <m:t>+</m:t>
                                </m:r>
                                <m:f>
                                  <m:fPr>
                                    <m:ctrlPr>
                                      <a:rPr lang="cs-CZ" i="1" smtClean="0">
                                        <a:solidFill>
                                          <a:prstClr val="black"/>
                                        </a:solidFill>
                                        <a:latin typeface="Cambria Math"/>
                                      </a:rPr>
                                    </m:ctrlPr>
                                  </m:fPr>
                                  <m:num>
                                    <m:r>
                                      <a:rPr lang="cs-CZ" b="0" i="1" smtClean="0">
                                        <a:solidFill>
                                          <a:prstClr val="black"/>
                                        </a:solidFill>
                                        <a:latin typeface="Cambria Math"/>
                                      </a:rPr>
                                      <m:t>1</m:t>
                                    </m:r>
                                  </m:num>
                                  <m:den>
                                    <m:sSup>
                                      <m:sSupPr>
                                        <m:ctrlPr>
                                          <a:rPr lang="cs-CZ" i="1" smtClean="0">
                                            <a:solidFill>
                                              <a:prstClr val="black"/>
                                            </a:solidFill>
                                            <a:latin typeface="Cambria Math"/>
                                          </a:rPr>
                                        </m:ctrlPr>
                                      </m:sSupPr>
                                      <m:e>
                                        <m:r>
                                          <a:rPr lang="cs-CZ" b="0" i="1" smtClean="0">
                                            <a:solidFill>
                                              <a:prstClr val="black"/>
                                            </a:solidFill>
                                            <a:latin typeface="Cambria Math"/>
                                          </a:rPr>
                                          <m:t>𝑛</m:t>
                                        </m:r>
                                      </m:e>
                                      <m:sup>
                                        <m:r>
                                          <a:rPr lang="cs-CZ" b="0" i="1" smtClean="0">
                                            <a:solidFill>
                                              <a:prstClr val="black"/>
                                            </a:solidFill>
                                            <a:latin typeface="Cambria Math"/>
                                          </a:rPr>
                                          <m:t>2</m:t>
                                        </m:r>
                                      </m:sup>
                                    </m:sSup>
                                  </m:den>
                                </m:f>
                                <m:r>
                                  <a:rPr lang="cs-CZ" i="1">
                                    <a:solidFill>
                                      <a:prstClr val="black"/>
                                    </a:solidFill>
                                    <a:latin typeface="Cambria Math"/>
                                  </a:rPr>
                                  <m:t>+</m:t>
                                </m:r>
                                <m:f>
                                  <m:fPr>
                                    <m:ctrlPr>
                                      <a:rPr lang="cs-CZ" i="1" smtClean="0">
                                        <a:solidFill>
                                          <a:prstClr val="black"/>
                                        </a:solidFill>
                                        <a:latin typeface="Cambria Math"/>
                                      </a:rPr>
                                    </m:ctrlPr>
                                  </m:fPr>
                                  <m:num>
                                    <m:r>
                                      <a:rPr lang="cs-CZ" b="0" i="1" smtClean="0">
                                        <a:solidFill>
                                          <a:prstClr val="black"/>
                                        </a:solidFill>
                                        <a:latin typeface="Cambria Math"/>
                                      </a:rPr>
                                      <m:t>2</m:t>
                                    </m:r>
                                  </m:num>
                                  <m:den>
                                    <m:sSup>
                                      <m:sSupPr>
                                        <m:ctrlPr>
                                          <a:rPr lang="cs-CZ" i="1" smtClean="0">
                                            <a:solidFill>
                                              <a:prstClr val="black"/>
                                            </a:solidFill>
                                            <a:latin typeface="Cambria Math"/>
                                          </a:rPr>
                                        </m:ctrlPr>
                                      </m:sSupPr>
                                      <m:e>
                                        <m:r>
                                          <a:rPr lang="cs-CZ" b="0" i="1" smtClean="0">
                                            <a:solidFill>
                                              <a:prstClr val="black"/>
                                            </a:solidFill>
                                            <a:latin typeface="Cambria Math"/>
                                          </a:rPr>
                                          <m:t>𝑛</m:t>
                                        </m:r>
                                      </m:e>
                                      <m:sup>
                                        <m:r>
                                          <a:rPr lang="cs-CZ" b="0" i="1" smtClean="0">
                                            <a:solidFill>
                                              <a:prstClr val="black"/>
                                            </a:solidFill>
                                            <a:latin typeface="Cambria Math"/>
                                          </a:rPr>
                                          <m:t>3</m:t>
                                        </m:r>
                                      </m:sup>
                                    </m:sSup>
                                  </m:den>
                                </m:f>
                              </m:den>
                            </m:f>
                            <m:r>
                              <a:rPr lang="cs-CZ" b="0" i="1" smtClean="0">
                                <a:solidFill>
                                  <a:prstClr val="black"/>
                                </a:solidFill>
                                <a:latin typeface="Cambria Math"/>
                              </a:rPr>
                              <m:t>=</m:t>
                            </m:r>
                            <m:f>
                              <m:fPr>
                                <m:ctrlPr>
                                  <a:rPr lang="cs-CZ" b="0" i="1" smtClean="0">
                                    <a:solidFill>
                                      <a:prstClr val="black"/>
                                    </a:solidFill>
                                    <a:latin typeface="Cambria Math"/>
                                  </a:rPr>
                                </m:ctrlPr>
                              </m:fPr>
                              <m:num>
                                <m:r>
                                  <a:rPr lang="cs-CZ" b="0" i="1" smtClean="0">
                                    <a:solidFill>
                                      <a:prstClr val="black"/>
                                    </a:solidFill>
                                    <a:latin typeface="Cambria Math"/>
                                  </a:rPr>
                                  <m:t>5−0−0</m:t>
                                </m:r>
                              </m:num>
                              <m:den>
                                <m:r>
                                  <a:rPr lang="cs-CZ" b="0" i="1" smtClean="0">
                                    <a:solidFill>
                                      <a:prstClr val="black"/>
                                    </a:solidFill>
                                    <a:latin typeface="Cambria Math"/>
                                  </a:rPr>
                                  <m:t>3+0+0</m:t>
                                </m:r>
                              </m:den>
                            </m:f>
                          </m:e>
                        </m:func>
                      </m:e>
                    </m:func>
                    <m:r>
                      <a:rPr lang="cs-CZ" b="0" i="1" smtClean="0">
                        <a:solidFill>
                          <a:prstClr val="black"/>
                        </a:solidFill>
                        <a:latin typeface="Cambria Math"/>
                      </a:rPr>
                      <m:t>=</m:t>
                    </m:r>
                    <m:f>
                      <m:fPr>
                        <m:ctrlPr>
                          <a:rPr lang="cs-CZ" b="0" i="1" smtClean="0">
                            <a:solidFill>
                              <a:prstClr val="black"/>
                            </a:solidFill>
                            <a:latin typeface="Cambria Math"/>
                          </a:rPr>
                        </m:ctrlPr>
                      </m:fPr>
                      <m:num>
                        <m:r>
                          <a:rPr lang="cs-CZ" b="0" i="1" smtClean="0">
                            <a:solidFill>
                              <a:prstClr val="black"/>
                            </a:solidFill>
                            <a:latin typeface="Cambria Math"/>
                          </a:rPr>
                          <m:t>5</m:t>
                        </m:r>
                      </m:num>
                      <m:den>
                        <m:r>
                          <a:rPr lang="cs-CZ" b="0" i="1" smtClean="0">
                            <a:solidFill>
                              <a:prstClr val="black"/>
                            </a:solidFill>
                            <a:latin typeface="Cambria Math"/>
                          </a:rPr>
                          <m:t>3</m:t>
                        </m:r>
                      </m:den>
                    </m:f>
                  </m:oMath>
                </a14:m>
                <a:r>
                  <a:rPr lang="cs-CZ" dirty="0" smtClean="0">
                    <a:solidFill>
                      <a:prstClr val="black"/>
                    </a:solidFill>
                  </a:rPr>
                  <a:t> ;</a:t>
                </a:r>
              </a:p>
            </p:txBody>
          </p:sp>
        </mc:Choice>
        <mc:Fallback xmlns="">
          <p:sp>
            <p:nvSpPr>
              <p:cNvPr id="17" name="Zástupný symbol pro obsah 4"/>
              <p:cNvSpPr txBox="1">
                <a:spLocks noRot="1" noChangeAspect="1" noMove="1" noResize="1" noEditPoints="1" noAdjustHandles="1" noChangeArrowheads="1" noChangeShapeType="1" noTextEdit="1"/>
              </p:cNvSpPr>
              <p:nvPr/>
            </p:nvSpPr>
            <p:spPr>
              <a:xfrm>
                <a:off x="444380" y="4941168"/>
                <a:ext cx="8229600" cy="1908830"/>
              </a:xfrm>
              <a:prstGeom prst="rect">
                <a:avLst/>
              </a:prstGeom>
              <a:blipFill rotWithShape="1">
                <a:blip r:embed="rId4"/>
                <a:stretch>
                  <a:fillRect/>
                </a:stretch>
              </a:blipFill>
            </p:spPr>
            <p:txBody>
              <a:bodyPr/>
              <a:lstStyle/>
              <a:p>
                <a:r>
                  <a:rPr lang="cs-CZ">
                    <a:noFill/>
                  </a:rPr>
                  <a:t> </a:t>
                </a:r>
              </a:p>
            </p:txBody>
          </p:sp>
        </mc:Fallback>
      </mc:AlternateContent>
    </p:spTree>
    <p:extLst>
      <p:ext uri="{BB962C8B-B14F-4D97-AF65-F5344CB8AC3E}">
        <p14:creationId xmlns:p14="http://schemas.microsoft.com/office/powerpoint/2010/main" val="3954438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0-#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0-#ppt_w/2"/>
                                          </p:val>
                                        </p:tav>
                                        <p:tav tm="100000">
                                          <p:val>
                                            <p:strVal val="#ppt_x"/>
                                          </p:val>
                                        </p:tav>
                                      </p:tavLst>
                                    </p:anim>
                                    <p:anim calcmode="lin" valueType="num">
                                      <p:cBhvr additive="base">
                                        <p:cTn id="28"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7" name="Zástupný symbol pro obsah 4"/>
              <p:cNvSpPr txBox="1">
                <a:spLocks/>
              </p:cNvSpPr>
              <p:nvPr/>
            </p:nvSpPr>
            <p:spPr>
              <a:xfrm>
                <a:off x="444380" y="260648"/>
                <a:ext cx="8229600" cy="144016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14:m>
                  <m:oMath xmlns:m="http://schemas.openxmlformats.org/officeDocument/2006/math">
                    <m:func>
                      <m:funcPr>
                        <m:ctrlPr>
                          <a:rPr lang="cs-CZ" i="1" smtClean="0">
                            <a:solidFill>
                              <a:prstClr val="black"/>
                            </a:solidFill>
                            <a:latin typeface="Cambria Math"/>
                          </a:rPr>
                        </m:ctrlPr>
                      </m:funcPr>
                      <m:fName>
                        <m:limLow>
                          <m:limLowPr>
                            <m:ctrlPr>
                              <a:rPr lang="cs-CZ" i="1">
                                <a:solidFill>
                                  <a:prstClr val="black"/>
                                </a:solidFill>
                                <a:latin typeface="Cambria Math"/>
                              </a:rPr>
                            </m:ctrlPr>
                          </m:limLowPr>
                          <m:e>
                            <m:r>
                              <m:rPr>
                                <m:sty m:val="p"/>
                              </m:rPr>
                              <a:rPr lang="cs-CZ">
                                <a:solidFill>
                                  <a:prstClr val="black"/>
                                </a:solidFill>
                                <a:latin typeface="Cambria Math"/>
                              </a:rPr>
                              <m:t>lim</m:t>
                            </m:r>
                          </m:e>
                          <m:lim>
                            <m:r>
                              <a:rPr lang="cs-CZ" i="1">
                                <a:solidFill>
                                  <a:prstClr val="black"/>
                                </a:solidFill>
                                <a:latin typeface="Cambria Math"/>
                              </a:rPr>
                              <m:t>𝑛</m:t>
                            </m:r>
                            <m:r>
                              <a:rPr lang="cs-CZ" i="1">
                                <a:solidFill>
                                  <a:prstClr val="black"/>
                                </a:solidFill>
                                <a:latin typeface="Cambria Math"/>
                              </a:rPr>
                              <m:t>→∞</m:t>
                            </m:r>
                          </m:lim>
                        </m:limLow>
                      </m:fName>
                      <m:e>
                        <m:f>
                          <m:fPr>
                            <m:ctrlPr>
                              <a:rPr lang="cs-CZ" i="1">
                                <a:solidFill>
                                  <a:prstClr val="black"/>
                                </a:solidFill>
                                <a:latin typeface="Cambria Math"/>
                              </a:rPr>
                            </m:ctrlPr>
                          </m:fPr>
                          <m:num>
                            <m:r>
                              <a:rPr lang="cs-CZ" i="1">
                                <a:solidFill>
                                  <a:prstClr val="black"/>
                                </a:solidFill>
                                <a:latin typeface="Cambria Math"/>
                              </a:rPr>
                              <m:t>5</m:t>
                            </m:r>
                            <m:sSup>
                              <m:sSupPr>
                                <m:ctrlPr>
                                  <a:rPr lang="cs-CZ" i="1">
                                    <a:solidFill>
                                      <a:prstClr val="black"/>
                                    </a:solidFill>
                                    <a:latin typeface="Cambria Math"/>
                                  </a:rPr>
                                </m:ctrlPr>
                              </m:sSupPr>
                              <m:e>
                                <m:r>
                                  <a:rPr lang="cs-CZ" i="1">
                                    <a:solidFill>
                                      <a:prstClr val="black"/>
                                    </a:solidFill>
                                    <a:latin typeface="Cambria Math"/>
                                  </a:rPr>
                                  <m:t>𝑛</m:t>
                                </m:r>
                              </m:e>
                              <m:sup>
                                <m:r>
                                  <a:rPr lang="cs-CZ" i="1">
                                    <a:solidFill>
                                      <a:prstClr val="black"/>
                                    </a:solidFill>
                                    <a:latin typeface="Cambria Math"/>
                                  </a:rPr>
                                  <m:t>2</m:t>
                                </m:r>
                              </m:sup>
                            </m:sSup>
                            <m:r>
                              <a:rPr lang="cs-CZ" i="1">
                                <a:solidFill>
                                  <a:prstClr val="black"/>
                                </a:solidFill>
                                <a:latin typeface="Cambria Math"/>
                              </a:rPr>
                              <m:t>−2</m:t>
                            </m:r>
                            <m:r>
                              <a:rPr lang="cs-CZ" i="1">
                                <a:solidFill>
                                  <a:prstClr val="black"/>
                                </a:solidFill>
                                <a:latin typeface="Cambria Math"/>
                              </a:rPr>
                              <m:t>𝑛</m:t>
                            </m:r>
                            <m:r>
                              <a:rPr lang="cs-CZ" i="1">
                                <a:solidFill>
                                  <a:prstClr val="black"/>
                                </a:solidFill>
                                <a:latin typeface="Cambria Math"/>
                              </a:rPr>
                              <m:t>−7</m:t>
                            </m:r>
                          </m:num>
                          <m:den>
                            <m:r>
                              <a:rPr lang="cs-CZ" i="1">
                                <a:solidFill>
                                  <a:prstClr val="black"/>
                                </a:solidFill>
                                <a:latin typeface="Cambria Math"/>
                              </a:rPr>
                              <m:t>2</m:t>
                            </m:r>
                            <m:sSup>
                              <m:sSupPr>
                                <m:ctrlPr>
                                  <a:rPr lang="cs-CZ" i="1">
                                    <a:solidFill>
                                      <a:prstClr val="black"/>
                                    </a:solidFill>
                                    <a:latin typeface="Cambria Math"/>
                                  </a:rPr>
                                </m:ctrlPr>
                              </m:sSupPr>
                              <m:e>
                                <m:r>
                                  <a:rPr lang="cs-CZ" i="1">
                                    <a:solidFill>
                                      <a:prstClr val="black"/>
                                    </a:solidFill>
                                    <a:latin typeface="Cambria Math"/>
                                  </a:rPr>
                                  <m:t>𝑛</m:t>
                                </m:r>
                              </m:e>
                              <m:sup>
                                <m:r>
                                  <a:rPr lang="cs-CZ" i="1">
                                    <a:solidFill>
                                      <a:prstClr val="black"/>
                                    </a:solidFill>
                                    <a:latin typeface="Cambria Math"/>
                                  </a:rPr>
                                  <m:t>3</m:t>
                                </m:r>
                              </m:sup>
                            </m:sSup>
                            <m:r>
                              <a:rPr lang="cs-CZ" i="1">
                                <a:solidFill>
                                  <a:prstClr val="black"/>
                                </a:solidFill>
                                <a:latin typeface="Cambria Math"/>
                              </a:rPr>
                              <m:t>+5</m:t>
                            </m:r>
                            <m:r>
                              <a:rPr lang="cs-CZ" i="1">
                                <a:solidFill>
                                  <a:prstClr val="black"/>
                                </a:solidFill>
                                <a:latin typeface="Cambria Math"/>
                              </a:rPr>
                              <m:t>𝑛</m:t>
                            </m:r>
                            <m:r>
                              <a:rPr lang="cs-CZ" i="1">
                                <a:solidFill>
                                  <a:prstClr val="black"/>
                                </a:solidFill>
                                <a:latin typeface="Cambria Math"/>
                              </a:rPr>
                              <m:t>+2</m:t>
                            </m:r>
                          </m:den>
                        </m:f>
                      </m:e>
                    </m:func>
                    <m:r>
                      <a:rPr lang="cs-CZ" b="0" i="1" smtClean="0">
                        <a:solidFill>
                          <a:prstClr val="black"/>
                        </a:solidFill>
                        <a:latin typeface="Cambria Math"/>
                      </a:rPr>
                      <m:t>=</m:t>
                    </m:r>
                    <m:func>
                      <m:funcPr>
                        <m:ctrlPr>
                          <a:rPr lang="cs-CZ" i="1">
                            <a:solidFill>
                              <a:prstClr val="black"/>
                            </a:solidFill>
                            <a:latin typeface="Cambria Math"/>
                          </a:rPr>
                        </m:ctrlPr>
                      </m:funcPr>
                      <m:fName>
                        <m:limLow>
                          <m:limLowPr>
                            <m:ctrlPr>
                              <a:rPr lang="cs-CZ" i="1">
                                <a:solidFill>
                                  <a:prstClr val="black"/>
                                </a:solidFill>
                                <a:latin typeface="Cambria Math"/>
                              </a:rPr>
                            </m:ctrlPr>
                          </m:limLowPr>
                          <m:e>
                            <m:r>
                              <m:rPr>
                                <m:sty m:val="p"/>
                              </m:rPr>
                              <a:rPr lang="cs-CZ">
                                <a:solidFill>
                                  <a:prstClr val="black"/>
                                </a:solidFill>
                                <a:latin typeface="Cambria Math"/>
                              </a:rPr>
                              <m:t>lim</m:t>
                            </m:r>
                          </m:e>
                          <m:lim>
                            <m:r>
                              <a:rPr lang="cs-CZ" i="1">
                                <a:solidFill>
                                  <a:prstClr val="black"/>
                                </a:solidFill>
                                <a:latin typeface="Cambria Math"/>
                              </a:rPr>
                              <m:t>𝑛</m:t>
                            </m:r>
                            <m:r>
                              <a:rPr lang="cs-CZ" i="1">
                                <a:solidFill>
                                  <a:prstClr val="black"/>
                                </a:solidFill>
                                <a:latin typeface="Cambria Math"/>
                              </a:rPr>
                              <m:t>→∞</m:t>
                            </m:r>
                          </m:lim>
                        </m:limLow>
                      </m:fName>
                      <m:e>
                        <m:f>
                          <m:fPr>
                            <m:ctrlPr>
                              <a:rPr lang="cs-CZ" i="1">
                                <a:solidFill>
                                  <a:prstClr val="black"/>
                                </a:solidFill>
                                <a:latin typeface="Cambria Math"/>
                              </a:rPr>
                            </m:ctrlPr>
                          </m:fPr>
                          <m:num>
                            <m:f>
                              <m:fPr>
                                <m:ctrlPr>
                                  <a:rPr lang="cs-CZ" i="1" smtClean="0">
                                    <a:solidFill>
                                      <a:prstClr val="black"/>
                                    </a:solidFill>
                                    <a:latin typeface="Cambria Math"/>
                                  </a:rPr>
                                </m:ctrlPr>
                              </m:fPr>
                              <m:num>
                                <m:r>
                                  <a:rPr lang="cs-CZ" b="0" i="1" smtClean="0">
                                    <a:solidFill>
                                      <a:prstClr val="black"/>
                                    </a:solidFill>
                                    <a:latin typeface="Cambria Math"/>
                                  </a:rPr>
                                  <m:t>5</m:t>
                                </m:r>
                              </m:num>
                              <m:den>
                                <m:r>
                                  <a:rPr lang="cs-CZ" b="0" i="1" smtClean="0">
                                    <a:solidFill>
                                      <a:prstClr val="black"/>
                                    </a:solidFill>
                                    <a:latin typeface="Cambria Math"/>
                                  </a:rPr>
                                  <m:t>𝑛</m:t>
                                </m:r>
                              </m:den>
                            </m:f>
                            <m:r>
                              <a:rPr lang="cs-CZ" i="1">
                                <a:solidFill>
                                  <a:prstClr val="black"/>
                                </a:solidFill>
                                <a:latin typeface="Cambria Math"/>
                              </a:rPr>
                              <m:t>−</m:t>
                            </m:r>
                            <m:f>
                              <m:fPr>
                                <m:ctrlPr>
                                  <a:rPr lang="cs-CZ" i="1">
                                    <a:solidFill>
                                      <a:prstClr val="black"/>
                                    </a:solidFill>
                                    <a:latin typeface="Cambria Math"/>
                                  </a:rPr>
                                </m:ctrlPr>
                              </m:fPr>
                              <m:num>
                                <m:r>
                                  <a:rPr lang="cs-CZ" i="1">
                                    <a:solidFill>
                                      <a:prstClr val="black"/>
                                    </a:solidFill>
                                    <a:latin typeface="Cambria Math"/>
                                  </a:rPr>
                                  <m:t>2</m:t>
                                </m:r>
                              </m:num>
                              <m:den>
                                <m:sSup>
                                  <m:sSupPr>
                                    <m:ctrlPr>
                                      <a:rPr lang="cs-CZ" i="1" smtClean="0">
                                        <a:solidFill>
                                          <a:prstClr val="black"/>
                                        </a:solidFill>
                                        <a:latin typeface="Cambria Math"/>
                                      </a:rPr>
                                    </m:ctrlPr>
                                  </m:sSupPr>
                                  <m:e>
                                    <m:r>
                                      <a:rPr lang="cs-CZ" b="0" i="1" smtClean="0">
                                        <a:solidFill>
                                          <a:prstClr val="black"/>
                                        </a:solidFill>
                                        <a:latin typeface="Cambria Math"/>
                                      </a:rPr>
                                      <m:t>𝑛</m:t>
                                    </m:r>
                                  </m:e>
                                  <m:sup>
                                    <m:r>
                                      <a:rPr lang="cs-CZ" b="0" i="1" smtClean="0">
                                        <a:solidFill>
                                          <a:prstClr val="black"/>
                                        </a:solidFill>
                                        <a:latin typeface="Cambria Math"/>
                                      </a:rPr>
                                      <m:t>2</m:t>
                                    </m:r>
                                  </m:sup>
                                </m:sSup>
                              </m:den>
                            </m:f>
                            <m:r>
                              <a:rPr lang="cs-CZ" i="1">
                                <a:solidFill>
                                  <a:prstClr val="black"/>
                                </a:solidFill>
                                <a:latin typeface="Cambria Math"/>
                              </a:rPr>
                              <m:t>−</m:t>
                            </m:r>
                            <m:f>
                              <m:fPr>
                                <m:ctrlPr>
                                  <a:rPr lang="cs-CZ" i="1">
                                    <a:solidFill>
                                      <a:prstClr val="black"/>
                                    </a:solidFill>
                                    <a:latin typeface="Cambria Math"/>
                                  </a:rPr>
                                </m:ctrlPr>
                              </m:fPr>
                              <m:num>
                                <m:r>
                                  <a:rPr lang="cs-CZ" b="0" i="1" smtClean="0">
                                    <a:solidFill>
                                      <a:prstClr val="black"/>
                                    </a:solidFill>
                                    <a:latin typeface="Cambria Math"/>
                                  </a:rPr>
                                  <m:t>7</m:t>
                                </m:r>
                              </m:num>
                              <m:den>
                                <m:sSup>
                                  <m:sSupPr>
                                    <m:ctrlPr>
                                      <a:rPr lang="cs-CZ" i="1">
                                        <a:solidFill>
                                          <a:prstClr val="black"/>
                                        </a:solidFill>
                                        <a:latin typeface="Cambria Math"/>
                                      </a:rPr>
                                    </m:ctrlPr>
                                  </m:sSupPr>
                                  <m:e>
                                    <m:r>
                                      <a:rPr lang="cs-CZ" i="1">
                                        <a:solidFill>
                                          <a:prstClr val="black"/>
                                        </a:solidFill>
                                        <a:latin typeface="Cambria Math"/>
                                      </a:rPr>
                                      <m:t>𝑛</m:t>
                                    </m:r>
                                  </m:e>
                                  <m:sup>
                                    <m:r>
                                      <a:rPr lang="cs-CZ" i="1">
                                        <a:solidFill>
                                          <a:prstClr val="black"/>
                                        </a:solidFill>
                                        <a:latin typeface="Cambria Math"/>
                                      </a:rPr>
                                      <m:t>3</m:t>
                                    </m:r>
                                  </m:sup>
                                </m:sSup>
                              </m:den>
                            </m:f>
                          </m:num>
                          <m:den>
                            <m:r>
                              <a:rPr lang="cs-CZ" b="0" i="1" smtClean="0">
                                <a:solidFill>
                                  <a:prstClr val="black"/>
                                </a:solidFill>
                                <a:latin typeface="Cambria Math"/>
                              </a:rPr>
                              <m:t>2</m:t>
                            </m:r>
                            <m:r>
                              <a:rPr lang="cs-CZ" i="1">
                                <a:solidFill>
                                  <a:prstClr val="black"/>
                                </a:solidFill>
                                <a:latin typeface="Cambria Math"/>
                              </a:rPr>
                              <m:t>+</m:t>
                            </m:r>
                            <m:f>
                              <m:fPr>
                                <m:ctrlPr>
                                  <a:rPr lang="cs-CZ" i="1">
                                    <a:solidFill>
                                      <a:prstClr val="black"/>
                                    </a:solidFill>
                                    <a:latin typeface="Cambria Math"/>
                                  </a:rPr>
                                </m:ctrlPr>
                              </m:fPr>
                              <m:num>
                                <m:r>
                                  <a:rPr lang="cs-CZ" b="0" i="1" smtClean="0">
                                    <a:solidFill>
                                      <a:prstClr val="black"/>
                                    </a:solidFill>
                                    <a:latin typeface="Cambria Math"/>
                                  </a:rPr>
                                  <m:t>5</m:t>
                                </m:r>
                              </m:num>
                              <m:den>
                                <m:sSup>
                                  <m:sSupPr>
                                    <m:ctrlPr>
                                      <a:rPr lang="cs-CZ" i="1">
                                        <a:solidFill>
                                          <a:prstClr val="black"/>
                                        </a:solidFill>
                                        <a:latin typeface="Cambria Math"/>
                                      </a:rPr>
                                    </m:ctrlPr>
                                  </m:sSupPr>
                                  <m:e>
                                    <m:r>
                                      <a:rPr lang="cs-CZ" i="1">
                                        <a:solidFill>
                                          <a:prstClr val="black"/>
                                        </a:solidFill>
                                        <a:latin typeface="Cambria Math"/>
                                      </a:rPr>
                                      <m:t>𝑛</m:t>
                                    </m:r>
                                  </m:e>
                                  <m:sup>
                                    <m:r>
                                      <a:rPr lang="cs-CZ" i="1">
                                        <a:solidFill>
                                          <a:prstClr val="black"/>
                                        </a:solidFill>
                                        <a:latin typeface="Cambria Math"/>
                                      </a:rPr>
                                      <m:t>2</m:t>
                                    </m:r>
                                  </m:sup>
                                </m:sSup>
                              </m:den>
                            </m:f>
                            <m:r>
                              <a:rPr lang="cs-CZ" i="1">
                                <a:solidFill>
                                  <a:prstClr val="black"/>
                                </a:solidFill>
                                <a:latin typeface="Cambria Math"/>
                              </a:rPr>
                              <m:t>+</m:t>
                            </m:r>
                            <m:f>
                              <m:fPr>
                                <m:ctrlPr>
                                  <a:rPr lang="cs-CZ" i="1">
                                    <a:solidFill>
                                      <a:prstClr val="black"/>
                                    </a:solidFill>
                                    <a:latin typeface="Cambria Math"/>
                                  </a:rPr>
                                </m:ctrlPr>
                              </m:fPr>
                              <m:num>
                                <m:r>
                                  <a:rPr lang="cs-CZ" i="1">
                                    <a:solidFill>
                                      <a:prstClr val="black"/>
                                    </a:solidFill>
                                    <a:latin typeface="Cambria Math"/>
                                  </a:rPr>
                                  <m:t>2</m:t>
                                </m:r>
                              </m:num>
                              <m:den>
                                <m:sSup>
                                  <m:sSupPr>
                                    <m:ctrlPr>
                                      <a:rPr lang="cs-CZ" i="1">
                                        <a:solidFill>
                                          <a:prstClr val="black"/>
                                        </a:solidFill>
                                        <a:latin typeface="Cambria Math"/>
                                      </a:rPr>
                                    </m:ctrlPr>
                                  </m:sSupPr>
                                  <m:e>
                                    <m:r>
                                      <a:rPr lang="cs-CZ" i="1">
                                        <a:solidFill>
                                          <a:prstClr val="black"/>
                                        </a:solidFill>
                                        <a:latin typeface="Cambria Math"/>
                                      </a:rPr>
                                      <m:t>𝑛</m:t>
                                    </m:r>
                                  </m:e>
                                  <m:sup>
                                    <m:r>
                                      <a:rPr lang="cs-CZ" i="1">
                                        <a:solidFill>
                                          <a:prstClr val="black"/>
                                        </a:solidFill>
                                        <a:latin typeface="Cambria Math"/>
                                      </a:rPr>
                                      <m:t>3</m:t>
                                    </m:r>
                                  </m:sup>
                                </m:sSup>
                              </m:den>
                            </m:f>
                          </m:den>
                        </m:f>
                        <m:r>
                          <a:rPr lang="cs-CZ" i="1">
                            <a:solidFill>
                              <a:prstClr val="black"/>
                            </a:solidFill>
                            <a:latin typeface="Cambria Math"/>
                          </a:rPr>
                          <m:t>=</m:t>
                        </m:r>
                        <m:f>
                          <m:fPr>
                            <m:ctrlPr>
                              <a:rPr lang="cs-CZ" i="1">
                                <a:solidFill>
                                  <a:prstClr val="black"/>
                                </a:solidFill>
                                <a:latin typeface="Cambria Math"/>
                              </a:rPr>
                            </m:ctrlPr>
                          </m:fPr>
                          <m:num>
                            <m:r>
                              <a:rPr lang="cs-CZ" b="0" i="1" smtClean="0">
                                <a:solidFill>
                                  <a:prstClr val="black"/>
                                </a:solidFill>
                                <a:latin typeface="Cambria Math"/>
                              </a:rPr>
                              <m:t>0</m:t>
                            </m:r>
                            <m:r>
                              <a:rPr lang="cs-CZ" i="1">
                                <a:solidFill>
                                  <a:prstClr val="black"/>
                                </a:solidFill>
                                <a:latin typeface="Cambria Math"/>
                              </a:rPr>
                              <m:t>−0−0</m:t>
                            </m:r>
                          </m:num>
                          <m:den>
                            <m:r>
                              <a:rPr lang="cs-CZ" b="0" i="1" smtClean="0">
                                <a:solidFill>
                                  <a:prstClr val="black"/>
                                </a:solidFill>
                                <a:latin typeface="Cambria Math"/>
                              </a:rPr>
                              <m:t>2</m:t>
                            </m:r>
                            <m:r>
                              <a:rPr lang="cs-CZ" i="1">
                                <a:solidFill>
                                  <a:prstClr val="black"/>
                                </a:solidFill>
                                <a:latin typeface="Cambria Math"/>
                              </a:rPr>
                              <m:t>+0+0</m:t>
                            </m:r>
                          </m:den>
                        </m:f>
                      </m:e>
                    </m:func>
                    <m:r>
                      <a:rPr lang="cs-CZ" b="0" i="1" smtClean="0">
                        <a:solidFill>
                          <a:prstClr val="black"/>
                        </a:solidFill>
                        <a:latin typeface="Cambria Math"/>
                      </a:rPr>
                      <m:t>=0</m:t>
                    </m:r>
                  </m:oMath>
                </a14:m>
                <a:r>
                  <a:rPr lang="cs-CZ" dirty="0" smtClean="0">
                    <a:solidFill>
                      <a:prstClr val="black"/>
                    </a:solidFill>
                  </a:rPr>
                  <a:t>;</a:t>
                </a:r>
              </a:p>
            </p:txBody>
          </p:sp>
        </mc:Choice>
        <mc:Fallback xmlns="">
          <p:sp>
            <p:nvSpPr>
              <p:cNvPr id="17" name="Zástupný symbol pro obsah 4"/>
              <p:cNvSpPr txBox="1">
                <a:spLocks noRot="1" noChangeAspect="1" noMove="1" noResize="1" noEditPoints="1" noAdjustHandles="1" noChangeArrowheads="1" noChangeShapeType="1" noTextEdit="1"/>
              </p:cNvSpPr>
              <p:nvPr/>
            </p:nvSpPr>
            <p:spPr>
              <a:xfrm>
                <a:off x="444380" y="260648"/>
                <a:ext cx="8229600" cy="1440160"/>
              </a:xfrm>
              <a:prstGeom prst="rect">
                <a:avLst/>
              </a:prstGeom>
              <a:blipFill rotWithShape="1">
                <a:blip r:embed="rId2"/>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8" name="Zástupný symbol pro obsah 4"/>
              <p:cNvSpPr txBox="1">
                <a:spLocks/>
              </p:cNvSpPr>
              <p:nvPr/>
            </p:nvSpPr>
            <p:spPr>
              <a:xfrm>
                <a:off x="430564" y="1556792"/>
                <a:ext cx="8229600" cy="236788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14:m>
                  <m:oMathPara xmlns:m="http://schemas.openxmlformats.org/officeDocument/2006/math">
                    <m:oMathParaPr>
                      <m:jc m:val="left"/>
                    </m:oMathParaPr>
                    <m:oMath xmlns:m="http://schemas.openxmlformats.org/officeDocument/2006/math">
                      <m:func>
                        <m:funcPr>
                          <m:ctrlPr>
                            <a:rPr lang="cs-CZ" sz="2600" i="1" smtClean="0">
                              <a:solidFill>
                                <a:prstClr val="black"/>
                              </a:solidFill>
                              <a:latin typeface="Cambria Math"/>
                            </a:rPr>
                          </m:ctrlPr>
                        </m:funcPr>
                        <m:fName>
                          <m:limLow>
                            <m:limLowPr>
                              <m:ctrlPr>
                                <a:rPr lang="cs-CZ" sz="2600" i="1">
                                  <a:solidFill>
                                    <a:prstClr val="black"/>
                                  </a:solidFill>
                                  <a:latin typeface="Cambria Math"/>
                                </a:rPr>
                              </m:ctrlPr>
                            </m:limLowPr>
                            <m:e>
                              <m:r>
                                <m:rPr>
                                  <m:sty m:val="p"/>
                                </m:rPr>
                                <a:rPr lang="cs-CZ" sz="2600">
                                  <a:solidFill>
                                    <a:prstClr val="black"/>
                                  </a:solidFill>
                                  <a:latin typeface="Cambria Math"/>
                                </a:rPr>
                                <m:t>lim</m:t>
                              </m:r>
                            </m:e>
                            <m:lim>
                              <m:r>
                                <a:rPr lang="cs-CZ" sz="2600" i="1">
                                  <a:solidFill>
                                    <a:prstClr val="black"/>
                                  </a:solidFill>
                                  <a:latin typeface="Cambria Math"/>
                                </a:rPr>
                                <m:t>𝑛</m:t>
                              </m:r>
                              <m:r>
                                <a:rPr lang="cs-CZ" sz="2600" i="1">
                                  <a:solidFill>
                                    <a:prstClr val="black"/>
                                  </a:solidFill>
                                  <a:latin typeface="Cambria Math"/>
                                </a:rPr>
                                <m:t>→∞</m:t>
                              </m:r>
                            </m:lim>
                          </m:limLow>
                        </m:fName>
                        <m:e>
                          <m:sSup>
                            <m:sSupPr>
                              <m:ctrlPr>
                                <a:rPr lang="cs-CZ" sz="2600" i="1">
                                  <a:solidFill>
                                    <a:prstClr val="black"/>
                                  </a:solidFill>
                                  <a:latin typeface="Cambria Math"/>
                                </a:rPr>
                              </m:ctrlPr>
                            </m:sSupPr>
                            <m:e>
                              <m:d>
                                <m:dPr>
                                  <m:ctrlPr>
                                    <a:rPr lang="cs-CZ" sz="2600" i="1">
                                      <a:solidFill>
                                        <a:prstClr val="black"/>
                                      </a:solidFill>
                                      <a:latin typeface="Cambria Math"/>
                                    </a:rPr>
                                  </m:ctrlPr>
                                </m:dPr>
                                <m:e>
                                  <m:f>
                                    <m:fPr>
                                      <m:ctrlPr>
                                        <a:rPr lang="cs-CZ" sz="2600" i="1">
                                          <a:solidFill>
                                            <a:prstClr val="black"/>
                                          </a:solidFill>
                                          <a:latin typeface="Cambria Math"/>
                                        </a:rPr>
                                      </m:ctrlPr>
                                    </m:fPr>
                                    <m:num>
                                      <m:r>
                                        <a:rPr lang="cs-CZ" sz="2600" i="1">
                                          <a:solidFill>
                                            <a:prstClr val="black"/>
                                          </a:solidFill>
                                          <a:latin typeface="Cambria Math"/>
                                        </a:rPr>
                                        <m:t>3</m:t>
                                      </m:r>
                                      <m:r>
                                        <a:rPr lang="cs-CZ" sz="2600" i="1">
                                          <a:solidFill>
                                            <a:prstClr val="black"/>
                                          </a:solidFill>
                                          <a:latin typeface="Cambria Math"/>
                                        </a:rPr>
                                        <m:t>𝑛</m:t>
                                      </m:r>
                                      <m:r>
                                        <a:rPr lang="cs-CZ" sz="2600" i="1">
                                          <a:solidFill>
                                            <a:prstClr val="black"/>
                                          </a:solidFill>
                                          <a:latin typeface="Cambria Math"/>
                                        </a:rPr>
                                        <m:t>−4</m:t>
                                      </m:r>
                                    </m:num>
                                    <m:den>
                                      <m:r>
                                        <a:rPr lang="cs-CZ" sz="2600" i="1">
                                          <a:solidFill>
                                            <a:prstClr val="black"/>
                                          </a:solidFill>
                                          <a:latin typeface="Cambria Math"/>
                                        </a:rPr>
                                        <m:t>5</m:t>
                                      </m:r>
                                      <m:r>
                                        <a:rPr lang="cs-CZ" sz="2600" i="1">
                                          <a:solidFill>
                                            <a:prstClr val="black"/>
                                          </a:solidFill>
                                          <a:latin typeface="Cambria Math"/>
                                        </a:rPr>
                                        <m:t>𝑛</m:t>
                                      </m:r>
                                      <m:r>
                                        <a:rPr lang="cs-CZ" sz="2600" i="1">
                                          <a:solidFill>
                                            <a:prstClr val="black"/>
                                          </a:solidFill>
                                          <a:latin typeface="Cambria Math"/>
                                        </a:rPr>
                                        <m:t>+2</m:t>
                                      </m:r>
                                    </m:den>
                                  </m:f>
                                </m:e>
                              </m:d>
                            </m:e>
                            <m:sup>
                              <m:r>
                                <a:rPr lang="cs-CZ" sz="2600" i="1">
                                  <a:solidFill>
                                    <a:prstClr val="black"/>
                                  </a:solidFill>
                                  <a:latin typeface="Cambria Math"/>
                                </a:rPr>
                                <m:t>3</m:t>
                              </m:r>
                            </m:sup>
                          </m:sSup>
                        </m:e>
                      </m:func>
                      <m:r>
                        <a:rPr lang="cs-CZ" sz="2600" b="0" i="1" smtClean="0">
                          <a:solidFill>
                            <a:prstClr val="black"/>
                          </a:solidFill>
                          <a:latin typeface="Cambria Math"/>
                        </a:rPr>
                        <m:t>=</m:t>
                      </m:r>
                      <m:sSup>
                        <m:sSupPr>
                          <m:ctrlPr>
                            <a:rPr lang="cs-CZ" sz="2600" b="0" i="1" smtClean="0">
                              <a:solidFill>
                                <a:prstClr val="black"/>
                              </a:solidFill>
                              <a:latin typeface="Cambria Math"/>
                            </a:rPr>
                          </m:ctrlPr>
                        </m:sSupPr>
                        <m:e>
                          <m:d>
                            <m:dPr>
                              <m:ctrlPr>
                                <a:rPr lang="cs-CZ" sz="2600" b="0" i="1" smtClean="0">
                                  <a:solidFill>
                                    <a:prstClr val="black"/>
                                  </a:solidFill>
                                  <a:latin typeface="Cambria Math"/>
                                </a:rPr>
                              </m:ctrlPr>
                            </m:dPr>
                            <m:e>
                              <m:func>
                                <m:funcPr>
                                  <m:ctrlPr>
                                    <a:rPr lang="cs-CZ" sz="2600" b="0" i="1" smtClean="0">
                                      <a:solidFill>
                                        <a:prstClr val="black"/>
                                      </a:solidFill>
                                      <a:latin typeface="Cambria Math"/>
                                    </a:rPr>
                                  </m:ctrlPr>
                                </m:funcPr>
                                <m:fName>
                                  <m:limLow>
                                    <m:limLowPr>
                                      <m:ctrlPr>
                                        <a:rPr lang="cs-CZ" sz="2600" b="0" i="1" smtClean="0">
                                          <a:solidFill>
                                            <a:prstClr val="black"/>
                                          </a:solidFill>
                                          <a:latin typeface="Cambria Math"/>
                                        </a:rPr>
                                      </m:ctrlPr>
                                    </m:limLowPr>
                                    <m:e>
                                      <m:r>
                                        <m:rPr>
                                          <m:sty m:val="p"/>
                                        </m:rPr>
                                        <a:rPr lang="cs-CZ" sz="2600" b="0" i="0" smtClean="0">
                                          <a:solidFill>
                                            <a:prstClr val="black"/>
                                          </a:solidFill>
                                          <a:latin typeface="Cambria Math"/>
                                        </a:rPr>
                                        <m:t>lim</m:t>
                                      </m:r>
                                    </m:e>
                                    <m:lim>
                                      <m:r>
                                        <a:rPr lang="cs-CZ" sz="2600" b="0" i="1" smtClean="0">
                                          <a:solidFill>
                                            <a:prstClr val="black"/>
                                          </a:solidFill>
                                          <a:latin typeface="Cambria Math"/>
                                        </a:rPr>
                                        <m:t>𝑛</m:t>
                                      </m:r>
                                      <m:r>
                                        <a:rPr lang="cs-CZ" sz="2600" b="0" i="1" smtClean="0">
                                          <a:solidFill>
                                            <a:prstClr val="black"/>
                                          </a:solidFill>
                                          <a:latin typeface="Cambria Math"/>
                                          <a:ea typeface="Cambria Math"/>
                                        </a:rPr>
                                        <m:t>→∞</m:t>
                                      </m:r>
                                    </m:lim>
                                  </m:limLow>
                                </m:fName>
                                <m:e>
                                  <m:f>
                                    <m:fPr>
                                      <m:ctrlPr>
                                        <a:rPr lang="cs-CZ" sz="2600" b="0" i="1" smtClean="0">
                                          <a:solidFill>
                                            <a:prstClr val="black"/>
                                          </a:solidFill>
                                          <a:latin typeface="Cambria Math"/>
                                        </a:rPr>
                                      </m:ctrlPr>
                                    </m:fPr>
                                    <m:num>
                                      <m:r>
                                        <a:rPr lang="cs-CZ" sz="2600" b="0" i="1" smtClean="0">
                                          <a:solidFill>
                                            <a:prstClr val="black"/>
                                          </a:solidFill>
                                          <a:latin typeface="Cambria Math"/>
                                        </a:rPr>
                                        <m:t>3</m:t>
                                      </m:r>
                                      <m:r>
                                        <a:rPr lang="cs-CZ" sz="2600" b="0" i="1" smtClean="0">
                                          <a:solidFill>
                                            <a:prstClr val="black"/>
                                          </a:solidFill>
                                          <a:latin typeface="Cambria Math"/>
                                        </a:rPr>
                                        <m:t>𝑛</m:t>
                                      </m:r>
                                      <m:r>
                                        <a:rPr lang="cs-CZ" sz="2600" b="0" i="1" smtClean="0">
                                          <a:solidFill>
                                            <a:prstClr val="black"/>
                                          </a:solidFill>
                                          <a:latin typeface="Cambria Math"/>
                                        </a:rPr>
                                        <m:t>−4</m:t>
                                      </m:r>
                                    </m:num>
                                    <m:den>
                                      <m:r>
                                        <a:rPr lang="cs-CZ" sz="2600" b="0" i="1" smtClean="0">
                                          <a:solidFill>
                                            <a:prstClr val="black"/>
                                          </a:solidFill>
                                          <a:latin typeface="Cambria Math"/>
                                        </a:rPr>
                                        <m:t>5</m:t>
                                      </m:r>
                                      <m:r>
                                        <a:rPr lang="cs-CZ" sz="2600" b="0" i="1" smtClean="0">
                                          <a:solidFill>
                                            <a:prstClr val="black"/>
                                          </a:solidFill>
                                          <a:latin typeface="Cambria Math"/>
                                        </a:rPr>
                                        <m:t>𝑛</m:t>
                                      </m:r>
                                      <m:r>
                                        <a:rPr lang="cs-CZ" sz="2600" b="0" i="1" smtClean="0">
                                          <a:solidFill>
                                            <a:prstClr val="black"/>
                                          </a:solidFill>
                                          <a:latin typeface="Cambria Math"/>
                                        </a:rPr>
                                        <m:t>+2</m:t>
                                      </m:r>
                                    </m:den>
                                  </m:f>
                                </m:e>
                              </m:func>
                            </m:e>
                          </m:d>
                        </m:e>
                        <m:sup>
                          <m:r>
                            <a:rPr lang="cs-CZ" sz="2600" b="0" i="1" smtClean="0">
                              <a:solidFill>
                                <a:prstClr val="black"/>
                              </a:solidFill>
                              <a:latin typeface="Cambria Math"/>
                            </a:rPr>
                            <m:t>3</m:t>
                          </m:r>
                        </m:sup>
                      </m:sSup>
                      <m:r>
                        <a:rPr lang="cs-CZ" sz="2600" b="0" i="1" smtClean="0">
                          <a:solidFill>
                            <a:prstClr val="black"/>
                          </a:solidFill>
                          <a:latin typeface="Cambria Math"/>
                        </a:rPr>
                        <m:t>=</m:t>
                      </m:r>
                      <m:sSup>
                        <m:sSupPr>
                          <m:ctrlPr>
                            <a:rPr lang="cs-CZ" sz="2600" i="1">
                              <a:solidFill>
                                <a:prstClr val="black"/>
                              </a:solidFill>
                              <a:latin typeface="Cambria Math"/>
                            </a:rPr>
                          </m:ctrlPr>
                        </m:sSupPr>
                        <m:e>
                          <m:d>
                            <m:dPr>
                              <m:ctrlPr>
                                <a:rPr lang="cs-CZ" sz="2600" i="1">
                                  <a:solidFill>
                                    <a:prstClr val="black"/>
                                  </a:solidFill>
                                  <a:latin typeface="Cambria Math"/>
                                </a:rPr>
                              </m:ctrlPr>
                            </m:dPr>
                            <m:e>
                              <m:func>
                                <m:funcPr>
                                  <m:ctrlPr>
                                    <a:rPr lang="cs-CZ" sz="2600" i="1">
                                      <a:solidFill>
                                        <a:prstClr val="black"/>
                                      </a:solidFill>
                                      <a:latin typeface="Cambria Math"/>
                                    </a:rPr>
                                  </m:ctrlPr>
                                </m:funcPr>
                                <m:fName>
                                  <m:limLow>
                                    <m:limLowPr>
                                      <m:ctrlPr>
                                        <a:rPr lang="cs-CZ" sz="2600" i="1">
                                          <a:solidFill>
                                            <a:prstClr val="black"/>
                                          </a:solidFill>
                                          <a:latin typeface="Cambria Math"/>
                                        </a:rPr>
                                      </m:ctrlPr>
                                    </m:limLowPr>
                                    <m:e>
                                      <m:r>
                                        <m:rPr>
                                          <m:sty m:val="p"/>
                                        </m:rPr>
                                        <a:rPr lang="cs-CZ" sz="2600">
                                          <a:solidFill>
                                            <a:prstClr val="black"/>
                                          </a:solidFill>
                                          <a:latin typeface="Cambria Math"/>
                                        </a:rPr>
                                        <m:t>lim</m:t>
                                      </m:r>
                                    </m:e>
                                    <m:lim>
                                      <m:r>
                                        <a:rPr lang="cs-CZ" sz="2600" i="1">
                                          <a:solidFill>
                                            <a:prstClr val="black"/>
                                          </a:solidFill>
                                          <a:latin typeface="Cambria Math"/>
                                        </a:rPr>
                                        <m:t>𝑛</m:t>
                                      </m:r>
                                      <m:r>
                                        <a:rPr lang="cs-CZ" sz="2600" i="1">
                                          <a:solidFill>
                                            <a:prstClr val="black"/>
                                          </a:solidFill>
                                          <a:latin typeface="Cambria Math"/>
                                          <a:ea typeface="Cambria Math"/>
                                        </a:rPr>
                                        <m:t>→∞</m:t>
                                      </m:r>
                                    </m:lim>
                                  </m:limLow>
                                </m:fName>
                                <m:e>
                                  <m:f>
                                    <m:fPr>
                                      <m:ctrlPr>
                                        <a:rPr lang="cs-CZ" sz="2600" i="1">
                                          <a:solidFill>
                                            <a:prstClr val="black"/>
                                          </a:solidFill>
                                          <a:latin typeface="Cambria Math"/>
                                        </a:rPr>
                                      </m:ctrlPr>
                                    </m:fPr>
                                    <m:num>
                                      <m:r>
                                        <a:rPr lang="cs-CZ" sz="2600" i="1">
                                          <a:solidFill>
                                            <a:prstClr val="black"/>
                                          </a:solidFill>
                                          <a:latin typeface="Cambria Math"/>
                                        </a:rPr>
                                        <m:t>3−</m:t>
                                      </m:r>
                                      <m:f>
                                        <m:fPr>
                                          <m:ctrlPr>
                                            <a:rPr lang="cs-CZ" sz="2600" i="1" smtClean="0">
                                              <a:solidFill>
                                                <a:prstClr val="black"/>
                                              </a:solidFill>
                                              <a:latin typeface="Cambria Math"/>
                                            </a:rPr>
                                          </m:ctrlPr>
                                        </m:fPr>
                                        <m:num>
                                          <m:r>
                                            <a:rPr lang="cs-CZ" sz="2600" b="0" i="1" smtClean="0">
                                              <a:solidFill>
                                                <a:prstClr val="black"/>
                                              </a:solidFill>
                                              <a:latin typeface="Cambria Math"/>
                                            </a:rPr>
                                            <m:t>4</m:t>
                                          </m:r>
                                        </m:num>
                                        <m:den>
                                          <m:r>
                                            <a:rPr lang="cs-CZ" sz="2600" b="0" i="1" smtClean="0">
                                              <a:solidFill>
                                                <a:prstClr val="black"/>
                                              </a:solidFill>
                                              <a:latin typeface="Cambria Math"/>
                                            </a:rPr>
                                            <m:t>𝑛</m:t>
                                          </m:r>
                                        </m:den>
                                      </m:f>
                                    </m:num>
                                    <m:den>
                                      <m:r>
                                        <a:rPr lang="cs-CZ" sz="2600" i="1">
                                          <a:solidFill>
                                            <a:prstClr val="black"/>
                                          </a:solidFill>
                                          <a:latin typeface="Cambria Math"/>
                                        </a:rPr>
                                        <m:t>5+</m:t>
                                      </m:r>
                                      <m:f>
                                        <m:fPr>
                                          <m:ctrlPr>
                                            <a:rPr lang="cs-CZ" sz="2600" i="1" smtClean="0">
                                              <a:solidFill>
                                                <a:prstClr val="black"/>
                                              </a:solidFill>
                                              <a:latin typeface="Cambria Math"/>
                                            </a:rPr>
                                          </m:ctrlPr>
                                        </m:fPr>
                                        <m:num>
                                          <m:r>
                                            <a:rPr lang="cs-CZ" sz="2600" b="0" i="1" smtClean="0">
                                              <a:solidFill>
                                                <a:prstClr val="black"/>
                                              </a:solidFill>
                                              <a:latin typeface="Cambria Math"/>
                                            </a:rPr>
                                            <m:t>2</m:t>
                                          </m:r>
                                        </m:num>
                                        <m:den>
                                          <m:r>
                                            <a:rPr lang="cs-CZ" sz="2600" b="0" i="1" smtClean="0">
                                              <a:solidFill>
                                                <a:prstClr val="black"/>
                                              </a:solidFill>
                                              <a:latin typeface="Cambria Math"/>
                                            </a:rPr>
                                            <m:t>𝑛</m:t>
                                          </m:r>
                                        </m:den>
                                      </m:f>
                                    </m:den>
                                  </m:f>
                                </m:e>
                              </m:func>
                            </m:e>
                          </m:d>
                        </m:e>
                        <m:sup>
                          <m:r>
                            <a:rPr lang="cs-CZ" sz="2600" i="1">
                              <a:solidFill>
                                <a:prstClr val="black"/>
                              </a:solidFill>
                              <a:latin typeface="Cambria Math"/>
                            </a:rPr>
                            <m:t>3</m:t>
                          </m:r>
                        </m:sup>
                      </m:sSup>
                      <m:r>
                        <a:rPr lang="cs-CZ" sz="2600" b="0" i="1" smtClean="0">
                          <a:solidFill>
                            <a:prstClr val="black"/>
                          </a:solidFill>
                          <a:latin typeface="Cambria Math"/>
                        </a:rPr>
                        <m:t>=</m:t>
                      </m:r>
                    </m:oMath>
                  </m:oMathPara>
                </a14:m>
                <a:endParaRPr lang="cs-CZ" sz="2600" dirty="0" smtClean="0">
                  <a:solidFill>
                    <a:prstClr val="black"/>
                  </a:solidFill>
                </a:endParaRPr>
              </a:p>
              <a:p>
                <a:pPr marL="0" indent="0">
                  <a:buNone/>
                </a:pPr>
                <a14:m>
                  <m:oMath xmlns:m="http://schemas.openxmlformats.org/officeDocument/2006/math">
                    <m:r>
                      <a:rPr lang="cs-CZ" sz="2600" b="0" i="1" smtClean="0">
                        <a:solidFill>
                          <a:prstClr val="black"/>
                        </a:solidFill>
                        <a:latin typeface="Cambria Math"/>
                      </a:rPr>
                      <m:t>=</m:t>
                    </m:r>
                    <m:sSup>
                      <m:sSupPr>
                        <m:ctrlPr>
                          <a:rPr lang="cs-CZ" sz="2600" b="0" i="1" smtClean="0">
                            <a:solidFill>
                              <a:prstClr val="black"/>
                            </a:solidFill>
                            <a:latin typeface="Cambria Math"/>
                          </a:rPr>
                        </m:ctrlPr>
                      </m:sSupPr>
                      <m:e>
                        <m:d>
                          <m:dPr>
                            <m:ctrlPr>
                              <a:rPr lang="cs-CZ" sz="2600" b="0" i="1" smtClean="0">
                                <a:solidFill>
                                  <a:prstClr val="black"/>
                                </a:solidFill>
                                <a:latin typeface="Cambria Math"/>
                              </a:rPr>
                            </m:ctrlPr>
                          </m:dPr>
                          <m:e>
                            <m:f>
                              <m:fPr>
                                <m:ctrlPr>
                                  <a:rPr lang="cs-CZ" sz="2600" b="0" i="1" smtClean="0">
                                    <a:solidFill>
                                      <a:prstClr val="black"/>
                                    </a:solidFill>
                                    <a:latin typeface="Cambria Math"/>
                                  </a:rPr>
                                </m:ctrlPr>
                              </m:fPr>
                              <m:num>
                                <m:r>
                                  <a:rPr lang="cs-CZ" sz="2600" b="0" i="1" smtClean="0">
                                    <a:solidFill>
                                      <a:prstClr val="black"/>
                                    </a:solidFill>
                                    <a:latin typeface="Cambria Math"/>
                                  </a:rPr>
                                  <m:t>3−0</m:t>
                                </m:r>
                              </m:num>
                              <m:den>
                                <m:r>
                                  <a:rPr lang="cs-CZ" sz="2600" b="0" i="1" smtClean="0">
                                    <a:solidFill>
                                      <a:prstClr val="black"/>
                                    </a:solidFill>
                                    <a:latin typeface="Cambria Math"/>
                                  </a:rPr>
                                  <m:t>5+0</m:t>
                                </m:r>
                              </m:den>
                            </m:f>
                          </m:e>
                        </m:d>
                      </m:e>
                      <m:sup>
                        <m:r>
                          <a:rPr lang="cs-CZ" sz="2600" b="0" i="1" smtClean="0">
                            <a:solidFill>
                              <a:prstClr val="black"/>
                            </a:solidFill>
                            <a:latin typeface="Cambria Math"/>
                          </a:rPr>
                          <m:t>3</m:t>
                        </m:r>
                      </m:sup>
                    </m:sSup>
                    <m:r>
                      <a:rPr lang="cs-CZ" sz="2600" b="0" i="1" smtClean="0">
                        <a:solidFill>
                          <a:prstClr val="black"/>
                        </a:solidFill>
                        <a:latin typeface="Cambria Math"/>
                      </a:rPr>
                      <m:t>=</m:t>
                    </m:r>
                    <m:f>
                      <m:fPr>
                        <m:ctrlPr>
                          <a:rPr lang="cs-CZ" sz="2600" b="0" i="1" smtClean="0">
                            <a:solidFill>
                              <a:prstClr val="black"/>
                            </a:solidFill>
                            <a:latin typeface="Cambria Math"/>
                          </a:rPr>
                        </m:ctrlPr>
                      </m:fPr>
                      <m:num>
                        <m:r>
                          <a:rPr lang="cs-CZ" sz="2600" b="0" i="1" smtClean="0">
                            <a:solidFill>
                              <a:prstClr val="black"/>
                            </a:solidFill>
                            <a:latin typeface="Cambria Math"/>
                          </a:rPr>
                          <m:t>27</m:t>
                        </m:r>
                      </m:num>
                      <m:den>
                        <m:r>
                          <a:rPr lang="cs-CZ" sz="2600" b="0" i="1" smtClean="0">
                            <a:solidFill>
                              <a:prstClr val="black"/>
                            </a:solidFill>
                            <a:latin typeface="Cambria Math"/>
                          </a:rPr>
                          <m:t>125</m:t>
                        </m:r>
                      </m:den>
                    </m:f>
                  </m:oMath>
                </a14:m>
                <a:r>
                  <a:rPr lang="cs-CZ" sz="2600" dirty="0" smtClean="0">
                    <a:solidFill>
                      <a:prstClr val="black"/>
                    </a:solidFill>
                  </a:rPr>
                  <a:t> .</a:t>
                </a:r>
              </a:p>
            </p:txBody>
          </p:sp>
        </mc:Choice>
        <mc:Fallback xmlns="">
          <p:sp>
            <p:nvSpPr>
              <p:cNvPr id="8" name="Zástupný symbol pro obsah 4"/>
              <p:cNvSpPr txBox="1">
                <a:spLocks noRot="1" noChangeAspect="1" noMove="1" noResize="1" noEditPoints="1" noAdjustHandles="1" noChangeArrowheads="1" noChangeShapeType="1" noTextEdit="1"/>
              </p:cNvSpPr>
              <p:nvPr/>
            </p:nvSpPr>
            <p:spPr>
              <a:xfrm>
                <a:off x="430564" y="1556792"/>
                <a:ext cx="8229600" cy="2367880"/>
              </a:xfrm>
              <a:prstGeom prst="rect">
                <a:avLst/>
              </a:prstGeom>
              <a:blipFill rotWithShape="1">
                <a:blip r:embed="rId3"/>
                <a:stretch>
                  <a:fillRect/>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9" name="Zástupný symbol pro obsah 5"/>
              <p:cNvSpPr txBox="1">
                <a:spLocks/>
              </p:cNvSpPr>
              <p:nvPr/>
            </p:nvSpPr>
            <p:spPr>
              <a:xfrm>
                <a:off x="323527" y="4221088"/>
                <a:ext cx="8700707" cy="24482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cs-CZ" sz="3000" dirty="0" smtClean="0"/>
                  <a:t>Příklady, kdy počítáme limity posloupností ve tvaru podílu mnohočlenů s proměnnou </a:t>
                </a:r>
                <a14:m>
                  <m:oMath xmlns:m="http://schemas.openxmlformats.org/officeDocument/2006/math">
                    <m:r>
                      <a:rPr lang="cs-CZ" sz="3000" b="0" i="1" smtClean="0">
                        <a:latin typeface="Cambria Math"/>
                      </a:rPr>
                      <m:t>𝑛</m:t>
                    </m:r>
                  </m:oMath>
                </a14:m>
                <a:r>
                  <a:rPr lang="cs-CZ" sz="3000" dirty="0" smtClean="0"/>
                  <a:t>, lze řešit jednodušeji. Zajisté vyslovíte poučky, na základě kterých vyřešíte následující příklady ihned zpaměti, aniž byste řešení rozepisovali.</a:t>
                </a:r>
                <a:endParaRPr lang="cs-CZ" sz="3000" dirty="0"/>
              </a:p>
            </p:txBody>
          </p:sp>
        </mc:Choice>
        <mc:Fallback xmlns="">
          <p:sp>
            <p:nvSpPr>
              <p:cNvPr id="9" name="Zástupný symbol pro obsah 5"/>
              <p:cNvSpPr txBox="1">
                <a:spLocks noRot="1" noChangeAspect="1" noMove="1" noResize="1" noEditPoints="1" noAdjustHandles="1" noChangeArrowheads="1" noChangeShapeType="1" noTextEdit="1"/>
              </p:cNvSpPr>
              <p:nvPr/>
            </p:nvSpPr>
            <p:spPr>
              <a:xfrm>
                <a:off x="323527" y="4221088"/>
                <a:ext cx="8700707" cy="2448272"/>
              </a:xfrm>
              <a:prstGeom prst="rect">
                <a:avLst/>
              </a:prstGeom>
              <a:blipFill rotWithShape="1">
                <a:blip r:embed="rId4"/>
                <a:stretch>
                  <a:fillRect l="-1612" t="-2985" b="-4975"/>
                </a:stretch>
              </a:blipFill>
            </p:spPr>
            <p:txBody>
              <a:bodyPr/>
              <a:lstStyle/>
              <a:p>
                <a:r>
                  <a:rPr lang="cs-CZ">
                    <a:noFill/>
                  </a:rPr>
                  <a:t> </a:t>
                </a:r>
              </a:p>
            </p:txBody>
          </p:sp>
        </mc:Fallback>
      </mc:AlternateContent>
      <p:cxnSp>
        <p:nvCxnSpPr>
          <p:cNvPr id="10" name="Přímá spojnice 9"/>
          <p:cNvCxnSpPr/>
          <p:nvPr/>
        </p:nvCxnSpPr>
        <p:spPr>
          <a:xfrm>
            <a:off x="430564" y="4077072"/>
            <a:ext cx="8208912" cy="0"/>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046557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0-#ppt_w/2"/>
                                          </p:val>
                                        </p:tav>
                                        <p:tav tm="100000">
                                          <p:val>
                                            <p:strVal val="#ppt_x"/>
                                          </p:val>
                                        </p:tav>
                                      </p:tavLst>
                                    </p:anim>
                                    <p:anim calcmode="lin" valueType="num">
                                      <p:cBhvr additive="base">
                                        <p:cTn id="18"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Zástupný symbol pro obsah 5"/>
              <p:cNvSpPr>
                <a:spLocks noGrp="1"/>
              </p:cNvSpPr>
              <p:nvPr>
                <p:ph idx="1"/>
              </p:nvPr>
            </p:nvSpPr>
            <p:spPr>
              <a:xfrm>
                <a:off x="323528" y="260650"/>
                <a:ext cx="8496944" cy="6597350"/>
              </a:xfrm>
            </p:spPr>
            <p:txBody>
              <a:bodyPr>
                <a:normAutofit lnSpcReduction="10000"/>
              </a:bodyPr>
              <a:lstStyle/>
              <a:p>
                <a:pPr marL="0" indent="0">
                  <a:buNone/>
                </a:pPr>
                <a:r>
                  <a:rPr lang="cs-CZ" b="1" dirty="0" smtClean="0">
                    <a:solidFill>
                      <a:srgbClr val="00B050"/>
                    </a:solidFill>
                  </a:rPr>
                  <a:t>Příklad </a:t>
                </a:r>
                <a:r>
                  <a:rPr lang="cs-CZ" b="1" dirty="0">
                    <a:solidFill>
                      <a:srgbClr val="00B050"/>
                    </a:solidFill>
                  </a:rPr>
                  <a:t>2</a:t>
                </a:r>
                <a:r>
                  <a:rPr lang="cs-CZ" b="1" dirty="0" smtClean="0">
                    <a:solidFill>
                      <a:srgbClr val="00B050"/>
                    </a:solidFill>
                  </a:rPr>
                  <a:t> (neřešený)</a:t>
                </a:r>
              </a:p>
              <a:p>
                <a:pPr marL="0" indent="0">
                  <a:buNone/>
                </a:pPr>
                <a:r>
                  <a:rPr lang="cs-CZ" sz="3000" dirty="0" smtClean="0"/>
                  <a:t>Určete:</a:t>
                </a:r>
              </a:p>
              <a:p>
                <a:pPr marL="0" indent="0">
                  <a:buNone/>
                </a:pPr>
                <a:r>
                  <a:rPr lang="cs-CZ" sz="3000" dirty="0">
                    <a:solidFill>
                      <a:prstClr val="black"/>
                    </a:solidFill>
                  </a:rPr>
                  <a:t>a</a:t>
                </a:r>
                <a:r>
                  <a:rPr lang="cs-CZ" sz="3000" dirty="0" smtClean="0">
                    <a:solidFill>
                      <a:prstClr val="black"/>
                    </a:solidFill>
                  </a:rPr>
                  <a:t>)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f>
                          <m:fPr>
                            <m:ctrlPr>
                              <a:rPr lang="cs-CZ" sz="3000" i="1" smtClean="0">
                                <a:solidFill>
                                  <a:prstClr val="black"/>
                                </a:solidFill>
                                <a:latin typeface="Cambria Math"/>
                              </a:rPr>
                            </m:ctrlPr>
                          </m:fPr>
                          <m:num>
                            <m:sSup>
                              <m:sSupPr>
                                <m:ctrlPr>
                                  <a:rPr lang="cs-CZ" sz="3000" b="0" i="1" smtClean="0">
                                    <a:solidFill>
                                      <a:prstClr val="black"/>
                                    </a:solidFill>
                                    <a:latin typeface="Cambria Math"/>
                                  </a:rPr>
                                </m:ctrlPr>
                              </m:sSupPr>
                              <m:e>
                                <m:r>
                                  <a:rPr lang="cs-CZ" sz="3000" b="0" i="1" smtClean="0">
                                    <a:solidFill>
                                      <a:prstClr val="black"/>
                                    </a:solidFill>
                                    <a:latin typeface="Cambria Math"/>
                                  </a:rPr>
                                  <m:t>𝑛</m:t>
                                </m:r>
                              </m:e>
                              <m:sup>
                                <m:r>
                                  <a:rPr lang="cs-CZ" sz="3000" b="0" i="1" smtClean="0">
                                    <a:solidFill>
                                      <a:prstClr val="black"/>
                                    </a:solidFill>
                                    <a:latin typeface="Cambria Math"/>
                                  </a:rPr>
                                  <m:t>4</m:t>
                                </m:r>
                              </m:sup>
                            </m:sSup>
                            <m:r>
                              <a:rPr lang="cs-CZ" sz="3000" b="0" i="1" smtClean="0">
                                <a:solidFill>
                                  <a:prstClr val="black"/>
                                </a:solidFill>
                                <a:latin typeface="Cambria Math"/>
                              </a:rPr>
                              <m:t>−2</m:t>
                            </m:r>
                            <m:sSup>
                              <m:sSupPr>
                                <m:ctrlPr>
                                  <a:rPr lang="cs-CZ" sz="3000" b="0" i="1" smtClean="0">
                                    <a:solidFill>
                                      <a:prstClr val="black"/>
                                    </a:solidFill>
                                    <a:latin typeface="Cambria Math"/>
                                  </a:rPr>
                                </m:ctrlPr>
                              </m:sSupPr>
                              <m:e>
                                <m:r>
                                  <a:rPr lang="cs-CZ" sz="3000" b="0" i="1" smtClean="0">
                                    <a:solidFill>
                                      <a:prstClr val="black"/>
                                    </a:solidFill>
                                    <a:latin typeface="Cambria Math"/>
                                  </a:rPr>
                                  <m:t>𝑛</m:t>
                                </m:r>
                              </m:e>
                              <m:sup>
                                <m:r>
                                  <a:rPr lang="cs-CZ" sz="3000" b="0" i="1" smtClean="0">
                                    <a:solidFill>
                                      <a:prstClr val="black"/>
                                    </a:solidFill>
                                    <a:latin typeface="Cambria Math"/>
                                  </a:rPr>
                                  <m:t>3</m:t>
                                </m:r>
                              </m:sup>
                            </m:sSup>
                            <m:r>
                              <a:rPr lang="cs-CZ" sz="3000" b="0" i="1" smtClean="0">
                                <a:solidFill>
                                  <a:prstClr val="black"/>
                                </a:solidFill>
                                <a:latin typeface="Cambria Math"/>
                              </a:rPr>
                              <m:t>−</m:t>
                            </m:r>
                            <m:r>
                              <a:rPr lang="cs-CZ" sz="3000" b="0" i="1" smtClean="0">
                                <a:solidFill>
                                  <a:prstClr val="black"/>
                                </a:solidFill>
                                <a:latin typeface="Cambria Math"/>
                              </a:rPr>
                              <m:t>𝑛</m:t>
                            </m:r>
                            <m:r>
                              <a:rPr lang="cs-CZ" sz="3000" b="0" i="1" smtClean="0">
                                <a:solidFill>
                                  <a:prstClr val="black"/>
                                </a:solidFill>
                                <a:latin typeface="Cambria Math"/>
                              </a:rPr>
                              <m:t>−2</m:t>
                            </m:r>
                          </m:num>
                          <m:den>
                            <m:r>
                              <a:rPr lang="cs-CZ" sz="3000" b="0" i="1" smtClean="0">
                                <a:solidFill>
                                  <a:prstClr val="black"/>
                                </a:solidFill>
                                <a:latin typeface="Cambria Math"/>
                              </a:rPr>
                              <m:t>2</m:t>
                            </m:r>
                            <m:sSup>
                              <m:sSupPr>
                                <m:ctrlPr>
                                  <a:rPr lang="cs-CZ" sz="3000" b="0" i="1" smtClean="0">
                                    <a:solidFill>
                                      <a:prstClr val="black"/>
                                    </a:solidFill>
                                    <a:latin typeface="Cambria Math"/>
                                  </a:rPr>
                                </m:ctrlPr>
                              </m:sSupPr>
                              <m:e>
                                <m:r>
                                  <a:rPr lang="cs-CZ" sz="3000" b="0" i="1" smtClean="0">
                                    <a:solidFill>
                                      <a:prstClr val="black"/>
                                    </a:solidFill>
                                    <a:latin typeface="Cambria Math"/>
                                  </a:rPr>
                                  <m:t>𝑛</m:t>
                                </m:r>
                              </m:e>
                              <m:sup>
                                <m:r>
                                  <a:rPr lang="cs-CZ" sz="3000" b="0" i="1" smtClean="0">
                                    <a:solidFill>
                                      <a:prstClr val="black"/>
                                    </a:solidFill>
                                    <a:latin typeface="Cambria Math"/>
                                  </a:rPr>
                                  <m:t>4</m:t>
                                </m:r>
                              </m:sup>
                            </m:sSup>
                          </m:den>
                        </m:f>
                        <m:r>
                          <a:rPr lang="cs-CZ" sz="3000" b="0" i="1" smtClean="0">
                            <a:solidFill>
                              <a:prstClr val="black"/>
                            </a:solidFill>
                            <a:latin typeface="Cambria Math"/>
                          </a:rPr>
                          <m:t>;</m:t>
                        </m:r>
                      </m:e>
                    </m:func>
                  </m:oMath>
                </a14:m>
                <a:endParaRPr lang="cs-CZ" sz="3000" i="1" dirty="0" smtClean="0">
                  <a:solidFill>
                    <a:prstClr val="black"/>
                  </a:solidFill>
                  <a:latin typeface="Cambria Math"/>
                </a:endParaRPr>
              </a:p>
              <a:p>
                <a:pPr marL="0" indent="0">
                  <a:buNone/>
                </a:pPr>
                <a:r>
                  <a:rPr lang="cs-CZ" sz="3000" dirty="0" smtClean="0">
                    <a:solidFill>
                      <a:prstClr val="black"/>
                    </a:solidFill>
                  </a:rPr>
                  <a:t>b)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f>
                          <m:fPr>
                            <m:ctrlPr>
                              <a:rPr lang="cs-CZ" sz="3000" i="1">
                                <a:solidFill>
                                  <a:prstClr val="black"/>
                                </a:solidFill>
                                <a:latin typeface="Cambria Math"/>
                              </a:rPr>
                            </m:ctrlPr>
                          </m:fPr>
                          <m:num>
                            <m:r>
                              <a:rPr lang="cs-CZ" sz="3000" i="1">
                                <a:solidFill>
                                  <a:prstClr val="black"/>
                                </a:solidFill>
                                <a:latin typeface="Cambria Math"/>
                              </a:rPr>
                              <m:t>3</m:t>
                            </m:r>
                            <m:r>
                              <a:rPr lang="cs-CZ" sz="3000" b="0" i="1" smtClean="0">
                                <a:solidFill>
                                  <a:prstClr val="black"/>
                                </a:solidFill>
                                <a:latin typeface="Cambria Math"/>
                              </a:rPr>
                              <m:t>+</m:t>
                            </m:r>
                            <m:r>
                              <a:rPr lang="cs-CZ" sz="3000" b="0" i="1" smtClean="0">
                                <a:solidFill>
                                  <a:prstClr val="black"/>
                                </a:solidFill>
                                <a:latin typeface="Cambria Math"/>
                              </a:rPr>
                              <m:t>𝑛</m:t>
                            </m:r>
                            <m:r>
                              <a:rPr lang="cs-CZ" sz="3000" b="0" i="1" smtClean="0">
                                <a:solidFill>
                                  <a:prstClr val="black"/>
                                </a:solidFill>
                                <a:latin typeface="Cambria Math"/>
                              </a:rPr>
                              <m:t>+8</m:t>
                            </m:r>
                            <m:sSup>
                              <m:sSupPr>
                                <m:ctrlPr>
                                  <a:rPr lang="cs-CZ" sz="3000" b="0" i="1" smtClean="0">
                                    <a:solidFill>
                                      <a:prstClr val="black"/>
                                    </a:solidFill>
                                    <a:latin typeface="Cambria Math"/>
                                  </a:rPr>
                                </m:ctrlPr>
                              </m:sSupPr>
                              <m:e>
                                <m:r>
                                  <a:rPr lang="cs-CZ" sz="3000" b="0" i="1" smtClean="0">
                                    <a:solidFill>
                                      <a:prstClr val="black"/>
                                    </a:solidFill>
                                    <a:latin typeface="Cambria Math"/>
                                  </a:rPr>
                                  <m:t>𝑛</m:t>
                                </m:r>
                              </m:e>
                              <m:sup>
                                <m:r>
                                  <a:rPr lang="cs-CZ" sz="3000" b="0" i="1" smtClean="0">
                                    <a:solidFill>
                                      <a:prstClr val="black"/>
                                    </a:solidFill>
                                    <a:latin typeface="Cambria Math"/>
                                  </a:rPr>
                                  <m:t>2</m:t>
                                </m:r>
                              </m:sup>
                            </m:sSup>
                            <m:r>
                              <a:rPr lang="cs-CZ" sz="3000" b="0" i="1" smtClean="0">
                                <a:solidFill>
                                  <a:prstClr val="black"/>
                                </a:solidFill>
                                <a:latin typeface="Cambria Math"/>
                              </a:rPr>
                              <m:t>−</m:t>
                            </m:r>
                            <m:sSup>
                              <m:sSupPr>
                                <m:ctrlPr>
                                  <a:rPr lang="cs-CZ" sz="3000" b="0" i="1" smtClean="0">
                                    <a:solidFill>
                                      <a:prstClr val="black"/>
                                    </a:solidFill>
                                    <a:latin typeface="Cambria Math"/>
                                  </a:rPr>
                                </m:ctrlPr>
                              </m:sSupPr>
                              <m:e>
                                <m:r>
                                  <a:rPr lang="cs-CZ" sz="3000" b="0" i="1" smtClean="0">
                                    <a:solidFill>
                                      <a:prstClr val="black"/>
                                    </a:solidFill>
                                    <a:latin typeface="Cambria Math"/>
                                  </a:rPr>
                                  <m:t>𝑛</m:t>
                                </m:r>
                              </m:e>
                              <m:sup>
                                <m:r>
                                  <a:rPr lang="cs-CZ" sz="3000" b="0" i="1" smtClean="0">
                                    <a:solidFill>
                                      <a:prstClr val="black"/>
                                    </a:solidFill>
                                    <a:latin typeface="Cambria Math"/>
                                  </a:rPr>
                                  <m:t>3</m:t>
                                </m:r>
                              </m:sup>
                            </m:sSup>
                          </m:num>
                          <m:den>
                            <m:r>
                              <a:rPr lang="cs-CZ" sz="3000" b="0" i="1" smtClean="0">
                                <a:solidFill>
                                  <a:prstClr val="black"/>
                                </a:solidFill>
                                <a:latin typeface="Cambria Math"/>
                              </a:rPr>
                              <m:t>3</m:t>
                            </m:r>
                            <m:sSup>
                              <m:sSupPr>
                                <m:ctrlPr>
                                  <a:rPr lang="cs-CZ" sz="3000" i="1">
                                    <a:solidFill>
                                      <a:prstClr val="black"/>
                                    </a:solidFill>
                                    <a:latin typeface="Cambria Math"/>
                                  </a:rPr>
                                </m:ctrlPr>
                              </m:sSupPr>
                              <m:e>
                                <m:r>
                                  <a:rPr lang="cs-CZ" sz="3000" i="1">
                                    <a:solidFill>
                                      <a:prstClr val="black"/>
                                    </a:solidFill>
                                    <a:latin typeface="Cambria Math"/>
                                  </a:rPr>
                                  <m:t>𝑛</m:t>
                                </m:r>
                              </m:e>
                              <m:sup>
                                <m:r>
                                  <a:rPr lang="cs-CZ" sz="3000" b="0" i="1" smtClean="0">
                                    <a:solidFill>
                                      <a:prstClr val="black"/>
                                    </a:solidFill>
                                    <a:latin typeface="Cambria Math"/>
                                  </a:rPr>
                                  <m:t>3</m:t>
                                </m:r>
                              </m:sup>
                            </m:sSup>
                            <m:r>
                              <a:rPr lang="cs-CZ" sz="3000" b="0" i="1" smtClean="0">
                                <a:solidFill>
                                  <a:prstClr val="black"/>
                                </a:solidFill>
                                <a:latin typeface="Cambria Math"/>
                              </a:rPr>
                              <m:t>+7</m:t>
                            </m:r>
                            <m:r>
                              <a:rPr lang="cs-CZ" sz="3000" b="0" i="1" smtClean="0">
                                <a:solidFill>
                                  <a:prstClr val="black"/>
                                </a:solidFill>
                                <a:latin typeface="Cambria Math"/>
                              </a:rPr>
                              <m:t>𝑛</m:t>
                            </m:r>
                            <m:r>
                              <a:rPr lang="cs-CZ" sz="3000" b="0" i="1" smtClean="0">
                                <a:solidFill>
                                  <a:prstClr val="black"/>
                                </a:solidFill>
                                <a:latin typeface="Cambria Math"/>
                              </a:rPr>
                              <m:t>+2</m:t>
                            </m:r>
                          </m:den>
                        </m:f>
                        <m:r>
                          <a:rPr lang="cs-CZ" sz="3000" i="1">
                            <a:solidFill>
                              <a:prstClr val="black"/>
                            </a:solidFill>
                            <a:latin typeface="Cambria Math"/>
                          </a:rPr>
                          <m:t>;</m:t>
                        </m:r>
                      </m:e>
                    </m:func>
                  </m:oMath>
                </a14:m>
                <a:endParaRPr lang="cs-CZ" sz="3000" i="1" dirty="0" smtClean="0">
                  <a:solidFill>
                    <a:prstClr val="black"/>
                  </a:solidFill>
                  <a:latin typeface="Cambria Math"/>
                </a:endParaRPr>
              </a:p>
              <a:p>
                <a:pPr marL="0" indent="0">
                  <a:buNone/>
                </a:pPr>
                <a:r>
                  <a:rPr lang="cs-CZ" sz="3000" dirty="0">
                    <a:solidFill>
                      <a:prstClr val="black"/>
                    </a:solidFill>
                  </a:rPr>
                  <a:t>c</a:t>
                </a:r>
                <a:r>
                  <a:rPr lang="cs-CZ" sz="3000" dirty="0" smtClean="0">
                    <a:solidFill>
                      <a:prstClr val="black"/>
                    </a:solidFill>
                  </a:rPr>
                  <a:t>)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f>
                          <m:fPr>
                            <m:ctrlPr>
                              <a:rPr lang="cs-CZ" sz="3000" i="1">
                                <a:solidFill>
                                  <a:prstClr val="black"/>
                                </a:solidFill>
                                <a:latin typeface="Cambria Math"/>
                              </a:rPr>
                            </m:ctrlPr>
                          </m:fPr>
                          <m:num>
                            <m:r>
                              <a:rPr lang="cs-CZ" sz="3000" i="1">
                                <a:solidFill>
                                  <a:prstClr val="black"/>
                                </a:solidFill>
                                <a:latin typeface="Cambria Math"/>
                              </a:rPr>
                              <m:t>5</m:t>
                            </m:r>
                            <m:sSup>
                              <m:sSupPr>
                                <m:ctrlPr>
                                  <a:rPr lang="cs-CZ" sz="3000" i="1">
                                    <a:solidFill>
                                      <a:prstClr val="black"/>
                                    </a:solidFill>
                                    <a:latin typeface="Cambria Math"/>
                                  </a:rPr>
                                </m:ctrlPr>
                              </m:sSupPr>
                              <m:e>
                                <m:r>
                                  <a:rPr lang="cs-CZ" sz="3000" i="1">
                                    <a:solidFill>
                                      <a:prstClr val="black"/>
                                    </a:solidFill>
                                    <a:latin typeface="Cambria Math"/>
                                  </a:rPr>
                                  <m:t>𝑛</m:t>
                                </m:r>
                              </m:e>
                              <m:sup>
                                <m:r>
                                  <a:rPr lang="cs-CZ" sz="3000" b="0" i="1" smtClean="0">
                                    <a:solidFill>
                                      <a:prstClr val="black"/>
                                    </a:solidFill>
                                    <a:latin typeface="Cambria Math"/>
                                  </a:rPr>
                                  <m:t>2</m:t>
                                </m:r>
                              </m:sup>
                            </m:sSup>
                            <m:r>
                              <a:rPr lang="cs-CZ" sz="3000" b="0" i="1" smtClean="0">
                                <a:solidFill>
                                  <a:prstClr val="black"/>
                                </a:solidFill>
                                <a:latin typeface="Cambria Math"/>
                              </a:rPr>
                              <m:t>+5</m:t>
                            </m:r>
                            <m:r>
                              <a:rPr lang="cs-CZ" sz="3000" b="0" i="1" smtClean="0">
                                <a:solidFill>
                                  <a:prstClr val="black"/>
                                </a:solidFill>
                                <a:latin typeface="Cambria Math"/>
                              </a:rPr>
                              <m:t>𝑛</m:t>
                            </m:r>
                            <m:r>
                              <a:rPr lang="cs-CZ" sz="3000" i="1">
                                <a:solidFill>
                                  <a:prstClr val="black"/>
                                </a:solidFill>
                                <a:latin typeface="Cambria Math"/>
                              </a:rPr>
                              <m:t>−</m:t>
                            </m:r>
                            <m:r>
                              <a:rPr lang="cs-CZ" sz="3000" b="0" i="1" smtClean="0">
                                <a:solidFill>
                                  <a:prstClr val="black"/>
                                </a:solidFill>
                                <a:latin typeface="Cambria Math"/>
                              </a:rPr>
                              <m:t>7</m:t>
                            </m:r>
                          </m:num>
                          <m:den>
                            <m:r>
                              <a:rPr lang="cs-CZ" sz="3000" i="1">
                                <a:solidFill>
                                  <a:prstClr val="black"/>
                                </a:solidFill>
                                <a:latin typeface="Cambria Math"/>
                              </a:rPr>
                              <m:t>2</m:t>
                            </m:r>
                            <m:sSup>
                              <m:sSupPr>
                                <m:ctrlPr>
                                  <a:rPr lang="cs-CZ" sz="3000" i="1">
                                    <a:solidFill>
                                      <a:prstClr val="black"/>
                                    </a:solidFill>
                                    <a:latin typeface="Cambria Math"/>
                                  </a:rPr>
                                </m:ctrlPr>
                              </m:sSupPr>
                              <m:e>
                                <m:r>
                                  <a:rPr lang="cs-CZ" sz="3000" i="1">
                                    <a:solidFill>
                                      <a:prstClr val="black"/>
                                    </a:solidFill>
                                    <a:latin typeface="Cambria Math"/>
                                  </a:rPr>
                                  <m:t>𝑛</m:t>
                                </m:r>
                              </m:e>
                              <m:sup>
                                <m:r>
                                  <a:rPr lang="cs-CZ" sz="3000" b="0" i="1" smtClean="0">
                                    <a:solidFill>
                                      <a:prstClr val="black"/>
                                    </a:solidFill>
                                    <a:latin typeface="Cambria Math"/>
                                  </a:rPr>
                                  <m:t>7</m:t>
                                </m:r>
                              </m:sup>
                            </m:sSup>
                            <m:r>
                              <a:rPr lang="cs-CZ" sz="3000" b="0" i="1" smtClean="0">
                                <a:solidFill>
                                  <a:prstClr val="black"/>
                                </a:solidFill>
                                <a:latin typeface="Cambria Math"/>
                              </a:rPr>
                              <m:t>−5</m:t>
                            </m:r>
                            <m:r>
                              <a:rPr lang="cs-CZ" sz="3000" i="1">
                                <a:solidFill>
                                  <a:prstClr val="black"/>
                                </a:solidFill>
                                <a:latin typeface="Cambria Math"/>
                              </a:rPr>
                              <m:t>𝑛</m:t>
                            </m:r>
                            <m:r>
                              <a:rPr lang="cs-CZ" sz="3000" i="1">
                                <a:solidFill>
                                  <a:prstClr val="black"/>
                                </a:solidFill>
                                <a:latin typeface="Cambria Math"/>
                              </a:rPr>
                              <m:t>+2</m:t>
                            </m:r>
                          </m:den>
                        </m:f>
                      </m:e>
                    </m:func>
                    <m:r>
                      <a:rPr lang="cs-CZ" sz="3000" b="0" i="1" smtClean="0">
                        <a:solidFill>
                          <a:prstClr val="black"/>
                        </a:solidFill>
                        <a:latin typeface="Cambria Math"/>
                      </a:rPr>
                      <m:t>;</m:t>
                    </m:r>
                  </m:oMath>
                </a14:m>
                <a:endParaRPr lang="cs-CZ" sz="3000" b="0" i="1" dirty="0" smtClean="0">
                  <a:solidFill>
                    <a:prstClr val="black"/>
                  </a:solidFill>
                  <a:latin typeface="Cambria Math"/>
                </a:endParaRPr>
              </a:p>
              <a:p>
                <a:pPr marL="0" indent="0">
                  <a:buNone/>
                </a:pPr>
                <a:r>
                  <a:rPr lang="cs-CZ" sz="3000" dirty="0" smtClean="0">
                    <a:solidFill>
                      <a:prstClr val="black"/>
                    </a:solidFill>
                  </a:rPr>
                  <a:t>d)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sSup>
                          <m:sSupPr>
                            <m:ctrlPr>
                              <a:rPr lang="cs-CZ" sz="3000" i="1" smtClean="0">
                                <a:solidFill>
                                  <a:prstClr val="black"/>
                                </a:solidFill>
                                <a:latin typeface="Cambria Math"/>
                              </a:rPr>
                            </m:ctrlPr>
                          </m:sSupPr>
                          <m:e>
                            <m:d>
                              <m:dPr>
                                <m:ctrlPr>
                                  <a:rPr lang="cs-CZ" sz="3000" i="1" smtClean="0">
                                    <a:solidFill>
                                      <a:prstClr val="black"/>
                                    </a:solidFill>
                                    <a:latin typeface="Cambria Math"/>
                                  </a:rPr>
                                </m:ctrlPr>
                              </m:dPr>
                              <m:e>
                                <m:f>
                                  <m:fPr>
                                    <m:ctrlPr>
                                      <a:rPr lang="cs-CZ" sz="3000" i="1" smtClean="0">
                                        <a:solidFill>
                                          <a:prstClr val="black"/>
                                        </a:solidFill>
                                        <a:latin typeface="Cambria Math"/>
                                      </a:rPr>
                                    </m:ctrlPr>
                                  </m:fPr>
                                  <m:num>
                                    <m:r>
                                      <a:rPr lang="cs-CZ" sz="3000" b="0" i="1" smtClean="0">
                                        <a:solidFill>
                                          <a:prstClr val="black"/>
                                        </a:solidFill>
                                        <a:latin typeface="Cambria Math"/>
                                      </a:rPr>
                                      <m:t>4</m:t>
                                    </m:r>
                                  </m:num>
                                  <m:den>
                                    <m:r>
                                      <a:rPr lang="cs-CZ" sz="3000" b="0" i="1" smtClean="0">
                                        <a:solidFill>
                                          <a:prstClr val="black"/>
                                        </a:solidFill>
                                        <a:latin typeface="Cambria Math"/>
                                      </a:rPr>
                                      <m:t>𝑛</m:t>
                                    </m:r>
                                    <m:r>
                                      <a:rPr lang="cs-CZ" sz="3000" b="0" i="1" smtClean="0">
                                        <a:solidFill>
                                          <a:prstClr val="black"/>
                                        </a:solidFill>
                                        <a:latin typeface="Cambria Math"/>
                                      </a:rPr>
                                      <m:t>+2</m:t>
                                    </m:r>
                                  </m:den>
                                </m:f>
                              </m:e>
                            </m:d>
                          </m:e>
                          <m:sup>
                            <m:r>
                              <a:rPr lang="cs-CZ" sz="3000" b="0" i="1" smtClean="0">
                                <a:solidFill>
                                  <a:prstClr val="black"/>
                                </a:solidFill>
                                <a:latin typeface="Cambria Math"/>
                              </a:rPr>
                              <m:t>3</m:t>
                            </m:r>
                          </m:sup>
                        </m:sSup>
                      </m:e>
                    </m:func>
                  </m:oMath>
                </a14:m>
                <a:r>
                  <a:rPr lang="cs-CZ" sz="3000" dirty="0" smtClean="0"/>
                  <a:t>;</a:t>
                </a:r>
              </a:p>
              <a:p>
                <a:pPr marL="0" indent="0">
                  <a:buNone/>
                </a:pPr>
                <a:r>
                  <a:rPr lang="cs-CZ" sz="3000" dirty="0" smtClean="0"/>
                  <a:t>e)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f>
                          <m:fPr>
                            <m:ctrlPr>
                              <a:rPr lang="cs-CZ" sz="3000" i="1">
                                <a:solidFill>
                                  <a:prstClr val="black"/>
                                </a:solidFill>
                                <a:latin typeface="Cambria Math"/>
                              </a:rPr>
                            </m:ctrlPr>
                          </m:fPr>
                          <m:num>
                            <m:d>
                              <m:dPr>
                                <m:ctrlPr>
                                  <a:rPr lang="cs-CZ" sz="3000" i="1" smtClean="0">
                                    <a:solidFill>
                                      <a:prstClr val="black"/>
                                    </a:solidFill>
                                    <a:latin typeface="Cambria Math"/>
                                  </a:rPr>
                                </m:ctrlPr>
                              </m:dPr>
                              <m:e>
                                <m:r>
                                  <a:rPr lang="cs-CZ" sz="3000" b="0" i="1" smtClean="0">
                                    <a:solidFill>
                                      <a:prstClr val="black"/>
                                    </a:solidFill>
                                    <a:latin typeface="Cambria Math"/>
                                  </a:rPr>
                                  <m:t>𝑛</m:t>
                                </m:r>
                                <m:r>
                                  <a:rPr lang="cs-CZ" sz="3000" b="0" i="1" smtClean="0">
                                    <a:solidFill>
                                      <a:prstClr val="black"/>
                                    </a:solidFill>
                                    <a:latin typeface="Cambria Math"/>
                                  </a:rPr>
                                  <m:t>−2</m:t>
                                </m:r>
                              </m:e>
                            </m:d>
                            <m:d>
                              <m:dPr>
                                <m:ctrlPr>
                                  <a:rPr lang="cs-CZ" sz="3000" i="1" smtClean="0">
                                    <a:solidFill>
                                      <a:prstClr val="black"/>
                                    </a:solidFill>
                                    <a:latin typeface="Cambria Math"/>
                                  </a:rPr>
                                </m:ctrlPr>
                              </m:dPr>
                              <m:e>
                                <m:r>
                                  <a:rPr lang="cs-CZ" sz="3000" b="0" i="1" smtClean="0">
                                    <a:solidFill>
                                      <a:prstClr val="black"/>
                                    </a:solidFill>
                                    <a:latin typeface="Cambria Math"/>
                                  </a:rPr>
                                  <m:t>𝑛</m:t>
                                </m:r>
                                <m:r>
                                  <a:rPr lang="cs-CZ" sz="3000" b="0" i="1" smtClean="0">
                                    <a:solidFill>
                                      <a:prstClr val="black"/>
                                    </a:solidFill>
                                    <a:latin typeface="Cambria Math"/>
                                  </a:rPr>
                                  <m:t>+1</m:t>
                                </m:r>
                              </m:e>
                            </m:d>
                            <m:d>
                              <m:dPr>
                                <m:ctrlPr>
                                  <a:rPr lang="cs-CZ" sz="3000" i="1" smtClean="0">
                                    <a:solidFill>
                                      <a:prstClr val="black"/>
                                    </a:solidFill>
                                    <a:latin typeface="Cambria Math"/>
                                  </a:rPr>
                                </m:ctrlPr>
                              </m:dPr>
                              <m:e>
                                <m:r>
                                  <a:rPr lang="cs-CZ" sz="3000" b="0" i="1" smtClean="0">
                                    <a:solidFill>
                                      <a:prstClr val="black"/>
                                    </a:solidFill>
                                    <a:latin typeface="Cambria Math"/>
                                  </a:rPr>
                                  <m:t>2</m:t>
                                </m:r>
                                <m:r>
                                  <a:rPr lang="cs-CZ" sz="3000" b="0" i="1" smtClean="0">
                                    <a:solidFill>
                                      <a:prstClr val="black"/>
                                    </a:solidFill>
                                    <a:latin typeface="Cambria Math"/>
                                  </a:rPr>
                                  <m:t>𝑛</m:t>
                                </m:r>
                                <m:r>
                                  <a:rPr lang="cs-CZ" sz="3000" b="0" i="1" smtClean="0">
                                    <a:solidFill>
                                      <a:prstClr val="black"/>
                                    </a:solidFill>
                                    <a:latin typeface="Cambria Math"/>
                                  </a:rPr>
                                  <m:t>−5</m:t>
                                </m:r>
                              </m:e>
                            </m:d>
                          </m:num>
                          <m:den>
                            <m:d>
                              <m:dPr>
                                <m:ctrlPr>
                                  <a:rPr lang="cs-CZ" sz="3000" i="1" smtClean="0">
                                    <a:solidFill>
                                      <a:prstClr val="black"/>
                                    </a:solidFill>
                                    <a:latin typeface="Cambria Math"/>
                                  </a:rPr>
                                </m:ctrlPr>
                              </m:dPr>
                              <m:e>
                                <m:sSup>
                                  <m:sSupPr>
                                    <m:ctrlPr>
                                      <a:rPr lang="cs-CZ" sz="3000" i="1" smtClean="0">
                                        <a:solidFill>
                                          <a:prstClr val="black"/>
                                        </a:solidFill>
                                        <a:latin typeface="Cambria Math"/>
                                      </a:rPr>
                                    </m:ctrlPr>
                                  </m:sSupPr>
                                  <m:e>
                                    <m:r>
                                      <a:rPr lang="cs-CZ" sz="3000" b="0" i="1" smtClean="0">
                                        <a:solidFill>
                                          <a:prstClr val="black"/>
                                        </a:solidFill>
                                        <a:latin typeface="Cambria Math"/>
                                      </a:rPr>
                                      <m:t>𝑛</m:t>
                                    </m:r>
                                  </m:e>
                                  <m:sup>
                                    <m:r>
                                      <a:rPr lang="cs-CZ" sz="3000" b="0" i="1" smtClean="0">
                                        <a:solidFill>
                                          <a:prstClr val="black"/>
                                        </a:solidFill>
                                        <a:latin typeface="Cambria Math"/>
                                      </a:rPr>
                                      <m:t>2</m:t>
                                    </m:r>
                                  </m:sup>
                                </m:sSup>
                                <m:r>
                                  <a:rPr lang="cs-CZ" sz="3000" b="0" i="1" smtClean="0">
                                    <a:solidFill>
                                      <a:prstClr val="black"/>
                                    </a:solidFill>
                                    <a:latin typeface="Cambria Math"/>
                                  </a:rPr>
                                  <m:t>+3</m:t>
                                </m:r>
                              </m:e>
                            </m:d>
                            <m:d>
                              <m:dPr>
                                <m:ctrlPr>
                                  <a:rPr lang="cs-CZ" sz="3000" i="1" smtClean="0">
                                    <a:solidFill>
                                      <a:prstClr val="black"/>
                                    </a:solidFill>
                                    <a:latin typeface="Cambria Math"/>
                                  </a:rPr>
                                </m:ctrlPr>
                              </m:dPr>
                              <m:e>
                                <m:r>
                                  <a:rPr lang="cs-CZ" sz="3000" b="0" i="1" smtClean="0">
                                    <a:solidFill>
                                      <a:prstClr val="black"/>
                                    </a:solidFill>
                                    <a:latin typeface="Cambria Math"/>
                                  </a:rPr>
                                  <m:t>1−</m:t>
                                </m:r>
                                <m:r>
                                  <a:rPr lang="cs-CZ" sz="3000" b="0" i="1" smtClean="0">
                                    <a:solidFill>
                                      <a:prstClr val="black"/>
                                    </a:solidFill>
                                    <a:latin typeface="Cambria Math"/>
                                  </a:rPr>
                                  <m:t>𝑛</m:t>
                                </m:r>
                              </m:e>
                            </m:d>
                          </m:den>
                        </m:f>
                        <m:r>
                          <a:rPr lang="cs-CZ" sz="3000" i="1">
                            <a:solidFill>
                              <a:prstClr val="black"/>
                            </a:solidFill>
                            <a:latin typeface="Cambria Math"/>
                          </a:rPr>
                          <m:t>;</m:t>
                        </m:r>
                      </m:e>
                    </m:func>
                  </m:oMath>
                </a14:m>
                <a:endParaRPr lang="cs-CZ" sz="3000" dirty="0" smtClean="0"/>
              </a:p>
              <a:p>
                <a:pPr marL="0" indent="0">
                  <a:buNone/>
                </a:pPr>
                <a:r>
                  <a:rPr lang="cs-CZ" sz="3000" dirty="0" smtClean="0"/>
                  <a:t>f)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sSup>
                          <m:sSupPr>
                            <m:ctrlPr>
                              <a:rPr lang="cs-CZ" sz="3000" i="1">
                                <a:solidFill>
                                  <a:prstClr val="black"/>
                                </a:solidFill>
                                <a:latin typeface="Cambria Math"/>
                              </a:rPr>
                            </m:ctrlPr>
                          </m:sSupPr>
                          <m:e>
                            <m:d>
                              <m:dPr>
                                <m:ctrlPr>
                                  <a:rPr lang="cs-CZ" sz="3000" i="1">
                                    <a:solidFill>
                                      <a:prstClr val="black"/>
                                    </a:solidFill>
                                    <a:latin typeface="Cambria Math"/>
                                  </a:rPr>
                                </m:ctrlPr>
                              </m:dPr>
                              <m:e>
                                <m:f>
                                  <m:fPr>
                                    <m:ctrlPr>
                                      <a:rPr lang="cs-CZ" sz="3000" i="1">
                                        <a:solidFill>
                                          <a:prstClr val="black"/>
                                        </a:solidFill>
                                        <a:latin typeface="Cambria Math"/>
                                      </a:rPr>
                                    </m:ctrlPr>
                                  </m:fPr>
                                  <m:num>
                                    <m:r>
                                      <a:rPr lang="cs-CZ" sz="3000" i="1">
                                        <a:solidFill>
                                          <a:prstClr val="black"/>
                                        </a:solidFill>
                                        <a:latin typeface="Cambria Math"/>
                                      </a:rPr>
                                      <m:t>4</m:t>
                                    </m:r>
                                    <m:r>
                                      <a:rPr lang="cs-CZ" sz="3000" b="0" i="1" smtClean="0">
                                        <a:solidFill>
                                          <a:prstClr val="black"/>
                                        </a:solidFill>
                                        <a:latin typeface="Cambria Math"/>
                                      </a:rPr>
                                      <m:t>−3</m:t>
                                    </m:r>
                                    <m:r>
                                      <a:rPr lang="cs-CZ" sz="3000" b="0" i="1" smtClean="0">
                                        <a:solidFill>
                                          <a:prstClr val="black"/>
                                        </a:solidFill>
                                        <a:latin typeface="Cambria Math"/>
                                      </a:rPr>
                                      <m:t>𝑛</m:t>
                                    </m:r>
                                  </m:num>
                                  <m:den>
                                    <m:r>
                                      <a:rPr lang="cs-CZ" sz="3000" i="1">
                                        <a:solidFill>
                                          <a:prstClr val="black"/>
                                        </a:solidFill>
                                        <a:latin typeface="Cambria Math"/>
                                      </a:rPr>
                                      <m:t>𝑛</m:t>
                                    </m:r>
                                    <m:r>
                                      <a:rPr lang="cs-CZ" sz="3000" i="1">
                                        <a:solidFill>
                                          <a:prstClr val="black"/>
                                        </a:solidFill>
                                        <a:latin typeface="Cambria Math"/>
                                      </a:rPr>
                                      <m:t>+8</m:t>
                                    </m:r>
                                  </m:den>
                                </m:f>
                              </m:e>
                            </m:d>
                          </m:e>
                          <m:sup>
                            <m:r>
                              <a:rPr lang="cs-CZ" sz="3000" i="1">
                                <a:solidFill>
                                  <a:prstClr val="black"/>
                                </a:solidFill>
                                <a:latin typeface="Cambria Math"/>
                              </a:rPr>
                              <m:t>3</m:t>
                            </m:r>
                          </m:sup>
                        </m:sSup>
                      </m:e>
                    </m:func>
                  </m:oMath>
                </a14:m>
                <a:r>
                  <a:rPr lang="cs-CZ" sz="3000" dirty="0" smtClean="0"/>
                  <a:t>.</a:t>
                </a:r>
              </a:p>
            </p:txBody>
          </p:sp>
        </mc:Choice>
        <mc:Fallback xmlns="">
          <p:sp>
            <p:nvSpPr>
              <p:cNvPr id="6" name="Zástupný symbol pro obsah 5"/>
              <p:cNvSpPr>
                <a:spLocks noGrp="1" noRot="1" noChangeAspect="1" noMove="1" noResize="1" noEditPoints="1" noAdjustHandles="1" noChangeArrowheads="1" noChangeShapeType="1" noTextEdit="1"/>
              </p:cNvSpPr>
              <p:nvPr>
                <p:ph idx="1"/>
              </p:nvPr>
            </p:nvSpPr>
            <p:spPr>
              <a:xfrm>
                <a:off x="323528" y="260650"/>
                <a:ext cx="8496944" cy="6597350"/>
              </a:xfrm>
              <a:blipFill rotWithShape="1">
                <a:blip r:embed="rId2"/>
                <a:stretch>
                  <a:fillRect l="-1793" t="-1941"/>
                </a:stretch>
              </a:blipFill>
            </p:spPr>
            <p:txBody>
              <a:bodyPr/>
              <a:lstStyle/>
              <a:p>
                <a:r>
                  <a:rPr lang="cs-CZ">
                    <a:noFill/>
                  </a:rPr>
                  <a:t> </a:t>
                </a:r>
              </a:p>
            </p:txBody>
          </p:sp>
        </mc:Fallback>
      </mc:AlternateContent>
    </p:spTree>
    <p:extLst>
      <p:ext uri="{BB962C8B-B14F-4D97-AF65-F5344CB8AC3E}">
        <p14:creationId xmlns:p14="http://schemas.microsoft.com/office/powerpoint/2010/main" val="174236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 calcmode="lin" valueType="num">
                                      <p:cBhvr additive="base">
                                        <p:cTn id="23" dur="500" fill="hold"/>
                                        <p:tgtEl>
                                          <p:spTgt spid="6">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6">
                                            <p:txEl>
                                              <p:pRg st="4" end="4"/>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 calcmode="lin" valueType="num">
                                      <p:cBhvr additive="base">
                                        <p:cTn id="27" dur="500" fill="hold"/>
                                        <p:tgtEl>
                                          <p:spTgt spid="6">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6">
                                            <p:txEl>
                                              <p:pRg st="5" end="5"/>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anim calcmode="lin" valueType="num">
                                      <p:cBhvr additive="base">
                                        <p:cTn id="31" dur="500" fill="hold"/>
                                        <p:tgtEl>
                                          <p:spTgt spid="6">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
                                            <p:txEl>
                                              <p:pRg st="6" end="6"/>
                                            </p:tx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anim calcmode="lin" valueType="num">
                                      <p:cBhvr additive="base">
                                        <p:cTn id="35" dur="500" fill="hold"/>
                                        <p:tgtEl>
                                          <p:spTgt spid="6">
                                            <p:txEl>
                                              <p:pRg st="7" end="7"/>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6">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Zástupný symbol pro obsah 5"/>
              <p:cNvSpPr>
                <a:spLocks noGrp="1"/>
              </p:cNvSpPr>
              <p:nvPr>
                <p:ph idx="1"/>
              </p:nvPr>
            </p:nvSpPr>
            <p:spPr>
              <a:xfrm>
                <a:off x="323528" y="260650"/>
                <a:ext cx="8496944" cy="1368150"/>
              </a:xfrm>
            </p:spPr>
            <p:txBody>
              <a:bodyPr>
                <a:normAutofit/>
              </a:bodyPr>
              <a:lstStyle/>
              <a:p>
                <a:pPr marL="0" indent="0">
                  <a:buNone/>
                </a:pPr>
                <a:r>
                  <a:rPr lang="cs-CZ" b="1" dirty="0" smtClean="0">
                    <a:solidFill>
                      <a:srgbClr val="00B050"/>
                    </a:solidFill>
                  </a:rPr>
                  <a:t>Příklad </a:t>
                </a:r>
                <a:r>
                  <a:rPr lang="cs-CZ" b="1" dirty="0">
                    <a:solidFill>
                      <a:srgbClr val="00B050"/>
                    </a:solidFill>
                  </a:rPr>
                  <a:t>3</a:t>
                </a:r>
                <a:r>
                  <a:rPr lang="cs-CZ" b="1" dirty="0" smtClean="0">
                    <a:solidFill>
                      <a:srgbClr val="00B050"/>
                    </a:solidFill>
                  </a:rPr>
                  <a:t> (řešený)</a:t>
                </a:r>
              </a:p>
              <a:p>
                <a:pPr marL="0" indent="0">
                  <a:buNone/>
                </a:pPr>
                <a:r>
                  <a:rPr lang="cs-CZ" sz="3000" dirty="0" smtClean="0"/>
                  <a:t>Určete: </a:t>
                </a:r>
                <a14:m>
                  <m:oMath xmlns:m="http://schemas.openxmlformats.org/officeDocument/2006/math">
                    <m:func>
                      <m:funcPr>
                        <m:ctrlPr>
                          <a:rPr lang="cs-CZ" sz="3000" i="1">
                            <a:solidFill>
                              <a:prstClr val="black"/>
                            </a:solidFill>
                            <a:latin typeface="Cambria Math"/>
                          </a:rPr>
                        </m:ctrlPr>
                      </m:funcPr>
                      <m:fName>
                        <m:limLow>
                          <m:limLowPr>
                            <m:ctrlPr>
                              <a:rPr lang="cs-CZ" sz="3000" i="1">
                                <a:solidFill>
                                  <a:prstClr val="black"/>
                                </a:solidFill>
                                <a:latin typeface="Cambria Math"/>
                              </a:rPr>
                            </m:ctrlPr>
                          </m:limLowPr>
                          <m:e>
                            <m:r>
                              <m:rPr>
                                <m:sty m:val="p"/>
                              </m:rPr>
                              <a:rPr lang="cs-CZ" sz="3000">
                                <a:solidFill>
                                  <a:prstClr val="black"/>
                                </a:solidFill>
                                <a:latin typeface="Cambria Math"/>
                              </a:rPr>
                              <m:t>lim</m:t>
                            </m:r>
                          </m:e>
                          <m:lim>
                            <m:r>
                              <a:rPr lang="cs-CZ" sz="3000" i="1">
                                <a:solidFill>
                                  <a:prstClr val="black"/>
                                </a:solidFill>
                                <a:latin typeface="Cambria Math"/>
                              </a:rPr>
                              <m:t>𝑛</m:t>
                            </m:r>
                            <m:r>
                              <a:rPr lang="cs-CZ" sz="3000" i="1">
                                <a:solidFill>
                                  <a:prstClr val="black"/>
                                </a:solidFill>
                                <a:latin typeface="Cambria Math"/>
                              </a:rPr>
                              <m:t>→∞</m:t>
                            </m:r>
                          </m:lim>
                        </m:limLow>
                      </m:fName>
                      <m:e>
                        <m:r>
                          <a:rPr lang="cs-CZ" sz="3000" b="0" i="1" smtClean="0">
                            <a:solidFill>
                              <a:prstClr val="black"/>
                            </a:solidFill>
                            <a:latin typeface="Cambria Math"/>
                          </a:rPr>
                          <m:t>(</m:t>
                        </m:r>
                        <m:rad>
                          <m:radPr>
                            <m:degHide m:val="on"/>
                            <m:ctrlPr>
                              <a:rPr lang="cs-CZ" sz="3000" i="1" smtClean="0">
                                <a:solidFill>
                                  <a:prstClr val="black"/>
                                </a:solidFill>
                                <a:latin typeface="Cambria Math"/>
                              </a:rPr>
                            </m:ctrlPr>
                          </m:radPr>
                          <m:deg/>
                          <m:e>
                            <m:r>
                              <a:rPr lang="cs-CZ" sz="3000" b="0" i="1" smtClean="0">
                                <a:solidFill>
                                  <a:prstClr val="black"/>
                                </a:solidFill>
                                <a:latin typeface="Cambria Math"/>
                              </a:rPr>
                              <m:t>𝑛</m:t>
                            </m:r>
                            <m:r>
                              <a:rPr lang="cs-CZ" sz="3000" b="0" i="1" smtClean="0">
                                <a:solidFill>
                                  <a:prstClr val="black"/>
                                </a:solidFill>
                                <a:latin typeface="Cambria Math"/>
                              </a:rPr>
                              <m:t>+6</m:t>
                            </m:r>
                          </m:e>
                        </m:rad>
                        <m:r>
                          <a:rPr lang="cs-CZ" sz="3000" b="0" i="1" smtClean="0">
                            <a:solidFill>
                              <a:prstClr val="black"/>
                            </a:solidFill>
                            <a:latin typeface="Cambria Math"/>
                          </a:rPr>
                          <m:t>−</m:t>
                        </m:r>
                        <m:rad>
                          <m:radPr>
                            <m:degHide m:val="on"/>
                            <m:ctrlPr>
                              <a:rPr lang="cs-CZ" sz="3000" b="0" i="1" smtClean="0">
                                <a:solidFill>
                                  <a:prstClr val="black"/>
                                </a:solidFill>
                                <a:latin typeface="Cambria Math"/>
                              </a:rPr>
                            </m:ctrlPr>
                          </m:radPr>
                          <m:deg/>
                          <m:e>
                            <m:r>
                              <a:rPr lang="cs-CZ" sz="3000" b="0" i="1" smtClean="0">
                                <a:solidFill>
                                  <a:prstClr val="black"/>
                                </a:solidFill>
                                <a:latin typeface="Cambria Math"/>
                              </a:rPr>
                              <m:t>𝑛</m:t>
                            </m:r>
                          </m:e>
                        </m:rad>
                        <m:r>
                          <a:rPr lang="cs-CZ" sz="3000" b="0" i="1" smtClean="0">
                            <a:solidFill>
                              <a:prstClr val="black"/>
                            </a:solidFill>
                            <a:latin typeface="Cambria Math"/>
                          </a:rPr>
                          <m:t>)</m:t>
                        </m:r>
                      </m:e>
                    </m:func>
                  </m:oMath>
                </a14:m>
                <a:r>
                  <a:rPr lang="cs-CZ" sz="3000" dirty="0" smtClean="0"/>
                  <a:t>.</a:t>
                </a:r>
              </a:p>
            </p:txBody>
          </p:sp>
        </mc:Choice>
        <mc:Fallback xmlns="">
          <p:sp>
            <p:nvSpPr>
              <p:cNvPr id="6" name="Zástupný symbol pro obsah 5"/>
              <p:cNvSpPr>
                <a:spLocks noGrp="1" noRot="1" noChangeAspect="1" noMove="1" noResize="1" noEditPoints="1" noAdjustHandles="1" noChangeArrowheads="1" noChangeShapeType="1" noTextEdit="1"/>
              </p:cNvSpPr>
              <p:nvPr>
                <p:ph idx="1"/>
              </p:nvPr>
            </p:nvSpPr>
            <p:spPr>
              <a:xfrm>
                <a:off x="323528" y="260650"/>
                <a:ext cx="8496944" cy="1368150"/>
              </a:xfrm>
              <a:blipFill rotWithShape="1">
                <a:blip r:embed="rId2"/>
                <a:stretch>
                  <a:fillRect l="-1793" t="-5804" b="-3571"/>
                </a:stretch>
              </a:blipFill>
            </p:spPr>
            <p:txBody>
              <a:bodyPr/>
              <a:lstStyle/>
              <a:p>
                <a:r>
                  <a:rPr lang="cs-CZ">
                    <a:noFill/>
                  </a:rPr>
                  <a:t> </a:t>
                </a:r>
              </a:p>
            </p:txBody>
          </p:sp>
        </mc:Fallback>
      </mc:AlternateContent>
      <mc:AlternateContent xmlns:mc="http://schemas.openxmlformats.org/markup-compatibility/2006" xmlns:a14="http://schemas.microsoft.com/office/drawing/2010/main">
        <mc:Choice Requires="a14">
          <p:sp>
            <p:nvSpPr>
              <p:cNvPr id="7" name="Zástupný symbol pro obsah 5"/>
              <p:cNvSpPr txBox="1">
                <a:spLocks/>
              </p:cNvSpPr>
              <p:nvPr/>
            </p:nvSpPr>
            <p:spPr>
              <a:xfrm>
                <a:off x="444380" y="1628800"/>
                <a:ext cx="8520108" cy="504056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cs-CZ" b="1" dirty="0" smtClean="0">
                    <a:solidFill>
                      <a:srgbClr val="00B050"/>
                    </a:solidFill>
                  </a:rPr>
                  <a:t>Řešení</a:t>
                </a:r>
                <a:r>
                  <a:rPr lang="cs-CZ" sz="2600" b="0" i="1" dirty="0" smtClean="0">
                    <a:latin typeface="Cambria Math"/>
                  </a:rPr>
                  <a:t/>
                </a:r>
                <a:br>
                  <a:rPr lang="cs-CZ" sz="2600" b="0" i="1" dirty="0" smtClean="0">
                    <a:latin typeface="Cambria Math"/>
                  </a:rPr>
                </a:br>
                <a14:m>
                  <m:oMathPara xmlns:m="http://schemas.openxmlformats.org/officeDocument/2006/math">
                    <m:oMathParaPr>
                      <m:jc m:val="left"/>
                    </m:oMathParaPr>
                    <m:oMath xmlns:m="http://schemas.openxmlformats.org/officeDocument/2006/math">
                      <m:func>
                        <m:funcPr>
                          <m:ctrlPr>
                            <a:rPr lang="cs-CZ" sz="2600" i="1">
                              <a:solidFill>
                                <a:prstClr val="black"/>
                              </a:solidFill>
                              <a:latin typeface="Cambria Math"/>
                            </a:rPr>
                          </m:ctrlPr>
                        </m:funcPr>
                        <m:fName>
                          <m:limLow>
                            <m:limLowPr>
                              <m:ctrlPr>
                                <a:rPr lang="cs-CZ" sz="2600" i="1">
                                  <a:solidFill>
                                    <a:prstClr val="black"/>
                                  </a:solidFill>
                                  <a:latin typeface="Cambria Math"/>
                                </a:rPr>
                              </m:ctrlPr>
                            </m:limLowPr>
                            <m:e>
                              <m:r>
                                <m:rPr>
                                  <m:sty m:val="p"/>
                                </m:rPr>
                                <a:rPr lang="cs-CZ" sz="2600">
                                  <a:solidFill>
                                    <a:prstClr val="black"/>
                                  </a:solidFill>
                                  <a:latin typeface="Cambria Math"/>
                                </a:rPr>
                                <m:t>lim</m:t>
                              </m:r>
                            </m:e>
                            <m:lim>
                              <m:r>
                                <a:rPr lang="cs-CZ" sz="2600" i="1">
                                  <a:solidFill>
                                    <a:prstClr val="black"/>
                                  </a:solidFill>
                                  <a:latin typeface="Cambria Math"/>
                                </a:rPr>
                                <m:t>𝑛</m:t>
                              </m:r>
                              <m:r>
                                <a:rPr lang="cs-CZ" sz="2600" i="1">
                                  <a:solidFill>
                                    <a:prstClr val="black"/>
                                  </a:solidFill>
                                  <a:latin typeface="Cambria Math"/>
                                </a:rPr>
                                <m:t>→∞</m:t>
                              </m:r>
                            </m:lim>
                          </m:limLow>
                          <m:r>
                            <a:rPr lang="cs-CZ" sz="2600" b="0" i="1" smtClean="0">
                              <a:solidFill>
                                <a:prstClr val="black"/>
                              </a:solidFill>
                              <a:latin typeface="Cambria Math"/>
                            </a:rPr>
                            <m:t>(</m:t>
                          </m:r>
                          <m:rad>
                            <m:radPr>
                              <m:degHide m:val="on"/>
                              <m:ctrlPr>
                                <a:rPr lang="cs-CZ" sz="2600" i="1">
                                  <a:solidFill>
                                    <a:prstClr val="black"/>
                                  </a:solidFill>
                                  <a:latin typeface="Cambria Math"/>
                                </a:rPr>
                              </m:ctrlPr>
                            </m:radPr>
                            <m:deg/>
                            <m:e>
                              <m:r>
                                <a:rPr lang="cs-CZ" sz="2600" i="1">
                                  <a:solidFill>
                                    <a:prstClr val="black"/>
                                  </a:solidFill>
                                  <a:latin typeface="Cambria Math"/>
                                </a:rPr>
                                <m:t>𝑛</m:t>
                              </m:r>
                              <m:r>
                                <a:rPr lang="cs-CZ" sz="2600" i="1">
                                  <a:solidFill>
                                    <a:prstClr val="black"/>
                                  </a:solidFill>
                                  <a:latin typeface="Cambria Math"/>
                                </a:rPr>
                                <m:t>+6</m:t>
                              </m:r>
                            </m:e>
                          </m:rad>
                          <m:r>
                            <a:rPr lang="cs-CZ" sz="2600" i="1">
                              <a:solidFill>
                                <a:prstClr val="black"/>
                              </a:solidFill>
                              <a:latin typeface="Cambria Math"/>
                            </a:rPr>
                            <m:t>−</m:t>
                          </m:r>
                          <m:rad>
                            <m:radPr>
                              <m:degHide m:val="on"/>
                              <m:ctrlPr>
                                <a:rPr lang="cs-CZ" sz="2600" i="1">
                                  <a:solidFill>
                                    <a:prstClr val="black"/>
                                  </a:solidFill>
                                  <a:latin typeface="Cambria Math"/>
                                </a:rPr>
                              </m:ctrlPr>
                            </m:radPr>
                            <m:deg/>
                            <m:e>
                              <m:r>
                                <a:rPr lang="cs-CZ" sz="2600" i="1">
                                  <a:solidFill>
                                    <a:prstClr val="black"/>
                                  </a:solidFill>
                                  <a:latin typeface="Cambria Math"/>
                                </a:rPr>
                                <m:t>𝑛</m:t>
                              </m:r>
                            </m:e>
                          </m:rad>
                        </m:fName>
                        <m:e>
                          <m:r>
                            <a:rPr lang="cs-CZ" sz="2600" b="0" i="1" smtClean="0">
                              <a:solidFill>
                                <a:prstClr val="black"/>
                              </a:solidFill>
                              <a:latin typeface="Cambria Math"/>
                            </a:rPr>
                            <m:t>)=</m:t>
                          </m:r>
                          <m:limLow>
                            <m:limLowPr>
                              <m:ctrlPr>
                                <a:rPr lang="cs-CZ" sz="2600" i="1">
                                  <a:solidFill>
                                    <a:prstClr val="black"/>
                                  </a:solidFill>
                                  <a:latin typeface="Cambria Math"/>
                                </a:rPr>
                              </m:ctrlPr>
                            </m:limLowPr>
                            <m:e>
                              <m:r>
                                <m:rPr>
                                  <m:sty m:val="p"/>
                                </m:rPr>
                                <a:rPr lang="cs-CZ" sz="2600">
                                  <a:solidFill>
                                    <a:prstClr val="black"/>
                                  </a:solidFill>
                                  <a:latin typeface="Cambria Math"/>
                                </a:rPr>
                                <m:t>lim</m:t>
                              </m:r>
                            </m:e>
                            <m:lim>
                              <m:r>
                                <a:rPr lang="cs-CZ" sz="2600" i="1">
                                  <a:solidFill>
                                    <a:prstClr val="black"/>
                                  </a:solidFill>
                                  <a:latin typeface="Cambria Math"/>
                                </a:rPr>
                                <m:t>𝑛</m:t>
                              </m:r>
                              <m:r>
                                <a:rPr lang="cs-CZ" sz="2600" i="1">
                                  <a:solidFill>
                                    <a:prstClr val="black"/>
                                  </a:solidFill>
                                  <a:latin typeface="Cambria Math"/>
                                </a:rPr>
                                <m:t>→∞</m:t>
                              </m:r>
                            </m:lim>
                          </m:limLow>
                          <m:f>
                            <m:fPr>
                              <m:ctrlPr>
                                <a:rPr lang="cs-CZ" sz="2600" i="1" smtClean="0">
                                  <a:solidFill>
                                    <a:prstClr val="black"/>
                                  </a:solidFill>
                                  <a:latin typeface="Cambria Math"/>
                                </a:rPr>
                              </m:ctrlPr>
                            </m:fPr>
                            <m:num>
                              <m:d>
                                <m:dPr>
                                  <m:ctrlPr>
                                    <a:rPr lang="cs-CZ" sz="2600" i="1" smtClean="0">
                                      <a:solidFill>
                                        <a:prstClr val="black"/>
                                      </a:solidFill>
                                      <a:latin typeface="Cambria Math"/>
                                    </a:rPr>
                                  </m:ctrlPr>
                                </m:dPr>
                                <m:e>
                                  <m:rad>
                                    <m:radPr>
                                      <m:degHide m:val="on"/>
                                      <m:ctrlPr>
                                        <a:rPr lang="cs-CZ" sz="2600" i="1">
                                          <a:solidFill>
                                            <a:prstClr val="black"/>
                                          </a:solidFill>
                                          <a:latin typeface="Cambria Math"/>
                                        </a:rPr>
                                      </m:ctrlPr>
                                    </m:radPr>
                                    <m:deg/>
                                    <m:e>
                                      <m:r>
                                        <a:rPr lang="cs-CZ" sz="2600" i="1">
                                          <a:solidFill>
                                            <a:prstClr val="black"/>
                                          </a:solidFill>
                                          <a:latin typeface="Cambria Math"/>
                                        </a:rPr>
                                        <m:t>𝑛</m:t>
                                      </m:r>
                                      <m:r>
                                        <a:rPr lang="cs-CZ" sz="2600" i="1">
                                          <a:solidFill>
                                            <a:prstClr val="black"/>
                                          </a:solidFill>
                                          <a:latin typeface="Cambria Math"/>
                                        </a:rPr>
                                        <m:t>+6</m:t>
                                      </m:r>
                                    </m:e>
                                  </m:rad>
                                  <m:r>
                                    <a:rPr lang="cs-CZ" sz="2600" i="1">
                                      <a:solidFill>
                                        <a:prstClr val="black"/>
                                      </a:solidFill>
                                      <a:latin typeface="Cambria Math"/>
                                    </a:rPr>
                                    <m:t>−</m:t>
                                  </m:r>
                                  <m:rad>
                                    <m:radPr>
                                      <m:degHide m:val="on"/>
                                      <m:ctrlPr>
                                        <a:rPr lang="cs-CZ" sz="2600" i="1">
                                          <a:solidFill>
                                            <a:prstClr val="black"/>
                                          </a:solidFill>
                                          <a:latin typeface="Cambria Math"/>
                                        </a:rPr>
                                      </m:ctrlPr>
                                    </m:radPr>
                                    <m:deg/>
                                    <m:e>
                                      <m:r>
                                        <a:rPr lang="cs-CZ" sz="2600" i="1">
                                          <a:solidFill>
                                            <a:prstClr val="black"/>
                                          </a:solidFill>
                                          <a:latin typeface="Cambria Math"/>
                                        </a:rPr>
                                        <m:t>𝑛</m:t>
                                      </m:r>
                                    </m:e>
                                  </m:rad>
                                </m:e>
                              </m:d>
                              <m:d>
                                <m:dPr>
                                  <m:ctrlPr>
                                    <a:rPr lang="cs-CZ" sz="2600" i="1" smtClean="0">
                                      <a:solidFill>
                                        <a:prstClr val="black"/>
                                      </a:solidFill>
                                      <a:latin typeface="Cambria Math"/>
                                    </a:rPr>
                                  </m:ctrlPr>
                                </m:dPr>
                                <m:e>
                                  <m:rad>
                                    <m:radPr>
                                      <m:degHide m:val="on"/>
                                      <m:ctrlPr>
                                        <a:rPr lang="cs-CZ" sz="2600" i="1">
                                          <a:solidFill>
                                            <a:prstClr val="black"/>
                                          </a:solidFill>
                                          <a:latin typeface="Cambria Math"/>
                                        </a:rPr>
                                      </m:ctrlPr>
                                    </m:radPr>
                                    <m:deg/>
                                    <m:e>
                                      <m:r>
                                        <a:rPr lang="cs-CZ" sz="2600" i="1">
                                          <a:solidFill>
                                            <a:prstClr val="black"/>
                                          </a:solidFill>
                                          <a:latin typeface="Cambria Math"/>
                                        </a:rPr>
                                        <m:t>𝑛</m:t>
                                      </m:r>
                                      <m:r>
                                        <a:rPr lang="cs-CZ" sz="2600" i="1">
                                          <a:solidFill>
                                            <a:prstClr val="black"/>
                                          </a:solidFill>
                                          <a:latin typeface="Cambria Math"/>
                                        </a:rPr>
                                        <m:t>+6</m:t>
                                      </m:r>
                                    </m:e>
                                  </m:rad>
                                  <m:r>
                                    <a:rPr lang="cs-CZ" sz="2600" b="0" i="1" smtClean="0">
                                      <a:solidFill>
                                        <a:prstClr val="black"/>
                                      </a:solidFill>
                                      <a:latin typeface="Cambria Math"/>
                                    </a:rPr>
                                    <m:t>+</m:t>
                                  </m:r>
                                  <m:rad>
                                    <m:radPr>
                                      <m:degHide m:val="on"/>
                                      <m:ctrlPr>
                                        <a:rPr lang="cs-CZ" sz="2600" i="1">
                                          <a:solidFill>
                                            <a:prstClr val="black"/>
                                          </a:solidFill>
                                          <a:latin typeface="Cambria Math"/>
                                        </a:rPr>
                                      </m:ctrlPr>
                                    </m:radPr>
                                    <m:deg/>
                                    <m:e>
                                      <m:r>
                                        <a:rPr lang="cs-CZ" sz="2600" i="1">
                                          <a:solidFill>
                                            <a:prstClr val="black"/>
                                          </a:solidFill>
                                          <a:latin typeface="Cambria Math"/>
                                        </a:rPr>
                                        <m:t>𝑛</m:t>
                                      </m:r>
                                    </m:e>
                                  </m:rad>
                                </m:e>
                              </m:d>
                            </m:num>
                            <m:den>
                              <m:rad>
                                <m:radPr>
                                  <m:degHide m:val="on"/>
                                  <m:ctrlPr>
                                    <a:rPr lang="cs-CZ" sz="2600" i="1">
                                      <a:solidFill>
                                        <a:prstClr val="black"/>
                                      </a:solidFill>
                                      <a:latin typeface="Cambria Math"/>
                                    </a:rPr>
                                  </m:ctrlPr>
                                </m:radPr>
                                <m:deg/>
                                <m:e>
                                  <m:r>
                                    <a:rPr lang="cs-CZ" sz="2600" i="1">
                                      <a:solidFill>
                                        <a:prstClr val="black"/>
                                      </a:solidFill>
                                      <a:latin typeface="Cambria Math"/>
                                    </a:rPr>
                                    <m:t>𝑛</m:t>
                                  </m:r>
                                  <m:r>
                                    <a:rPr lang="cs-CZ" sz="2600" i="1">
                                      <a:solidFill>
                                        <a:prstClr val="black"/>
                                      </a:solidFill>
                                      <a:latin typeface="Cambria Math"/>
                                    </a:rPr>
                                    <m:t>+6</m:t>
                                  </m:r>
                                </m:e>
                              </m:rad>
                              <m:r>
                                <a:rPr lang="cs-CZ" sz="2600" b="0" i="1" smtClean="0">
                                  <a:solidFill>
                                    <a:prstClr val="black"/>
                                  </a:solidFill>
                                  <a:latin typeface="Cambria Math"/>
                                </a:rPr>
                                <m:t>+</m:t>
                              </m:r>
                              <m:rad>
                                <m:radPr>
                                  <m:degHide m:val="on"/>
                                  <m:ctrlPr>
                                    <a:rPr lang="cs-CZ" sz="2600" i="1">
                                      <a:solidFill>
                                        <a:prstClr val="black"/>
                                      </a:solidFill>
                                      <a:latin typeface="Cambria Math"/>
                                    </a:rPr>
                                  </m:ctrlPr>
                                </m:radPr>
                                <m:deg/>
                                <m:e>
                                  <m:r>
                                    <a:rPr lang="cs-CZ" sz="2600" i="1">
                                      <a:solidFill>
                                        <a:prstClr val="black"/>
                                      </a:solidFill>
                                      <a:latin typeface="Cambria Math"/>
                                    </a:rPr>
                                    <m:t>𝑛</m:t>
                                  </m:r>
                                </m:e>
                              </m:rad>
                            </m:den>
                          </m:f>
                        </m:e>
                      </m:func>
                      <m:r>
                        <a:rPr lang="cs-CZ" sz="2600" b="0" i="1" smtClean="0">
                          <a:solidFill>
                            <a:prstClr val="black"/>
                          </a:solidFill>
                          <a:latin typeface="Cambria Math"/>
                        </a:rPr>
                        <m:t>=</m:t>
                      </m:r>
                    </m:oMath>
                  </m:oMathPara>
                </a14:m>
                <a:endParaRPr lang="cs-CZ" sz="2600" b="0" i="1" dirty="0" smtClean="0">
                  <a:solidFill>
                    <a:prstClr val="black"/>
                  </a:solidFill>
                  <a:latin typeface="Cambria Math"/>
                </a:endParaRPr>
              </a:p>
              <a:p>
                <a:pPr marL="0" indent="0">
                  <a:buNone/>
                </a:pPr>
                <a14:m>
                  <m:oMathPara xmlns:m="http://schemas.openxmlformats.org/officeDocument/2006/math">
                    <m:oMathParaPr>
                      <m:jc m:val="left"/>
                    </m:oMathParaPr>
                    <m:oMath xmlns:m="http://schemas.openxmlformats.org/officeDocument/2006/math">
                      <m:r>
                        <a:rPr lang="cs-CZ" sz="2400" b="0" i="1" smtClean="0">
                          <a:latin typeface="Cambria Math"/>
                        </a:rPr>
                        <m:t>=</m:t>
                      </m:r>
                      <m:func>
                        <m:funcPr>
                          <m:ctrlPr>
                            <a:rPr lang="cs-CZ" sz="2400" i="1">
                              <a:solidFill>
                                <a:prstClr val="black"/>
                              </a:solidFill>
                              <a:latin typeface="Cambria Math"/>
                            </a:rPr>
                          </m:ctrlPr>
                        </m:funcPr>
                        <m:fName>
                          <m:limLow>
                            <m:limLowPr>
                              <m:ctrlPr>
                                <a:rPr lang="cs-CZ" sz="2400" i="1">
                                  <a:solidFill>
                                    <a:prstClr val="black"/>
                                  </a:solidFill>
                                  <a:latin typeface="Cambria Math"/>
                                </a:rPr>
                              </m:ctrlPr>
                            </m:limLowPr>
                            <m:e>
                              <m:r>
                                <m:rPr>
                                  <m:sty m:val="p"/>
                                </m:rPr>
                                <a:rPr lang="cs-CZ" sz="2400">
                                  <a:solidFill>
                                    <a:prstClr val="black"/>
                                  </a:solidFill>
                                  <a:latin typeface="Cambria Math"/>
                                </a:rPr>
                                <m:t>lim</m:t>
                              </m:r>
                            </m:e>
                            <m:lim>
                              <m:r>
                                <a:rPr lang="cs-CZ" sz="2400" i="1">
                                  <a:solidFill>
                                    <a:prstClr val="black"/>
                                  </a:solidFill>
                                  <a:latin typeface="Cambria Math"/>
                                </a:rPr>
                                <m:t>𝑛</m:t>
                              </m:r>
                              <m:r>
                                <a:rPr lang="cs-CZ" sz="2400" i="1">
                                  <a:solidFill>
                                    <a:prstClr val="black"/>
                                  </a:solidFill>
                                  <a:latin typeface="Cambria Math"/>
                                </a:rPr>
                                <m:t>→∞</m:t>
                              </m:r>
                            </m:lim>
                          </m:limLow>
                        </m:fName>
                        <m:e>
                          <m:f>
                            <m:fPr>
                              <m:ctrlPr>
                                <a:rPr lang="cs-CZ" sz="2400" i="1" smtClean="0">
                                  <a:solidFill>
                                    <a:prstClr val="black"/>
                                  </a:solidFill>
                                  <a:latin typeface="Cambria Math"/>
                                </a:rPr>
                              </m:ctrlPr>
                            </m:fPr>
                            <m:num>
                              <m:r>
                                <a:rPr lang="cs-CZ" sz="2400" b="0" i="1" smtClean="0">
                                  <a:solidFill>
                                    <a:prstClr val="black"/>
                                  </a:solidFill>
                                  <a:latin typeface="Cambria Math"/>
                                </a:rPr>
                                <m:t>6</m:t>
                              </m:r>
                            </m:num>
                            <m:den>
                              <m:rad>
                                <m:radPr>
                                  <m:degHide m:val="on"/>
                                  <m:ctrlPr>
                                    <a:rPr lang="cs-CZ" sz="2400" i="1">
                                      <a:solidFill>
                                        <a:prstClr val="black"/>
                                      </a:solidFill>
                                      <a:latin typeface="Cambria Math"/>
                                    </a:rPr>
                                  </m:ctrlPr>
                                </m:radPr>
                                <m:deg/>
                                <m:e>
                                  <m:r>
                                    <a:rPr lang="cs-CZ" sz="2400" i="1">
                                      <a:solidFill>
                                        <a:prstClr val="black"/>
                                      </a:solidFill>
                                      <a:latin typeface="Cambria Math"/>
                                    </a:rPr>
                                    <m:t>𝑛</m:t>
                                  </m:r>
                                  <m:r>
                                    <a:rPr lang="cs-CZ" sz="2400" i="1">
                                      <a:solidFill>
                                        <a:prstClr val="black"/>
                                      </a:solidFill>
                                      <a:latin typeface="Cambria Math"/>
                                    </a:rPr>
                                    <m:t>+6</m:t>
                                  </m:r>
                                </m:e>
                              </m:rad>
                              <m:r>
                                <a:rPr lang="cs-CZ" sz="2400" i="1">
                                  <a:solidFill>
                                    <a:prstClr val="black"/>
                                  </a:solidFill>
                                  <a:latin typeface="Cambria Math"/>
                                </a:rPr>
                                <m:t>+</m:t>
                              </m:r>
                              <m:rad>
                                <m:radPr>
                                  <m:degHide m:val="on"/>
                                  <m:ctrlPr>
                                    <a:rPr lang="cs-CZ" sz="2400" i="1">
                                      <a:solidFill>
                                        <a:prstClr val="black"/>
                                      </a:solidFill>
                                      <a:latin typeface="Cambria Math"/>
                                    </a:rPr>
                                  </m:ctrlPr>
                                </m:radPr>
                                <m:deg/>
                                <m:e>
                                  <m:r>
                                    <a:rPr lang="cs-CZ" sz="2400" i="1">
                                      <a:solidFill>
                                        <a:prstClr val="black"/>
                                      </a:solidFill>
                                      <a:latin typeface="Cambria Math"/>
                                    </a:rPr>
                                    <m:t>𝑛</m:t>
                                  </m:r>
                                </m:e>
                              </m:rad>
                            </m:den>
                          </m:f>
                          <m:r>
                            <a:rPr lang="cs-CZ" sz="2400" b="0" i="1" smtClean="0">
                              <a:solidFill>
                                <a:prstClr val="black"/>
                              </a:solidFill>
                              <a:latin typeface="Cambria Math"/>
                            </a:rPr>
                            <m:t>=</m:t>
                          </m:r>
                        </m:e>
                      </m:func>
                      <m:func>
                        <m:funcPr>
                          <m:ctrlPr>
                            <a:rPr lang="cs-CZ" sz="2400" i="1">
                              <a:solidFill>
                                <a:prstClr val="black"/>
                              </a:solidFill>
                              <a:latin typeface="Cambria Math"/>
                            </a:rPr>
                          </m:ctrlPr>
                        </m:funcPr>
                        <m:fName>
                          <m:limLow>
                            <m:limLowPr>
                              <m:ctrlPr>
                                <a:rPr lang="cs-CZ" sz="2400" i="1">
                                  <a:solidFill>
                                    <a:prstClr val="black"/>
                                  </a:solidFill>
                                  <a:latin typeface="Cambria Math"/>
                                </a:rPr>
                              </m:ctrlPr>
                            </m:limLowPr>
                            <m:e>
                              <m:r>
                                <m:rPr>
                                  <m:sty m:val="p"/>
                                </m:rPr>
                                <a:rPr lang="cs-CZ" sz="2400">
                                  <a:solidFill>
                                    <a:prstClr val="black"/>
                                  </a:solidFill>
                                  <a:latin typeface="Cambria Math"/>
                                </a:rPr>
                                <m:t>lim</m:t>
                              </m:r>
                            </m:e>
                            <m:lim>
                              <m:r>
                                <a:rPr lang="cs-CZ" sz="2400" i="1">
                                  <a:solidFill>
                                    <a:prstClr val="black"/>
                                  </a:solidFill>
                                  <a:latin typeface="Cambria Math"/>
                                </a:rPr>
                                <m:t>𝑛</m:t>
                              </m:r>
                              <m:r>
                                <a:rPr lang="cs-CZ" sz="2400" i="1">
                                  <a:solidFill>
                                    <a:prstClr val="black"/>
                                  </a:solidFill>
                                  <a:latin typeface="Cambria Math"/>
                                </a:rPr>
                                <m:t>→∞</m:t>
                              </m:r>
                            </m:lim>
                          </m:limLow>
                        </m:fName>
                        <m:e>
                          <m:f>
                            <m:fPr>
                              <m:ctrlPr>
                                <a:rPr lang="cs-CZ" sz="2400" i="1">
                                  <a:solidFill>
                                    <a:prstClr val="black"/>
                                  </a:solidFill>
                                  <a:latin typeface="Cambria Math"/>
                                </a:rPr>
                              </m:ctrlPr>
                            </m:fPr>
                            <m:num>
                              <m:r>
                                <a:rPr lang="cs-CZ" sz="2400" i="1">
                                  <a:solidFill>
                                    <a:prstClr val="black"/>
                                  </a:solidFill>
                                  <a:latin typeface="Cambria Math"/>
                                </a:rPr>
                                <m:t>6</m:t>
                              </m:r>
                            </m:num>
                            <m:den>
                              <m:rad>
                                <m:radPr>
                                  <m:degHide m:val="on"/>
                                  <m:ctrlPr>
                                    <a:rPr lang="cs-CZ" sz="2400" i="1">
                                      <a:solidFill>
                                        <a:prstClr val="black"/>
                                      </a:solidFill>
                                      <a:latin typeface="Cambria Math"/>
                                    </a:rPr>
                                  </m:ctrlPr>
                                </m:radPr>
                                <m:deg/>
                                <m:e>
                                  <m:r>
                                    <a:rPr lang="cs-CZ" sz="2400" i="1">
                                      <a:solidFill>
                                        <a:prstClr val="black"/>
                                      </a:solidFill>
                                      <a:latin typeface="Cambria Math"/>
                                    </a:rPr>
                                    <m:t>𝑛</m:t>
                                  </m:r>
                                </m:e>
                              </m:rad>
                              <m:d>
                                <m:dPr>
                                  <m:ctrlPr>
                                    <a:rPr lang="cs-CZ" sz="2400" i="1" smtClean="0">
                                      <a:solidFill>
                                        <a:prstClr val="black"/>
                                      </a:solidFill>
                                      <a:latin typeface="Cambria Math"/>
                                    </a:rPr>
                                  </m:ctrlPr>
                                </m:dPr>
                                <m:e>
                                  <m:rad>
                                    <m:radPr>
                                      <m:degHide m:val="on"/>
                                      <m:ctrlPr>
                                        <a:rPr lang="cs-CZ" sz="2400" i="1" smtClean="0">
                                          <a:solidFill>
                                            <a:prstClr val="black"/>
                                          </a:solidFill>
                                          <a:latin typeface="Cambria Math"/>
                                        </a:rPr>
                                      </m:ctrlPr>
                                    </m:radPr>
                                    <m:deg/>
                                    <m:e>
                                      <m:r>
                                        <a:rPr lang="cs-CZ" sz="2400" b="0" i="1" smtClean="0">
                                          <a:solidFill>
                                            <a:prstClr val="black"/>
                                          </a:solidFill>
                                          <a:latin typeface="Cambria Math"/>
                                        </a:rPr>
                                        <m:t>1+</m:t>
                                      </m:r>
                                      <m:f>
                                        <m:fPr>
                                          <m:ctrlPr>
                                            <a:rPr lang="cs-CZ" sz="2400" b="0" i="1" smtClean="0">
                                              <a:solidFill>
                                                <a:prstClr val="black"/>
                                              </a:solidFill>
                                              <a:latin typeface="Cambria Math"/>
                                            </a:rPr>
                                          </m:ctrlPr>
                                        </m:fPr>
                                        <m:num>
                                          <m:r>
                                            <a:rPr lang="cs-CZ" sz="2400" b="0" i="1" smtClean="0">
                                              <a:solidFill>
                                                <a:prstClr val="black"/>
                                              </a:solidFill>
                                              <a:latin typeface="Cambria Math"/>
                                            </a:rPr>
                                            <m:t>6</m:t>
                                          </m:r>
                                        </m:num>
                                        <m:den>
                                          <m:r>
                                            <a:rPr lang="cs-CZ" sz="2400" b="0" i="1" smtClean="0">
                                              <a:solidFill>
                                                <a:prstClr val="black"/>
                                              </a:solidFill>
                                              <a:latin typeface="Cambria Math"/>
                                            </a:rPr>
                                            <m:t>𝑛</m:t>
                                          </m:r>
                                        </m:den>
                                      </m:f>
                                    </m:e>
                                  </m:rad>
                                  <m:r>
                                    <a:rPr lang="cs-CZ" sz="2400" b="0" i="1" smtClean="0">
                                      <a:solidFill>
                                        <a:prstClr val="black"/>
                                      </a:solidFill>
                                      <a:latin typeface="Cambria Math"/>
                                    </a:rPr>
                                    <m:t>+1</m:t>
                                  </m:r>
                                </m:e>
                              </m:d>
                            </m:den>
                          </m:f>
                          <m:r>
                            <a:rPr lang="cs-CZ" sz="2400" i="1">
                              <a:solidFill>
                                <a:prstClr val="black"/>
                              </a:solidFill>
                              <a:latin typeface="Cambria Math"/>
                            </a:rPr>
                            <m:t>=</m:t>
                          </m:r>
                        </m:e>
                      </m:func>
                    </m:oMath>
                  </m:oMathPara>
                </a14:m>
                <a:endParaRPr lang="cs-CZ" sz="2400" dirty="0" smtClean="0">
                  <a:solidFill>
                    <a:prstClr val="black"/>
                  </a:solidFill>
                </a:endParaRPr>
              </a:p>
              <a:p>
                <a:pPr marL="0" indent="0">
                  <a:buNone/>
                </a:pPr>
                <a14:m>
                  <m:oMath xmlns:m="http://schemas.openxmlformats.org/officeDocument/2006/math">
                    <m:r>
                      <a:rPr lang="cs-CZ" sz="2800" b="0" i="1" smtClean="0">
                        <a:latin typeface="Cambria Math"/>
                      </a:rPr>
                      <m:t>=6</m:t>
                    </m:r>
                    <m:limLow>
                      <m:limLowPr>
                        <m:ctrlPr>
                          <a:rPr lang="cs-CZ" sz="2800" i="1">
                            <a:solidFill>
                              <a:prstClr val="black"/>
                            </a:solidFill>
                            <a:latin typeface="Cambria Math"/>
                          </a:rPr>
                        </m:ctrlPr>
                      </m:limLowPr>
                      <m:e>
                        <m:r>
                          <m:rPr>
                            <m:sty m:val="p"/>
                          </m:rPr>
                          <a:rPr lang="cs-CZ" sz="2800">
                            <a:solidFill>
                              <a:prstClr val="black"/>
                            </a:solidFill>
                            <a:latin typeface="Cambria Math"/>
                          </a:rPr>
                          <m:t>lim</m:t>
                        </m:r>
                      </m:e>
                      <m:lim>
                        <m:r>
                          <a:rPr lang="cs-CZ" sz="2800" i="1">
                            <a:solidFill>
                              <a:prstClr val="black"/>
                            </a:solidFill>
                            <a:latin typeface="Cambria Math"/>
                          </a:rPr>
                          <m:t>𝑛</m:t>
                        </m:r>
                        <m:r>
                          <a:rPr lang="cs-CZ" sz="2800" i="1">
                            <a:solidFill>
                              <a:prstClr val="black"/>
                            </a:solidFill>
                            <a:latin typeface="Cambria Math"/>
                          </a:rPr>
                          <m:t>→∞</m:t>
                        </m:r>
                      </m:lim>
                    </m:limLow>
                    <m:f>
                      <m:fPr>
                        <m:ctrlPr>
                          <a:rPr lang="cs-CZ" sz="2800" i="1" smtClean="0">
                            <a:solidFill>
                              <a:prstClr val="black"/>
                            </a:solidFill>
                            <a:latin typeface="Cambria Math"/>
                          </a:rPr>
                        </m:ctrlPr>
                      </m:fPr>
                      <m:num>
                        <m:r>
                          <a:rPr lang="cs-CZ" sz="2800" b="0" i="1" smtClean="0">
                            <a:solidFill>
                              <a:prstClr val="black"/>
                            </a:solidFill>
                            <a:latin typeface="Cambria Math"/>
                          </a:rPr>
                          <m:t>1</m:t>
                        </m:r>
                      </m:num>
                      <m:den>
                        <m:rad>
                          <m:radPr>
                            <m:degHide m:val="on"/>
                            <m:ctrlPr>
                              <a:rPr lang="cs-CZ" sz="2800" i="1" smtClean="0">
                                <a:solidFill>
                                  <a:prstClr val="black"/>
                                </a:solidFill>
                                <a:latin typeface="Cambria Math"/>
                              </a:rPr>
                            </m:ctrlPr>
                          </m:radPr>
                          <m:deg/>
                          <m:e>
                            <m:r>
                              <a:rPr lang="cs-CZ" sz="2800" b="0" i="1" smtClean="0">
                                <a:solidFill>
                                  <a:prstClr val="black"/>
                                </a:solidFill>
                                <a:latin typeface="Cambria Math"/>
                              </a:rPr>
                              <m:t>𝑛</m:t>
                            </m:r>
                          </m:e>
                        </m:rad>
                      </m:den>
                    </m:f>
                    <m:limLow>
                      <m:limLowPr>
                        <m:ctrlPr>
                          <a:rPr lang="cs-CZ" sz="2800" i="1">
                            <a:solidFill>
                              <a:prstClr val="black"/>
                            </a:solidFill>
                            <a:latin typeface="Cambria Math"/>
                          </a:rPr>
                        </m:ctrlPr>
                      </m:limLowPr>
                      <m:e>
                        <m:r>
                          <m:rPr>
                            <m:sty m:val="p"/>
                          </m:rPr>
                          <a:rPr lang="cs-CZ" sz="2800">
                            <a:solidFill>
                              <a:prstClr val="black"/>
                            </a:solidFill>
                            <a:latin typeface="Cambria Math"/>
                          </a:rPr>
                          <m:t>lim</m:t>
                        </m:r>
                      </m:e>
                      <m:lim>
                        <m:r>
                          <a:rPr lang="cs-CZ" sz="2800" i="1">
                            <a:solidFill>
                              <a:prstClr val="black"/>
                            </a:solidFill>
                            <a:latin typeface="Cambria Math"/>
                          </a:rPr>
                          <m:t>𝑛</m:t>
                        </m:r>
                        <m:r>
                          <a:rPr lang="cs-CZ" sz="2800" i="1">
                            <a:solidFill>
                              <a:prstClr val="black"/>
                            </a:solidFill>
                            <a:latin typeface="Cambria Math"/>
                          </a:rPr>
                          <m:t>→∞</m:t>
                        </m:r>
                      </m:lim>
                    </m:limLow>
                    <m:f>
                      <m:fPr>
                        <m:ctrlPr>
                          <a:rPr lang="cs-CZ" sz="2800" i="1" smtClean="0">
                            <a:solidFill>
                              <a:prstClr val="black"/>
                            </a:solidFill>
                            <a:latin typeface="Cambria Math"/>
                          </a:rPr>
                        </m:ctrlPr>
                      </m:fPr>
                      <m:num>
                        <m:r>
                          <a:rPr lang="cs-CZ" sz="2800" b="0" i="1" smtClean="0">
                            <a:solidFill>
                              <a:prstClr val="black"/>
                            </a:solidFill>
                            <a:latin typeface="Cambria Math"/>
                          </a:rPr>
                          <m:t>1</m:t>
                        </m:r>
                      </m:num>
                      <m:den>
                        <m:rad>
                          <m:radPr>
                            <m:degHide m:val="on"/>
                            <m:ctrlPr>
                              <a:rPr lang="cs-CZ" sz="2800" i="1">
                                <a:solidFill>
                                  <a:prstClr val="black"/>
                                </a:solidFill>
                                <a:latin typeface="Cambria Math"/>
                              </a:rPr>
                            </m:ctrlPr>
                          </m:radPr>
                          <m:deg/>
                          <m:e>
                            <m:r>
                              <a:rPr lang="cs-CZ" sz="2800" i="1">
                                <a:solidFill>
                                  <a:prstClr val="black"/>
                                </a:solidFill>
                                <a:latin typeface="Cambria Math"/>
                              </a:rPr>
                              <m:t>1+</m:t>
                            </m:r>
                            <m:f>
                              <m:fPr>
                                <m:ctrlPr>
                                  <a:rPr lang="cs-CZ" sz="2800" i="1">
                                    <a:solidFill>
                                      <a:prstClr val="black"/>
                                    </a:solidFill>
                                    <a:latin typeface="Cambria Math"/>
                                  </a:rPr>
                                </m:ctrlPr>
                              </m:fPr>
                              <m:num>
                                <m:r>
                                  <a:rPr lang="cs-CZ" sz="2800" i="1">
                                    <a:solidFill>
                                      <a:prstClr val="black"/>
                                    </a:solidFill>
                                    <a:latin typeface="Cambria Math"/>
                                  </a:rPr>
                                  <m:t>6</m:t>
                                </m:r>
                              </m:num>
                              <m:den>
                                <m:r>
                                  <a:rPr lang="cs-CZ" sz="2800" i="1">
                                    <a:solidFill>
                                      <a:prstClr val="black"/>
                                    </a:solidFill>
                                    <a:latin typeface="Cambria Math"/>
                                  </a:rPr>
                                  <m:t>𝑛</m:t>
                                </m:r>
                              </m:den>
                            </m:f>
                          </m:e>
                        </m:rad>
                        <m:r>
                          <a:rPr lang="cs-CZ" sz="2800" i="1">
                            <a:solidFill>
                              <a:prstClr val="black"/>
                            </a:solidFill>
                            <a:latin typeface="Cambria Math"/>
                          </a:rPr>
                          <m:t>+1</m:t>
                        </m:r>
                      </m:den>
                    </m:f>
                    <m:r>
                      <a:rPr lang="cs-CZ" sz="2800" b="0" i="1" smtClean="0">
                        <a:solidFill>
                          <a:prstClr val="black"/>
                        </a:solidFill>
                        <a:latin typeface="Cambria Math"/>
                      </a:rPr>
                      <m:t>=6</m:t>
                    </m:r>
                    <m:r>
                      <a:rPr lang="cs-CZ" sz="2800" b="0" i="1" smtClean="0">
                        <a:solidFill>
                          <a:prstClr val="black"/>
                        </a:solidFill>
                        <a:latin typeface="Cambria Math"/>
                        <a:ea typeface="Cambria Math"/>
                      </a:rPr>
                      <m:t>∙0∙</m:t>
                    </m:r>
                    <m:f>
                      <m:fPr>
                        <m:ctrlPr>
                          <a:rPr lang="cs-CZ" sz="2800" b="0" i="1" smtClean="0">
                            <a:solidFill>
                              <a:prstClr val="black"/>
                            </a:solidFill>
                            <a:latin typeface="Cambria Math"/>
                            <a:ea typeface="Cambria Math"/>
                          </a:rPr>
                        </m:ctrlPr>
                      </m:fPr>
                      <m:num>
                        <m:r>
                          <a:rPr lang="cs-CZ" sz="2800" b="0" i="1" smtClean="0">
                            <a:solidFill>
                              <a:prstClr val="black"/>
                            </a:solidFill>
                            <a:latin typeface="Cambria Math"/>
                            <a:ea typeface="Cambria Math"/>
                          </a:rPr>
                          <m:t>1</m:t>
                        </m:r>
                      </m:num>
                      <m:den>
                        <m:r>
                          <a:rPr lang="cs-CZ" sz="2800" b="0" i="1" smtClean="0">
                            <a:solidFill>
                              <a:prstClr val="black"/>
                            </a:solidFill>
                            <a:latin typeface="Cambria Math"/>
                            <a:ea typeface="Cambria Math"/>
                          </a:rPr>
                          <m:t>2</m:t>
                        </m:r>
                      </m:den>
                    </m:f>
                    <m:r>
                      <a:rPr lang="cs-CZ" sz="2800" b="0" i="1" smtClean="0">
                        <a:solidFill>
                          <a:prstClr val="black"/>
                        </a:solidFill>
                        <a:latin typeface="Cambria Math"/>
                        <a:ea typeface="Cambria Math"/>
                      </a:rPr>
                      <m:t>=0</m:t>
                    </m:r>
                  </m:oMath>
                </a14:m>
                <a:r>
                  <a:rPr lang="cs-CZ" sz="2600" dirty="0" smtClean="0"/>
                  <a:t>.</a:t>
                </a:r>
              </a:p>
            </p:txBody>
          </p:sp>
        </mc:Choice>
        <mc:Fallback xmlns="">
          <p:sp>
            <p:nvSpPr>
              <p:cNvPr id="7" name="Zástupný symbol pro obsah 5"/>
              <p:cNvSpPr txBox="1">
                <a:spLocks noRot="1" noChangeAspect="1" noMove="1" noResize="1" noEditPoints="1" noAdjustHandles="1" noChangeArrowheads="1" noChangeShapeType="1" noTextEdit="1"/>
              </p:cNvSpPr>
              <p:nvPr/>
            </p:nvSpPr>
            <p:spPr>
              <a:xfrm>
                <a:off x="444380" y="1628800"/>
                <a:ext cx="8520108" cy="5040560"/>
              </a:xfrm>
              <a:prstGeom prst="rect">
                <a:avLst/>
              </a:prstGeom>
              <a:blipFill rotWithShape="1">
                <a:blip r:embed="rId3"/>
                <a:stretch>
                  <a:fillRect l="-1860" t="-1451"/>
                </a:stretch>
              </a:blipFill>
            </p:spPr>
            <p:txBody>
              <a:bodyPr/>
              <a:lstStyle/>
              <a:p>
                <a:r>
                  <a:rPr lang="cs-CZ">
                    <a:noFill/>
                  </a:rPr>
                  <a:t> </a:t>
                </a:r>
              </a:p>
            </p:txBody>
          </p:sp>
        </mc:Fallback>
      </mc:AlternateContent>
    </p:spTree>
    <p:extLst>
      <p:ext uri="{BB962C8B-B14F-4D97-AF65-F5344CB8AC3E}">
        <p14:creationId xmlns:p14="http://schemas.microsoft.com/office/powerpoint/2010/main" val="4092799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0-#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p:bldLst>
  </p:timing>
</p:sld>
</file>

<file path=ppt/theme/theme1.xml><?xml version="1.0" encoding="utf-8"?>
<a:theme xmlns:a="http://schemas.openxmlformats.org/drawingml/2006/main" name="Motiv1">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Motiv1</Template>
  <TotalTime>4053</TotalTime>
  <Words>1261</Words>
  <Application>Microsoft Office PowerPoint</Application>
  <PresentationFormat>Předvádění na obrazovce (4:3)</PresentationFormat>
  <Paragraphs>82</Paragraphs>
  <Slides>15</Slides>
  <Notes>0</Notes>
  <HiddenSlides>0</HiddenSlides>
  <MMClips>0</MMClips>
  <ScaleCrop>false</ScaleCrop>
  <HeadingPairs>
    <vt:vector size="4" baseType="variant">
      <vt:variant>
        <vt:lpstr>Motiv</vt:lpstr>
      </vt:variant>
      <vt:variant>
        <vt:i4>1</vt:i4>
      </vt:variant>
      <vt:variant>
        <vt:lpstr>Nadpisy snímků</vt:lpstr>
      </vt:variant>
      <vt:variant>
        <vt:i4>15</vt:i4>
      </vt:variant>
    </vt:vector>
  </HeadingPairs>
  <TitlesOfParts>
    <vt:vector size="16" baseType="lpstr">
      <vt:lpstr>Motiv1</vt:lpstr>
      <vt:lpstr>Prezentace aplikace PowerPoint</vt:lpstr>
      <vt:lpstr>Prezentace aplikace PowerPoint</vt:lpstr>
      <vt:lpstr>Věty o vlastních limitách posloupností</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vector>
  </TitlesOfParts>
  <Company>MP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Vlastní limita posloupnosti</dc:title>
  <dc:creator>MP</dc:creator>
  <cp:lastModifiedBy>Gymnazium Fr. Zivneho</cp:lastModifiedBy>
  <cp:revision>75</cp:revision>
  <dcterms:created xsi:type="dcterms:W3CDTF">2013-09-15T18:33:37Z</dcterms:created>
  <dcterms:modified xsi:type="dcterms:W3CDTF">2013-12-06T06:34:03Z</dcterms:modified>
</cp:coreProperties>
</file>