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0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FA4E-56F5-4E65-918D-05B66B32B66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F1AF-466E-4B50-A02D-81D240B419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83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FA4E-56F5-4E65-918D-05B66B32B66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F1AF-466E-4B50-A02D-81D240B419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38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FA4E-56F5-4E65-918D-05B66B32B66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F1AF-466E-4B50-A02D-81D240B419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32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FA4E-56F5-4E65-918D-05B66B32B66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F1AF-466E-4B50-A02D-81D240B419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9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FA4E-56F5-4E65-918D-05B66B32B66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F1AF-466E-4B50-A02D-81D240B419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6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FA4E-56F5-4E65-918D-05B66B32B66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F1AF-466E-4B50-A02D-81D240B419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475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FA4E-56F5-4E65-918D-05B66B32B66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F1AF-466E-4B50-A02D-81D240B419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5208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FA4E-56F5-4E65-918D-05B66B32B66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F1AF-466E-4B50-A02D-81D240B419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605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FA4E-56F5-4E65-918D-05B66B32B66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F1AF-466E-4B50-A02D-81D240B419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034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FA4E-56F5-4E65-918D-05B66B32B66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F1AF-466E-4B50-A02D-81D240B419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8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FA4E-56F5-4E65-918D-05B66B32B66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F1AF-466E-4B50-A02D-81D240B419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7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8FA4E-56F5-4E65-918D-05B66B32B66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5F1AF-466E-4B50-A02D-81D240B419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613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rázek 3" descr="logo šablon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82867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8572253"/>
              </p:ext>
            </p:extLst>
          </p:nvPr>
        </p:nvGraphicFramePr>
        <p:xfrm>
          <a:off x="539750" y="2349500"/>
          <a:ext cx="8137525" cy="3775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540"/>
                <a:gridCol w="5256985"/>
              </a:tblGrid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 ŠKOLY: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Gymnázium Františka Živného, Bohumín, </a:t>
                      </a:r>
                      <a:r>
                        <a:rPr lang="cs-CZ" sz="1800" dirty="0" smtClean="0"/>
                        <a:t/>
                      </a:r>
                      <a:br>
                        <a:rPr lang="cs-CZ" sz="1800" dirty="0" smtClean="0"/>
                      </a:br>
                      <a:r>
                        <a:rPr lang="cs-CZ" sz="1800" dirty="0" smtClean="0"/>
                        <a:t>Jana </a:t>
                      </a:r>
                      <a:r>
                        <a:rPr lang="cs-CZ" sz="1800" dirty="0" smtClean="0"/>
                        <a:t>Palacha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dirty="0" smtClean="0"/>
                        <a:t>794, příspěvková organizace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OBLAST: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Matematika a její aplikace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Matematika</a:t>
                      </a:r>
                      <a:r>
                        <a:rPr lang="cs-CZ" sz="1800" baseline="0" dirty="0" smtClean="0"/>
                        <a:t> pro</a:t>
                      </a:r>
                      <a:r>
                        <a:rPr lang="cs-CZ" sz="1800" dirty="0" smtClean="0"/>
                        <a:t> 4. ročník</a:t>
                      </a:r>
                      <a:r>
                        <a:rPr lang="cs-CZ" sz="1800" baseline="0" dirty="0" smtClean="0"/>
                        <a:t> SŠ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TÉMA: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aseline="0" dirty="0" smtClean="0"/>
                        <a:t>Rekurentní určení posloupnosti (I)</a:t>
                      </a:r>
                      <a:endParaRPr lang="cs-CZ" sz="1800" dirty="0" smtClean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AUTOR: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Marek</a:t>
                      </a:r>
                      <a:r>
                        <a:rPr lang="cs-CZ" sz="1800" baseline="0" dirty="0" smtClean="0"/>
                        <a:t> Pazdera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DATUM: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8. 8. 2013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</a:t>
                      </a:r>
                      <a:r>
                        <a:rPr lang="cs-CZ" sz="1800" b="1" baseline="0" dirty="0" smtClean="0"/>
                        <a:t> A ČÍSLO PROJEKTU: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Učíme se pro život v 21. století</a:t>
                      </a:r>
                    </a:p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CZ.1.07/1.5.00/34.0629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OZNAČENÍ VÝUKOVÉHO MATERIÁLU: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VY_32_INOVACE_MA.PD.04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50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208823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8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první a šestý člen posloupnosti zadané rekurentně:</a:t>
                </a:r>
                <a:br>
                  <a:rPr lang="cs-CZ" sz="30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=10, 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2088231"/>
              </a:xfrm>
              <a:blipFill rotWithShape="1">
                <a:blip r:embed="rId2"/>
                <a:stretch>
                  <a:fillRect l="-1852" t="-3801" b="-731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5"/>
              <p:cNvSpPr txBox="1">
                <a:spLocks/>
              </p:cNvSpPr>
              <p:nvPr/>
            </p:nvSpPr>
            <p:spPr>
              <a:xfrm>
                <a:off x="449091" y="3501008"/>
                <a:ext cx="8229600" cy="576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=3⇒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−3=2∙10−3=1</m:t>
                    </m:r>
                    <m:r>
                      <a:rPr lang="cs-CZ" sz="2600" b="0" i="0" smtClean="0">
                        <a:latin typeface="Cambria Math"/>
                        <a:ea typeface="Cambria Math"/>
                      </a:rPr>
                      <m:t>7</m:t>
                    </m:r>
                  </m:oMath>
                </a14:m>
                <a:r>
                  <a:rPr lang="cs-CZ" sz="2600" dirty="0" smtClean="0"/>
                  <a:t>,</a:t>
                </a:r>
              </a:p>
            </p:txBody>
          </p:sp>
        </mc:Choice>
        <mc:Fallback xmlns="">
          <p:sp>
            <p:nvSpPr>
              <p:cNvPr id="11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91" y="3501008"/>
                <a:ext cx="8229600" cy="576064"/>
              </a:xfrm>
              <a:prstGeom prst="rect">
                <a:avLst/>
              </a:prstGeom>
              <a:blipFill rotWithShape="1">
                <a:blip r:embed="rId3"/>
                <a:stretch>
                  <a:fillRect t="-8421" b="-115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5"/>
              <p:cNvSpPr txBox="1">
                <a:spLocks/>
              </p:cNvSpPr>
              <p:nvPr/>
            </p:nvSpPr>
            <p:spPr>
              <a:xfrm>
                <a:off x="449091" y="2276872"/>
                <a:ext cx="8229600" cy="13681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Členy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2600" dirty="0" smtClean="0"/>
                  <a:t>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6</m:t>
                        </m:r>
                      </m:sub>
                    </m:sSub>
                  </m:oMath>
                </a14:m>
                <a:r>
                  <a:rPr lang="cs-CZ" sz="2600" dirty="0" smtClean="0"/>
                  <a:t> nejsme schopni vypočítat přímo. Dosazením do vzorce za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2600" dirty="0" smtClean="0"/>
                  <a:t> čísla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3</m:t>
                    </m:r>
                  </m:oMath>
                </a14:m>
                <a:r>
                  <a:rPr lang="cs-CZ" sz="2600" dirty="0" smtClean="0"/>
                  <a:t> získáme člen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cs-CZ" sz="2600" dirty="0" smtClean="0"/>
                  <a:t> atd.</a:t>
                </a:r>
              </a:p>
            </p:txBody>
          </p:sp>
        </mc:Choice>
        <mc:Fallback xmlns="">
          <p:sp>
            <p:nvSpPr>
              <p:cNvPr id="8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91" y="2276872"/>
                <a:ext cx="8229600" cy="1368152"/>
              </a:xfrm>
              <a:prstGeom prst="rect">
                <a:avLst/>
              </a:prstGeom>
              <a:blipFill rotWithShape="1">
                <a:blip r:embed="rId4"/>
                <a:stretch>
                  <a:fillRect l="-1926" t="-9375" b="-84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ástupný symbol pro obsah 5"/>
              <p:cNvSpPr txBox="1">
                <a:spLocks/>
              </p:cNvSpPr>
              <p:nvPr/>
            </p:nvSpPr>
            <p:spPr>
              <a:xfrm>
                <a:off x="437659" y="3916333"/>
                <a:ext cx="8229600" cy="576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=4⇒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−4=2∙17−4=30</m:t>
                    </m:r>
                  </m:oMath>
                </a14:m>
                <a:r>
                  <a:rPr lang="cs-CZ" sz="2600" dirty="0" smtClean="0"/>
                  <a:t>,</a:t>
                </a:r>
              </a:p>
            </p:txBody>
          </p:sp>
        </mc:Choice>
        <mc:Fallback xmlns="">
          <p:sp>
            <p:nvSpPr>
              <p:cNvPr id="13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659" y="3916333"/>
                <a:ext cx="8229600" cy="576064"/>
              </a:xfrm>
              <a:prstGeom prst="rect">
                <a:avLst/>
              </a:prstGeom>
              <a:blipFill rotWithShape="1">
                <a:blip r:embed="rId5"/>
                <a:stretch>
                  <a:fillRect t="-8421" b="-115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ástupný symbol pro obsah 5"/>
              <p:cNvSpPr txBox="1">
                <a:spLocks/>
              </p:cNvSpPr>
              <p:nvPr/>
            </p:nvSpPr>
            <p:spPr>
              <a:xfrm>
                <a:off x="449091" y="4365104"/>
                <a:ext cx="8229600" cy="576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=5⇒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−5=2∙30−5=5</m:t>
                    </m:r>
                    <m:r>
                      <a:rPr lang="cs-CZ" sz="2600" b="0" i="0" smtClean="0">
                        <a:latin typeface="Cambria Math"/>
                        <a:ea typeface="Cambria Math"/>
                      </a:rPr>
                      <m:t>5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14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91" y="4365104"/>
                <a:ext cx="8229600" cy="576064"/>
              </a:xfrm>
              <a:prstGeom prst="rect">
                <a:avLst/>
              </a:prstGeom>
              <a:blipFill rotWithShape="1">
                <a:blip r:embed="rId6"/>
                <a:stretch>
                  <a:fillRect t="-8421" b="-115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ástupný symbol pro obsah 5"/>
              <p:cNvSpPr txBox="1">
                <a:spLocks/>
              </p:cNvSpPr>
              <p:nvPr/>
            </p:nvSpPr>
            <p:spPr>
              <a:xfrm>
                <a:off x="423443" y="4992148"/>
                <a:ext cx="8229600" cy="160520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2600" b="0" dirty="0" smtClean="0"/>
                  <a:t>Pro výpočet členů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cs-CZ" sz="2600" b="0" dirty="0" smtClean="0"/>
                  <a:t>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2600" b="0" dirty="0" smtClean="0"/>
                  <a:t> je vhodné vzorec ze zadání upravit na tvar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2600" b="0" i="1" smtClean="0">
                                <a:latin typeface="Cambria Math"/>
                              </a:rPr>
                              <m:t>+1</m:t>
                            </m:r>
                          </m:sub>
                        </m:sSub>
                        <m:r>
                          <a:rPr lang="cs-CZ" sz="2600" b="0" i="1" smtClean="0">
                            <a:latin typeface="Cambria Math"/>
                          </a:rPr>
                          <m:t>+</m:t>
                        </m:r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cs-CZ" sz="2600" b="0" dirty="0" smtClean="0"/>
                  <a:t>. Zdůvodněte. Která čísla nyní budeme dosazovat za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2600" b="0" dirty="0" smtClean="0"/>
                  <a:t>, abychom vypočítali členy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cs-CZ" sz="2600" b="0" dirty="0" smtClean="0"/>
                  <a:t>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2600" b="0" dirty="0" smtClean="0"/>
                  <a:t>?</a:t>
                </a:r>
              </a:p>
            </p:txBody>
          </p:sp>
        </mc:Choice>
        <mc:Fallback xmlns="">
          <p:sp>
            <p:nvSpPr>
              <p:cNvPr id="1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443" y="4992148"/>
                <a:ext cx="8229600" cy="1605203"/>
              </a:xfrm>
              <a:prstGeom prst="rect">
                <a:avLst/>
              </a:prstGeom>
              <a:blipFill rotWithShape="1">
                <a:blip r:embed="rId7"/>
                <a:stretch>
                  <a:fillRect l="-1259" t="-304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3589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1" grpId="0"/>
      <p:bldP spid="8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5"/>
              <p:cNvSpPr txBox="1">
                <a:spLocks/>
              </p:cNvSpPr>
              <p:nvPr/>
            </p:nvSpPr>
            <p:spPr>
              <a:xfrm>
                <a:off x="455424" y="332656"/>
                <a:ext cx="8229600" cy="7200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=2⇒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+2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10+2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=6</m:t>
                    </m:r>
                  </m:oMath>
                </a14:m>
                <a:r>
                  <a:rPr lang="cs-CZ" sz="2600" dirty="0" smtClean="0"/>
                  <a:t>,</a:t>
                </a:r>
              </a:p>
            </p:txBody>
          </p:sp>
        </mc:Choice>
        <mc:Fallback xmlns="">
          <p:sp>
            <p:nvSpPr>
              <p:cNvPr id="11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424" y="332656"/>
                <a:ext cx="8229600" cy="720080"/>
              </a:xfrm>
              <a:prstGeom prst="rect">
                <a:avLst/>
              </a:prstGeom>
              <a:blipFill rotWithShape="1">
                <a:blip r:embed="rId2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5"/>
              <p:cNvSpPr txBox="1">
                <a:spLocks/>
              </p:cNvSpPr>
              <p:nvPr/>
            </p:nvSpPr>
            <p:spPr>
              <a:xfrm>
                <a:off x="455424" y="1052013"/>
                <a:ext cx="8229600" cy="7200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=1⇒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+1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6+1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=3,5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9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424" y="1052013"/>
                <a:ext cx="8229600" cy="720080"/>
              </a:xfrm>
              <a:prstGeom prst="rect">
                <a:avLst/>
              </a:prstGeom>
              <a:blipFill rotWithShape="1">
                <a:blip r:embed="rId3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5"/>
              <p:cNvSpPr txBox="1">
                <a:spLocks/>
              </p:cNvSpPr>
              <p:nvPr/>
            </p:nvSpPr>
            <p:spPr>
              <a:xfrm>
                <a:off x="449091" y="1778055"/>
                <a:ext cx="8229600" cy="5040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Závěr: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>
                        <a:latin typeface="Cambria Math"/>
                      </a:rPr>
                      <m:t>=</m:t>
                    </m:r>
                    <m:r>
                      <a:rPr lang="cs-CZ" sz="2600" b="0" i="0" smtClean="0">
                        <a:latin typeface="Cambria Math"/>
                      </a:rPr>
                      <m:t>3,5</m:t>
                    </m:r>
                    <m:r>
                      <a:rPr lang="cs-CZ" sz="2600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55</m:t>
                    </m:r>
                  </m:oMath>
                </a14:m>
                <a:r>
                  <a:rPr lang="cs-CZ" sz="2600" dirty="0" smtClean="0">
                    <a:latin typeface="Cambria Math"/>
                  </a:rPr>
                  <a:t>.</a:t>
                </a:r>
              </a:p>
            </p:txBody>
          </p:sp>
        </mc:Choice>
        <mc:Fallback xmlns="">
          <p:sp>
            <p:nvSpPr>
              <p:cNvPr id="10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91" y="1778055"/>
                <a:ext cx="8229600" cy="504056"/>
              </a:xfrm>
              <a:prstGeom prst="rect">
                <a:avLst/>
              </a:prstGeom>
              <a:blipFill rotWithShape="1">
                <a:blip r:embed="rId4"/>
                <a:stretch>
                  <a:fillRect l="-1333" t="-13415" b="-292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983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rgbClr val="00B050"/>
                </a:solidFill>
              </a:rPr>
              <a:t>Ú</a:t>
            </a:r>
            <a:r>
              <a:rPr lang="cs-CZ" b="1" dirty="0" smtClean="0">
                <a:solidFill>
                  <a:srgbClr val="00B050"/>
                </a:solidFill>
              </a:rPr>
              <a:t>lohy k opakování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1006630"/>
                <a:ext cx="8229600" cy="566273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Najděte na internetu, jak je rekurentně určena tzv. </a:t>
                </a:r>
                <a:r>
                  <a:rPr lang="cs-CZ" sz="3000" dirty="0" err="1" smtClean="0"/>
                  <a:t>Fibonacciho</a:t>
                </a:r>
                <a:r>
                  <a:rPr lang="cs-CZ" sz="3000" dirty="0" smtClean="0"/>
                  <a:t> posloupnost. S jakou historickou úlohou je spojena?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/>
                  <a:t>Určete prvních šest členů </a:t>
                </a:r>
                <a:r>
                  <a:rPr lang="cs-CZ" sz="3000" dirty="0" smtClean="0"/>
                  <a:t>posloupností zadaných rekurentně: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cs-CZ" sz="3000" b="0" i="1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cs-CZ" sz="3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+1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e)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=−1,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+2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+1</m:t>
                            </m:r>
                          </m:sub>
                        </m:sSub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f)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=1000,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1006630"/>
                <a:ext cx="8229600" cy="5662730"/>
              </a:xfrm>
              <a:prstGeom prst="rect">
                <a:avLst/>
              </a:prstGeom>
              <a:blipFill rotWithShape="1">
                <a:blip r:embed="rId2"/>
                <a:stretch>
                  <a:fillRect l="-1778" t="-1399" r="-2519" b="-15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3208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260648"/>
                <a:ext cx="8413484" cy="619268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 startAt="3"/>
                </a:pPr>
                <a:r>
                  <a:rPr lang="cs-CZ" sz="3000" dirty="0" smtClean="0"/>
                  <a:t>Je dána konečná posloupnost reálných čísel:</a:t>
                </a:r>
                <a:br>
                  <a:rPr lang="cs-CZ" sz="3000" dirty="0" smtClean="0"/>
                </a:b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sz="30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</m:rad>
                  </m:oMath>
                </a14:m>
                <a:r>
                  <a:rPr lang="cs-CZ" sz="3000" dirty="0"/>
                  <a:t>; </a:t>
                </a:r>
                <a14:m>
                  <m:oMath xmlns:m="http://schemas.openxmlformats.org/officeDocument/2006/math">
                    <m:r>
                      <a:rPr lang="cs-CZ" sz="3000" i="1" dirty="0">
                        <a:latin typeface="Cambria Math"/>
                      </a:rPr>
                      <m:t>−3,4</m:t>
                    </m:r>
                  </m:oMath>
                </a14:m>
                <a:r>
                  <a:rPr lang="cs-CZ" sz="3000" dirty="0"/>
                  <a:t>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cs-CZ" sz="3000" i="1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cs-CZ" sz="3000" dirty="0"/>
                  <a:t>; </a:t>
                </a:r>
                <a14:m>
                  <m:oMath xmlns:m="http://schemas.openxmlformats.org/officeDocument/2006/math">
                    <m:r>
                      <a:rPr lang="cs-CZ" sz="3000" i="1" dirty="0">
                        <a:latin typeface="Cambria Math"/>
                      </a:rPr>
                      <m:t>0</m:t>
                    </m:r>
                  </m:oMath>
                </a14:m>
                <a:r>
                  <a:rPr lang="cs-CZ" sz="3000" dirty="0"/>
                  <a:t>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30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cs-CZ" sz="3000" i="1">
                            <a:latin typeface="Cambria Math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cs-CZ" sz="3000" dirty="0"/>
                  <a:t>;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 dirty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sz="3000" dirty="0">
                            <a:latin typeface="Cambria Math"/>
                          </a:rPr>
                          <m:t>sin</m:t>
                        </m:r>
                      </m:fName>
                      <m:e>
                        <m:f>
                          <m:fPr>
                            <m:ctrlPr>
                              <a:rPr lang="cs-CZ" sz="3000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3000" i="1" dirty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cs-CZ" sz="3000" i="1" dirty="0">
                                <a:latin typeface="Cambria Math"/>
                              </a:rPr>
                              <m:t>6</m:t>
                            </m:r>
                          </m:den>
                        </m:f>
                      </m:e>
                    </m:func>
                  </m:oMath>
                </a14:m>
                <a:r>
                  <a:rPr lang="cs-CZ" sz="3000" dirty="0"/>
                  <a:t>; </a:t>
                </a:r>
                <a14:m>
                  <m:oMath xmlns:m="http://schemas.openxmlformats.org/officeDocument/2006/math">
                    <m:r>
                      <a:rPr lang="cs-CZ" sz="3000" i="1" dirty="0">
                        <a:latin typeface="Cambria Math"/>
                      </a:rPr>
                      <m:t>−7</m:t>
                    </m:r>
                  </m:oMath>
                </a14:m>
                <a:r>
                  <a:rPr lang="cs-CZ" sz="3000" dirty="0"/>
                  <a:t>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30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i="1">
                            <a:latin typeface="Cambria Math"/>
                          </a:rPr>
                          <m:t>7</m:t>
                        </m:r>
                      </m:e>
                      <m:sup>
                        <m:r>
                          <a:rPr lang="cs-CZ" sz="3000" i="1">
                            <a:latin typeface="Cambria Math"/>
                          </a:rPr>
                          <m:t>−5</m:t>
                        </m:r>
                      </m:sup>
                    </m:sSup>
                    <m:r>
                      <a:rPr lang="cs-CZ" sz="3000" i="1">
                        <a:latin typeface="Cambria Math"/>
                      </a:rPr>
                      <m:t>+1</m:t>
                    </m:r>
                  </m:oMath>
                </a14:m>
                <a:r>
                  <a:rPr lang="cs-CZ" sz="3000" dirty="0"/>
                  <a:t>; </a:t>
                </a:r>
                <a:r>
                  <a:rPr lang="cs-CZ" sz="3000" dirty="0" smtClean="0"/>
                  <a:t>321.</a:t>
                </a:r>
                <a:br>
                  <a:rPr lang="cs-CZ" sz="3000" dirty="0" smtClean="0"/>
                </a:br>
                <a:r>
                  <a:rPr lang="cs-CZ" sz="3000" dirty="0" smtClean="0"/>
                  <a:t>Pokud platí, 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cs-CZ" sz="3000" dirty="0" smtClean="0"/>
                  <a:t>, určete: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+2</m:t>
                        </m:r>
                      </m:sub>
                    </m:sSub>
                  </m:oMath>
                </a14:m>
                <a:r>
                  <a:rPr lang="cs-CZ" sz="3000" dirty="0" smtClean="0"/>
                  <a:t>, b)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, c)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−4</m:t>
                        </m:r>
                      </m:sub>
                    </m:sSub>
                  </m:oMath>
                </a14:m>
                <a:r>
                  <a:rPr lang="cs-CZ" sz="3000" dirty="0" smtClean="0"/>
                  <a:t>, d)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</a:rPr>
                      <m:t>−4</m:t>
                    </m:r>
                  </m:oMath>
                </a14:m>
                <a:r>
                  <a:rPr lang="cs-CZ" sz="3000" dirty="0" smtClean="0"/>
                  <a:t>, e) </a:t>
                </a:r>
                <a14:m>
                  <m:oMath xmlns:m="http://schemas.openxmlformats.org/officeDocument/2006/math">
                    <m:r>
                      <a:rPr lang="cs-CZ" sz="3000" b="0" i="0" smtClean="0">
                        <a:latin typeface="Cambria Math"/>
                      </a:rPr>
                      <m:t>2(</m:t>
                    </m:r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 startAt="3"/>
                </a:pPr>
                <a:r>
                  <a:rPr lang="cs-CZ" sz="3000" dirty="0" smtClean="0"/>
                  <a:t>Určete první a šestý člen posloupnosti dané rekurentně: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 startAt="3"/>
                </a:pPr>
                <a:endParaRPr lang="cs-CZ" sz="30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260648"/>
                <a:ext cx="8413484" cy="6192688"/>
              </a:xfrm>
              <a:prstGeom prst="rect">
                <a:avLst/>
              </a:prstGeom>
              <a:blipFill rotWithShape="1">
                <a:blip r:embed="rId2"/>
                <a:stretch>
                  <a:fillRect l="-1739" t="-1280" r="-2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7490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Z</a:t>
            </a:r>
            <a:r>
              <a:rPr lang="cs-CZ" b="1" dirty="0" smtClean="0"/>
              <a:t>droje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ODVÁRKO, Oldřich. Matematika pro gymnázia: Posloupnosti a řady. Dotisk 2. vyd. Praha: Prometheus, spol. s r. o., 2001, ISBN 80-7196-195-7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POLÁK, Josef. Středoškolská matematika v úlohách II. 1. vyd. Praha</a:t>
            </a:r>
            <a:r>
              <a:rPr lang="cs-CZ" sz="3000" dirty="0"/>
              <a:t>: </a:t>
            </a:r>
            <a:r>
              <a:rPr lang="cs-CZ" sz="3000" dirty="0" smtClean="0"/>
              <a:t>Prometheus</a:t>
            </a:r>
            <a:r>
              <a:rPr lang="cs-CZ" sz="3000" dirty="0"/>
              <a:t>, spol. s r. o., </a:t>
            </a:r>
            <a:r>
              <a:rPr lang="cs-CZ" sz="3000" dirty="0" smtClean="0"/>
              <a:t>1999, </a:t>
            </a:r>
            <a:br>
              <a:rPr lang="cs-CZ" sz="3000" dirty="0" smtClean="0"/>
            </a:br>
            <a:r>
              <a:rPr lang="cs-CZ" sz="3000" dirty="0" smtClean="0"/>
              <a:t>ISBN 80-7196-166-3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smtClean="0"/>
              <a:t>Příklady </a:t>
            </a:r>
            <a:r>
              <a:rPr lang="cs-CZ" sz="3000" dirty="0" smtClean="0"/>
              <a:t>– vlastní tvorba – M. Pazdera</a:t>
            </a:r>
            <a:endParaRPr lang="cs-CZ" sz="3000" dirty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91027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/>
              <a:t>Anotace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600" dirty="0" smtClean="0"/>
          </a:p>
        </p:txBody>
      </p:sp>
      <p:sp>
        <p:nvSpPr>
          <p:cNvPr id="4" name="Zástupný symbol pro obsah 4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600" dirty="0" smtClean="0"/>
              <a:t>Prezentace slouží učiteli a žákům jako pomůcka při výkladu </a:t>
            </a:r>
            <a:br>
              <a:rPr lang="cs-CZ" sz="2600" dirty="0" smtClean="0"/>
            </a:br>
            <a:r>
              <a:rPr lang="cs-CZ" sz="2600" dirty="0" smtClean="0"/>
              <a:t>a upevňování nového a opakování již probraného učiva </a:t>
            </a:r>
            <a:br>
              <a:rPr lang="cs-CZ" sz="2600" dirty="0" smtClean="0"/>
            </a:br>
            <a:r>
              <a:rPr lang="cs-CZ" sz="2600" dirty="0" smtClean="0"/>
              <a:t>o posloupnostech. Obsahuje teorii, komentáře, řešené i neřešené příklady, otázky a úlohy k opakování.</a:t>
            </a:r>
          </a:p>
          <a:p>
            <a:pPr marL="0" indent="0">
              <a:buNone/>
            </a:pPr>
            <a:r>
              <a:rPr lang="cs-CZ" sz="2600" dirty="0" smtClean="0"/>
              <a:t>Forma výuky: hromadná (PC + dataprojektor), popřípadě individualizovaná (PC)</a:t>
            </a:r>
          </a:p>
          <a:p>
            <a:pPr marL="0" indent="0">
              <a:buNone/>
            </a:pPr>
            <a:r>
              <a:rPr lang="cs-CZ" sz="2600" dirty="0" smtClean="0"/>
              <a:t>Převládající klíčové kompetence: kompetence k učení, kompetence k řešení problémů, kompetence komunikativní</a:t>
            </a:r>
          </a:p>
          <a:p>
            <a:pPr marL="0" indent="0">
              <a:buNone/>
            </a:pPr>
            <a:r>
              <a:rPr lang="cs-CZ" sz="2600" dirty="0" smtClean="0"/>
              <a:t>Vazba na ŠVP:</a:t>
            </a:r>
            <a:br>
              <a:rPr lang="cs-CZ" sz="2600" dirty="0" smtClean="0"/>
            </a:br>
            <a:r>
              <a:rPr lang="cs-CZ" sz="2600" dirty="0" smtClean="0"/>
              <a:t>Školní vzdělávací program pro čtyřleté gymnázium – učební osnovy MATEMATIKA – 4. ročník – Posloupnosti a řady</a:t>
            </a:r>
          </a:p>
          <a:p>
            <a:pPr marL="0" indent="0">
              <a:buNone/>
            </a:pPr>
            <a:r>
              <a:rPr lang="cs-CZ" sz="2600" dirty="0"/>
              <a:t>Školní vzdělávací program pro </a:t>
            </a:r>
            <a:r>
              <a:rPr lang="cs-CZ" sz="2600" dirty="0" smtClean="0"/>
              <a:t>osmileté </a:t>
            </a:r>
            <a:r>
              <a:rPr lang="cs-CZ" sz="2600" dirty="0"/>
              <a:t>gymnázium – </a:t>
            </a:r>
            <a:r>
              <a:rPr lang="cs-CZ" sz="2600" dirty="0" smtClean="0"/>
              <a:t>část B - učební </a:t>
            </a:r>
            <a:r>
              <a:rPr lang="cs-CZ" sz="2600" dirty="0"/>
              <a:t>osnovy MATEMATIKA – </a:t>
            </a:r>
            <a:r>
              <a:rPr lang="cs-CZ" sz="2600" dirty="0" smtClean="0"/>
              <a:t>oktáva </a:t>
            </a:r>
            <a:r>
              <a:rPr lang="cs-CZ" sz="2600" dirty="0"/>
              <a:t>– Posloupnosti a řady</a:t>
            </a:r>
          </a:p>
          <a:p>
            <a:pPr marL="0" indent="0">
              <a:buNone/>
            </a:pP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63977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FF0000"/>
                </a:solidFill>
              </a:rPr>
              <a:t>Rekurentní určení posloupnosti (I)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" name="Zástupný symbol pro obsah 4"/>
          <p:cNvSpPr txBox="1">
            <a:spLocks/>
          </p:cNvSpPr>
          <p:nvPr/>
        </p:nvSpPr>
        <p:spPr>
          <a:xfrm>
            <a:off x="450911" y="4603022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cs-CZ" sz="3000" dirty="0">
              <a:solidFill>
                <a:prstClr val="black"/>
              </a:solidFill>
            </a:endParaRPr>
          </a:p>
        </p:txBody>
      </p:sp>
      <p:sp>
        <p:nvSpPr>
          <p:cNvPr id="9" name="Zástupný symbol pro obsah 4"/>
          <p:cNvSpPr txBox="1">
            <a:spLocks/>
          </p:cNvSpPr>
          <p:nvPr/>
        </p:nvSpPr>
        <p:spPr>
          <a:xfrm>
            <a:off x="457806" y="1556792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Další možností, jak lze určit posloupnost, je způsob, který se nazývá </a:t>
            </a:r>
            <a:r>
              <a:rPr lang="cs-CZ" sz="3000" b="1" dirty="0" smtClean="0">
                <a:solidFill>
                  <a:prstClr val="black"/>
                </a:solidFill>
              </a:rPr>
              <a:t>rekurentní určení posloupnosti</a:t>
            </a:r>
            <a:r>
              <a:rPr lang="cs-CZ" sz="3000" dirty="0" smtClean="0">
                <a:solidFill>
                  <a:prstClr val="black"/>
                </a:solidFill>
              </a:rPr>
              <a:t>.</a:t>
            </a:r>
            <a:endParaRPr lang="cs-CZ" sz="30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4"/>
              <p:cNvSpPr txBox="1">
                <a:spLocks/>
              </p:cNvSpPr>
              <p:nvPr/>
            </p:nvSpPr>
            <p:spPr>
              <a:xfrm>
                <a:off x="450911" y="2924944"/>
                <a:ext cx="8229600" cy="223224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>
                    <a:solidFill>
                      <a:prstClr val="black"/>
                    </a:solidFill>
                  </a:rPr>
                  <a:t>V tomto případě je dán první člen posloupnosti nebo několik prvních členů posloupnosti a pro další členy je uveden předpis, jak určit člen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, jestliže jsou známy některé členy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solidFill>
                          <a:prstClr val="black"/>
                        </a:solidFill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solidFill>
                          <a:prstClr val="black"/>
                        </a:solidFill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1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911" y="2924944"/>
                <a:ext cx="8229600" cy="2232248"/>
              </a:xfrm>
              <a:prstGeom prst="rect">
                <a:avLst/>
              </a:prstGeom>
              <a:blipFill rotWithShape="1">
                <a:blip r:embed="rId2"/>
                <a:stretch>
                  <a:fillRect l="-1778" t="-3279" r="-96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ástupný symbol pro obsah 4"/>
          <p:cNvSpPr txBox="1">
            <a:spLocks/>
          </p:cNvSpPr>
          <p:nvPr/>
        </p:nvSpPr>
        <p:spPr>
          <a:xfrm>
            <a:off x="424700" y="5359106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Pokuste se na internetu vyhledat, co znamená latinský výraz </a:t>
            </a:r>
            <a:r>
              <a:rPr lang="cs-CZ" sz="3000" i="1" dirty="0" err="1" smtClean="0">
                <a:solidFill>
                  <a:prstClr val="black"/>
                </a:solidFill>
              </a:rPr>
              <a:t>recurrere</a:t>
            </a:r>
            <a:r>
              <a:rPr lang="cs-CZ" sz="3000" dirty="0" smtClean="0">
                <a:solidFill>
                  <a:prstClr val="black"/>
                </a:solidFill>
              </a:rPr>
              <a:t>.</a:t>
            </a:r>
            <a:endParaRPr lang="cs-CZ" sz="3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62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72819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1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prvních šest členů posloupnosti zadané rekurentně: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=4,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−3,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728191"/>
              </a:xfrm>
              <a:blipFill rotWithShape="1">
                <a:blip r:embed="rId2"/>
                <a:stretch>
                  <a:fillRect l="-1852" t="-4594" b="-318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300471" y="1844824"/>
                <a:ext cx="8496944" cy="187220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První člen posloupnosti je zadán: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0" smtClean="0">
                        <a:latin typeface="Cambria Math"/>
                      </a:rPr>
                      <m:t>=4</m:t>
                    </m:r>
                  </m:oMath>
                </a14:m>
                <a:r>
                  <a:rPr lang="cs-CZ" sz="2600" dirty="0" smtClean="0"/>
                  <a:t>. Nyní dosadíme do vzorce pro člen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cs-CZ" sz="2600" dirty="0" smtClean="0"/>
                  <a:t> za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2600" dirty="0" smtClean="0"/>
                  <a:t> číslo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cs-CZ" sz="2600" dirty="0" smtClean="0"/>
                  <a:t> a dostáváme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=2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−3</m:t>
                    </m:r>
                  </m:oMath>
                </a14:m>
                <a:r>
                  <a:rPr lang="cs-CZ" sz="2600" dirty="0" smtClean="0"/>
                  <a:t>. Protože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=4</m:t>
                    </m:r>
                  </m:oMath>
                </a14:m>
                <a:r>
                  <a:rPr lang="cs-CZ" sz="2600" dirty="0" smtClean="0"/>
                  <a:t> , dostaneme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=2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∙4−3=8−3=5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471" y="1844824"/>
                <a:ext cx="8496944" cy="1872208"/>
              </a:xfrm>
              <a:prstGeom prst="rect">
                <a:avLst/>
              </a:prstGeom>
              <a:blipFill rotWithShape="1">
                <a:blip r:embed="rId3"/>
                <a:stretch>
                  <a:fillRect l="-1793" t="-4235" b="-716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5"/>
              <p:cNvSpPr txBox="1">
                <a:spLocks/>
              </p:cNvSpPr>
              <p:nvPr/>
            </p:nvSpPr>
            <p:spPr>
              <a:xfrm>
                <a:off x="434143" y="3717032"/>
                <a:ext cx="8229600" cy="10081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Obdobně postupujeme v ostatních případech: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=2⇒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−3=2∙5−3=10−3=7</m:t>
                    </m:r>
                  </m:oMath>
                </a14:m>
                <a:r>
                  <a:rPr lang="cs-CZ" sz="2600" dirty="0" smtClean="0">
                    <a:latin typeface="Cambria Math"/>
                  </a:rPr>
                  <a:t>,</a:t>
                </a:r>
              </a:p>
            </p:txBody>
          </p:sp>
        </mc:Choice>
        <mc:Fallback xmlns="">
          <p:sp>
            <p:nvSpPr>
              <p:cNvPr id="9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143" y="3717032"/>
                <a:ext cx="8229600" cy="1008112"/>
              </a:xfrm>
              <a:prstGeom prst="rect">
                <a:avLst/>
              </a:prstGeom>
              <a:blipFill rotWithShape="1">
                <a:blip r:embed="rId4"/>
                <a:stretch>
                  <a:fillRect l="-1259" t="-4848" b="-1090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34143" y="4653136"/>
                <a:ext cx="8229600" cy="151216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=3⇒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−3=2∙7−3=14−3=11</m:t>
                    </m:r>
                  </m:oMath>
                </a14:m>
                <a:r>
                  <a:rPr lang="cs-CZ" sz="2600" dirty="0" smtClean="0">
                    <a:latin typeface="Cambria Math"/>
                  </a:rPr>
                  <a:t>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i="1">
                        <a:latin typeface="Cambria Math"/>
                      </a:rPr>
                      <m:t>𝑛</m:t>
                    </m:r>
                    <m:r>
                      <a:rPr lang="cs-CZ" sz="2600" i="1">
                        <a:latin typeface="Cambria Math"/>
                      </a:rPr>
                      <m:t>=4⇒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b>
                    </m:sSub>
                    <m:r>
                      <a:rPr lang="cs-CZ" sz="2600" i="1">
                        <a:latin typeface="Cambria Math"/>
                        <a:ea typeface="Cambria Math"/>
                      </a:rPr>
                      <m:t>=2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b>
                    </m:sSub>
                    <m:r>
                      <a:rPr lang="cs-CZ" sz="2600" i="1">
                        <a:latin typeface="Cambria Math"/>
                        <a:ea typeface="Cambria Math"/>
                      </a:rPr>
                      <m:t>−3=2∙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11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−3=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22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−3=1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9</m:t>
                    </m:r>
                  </m:oMath>
                </a14:m>
                <a:r>
                  <a:rPr lang="cs-CZ" sz="2600" dirty="0" smtClean="0">
                    <a:latin typeface="Cambria Math"/>
                  </a:rPr>
                  <a:t>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i="1">
                        <a:latin typeface="Cambria Math"/>
                      </a:rPr>
                      <m:t>𝑛</m:t>
                    </m:r>
                    <m:r>
                      <a:rPr lang="cs-CZ" sz="2600" i="1">
                        <a:latin typeface="Cambria Math"/>
                      </a:rPr>
                      <m:t>=5⇒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sub>
                    </m:sSub>
                    <m:r>
                      <a:rPr lang="cs-CZ" sz="2600" i="1">
                        <a:latin typeface="Cambria Math"/>
                        <a:ea typeface="Cambria Math"/>
                      </a:rPr>
                      <m:t>=2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b>
                    </m:sSub>
                    <m:r>
                      <a:rPr lang="cs-CZ" sz="2600" i="1">
                        <a:latin typeface="Cambria Math"/>
                        <a:ea typeface="Cambria Math"/>
                      </a:rPr>
                      <m:t>−3=2∙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19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−3=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38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−3=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35</m:t>
                    </m:r>
                  </m:oMath>
                </a14:m>
                <a:r>
                  <a:rPr lang="cs-CZ" sz="2600" dirty="0" smtClean="0">
                    <a:latin typeface="Cambria Math"/>
                  </a:rPr>
                  <a:t>.</a:t>
                </a:r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143" y="4653136"/>
                <a:ext cx="8229600" cy="1512168"/>
              </a:xfrm>
              <a:prstGeom prst="rect">
                <a:avLst/>
              </a:prstGeom>
              <a:blipFill rotWithShape="1">
                <a:blip r:embed="rId5"/>
                <a:stretch>
                  <a:fillRect t="-3629" b="-524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5"/>
              <p:cNvSpPr txBox="1">
                <a:spLocks/>
              </p:cNvSpPr>
              <p:nvPr/>
            </p:nvSpPr>
            <p:spPr>
              <a:xfrm>
                <a:off x="426390" y="6165304"/>
                <a:ext cx="8229600" cy="5040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Závěr: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>
                        <a:latin typeface="Cambria Math"/>
                      </a:rPr>
                      <m:t>=</m:t>
                    </m:r>
                    <m:r>
                      <a:rPr lang="cs-CZ" sz="2600" b="0" i="0" smtClean="0">
                        <a:latin typeface="Cambria Math"/>
                      </a:rPr>
                      <m:t>4</m:t>
                    </m:r>
                    <m:r>
                      <a:rPr lang="cs-CZ" sz="2600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5</m:t>
                    </m:r>
                    <m:r>
                      <a:rPr lang="cs-CZ" sz="2600" i="1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7</m:t>
                    </m:r>
                    <m:r>
                      <a:rPr lang="cs-CZ" sz="2600" i="1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11</m:t>
                    </m:r>
                    <m:r>
                      <a:rPr lang="cs-CZ" sz="2600" i="1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19;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=35</m:t>
                    </m:r>
                  </m:oMath>
                </a14:m>
                <a:r>
                  <a:rPr lang="cs-CZ" sz="2600" dirty="0" smtClean="0">
                    <a:latin typeface="Cambria Math"/>
                  </a:rPr>
                  <a:t>.</a:t>
                </a:r>
              </a:p>
            </p:txBody>
          </p:sp>
        </mc:Choice>
        <mc:Fallback xmlns="">
          <p:sp>
            <p:nvSpPr>
              <p:cNvPr id="8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390" y="6165304"/>
                <a:ext cx="8229600" cy="504056"/>
              </a:xfrm>
              <a:prstGeom prst="rect">
                <a:avLst/>
              </a:prstGeom>
              <a:blipFill rotWithShape="1">
                <a:blip r:embed="rId6"/>
                <a:stretch>
                  <a:fillRect l="-1333" t="-13253" b="-2771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221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8"/>
                <a:ext cx="8229600" cy="331236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sz="3000" dirty="0" smtClean="0"/>
                  <a:t>Uvědomte si, že u rekurentního určení posloupnosti (např. v příkladu 1) by pouze vzorec pro člen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cs-CZ" sz="3000" dirty="0" smtClean="0"/>
                  <a:t> neurčoval posloupnost jednoznačně. Existuje nekonečně mnoho posloupností, ve kterých platí, 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−3</m:t>
                    </m:r>
                  </m:oMath>
                </a14:m>
                <a:r>
                  <a:rPr lang="cs-CZ" sz="3000" dirty="0" smtClean="0"/>
                  <a:t>. Záleží na tom, jak je konkrétně zvolena hodnota členu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. Pak už je posloupnost určena jednoznačně.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8"/>
                <a:ext cx="8229600" cy="3312368"/>
              </a:xfrm>
              <a:blipFill rotWithShape="1">
                <a:blip r:embed="rId2"/>
                <a:stretch>
                  <a:fillRect l="-1704" t="-2210" r="-2370" b="-534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5"/>
              <p:cNvSpPr txBox="1">
                <a:spLocks/>
              </p:cNvSpPr>
              <p:nvPr/>
            </p:nvSpPr>
            <p:spPr>
              <a:xfrm>
                <a:off x="456630" y="3573017"/>
                <a:ext cx="8229600" cy="187220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Také se nenechte zmást, pokud by posloupnost </a:t>
                </a:r>
                <a:br>
                  <a:rPr lang="cs-CZ" sz="3000" dirty="0" smtClean="0"/>
                </a:br>
                <a:r>
                  <a:rPr lang="cs-CZ" sz="3000" dirty="0" smtClean="0"/>
                  <a:t>z příkladu 1 byla zadána rekurentně takto: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=4,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+1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</a:rPr>
                          <m:t>+3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10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630" y="3573017"/>
                <a:ext cx="8229600" cy="1872208"/>
              </a:xfrm>
              <a:prstGeom prst="rect">
                <a:avLst/>
              </a:prstGeom>
              <a:blipFill rotWithShape="1">
                <a:blip r:embed="rId3"/>
                <a:stretch>
                  <a:fillRect l="-1778" t="-3909" b="-65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5"/>
              <p:cNvSpPr txBox="1">
                <a:spLocks/>
              </p:cNvSpPr>
              <p:nvPr/>
            </p:nvSpPr>
            <p:spPr>
              <a:xfrm>
                <a:off x="456630" y="5301208"/>
                <a:ext cx="8229600" cy="13681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Jedná se o stejnou posloupnost, jen je výhodnější si z daného vzorce vyjádřit člen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cs-CZ" sz="3000" dirty="0" smtClean="0"/>
                  <a:t>. Uvedenou skutečnost si dobře promyslete.</a:t>
                </a:r>
                <a:endParaRPr lang="cs-CZ" sz="3000" dirty="0"/>
              </a:p>
            </p:txBody>
          </p:sp>
        </mc:Choice>
        <mc:Fallback xmlns="">
          <p:sp>
            <p:nvSpPr>
              <p:cNvPr id="11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630" y="5301208"/>
                <a:ext cx="8229600" cy="1368152"/>
              </a:xfrm>
              <a:prstGeom prst="rect">
                <a:avLst/>
              </a:prstGeom>
              <a:blipFill rotWithShape="1">
                <a:blip r:embed="rId4"/>
                <a:stretch>
                  <a:fillRect l="-1778" t="-8929" r="-1407" b="-1116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7618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58417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2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prvních šest členů posloupnosti zadané rekurentně: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=−3,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−3,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.</a:t>
                </a:r>
              </a:p>
              <a:p>
                <a:pPr marL="0" indent="0">
                  <a:buNone/>
                </a:pPr>
                <a:endParaRPr lang="cs-CZ" sz="3000" dirty="0" smtClean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584175"/>
              </a:xfrm>
              <a:blipFill rotWithShape="1">
                <a:blip r:embed="rId2"/>
                <a:stretch>
                  <a:fillRect l="-1852" t="-8077" b="-34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Přímá spojnice 2"/>
          <p:cNvCxnSpPr/>
          <p:nvPr/>
        </p:nvCxnSpPr>
        <p:spPr>
          <a:xfrm>
            <a:off x="444909" y="2060848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ástupný symbol pro obsah 5"/>
              <p:cNvSpPr txBox="1">
                <a:spLocks/>
              </p:cNvSpPr>
              <p:nvPr/>
            </p:nvSpPr>
            <p:spPr>
              <a:xfrm>
                <a:off x="444909" y="2204864"/>
                <a:ext cx="8229600" cy="168102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3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</a:t>
                </a:r>
                <a:r>
                  <a:rPr lang="cs-CZ" sz="3000" dirty="0"/>
                  <a:t>prvních šest členů posloupnosti zadané rekurentně: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2</m:t>
                    </m:r>
                    <m:r>
                      <a:rPr lang="cs-CZ" sz="30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3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,</m:t>
                    </m:r>
                    <m:r>
                      <a:rPr lang="cs-CZ" sz="3000" i="1">
                        <a:latin typeface="Cambria Math"/>
                      </a:rPr>
                      <m:t>𝑛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/>
                  <a:t>.</a:t>
                </a:r>
              </a:p>
              <a:p>
                <a:pPr marL="0" indent="0">
                  <a:buFont typeface="Arial" pitchFamily="34" charset="0"/>
                  <a:buNone/>
                </a:pPr>
                <a:endParaRPr lang="cs-CZ" sz="3000" dirty="0" smtClean="0"/>
              </a:p>
            </p:txBody>
          </p:sp>
        </mc:Choice>
        <mc:Fallback xmlns="">
          <p:sp>
            <p:nvSpPr>
              <p:cNvPr id="1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09" y="2204864"/>
                <a:ext cx="8229600" cy="1681021"/>
              </a:xfrm>
              <a:prstGeom prst="rect">
                <a:avLst/>
              </a:prstGeom>
              <a:blipFill rotWithShape="1">
                <a:blip r:embed="rId3"/>
                <a:stretch>
                  <a:fillRect l="-1926" t="-4727" b="-61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>
          <a:xfrm>
            <a:off x="444909" y="414908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909" y="4365104"/>
                <a:ext cx="8229600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4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</a:t>
                </a:r>
                <a:r>
                  <a:rPr lang="cs-CZ" sz="3000" dirty="0"/>
                  <a:t>prvních šest členů posloupnosti zadané rekurentně: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1</m:t>
                    </m:r>
                    <m:r>
                      <a:rPr lang="cs-CZ" sz="30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num>
                      <m:den>
                        <m:sSub>
                          <m:sSub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den>
                    </m:f>
                    <m:r>
                      <a:rPr lang="cs-CZ" sz="3000" i="1">
                        <a:latin typeface="Cambria Math"/>
                      </a:rPr>
                      <m:t>,</m:t>
                    </m:r>
                    <m:r>
                      <a:rPr lang="cs-CZ" sz="3000" i="1">
                        <a:latin typeface="Cambria Math"/>
                      </a:rPr>
                      <m:t>𝑛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/>
                  <a:t>.</a:t>
                </a:r>
              </a:p>
              <a:p>
                <a:pPr marL="0" indent="0">
                  <a:buFont typeface="Arial" pitchFamily="34" charset="0"/>
                  <a:buNone/>
                </a:pPr>
                <a:endParaRPr lang="cs-CZ" sz="3000" dirty="0" smtClean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09" y="4365104"/>
                <a:ext cx="8229600" cy="1800200"/>
              </a:xfrm>
              <a:prstGeom prst="rect">
                <a:avLst/>
              </a:prstGeom>
              <a:blipFill rotWithShape="1">
                <a:blip r:embed="rId4"/>
                <a:stretch>
                  <a:fillRect l="-1926" t="-4407" b="-23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Přímá spojnice 7"/>
          <p:cNvCxnSpPr/>
          <p:nvPr/>
        </p:nvCxnSpPr>
        <p:spPr>
          <a:xfrm>
            <a:off x="444909" y="630932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6457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208823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5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prvních šest členů posloupnosti zadané rekurentně:</a:t>
                </a:r>
                <a:br>
                  <a:rPr lang="cs-CZ" sz="30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=4,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2088231"/>
              </a:xfrm>
              <a:blipFill rotWithShape="1">
                <a:blip r:embed="rId2"/>
                <a:stretch>
                  <a:fillRect l="-1852" t="-3801" b="-731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9091" y="2348880"/>
                <a:ext cx="8229600" cy="115212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=1⇒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=2∙4−2=8−2=6</m:t>
                    </m:r>
                  </m:oMath>
                </a14:m>
                <a:r>
                  <a:rPr lang="cs-CZ" sz="2600" dirty="0" smtClean="0"/>
                  <a:t>,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91" y="2348880"/>
                <a:ext cx="8229600" cy="1152128"/>
              </a:xfrm>
              <a:prstGeom prst="rect">
                <a:avLst/>
              </a:prstGeom>
              <a:blipFill rotWithShape="1">
                <a:blip r:embed="rId3"/>
                <a:stretch>
                  <a:fillRect l="-1926" t="-6878" b="-529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5"/>
              <p:cNvSpPr txBox="1">
                <a:spLocks/>
              </p:cNvSpPr>
              <p:nvPr/>
            </p:nvSpPr>
            <p:spPr>
              <a:xfrm>
                <a:off x="449091" y="3501819"/>
                <a:ext cx="8229600" cy="576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=2⇒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=2∙6−4=12−4=8</m:t>
                    </m:r>
                  </m:oMath>
                </a14:m>
                <a:r>
                  <a:rPr lang="cs-CZ" sz="2600" dirty="0" smtClean="0"/>
                  <a:t>,</a:t>
                </a:r>
              </a:p>
            </p:txBody>
          </p:sp>
        </mc:Choice>
        <mc:Fallback xmlns="">
          <p:sp>
            <p:nvSpPr>
              <p:cNvPr id="9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91" y="3501819"/>
                <a:ext cx="8229600" cy="576064"/>
              </a:xfrm>
              <a:prstGeom prst="rect">
                <a:avLst/>
              </a:prstGeom>
              <a:blipFill rotWithShape="1">
                <a:blip r:embed="rId4"/>
                <a:stretch>
                  <a:fillRect t="-8421" b="-115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5"/>
              <p:cNvSpPr txBox="1">
                <a:spLocks/>
              </p:cNvSpPr>
              <p:nvPr/>
            </p:nvSpPr>
            <p:spPr>
              <a:xfrm>
                <a:off x="449091" y="4084509"/>
                <a:ext cx="8229600" cy="576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=3⇒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=2∙8−6=16−6=10</m:t>
                    </m:r>
                  </m:oMath>
                </a14:m>
                <a:r>
                  <a:rPr lang="cs-CZ" sz="2600" dirty="0" smtClean="0"/>
                  <a:t>,</a:t>
                </a:r>
              </a:p>
            </p:txBody>
          </p:sp>
        </mc:Choice>
        <mc:Fallback xmlns="">
          <p:sp>
            <p:nvSpPr>
              <p:cNvPr id="10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91" y="4084509"/>
                <a:ext cx="8229600" cy="576064"/>
              </a:xfrm>
              <a:prstGeom prst="rect">
                <a:avLst/>
              </a:prstGeom>
              <a:blipFill rotWithShape="1">
                <a:blip r:embed="rId5"/>
                <a:stretch>
                  <a:fillRect t="-8421" b="-115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5"/>
              <p:cNvSpPr txBox="1">
                <a:spLocks/>
              </p:cNvSpPr>
              <p:nvPr/>
            </p:nvSpPr>
            <p:spPr>
              <a:xfrm>
                <a:off x="449091" y="4668055"/>
                <a:ext cx="8229600" cy="576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=4⇒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=2∙10−8=20−8=12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11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91" y="4668055"/>
                <a:ext cx="8229600" cy="576064"/>
              </a:xfrm>
              <a:prstGeom prst="rect">
                <a:avLst/>
              </a:prstGeom>
              <a:blipFill rotWithShape="1">
                <a:blip r:embed="rId6"/>
                <a:stretch>
                  <a:fillRect t="-8511" b="-1276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ástupný symbol pro obsah 5"/>
              <p:cNvSpPr txBox="1">
                <a:spLocks/>
              </p:cNvSpPr>
              <p:nvPr/>
            </p:nvSpPr>
            <p:spPr>
              <a:xfrm>
                <a:off x="426390" y="5661248"/>
                <a:ext cx="8229600" cy="5040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Závěr: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>
                        <a:latin typeface="Cambria Math"/>
                      </a:rPr>
                      <m:t>=</m:t>
                    </m:r>
                    <m:r>
                      <a:rPr lang="cs-CZ" sz="2600" b="0" i="0" smtClean="0">
                        <a:latin typeface="Cambria Math"/>
                      </a:rPr>
                      <m:t>2</m:t>
                    </m:r>
                    <m:r>
                      <a:rPr lang="cs-CZ" sz="2600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4</m:t>
                    </m:r>
                    <m:r>
                      <a:rPr lang="cs-CZ" sz="2600" i="1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6</m:t>
                    </m:r>
                    <m:r>
                      <a:rPr lang="cs-CZ" sz="2600" i="1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8</m:t>
                    </m:r>
                    <m:r>
                      <a:rPr lang="cs-CZ" sz="2600" i="1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10;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=12</m:t>
                    </m:r>
                  </m:oMath>
                </a14:m>
                <a:r>
                  <a:rPr lang="cs-CZ" sz="2600" dirty="0" smtClean="0">
                    <a:latin typeface="Cambria Math"/>
                  </a:rPr>
                  <a:t>.</a:t>
                </a:r>
              </a:p>
            </p:txBody>
          </p:sp>
        </mc:Choice>
        <mc:Fallback xmlns="">
          <p:sp>
            <p:nvSpPr>
              <p:cNvPr id="12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390" y="5661248"/>
                <a:ext cx="8229600" cy="504056"/>
              </a:xfrm>
              <a:prstGeom prst="rect">
                <a:avLst/>
              </a:prstGeom>
              <a:blipFill rotWithShape="1">
                <a:blip r:embed="rId7"/>
                <a:stretch>
                  <a:fillRect l="-1333" t="-13415" b="-292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9115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49090" y="260649"/>
                <a:ext cx="8245083" cy="216023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6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až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</m:sub>
                    </m:sSub>
                  </m:oMath>
                </a14:m>
                <a:r>
                  <a:rPr lang="cs-CZ" sz="3000" dirty="0" smtClean="0"/>
                  <a:t> posloupnosti zadané rekurentně:</a:t>
                </a:r>
                <a:br>
                  <a:rPr lang="cs-CZ" sz="3000" dirty="0" smtClean="0"/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3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cs-CZ" sz="30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cs-CZ" sz="3000" b="0" i="1" smtClean="0">
                          <a:latin typeface="Cambria Math"/>
                        </a:rPr>
                        <m:t>=5,</m:t>
                      </m:r>
                      <m:sSub>
                        <m:sSub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cs-CZ" sz="30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cs-CZ" sz="3000" b="0" i="1" smtClean="0">
                          <a:latin typeface="Cambria Math"/>
                        </a:rPr>
                        <m:t>=2,</m:t>
                      </m:r>
                    </m:oMath>
                  </m:oMathPara>
                </a14:m>
                <a:endParaRPr lang="cs-CZ" sz="30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+1,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&gt;1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9090" y="260649"/>
                <a:ext cx="8245083" cy="2160239"/>
              </a:xfrm>
              <a:blipFill rotWithShape="1">
                <a:blip r:embed="rId2"/>
                <a:stretch>
                  <a:fillRect l="-1923" t="-3672" b="-791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9091" y="2494823"/>
                <a:ext cx="8229600" cy="19442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Abychom vypočítali 3. (4., 5., 6.) člen uvedené posloupnosti, musíme za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2600" b="0" dirty="0" smtClean="0"/>
                  <a:t> dosazovat od čísla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2</m:t>
                    </m:r>
                  </m:oMath>
                </a14:m>
                <a:r>
                  <a:rPr lang="cs-CZ" sz="2600" b="0" dirty="0" smtClean="0"/>
                  <a:t> výše! </a:t>
                </a:r>
                <a:r>
                  <a:rPr lang="cs-CZ" sz="2600" dirty="0" smtClean="0"/>
                  <a:t>Zdůvodněte.</a:t>
                </a:r>
                <a:endParaRPr lang="cs-CZ" sz="2600" b="0" dirty="0" smtClean="0"/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=2⇒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+1=2∙2−5+1=</m:t>
                    </m:r>
                  </m:oMath>
                </a14:m>
                <a:r>
                  <a:rPr lang="cs-CZ" sz="2600" dirty="0" smtClean="0"/>
                  <a:t>0,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91" y="2494823"/>
                <a:ext cx="8229600" cy="1944216"/>
              </a:xfrm>
              <a:prstGeom prst="rect">
                <a:avLst/>
              </a:prstGeom>
              <a:blipFill rotWithShape="1">
                <a:blip r:embed="rId3"/>
                <a:stretch>
                  <a:fillRect l="-1926" t="-4075" r="-2000" b="-721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5"/>
              <p:cNvSpPr txBox="1">
                <a:spLocks/>
              </p:cNvSpPr>
              <p:nvPr/>
            </p:nvSpPr>
            <p:spPr>
              <a:xfrm>
                <a:off x="449091" y="4411881"/>
                <a:ext cx="8229600" cy="576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=3⇒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+1=2∙0−2+1=−1</m:t>
                    </m:r>
                  </m:oMath>
                </a14:m>
                <a:r>
                  <a:rPr lang="cs-CZ" sz="2600" dirty="0" smtClean="0"/>
                  <a:t>,</a:t>
                </a:r>
              </a:p>
            </p:txBody>
          </p:sp>
        </mc:Choice>
        <mc:Fallback xmlns="">
          <p:sp>
            <p:nvSpPr>
              <p:cNvPr id="9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91" y="4411881"/>
                <a:ext cx="8229600" cy="576064"/>
              </a:xfrm>
              <a:prstGeom prst="rect">
                <a:avLst/>
              </a:prstGeom>
              <a:blipFill rotWithShape="1">
                <a:blip r:embed="rId4"/>
                <a:stretch>
                  <a:fillRect t="-8511" b="-1276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ástupný symbol pro obsah 5"/>
              <p:cNvSpPr txBox="1">
                <a:spLocks/>
              </p:cNvSpPr>
              <p:nvPr/>
            </p:nvSpPr>
            <p:spPr>
              <a:xfrm>
                <a:off x="389314" y="5913276"/>
                <a:ext cx="8229600" cy="5040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Závěr: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>
                        <a:latin typeface="Cambria Math"/>
                      </a:rPr>
                      <m:t>=</m:t>
                    </m:r>
                    <m:r>
                      <a:rPr lang="cs-CZ" sz="2600" b="0" i="0" smtClean="0">
                        <a:latin typeface="Cambria Math"/>
                      </a:rPr>
                      <m:t>5</m:t>
                    </m:r>
                    <m:r>
                      <a:rPr lang="cs-CZ" sz="2600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2</m:t>
                    </m:r>
                    <m:r>
                      <a:rPr lang="cs-CZ" sz="2600" i="1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0</m:t>
                    </m:r>
                    <m:r>
                      <a:rPr lang="cs-CZ" sz="2600" i="1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−1</m:t>
                    </m:r>
                    <m:r>
                      <a:rPr lang="cs-CZ" sz="2600" i="1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r>
                      <a:rPr lang="cs-CZ" sz="2600" b="0" i="1" smtClean="0">
                        <a:latin typeface="Cambria Math"/>
                      </a:rPr>
                      <m:t>−1;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cs-CZ" sz="2600" dirty="0" smtClean="0">
                    <a:latin typeface="Cambria Math"/>
                  </a:rPr>
                  <a:t>0.</a:t>
                </a:r>
              </a:p>
            </p:txBody>
          </p:sp>
        </mc:Choice>
        <mc:Fallback xmlns="">
          <p:sp>
            <p:nvSpPr>
              <p:cNvPr id="12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314" y="5913276"/>
                <a:ext cx="8229600" cy="504056"/>
              </a:xfrm>
              <a:prstGeom prst="rect">
                <a:avLst/>
              </a:prstGeom>
              <a:blipFill rotWithShape="1">
                <a:blip r:embed="rId5"/>
                <a:stretch>
                  <a:fillRect l="-1333" t="-13253" b="-2771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5"/>
              <p:cNvSpPr txBox="1">
                <a:spLocks/>
              </p:cNvSpPr>
              <p:nvPr/>
            </p:nvSpPr>
            <p:spPr>
              <a:xfrm>
                <a:off x="464573" y="4858609"/>
                <a:ext cx="8229600" cy="576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=4⇒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+1=2∙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e>
                    </m:d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−0+1=−1</m:t>
                    </m:r>
                  </m:oMath>
                </a14:m>
                <a:r>
                  <a:rPr lang="cs-CZ" sz="2600" dirty="0" smtClean="0"/>
                  <a:t>,</a:t>
                </a:r>
              </a:p>
            </p:txBody>
          </p:sp>
        </mc:Choice>
        <mc:Fallback xmlns="">
          <p:sp>
            <p:nvSpPr>
              <p:cNvPr id="8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573" y="4858609"/>
                <a:ext cx="8229600" cy="576064"/>
              </a:xfrm>
              <a:prstGeom prst="rect">
                <a:avLst/>
              </a:prstGeom>
              <a:blipFill rotWithShape="1">
                <a:blip r:embed="rId6"/>
                <a:stretch>
                  <a:fillRect t="-8421" b="-115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ástupný symbol pro obsah 5"/>
              <p:cNvSpPr txBox="1">
                <a:spLocks/>
              </p:cNvSpPr>
              <p:nvPr/>
            </p:nvSpPr>
            <p:spPr>
              <a:xfrm>
                <a:off x="453733" y="5347985"/>
                <a:ext cx="8229600" cy="5760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=5⇒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+1=2∙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e>
                    </m:d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−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e>
                    </m:d>
                    <m:r>
                      <a:rPr lang="cs-CZ" sz="2600" b="0" i="1" smtClean="0">
                        <a:latin typeface="Cambria Math"/>
                        <a:ea typeface="Cambria Math"/>
                      </a:rPr>
                      <m:t>+1=</m:t>
                    </m:r>
                  </m:oMath>
                </a14:m>
                <a:r>
                  <a:rPr lang="cs-CZ" sz="2600" dirty="0" smtClean="0"/>
                  <a:t>0.</a:t>
                </a:r>
              </a:p>
            </p:txBody>
          </p:sp>
        </mc:Choice>
        <mc:Fallback xmlns="">
          <p:sp>
            <p:nvSpPr>
              <p:cNvPr id="13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733" y="5347985"/>
                <a:ext cx="8229600" cy="576064"/>
              </a:xfrm>
              <a:prstGeom prst="rect">
                <a:avLst/>
              </a:prstGeom>
              <a:blipFill rotWithShape="1">
                <a:blip r:embed="rId7"/>
                <a:stretch>
                  <a:fillRect t="-8421" b="-115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0339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12" grpId="0"/>
      <p:bldP spid="8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223224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7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 prvních šest členů posloupnosti zadané rekurentně: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=2,</m:t>
                    </m:r>
                  </m:oMath>
                </a14:m>
                <a:endParaRPr lang="cs-CZ" sz="30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=512,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.</a:t>
                </a:r>
              </a:p>
              <a:p>
                <a:pPr marL="0" indent="0">
                  <a:buNone/>
                </a:pPr>
                <a:endParaRPr lang="cs-CZ" sz="3000" dirty="0" smtClean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2232247"/>
              </a:xfrm>
              <a:blipFill rotWithShape="1">
                <a:blip r:embed="rId2"/>
                <a:stretch>
                  <a:fillRect l="-1852" t="-3552" b="-437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Přímá spojnice 2"/>
          <p:cNvCxnSpPr/>
          <p:nvPr/>
        </p:nvCxnSpPr>
        <p:spPr>
          <a:xfrm>
            <a:off x="444909" y="2492896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5"/>
              <p:cNvSpPr txBox="1">
                <a:spLocks/>
              </p:cNvSpPr>
              <p:nvPr/>
            </p:nvSpPr>
            <p:spPr>
              <a:xfrm>
                <a:off x="444909" y="2502722"/>
                <a:ext cx="8229600" cy="423864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Nevýhodou rekurentního určení posloupnosti je skutečnost, že libovolný člen posloupnosti můžeme určit pouze tehdy, pokud známe její předcházející členy. Existují také posloupnosti, ve kterých je určen např. člen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cs-CZ" sz="3000" dirty="0" smtClean="0"/>
                  <a:t> a vzorec, kterým lze vypočítat ostatní členy posloupnosti. Abychom mohli zjistit člen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, musíme nejdříve vypočítat člen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cs-CZ" sz="3000" dirty="0" smtClean="0"/>
                  <a:t> a pokud budeme chtít znát člen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r>
                  <a:rPr lang="cs-CZ" sz="3000" dirty="0" smtClean="0"/>
                  <a:t>, musíme nejdříve dopočítat člen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cs-CZ" sz="3000" dirty="0" smtClean="0"/>
                  <a:t>. Uvědomte si, jak je tomu u posloupností daných vzorcem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člen.</a:t>
                </a:r>
                <a:endParaRPr lang="cs-CZ" sz="3000" dirty="0"/>
              </a:p>
            </p:txBody>
          </p:sp>
        </mc:Choice>
        <mc:Fallback xmlns="">
          <p:sp>
            <p:nvSpPr>
              <p:cNvPr id="9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09" y="2502722"/>
                <a:ext cx="8229600" cy="4238646"/>
              </a:xfrm>
              <a:prstGeom prst="rect">
                <a:avLst/>
              </a:prstGeom>
              <a:blipFill rotWithShape="1">
                <a:blip r:embed="rId3"/>
                <a:stretch>
                  <a:fillRect l="-1778" t="-2878" r="-1926" b="-388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7322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/>
    </p:bldLst>
  </p:timing>
</p:sld>
</file>

<file path=ppt/theme/theme1.xml><?xml version="1.0" encoding="utf-8"?>
<a:theme xmlns:a="http://schemas.openxmlformats.org/drawingml/2006/main" name="Motiv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Motiv1</Template>
  <TotalTime>516</TotalTime>
  <Words>1509</Words>
  <Application>Microsoft Office PowerPoint</Application>
  <PresentationFormat>Předvádění na obrazovce (4:3)</PresentationFormat>
  <Paragraphs>92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Motiv1</vt:lpstr>
      <vt:lpstr>Prezentace aplikace PowerPoint</vt:lpstr>
      <vt:lpstr>Prezentace aplikace PowerPoint</vt:lpstr>
      <vt:lpstr>Rekurentní určení posloupnosti (I)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Způsoby určení posloupnosti (III)</dc:title>
  <dc:creator>MP</dc:creator>
  <cp:lastModifiedBy>Gymnazium Fr. Zivneho</cp:lastModifiedBy>
  <cp:revision>43</cp:revision>
  <dcterms:created xsi:type="dcterms:W3CDTF">2013-08-23T14:00:56Z</dcterms:created>
  <dcterms:modified xsi:type="dcterms:W3CDTF">2013-12-06T06:23:53Z</dcterms:modified>
</cp:coreProperties>
</file>