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B4CAE-98C3-4A53-ACBC-318692A747B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A4A7-B4C3-413B-9FD7-91D038FC68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49717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Definice geometrické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4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403244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8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Ukažte, že dané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jsou geometrické a určete jejich kvocienty.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Načrtněte také grafy těchto posloupností v pravoúhlé soustavě souřadnic, dále pak i na číselné ose.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Vyslovte se k vlastnostem těchto posloupností. Jsou tyto posloupnosti také speciálními případy exponenciálních funkcí?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4032447"/>
              </a:xfrm>
              <a:blipFill rotWithShape="1">
                <a:blip r:embed="rId2"/>
                <a:stretch>
                  <a:fillRect l="-1793" t="-3177" r="-1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36788" y="458112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70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Uvědomme si, že geometrická posloupnost je definována rekurentně: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/>
                </a:r>
                <a:br>
                  <a:rPr lang="cs-CZ" sz="3000" dirty="0"/>
                </a:br>
                <a:r>
                  <a:rPr lang="cs-CZ" sz="3000" dirty="0" smtClean="0"/>
                  <a:t>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jsou daná reálná čísla.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  <a:blipFill rotWithShape="1">
                <a:blip r:embed="rId2"/>
                <a:stretch>
                  <a:fillRect l="-1704" t="-3509" b="-58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9025" y="3501008"/>
                <a:ext cx="8229600" cy="3204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Pokud je 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první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roven nule, pak je pro každé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také každý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roven nule.</a:t>
                </a:r>
              </a:p>
              <a:p>
                <a:pPr marL="0" indent="0">
                  <a:buNone/>
                </a:pPr>
                <a:r>
                  <a:rPr lang="cs-CZ" sz="3000" dirty="0"/>
                  <a:t>Pokud je v geometrické </a:t>
                </a:r>
                <a:r>
                  <a:rPr lang="cs-CZ" sz="3000" dirty="0" smtClean="0"/>
                  <a:t>posloupnosti kvocient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roven nule, pak je její každý člen počínaje druhým také roven nule.</a:t>
                </a:r>
                <a:r>
                  <a:rPr lang="cs-CZ" sz="3000" dirty="0"/>
                  <a:t> </a:t>
                </a:r>
                <a:r>
                  <a:rPr lang="cs-CZ" sz="3000" dirty="0" smtClean="0"/>
                  <a:t>Uveďte příklady.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5" y="3501008"/>
                <a:ext cx="8229600" cy="3204356"/>
              </a:xfrm>
              <a:prstGeom prst="rect">
                <a:avLst/>
              </a:prstGeom>
              <a:blipFill rotWithShape="1">
                <a:blip r:embed="rId3"/>
                <a:stretch>
                  <a:fillRect l="-1778" t="-2281" r="-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08559" y="2348880"/>
                <a:ext cx="8527992" cy="11521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Geometrická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jednoznačně určena zadáním jejího prvního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kvocientu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59" y="2348880"/>
                <a:ext cx="8527992" cy="1152128"/>
              </a:xfrm>
              <a:prstGeom prst="rect">
                <a:avLst/>
              </a:prstGeom>
              <a:blipFill rotWithShape="1">
                <a:blip r:embed="rId4"/>
                <a:stretch>
                  <a:fillRect l="-1644" t="-6349" r="-1358" b="-4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960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836712"/>
                <a:ext cx="8229600" cy="59046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Napište prvních šest členů daných geometrických posloupností a rozhodněte, které z nich jsou také aritmetické: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=1,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i="1">
                        <a:latin typeface="Cambria Math"/>
                      </a:rPr>
                      <m:t>1,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i="1">
                        <a:latin typeface="Cambria Math"/>
                      </a:rPr>
                      <m:t>1,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=1</m:t>
                    </m:r>
                    <m:r>
                      <a:rPr lang="cs-CZ" sz="3000" b="0" i="1" smtClean="0">
                        <a:latin typeface="Cambria Math"/>
                      </a:rPr>
                      <m:t>6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=0,5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−27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6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, 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6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=−1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i)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836712"/>
                <a:ext cx="8229600" cy="590465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42" r="-1926" b="-16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44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Rozhodněte, zda daná čísla tvoří tři po sobě jdoucí členy nějaké geometrické posloupnosti.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,1,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10, 20, 30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6,12,24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75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−5,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i)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−3, 0, 3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398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3"/>
                </a:pPr>
                <a:r>
                  <a:rPr lang="cs-CZ" sz="3000" dirty="0" smtClean="0"/>
                  <a:t>Zjistěte, zda jsou dané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geometrické: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=−5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=5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5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=5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=5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e>
                      <m:sup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6</m:t>
                        </m:r>
                      </m:e>
                      <m:sup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64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</a:t>
            </a:r>
            <a:r>
              <a:rPr lang="cs-CZ" sz="3000" smtClean="0"/>
              <a:t>a graf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21493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Definice geometrické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42863" y="1628800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Geometrická posloupnost představuje speciální typ elementární posloupnosti, která má velký teoretický i praktický význam.</a:t>
            </a: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11" name="Zástupný symbol pro obsah 4"/>
          <p:cNvSpPr txBox="1">
            <a:spLocks/>
          </p:cNvSpPr>
          <p:nvPr/>
        </p:nvSpPr>
        <p:spPr>
          <a:xfrm>
            <a:off x="432722" y="3573016"/>
            <a:ext cx="8229600" cy="14401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Víme již, že posloupnosti jsou jen speciálními případy funkcí. </a:t>
            </a:r>
            <a:r>
              <a:rPr lang="cs-CZ" sz="3000" dirty="0">
                <a:solidFill>
                  <a:prstClr val="black"/>
                </a:solidFill>
              </a:rPr>
              <a:t>U</a:t>
            </a:r>
            <a:r>
              <a:rPr lang="cs-CZ" sz="3000" dirty="0" smtClean="0">
                <a:solidFill>
                  <a:prstClr val="black"/>
                </a:solidFill>
              </a:rPr>
              <a:t> geometrické posloupnosti uvidíme souvislost s exponenciální funkcí.</a:t>
            </a:r>
          </a:p>
        </p:txBody>
      </p:sp>
      <p:sp>
        <p:nvSpPr>
          <p:cNvPr id="6" name="Zástupný symbol pro obsah 4"/>
          <p:cNvSpPr txBox="1">
            <a:spLocks/>
          </p:cNvSpPr>
          <p:nvPr/>
        </p:nvSpPr>
        <p:spPr>
          <a:xfrm>
            <a:off x="402835" y="5575130"/>
            <a:ext cx="8229600" cy="73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Vyslovme nyní definici geometrické posloupnosti.</a:t>
            </a:r>
          </a:p>
        </p:txBody>
      </p:sp>
    </p:spTree>
    <p:extLst>
      <p:ext uri="{BB962C8B-B14F-4D97-AF65-F5344CB8AC3E}">
        <p14:creationId xmlns:p14="http://schemas.microsoft.com/office/powerpoint/2010/main" val="270021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316835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geometrické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geometrická</a:t>
                </a:r>
                <a:r>
                  <a:rPr lang="cs-CZ" sz="3000" dirty="0" smtClean="0"/>
                  <a:t>, právě když existuje takové reálné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, že pro každé přirozené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je</a:t>
                </a:r>
                <a:endParaRPr lang="cs-CZ" sz="30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kvocient</a:t>
                </a:r>
                <a:r>
                  <a:rPr lang="cs-CZ" sz="3000" dirty="0" smtClean="0"/>
                  <a:t> geometrické posloupnosti.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3168351"/>
              </a:xfrm>
              <a:blipFill rotWithShape="1">
                <a:blip r:embed="rId2"/>
                <a:stretch>
                  <a:fillRect l="-1806" t="-2500" r="-1156" b="-519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3501008"/>
                <a:ext cx="8229600" cy="30963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Jestliže v geometrické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3000" dirty="0" smtClean="0"/>
                  <a:t> a také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, pak jsou všechny její členy nenulové. A můžeme říct, že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platí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, tj. </a:t>
                </a:r>
                <a:r>
                  <a:rPr lang="cs-CZ" sz="3000" b="1" dirty="0" smtClean="0"/>
                  <a:t>podíl</a:t>
                </a:r>
                <a:r>
                  <a:rPr lang="cs-CZ" sz="3000" dirty="0" smtClean="0"/>
                  <a:t>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je </a:t>
                </a:r>
                <a:r>
                  <a:rPr lang="cs-CZ" sz="3000" b="1" dirty="0" smtClean="0"/>
                  <a:t>konstanta</a:t>
                </a:r>
                <a:r>
                  <a:rPr lang="cs-CZ" sz="3000" dirty="0" smtClean="0"/>
                  <a:t> rovná kvocientu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3000" dirty="0" smtClean="0"/>
                  <a:t> geometrické posloupnosti (odtud pochází jeho název).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3501008"/>
                <a:ext cx="8229600" cy="309634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2362" b="-45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63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Ukažte, že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−5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geometrická a určete její kvocient.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384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772815"/>
                <a:ext cx="8229600" cy="18722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Posloupnost je dána vzorcem pro n-</a:t>
                </a:r>
                <a:r>
                  <a:rPr lang="cs-CZ" sz="2600" b="0" dirty="0" err="1" smtClean="0"/>
                  <a:t>tý</a:t>
                </a:r>
                <a:r>
                  <a:rPr lang="cs-CZ" sz="2600" b="0" dirty="0" smtClean="0"/>
                  <a:t> člen. Naším úkolem je ukázat, že existuje takové číslo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q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, že pro všechna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platí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cs-CZ" sz="2600" dirty="0" smtClean="0"/>
                  <a:t>. Pro každé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/>
                  <a:t> </a:t>
                </a:r>
                <a:r>
                  <a:rPr lang="cs-CZ" sz="2600" dirty="0" smtClean="0"/>
                  <a:t>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772815"/>
                <a:ext cx="8229600" cy="1872209"/>
              </a:xfrm>
              <a:prstGeom prst="rect">
                <a:avLst/>
              </a:prstGeom>
              <a:blipFill rotWithShape="1">
                <a:blip r:embed="rId3"/>
                <a:stretch>
                  <a:fillRect l="-1852" t="-65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3645024"/>
                <a:ext cx="822960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2600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  <m:r>
                          <a:rPr lang="cs-CZ" sz="2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645024"/>
                <a:ext cx="8229600" cy="648072"/>
              </a:xfrm>
              <a:prstGeom prst="rect">
                <a:avLst/>
              </a:prstGeom>
              <a:blipFill rotWithShape="1">
                <a:blip r:embed="rId4"/>
                <a:stretch>
                  <a:fillRect t="-6604" b="-9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27050" y="4356405"/>
                <a:ext cx="8229600" cy="8724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</a:t>
                </a:r>
                <a:r>
                  <a:rPr lang="cs-CZ" sz="2600" b="0" dirty="0" smtClean="0"/>
                  <a:t> tedy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−4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−5</m:t>
                            </m:r>
                          </m:sup>
                        </m:sSup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−4−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4356405"/>
                <a:ext cx="8229600" cy="872480"/>
              </a:xfrm>
              <a:prstGeom prst="rect">
                <a:avLst/>
              </a:prstGeom>
              <a:blipFill rotWithShape="1">
                <a:blip r:embed="rId5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9594" y="5228885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neboli</a:t>
                </a:r>
                <a:r>
                  <a:rPr lang="cs-CZ" sz="26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sz="2600" b="0" i="1" smtClean="0">
                        <a:latin typeface="Cambria Math"/>
                      </a:rPr>
                      <m:t>2=2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5228885"/>
                <a:ext cx="8229600" cy="576064"/>
              </a:xfrm>
              <a:prstGeom prst="rect">
                <a:avLst/>
              </a:prstGeom>
              <a:blipFill rotWithShape="1">
                <a:blip r:embed="rId6"/>
                <a:stretch>
                  <a:fillRect l="-1259" t="-8511" b="-12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45778" y="5957349"/>
                <a:ext cx="851871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4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2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28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2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2800" i="1">
                                    <a:latin typeface="Cambria Math"/>
                                  </a:rPr>
                                  <m:t>−5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2400" i="1">
                            <a:latin typeface="Cambria Math"/>
                          </a:rPr>
                          <m:t>𝑛</m:t>
                        </m:r>
                        <m:r>
                          <a:rPr lang="cs-CZ" sz="24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4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je geometrická, její kvocient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solidFill>
                          <a:prstClr val="black"/>
                        </a:solidFill>
                        <a:latin typeface="Cambria Math"/>
                      </a:rPr>
                      <m:t>q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8" y="5957349"/>
                <a:ext cx="8518710" cy="576064"/>
              </a:xfrm>
              <a:prstGeom prst="rect">
                <a:avLst/>
              </a:prstGeom>
              <a:blipFill rotWithShape="1">
                <a:blip r:embed="rId7"/>
                <a:stretch>
                  <a:fillRect l="-1216" b="-210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858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2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 geometrická.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  <a:blipFill rotWithShape="1">
                <a:blip r:embed="rId2"/>
                <a:stretch>
                  <a:fillRect l="-1852" t="-4594" b="-3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772815"/>
                <a:ext cx="8229600" cy="18002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Posloupnost je dána vzorcem pro n-</a:t>
                </a:r>
                <a:r>
                  <a:rPr lang="cs-CZ" sz="2600" b="0" dirty="0" err="1" smtClean="0"/>
                  <a:t>tý</a:t>
                </a:r>
                <a:r>
                  <a:rPr lang="cs-CZ" sz="2600" b="0" dirty="0" smtClean="0"/>
                  <a:t> člen. Naším úkolem je zjistit, zda existuje takové číslo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q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, že pro všechna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platí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i="1">
                        <a:latin typeface="Cambria Math"/>
                      </a:rPr>
                      <m:t>𝑞</m:t>
                    </m:r>
                  </m:oMath>
                </a14:m>
                <a:r>
                  <a:rPr lang="cs-CZ" sz="2600" dirty="0"/>
                  <a:t>. Pro každé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772815"/>
                <a:ext cx="8229600" cy="1800201"/>
              </a:xfrm>
              <a:prstGeom prst="rect">
                <a:avLst/>
              </a:prstGeom>
              <a:blipFill rotWithShape="1">
                <a:blip r:embed="rId3"/>
                <a:stretch>
                  <a:fillRect l="-1852" t="-6780" b="-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3573016"/>
                <a:ext cx="822960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r>
                      <a:rPr lang="cs-CZ" sz="2600" i="1">
                        <a:latin typeface="Cambria Math"/>
                      </a:rPr>
                      <m:t>5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</a:rPr>
                      <m:t>−3</m:t>
                    </m:r>
                    <m:r>
                      <a:rPr lang="cs-CZ" sz="2600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=5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−3=</m:t>
                    </m:r>
                    <m:r>
                      <a:rPr lang="cs-CZ" sz="2600" b="0" i="0" smtClean="0">
                        <a:latin typeface="Cambria Math"/>
                      </a:rPr>
                      <m:t>5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</a:rPr>
                      <m:t>n</m:t>
                    </m:r>
                    <m:r>
                      <a:rPr lang="cs-CZ" sz="2600" b="0" i="0" smtClean="0">
                        <a:latin typeface="Cambria Math"/>
                      </a:rPr>
                      <m:t>+2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573016"/>
                <a:ext cx="8229600" cy="648072"/>
              </a:xfrm>
              <a:prstGeom prst="rect">
                <a:avLst/>
              </a:prstGeom>
              <a:blipFill rotWithShape="1">
                <a:blip r:embed="rId4"/>
                <a:stretch>
                  <a:fillRect t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00275" y="4219647"/>
                <a:ext cx="8229600" cy="936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2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>
                            <a:latin typeface="Cambria Math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cs-CZ" sz="2600">
                            <a:latin typeface="Cambria Math"/>
                          </a:rPr>
                          <m:t>n</m:t>
                        </m:r>
                        <m:r>
                          <a:rPr lang="cs-CZ" sz="2600">
                            <a:latin typeface="Cambria Math"/>
                          </a:rPr>
                          <m:t>+2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−3+3+2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=1+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75" y="4219647"/>
                <a:ext cx="8229600" cy="9361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9594" y="5228884"/>
                <a:ext cx="8229600" cy="13684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Podíl, který jsme obdrželi, není nezávislý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! Tuto skutečnost ověřte. Nejedná se tedy o konstantu nezávislou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a tudíž daná posloupnost </a:t>
                </a:r>
                <a:r>
                  <a:rPr lang="cs-CZ" sz="2600" b="1" dirty="0" smtClean="0">
                    <a:solidFill>
                      <a:prstClr val="black"/>
                    </a:solidFill>
                  </a:rPr>
                  <a:t>není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 geometrická.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5228884"/>
                <a:ext cx="8229600" cy="1368468"/>
              </a:xfrm>
              <a:prstGeom prst="rect">
                <a:avLst/>
              </a:prstGeom>
              <a:blipFill rotWithShape="1">
                <a:blip r:embed="rId6"/>
                <a:stretch>
                  <a:fillRect l="-1259" t="-3571" b="-53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21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 geometrická.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34565" y="170080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34565" y="1700808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Zjistěte, zda je daná </a:t>
                </a: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3−</m:t>
                                </m:r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 </a:t>
                </a:r>
                <a:r>
                  <a:rPr lang="cs-CZ" sz="3000" dirty="0" smtClean="0"/>
                  <a:t>geometrická.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65" y="1700808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852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328498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4565" y="3304502"/>
                <a:ext cx="8229600" cy="16112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Zjistěte, zda je daná </a:t>
                </a: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−2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−3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 </a:t>
                </a:r>
                <a:r>
                  <a:rPr lang="cs-CZ" sz="3000" dirty="0" smtClean="0"/>
                  <a:t>geometrická.</a:t>
                </a:r>
                <a:endParaRPr lang="cs-CZ" sz="30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65" y="3304502"/>
                <a:ext cx="8229600" cy="1611266"/>
              </a:xfrm>
              <a:prstGeom prst="rect">
                <a:avLst/>
              </a:prstGeom>
              <a:blipFill rotWithShape="1">
                <a:blip r:embed="rId4"/>
                <a:stretch>
                  <a:fillRect l="-1852" t="-4924" b="-106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34565" y="491576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76191" y="4915768"/>
                <a:ext cx="8229600" cy="1942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Zjistěte, zda je daná </a:t>
                </a: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+3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 </a:t>
                </a:r>
                <a:r>
                  <a:rPr lang="cs-CZ" sz="3000" dirty="0" smtClean="0"/>
                  <a:t>geometrická.</a:t>
                </a:r>
                <a:endParaRPr lang="cs-CZ" sz="30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191" y="4915768"/>
                <a:ext cx="8229600" cy="1942232"/>
              </a:xfrm>
              <a:prstGeom prst="rect">
                <a:avLst/>
              </a:prstGeom>
              <a:blipFill rotWithShape="1">
                <a:blip r:embed="rId5"/>
                <a:stretch>
                  <a:fillRect l="-1852" t="-6583" b="-56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422274" y="6739383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57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Znázorněte graficky geometrickou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 hledejte spojitost s exponenciální funkcí.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r="-74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628800"/>
                <a:ext cx="8229600" cy="1440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Vypišme si několik prvních členů této posloupnosti:</a:t>
                </a:r>
                <a:br>
                  <a:rPr lang="cs-CZ" sz="2600" b="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4,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=8,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=16,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=32,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=64,</m:t>
                    </m:r>
                  </m:oMath>
                </a14:m>
                <a:r>
                  <a:rPr lang="cs-CZ" sz="2600" dirty="0" smtClean="0"/>
                  <a:t> …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628800"/>
                <a:ext cx="8229600" cy="1440160"/>
              </a:xfrm>
              <a:prstGeom prst="rect">
                <a:avLst/>
              </a:prstGeom>
              <a:blipFill rotWithShape="1">
                <a:blip r:embed="rId3"/>
                <a:stretch>
                  <a:fillRect l="-1852" t="-5085" b="-63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4380" y="5301208"/>
                <a:ext cx="8448099" cy="1556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Pokud u exponenciální funkce </a:t>
                </a:r>
                <a14:m>
                  <m:oMath xmlns:m="http://schemas.openxmlformats.org/officeDocument/2006/math"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𝑎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0, 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zúžíme definiční obor z množiny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𝑅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na množinu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dostaneme geometrickou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8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2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28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cs-CZ" sz="2800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8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𝑎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&gt;0, 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301208"/>
                <a:ext cx="8448099" cy="1556792"/>
              </a:xfrm>
              <a:prstGeom prst="rect">
                <a:avLst/>
              </a:prstGeom>
              <a:blipFill rotWithShape="1">
                <a:blip r:embed="rId4"/>
                <a:stretch>
                  <a:fillRect l="-1299" t="-3137" r="-13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44379" y="3068960"/>
                <a:ext cx="8448099" cy="13527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Jedná se o geometrickou posloupnost s kvocientem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solidFill>
                          <a:prstClr val="black"/>
                        </a:solidFill>
                        <a:latin typeface="Cambria Math"/>
                      </a:rPr>
                      <m:t>q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Ověřte. Všimněte si, že opravdu každý následující člen je dvakrát větší než člen předchozí.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79" y="3068960"/>
                <a:ext cx="8448099" cy="1352774"/>
              </a:xfrm>
              <a:prstGeom prst="rect">
                <a:avLst/>
              </a:prstGeom>
              <a:blipFill rotWithShape="1">
                <a:blip r:embed="rId5"/>
                <a:stretch>
                  <a:fillRect l="-1299" t="-3604" b="-63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3802" y="4421734"/>
                <a:ext cx="8448099" cy="8794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Z grafu je patrné, že tato posloupnost je speciálním případem exponenciální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02" y="4421734"/>
                <a:ext cx="8448099" cy="879474"/>
              </a:xfrm>
              <a:prstGeom prst="rect">
                <a:avLst/>
              </a:prstGeom>
              <a:blipFill rotWithShape="1">
                <a:blip r:embed="rId6"/>
                <a:stretch>
                  <a:fillRect l="-1300" t="-5517" r="-1444" b="-179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95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2" grpId="0"/>
      <p:bldP spid="1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6894000" y="1116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3254400" y="5112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4482000" y="4536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5688000" y="338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3359010" y="486846"/>
                <a:ext cx="2149094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cs-CZ" sz="2600" i="1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600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cs-CZ" sz="26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cs-CZ" sz="2600" i="1">
                              <a:latin typeface="Cambria Math"/>
                            </a:rPr>
                            <m:t>∞</m:t>
                          </m:r>
                        </m:sup>
                      </m:sSub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010" y="486846"/>
                <a:ext cx="2149094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2785148" y="1188008"/>
                <a:ext cx="3371027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𝑓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5148" y="1188008"/>
                <a:ext cx="3371027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286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583</TotalTime>
  <Words>1123</Words>
  <Application>Microsoft Office PowerPoint</Application>
  <PresentationFormat>Předvádění na obrazovce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Motiv1</vt:lpstr>
      <vt:lpstr>Prezentace aplikace PowerPoint</vt:lpstr>
      <vt:lpstr>Prezentace aplikace PowerPoint</vt:lpstr>
      <vt:lpstr>Definice geometrické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Definice geometrické posloupnosti</dc:title>
  <dc:creator>MP</dc:creator>
  <cp:lastModifiedBy>Gymnazium Fr. Zivneho</cp:lastModifiedBy>
  <cp:revision>29</cp:revision>
  <dcterms:created xsi:type="dcterms:W3CDTF">2013-09-01T16:08:22Z</dcterms:created>
  <dcterms:modified xsi:type="dcterms:W3CDTF">2013-12-06T06:30:40Z</dcterms:modified>
</cp:coreProperties>
</file>