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9" r:id="rId2"/>
    <p:sldId id="271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70" r:id="rId15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52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65EB4D-F2F3-42C6-ACDE-1C554E33A2EB}" type="datetimeFigureOut">
              <a:rPr lang="cs-CZ" smtClean="0"/>
              <a:t>6.12.2013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C7107A-77C4-4661-B8A5-EE66AD8C780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688379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65EB4D-F2F3-42C6-ACDE-1C554E33A2EB}" type="datetimeFigureOut">
              <a:rPr lang="cs-CZ" smtClean="0"/>
              <a:t>6.12.2013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C7107A-77C4-4661-B8A5-EE66AD8C780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643862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65EB4D-F2F3-42C6-ACDE-1C554E33A2EB}" type="datetimeFigureOut">
              <a:rPr lang="cs-CZ" smtClean="0"/>
              <a:t>6.12.2013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C7107A-77C4-4661-B8A5-EE66AD8C780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673247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65EB4D-F2F3-42C6-ACDE-1C554E33A2EB}" type="datetimeFigureOut">
              <a:rPr lang="cs-CZ" smtClean="0"/>
              <a:t>6.12.2013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C7107A-77C4-4661-B8A5-EE66AD8C780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22904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65EB4D-F2F3-42C6-ACDE-1C554E33A2EB}" type="datetimeFigureOut">
              <a:rPr lang="cs-CZ" smtClean="0"/>
              <a:t>6.12.2013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C7107A-77C4-4661-B8A5-EE66AD8C780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54647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65EB4D-F2F3-42C6-ACDE-1C554E33A2EB}" type="datetimeFigureOut">
              <a:rPr lang="cs-CZ" smtClean="0"/>
              <a:t>6.12.2013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C7107A-77C4-4661-B8A5-EE66AD8C780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447580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65EB4D-F2F3-42C6-ACDE-1C554E33A2EB}" type="datetimeFigureOut">
              <a:rPr lang="cs-CZ" smtClean="0"/>
              <a:t>6.12.2013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C7107A-77C4-4661-B8A5-EE66AD8C780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052082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65EB4D-F2F3-42C6-ACDE-1C554E33A2EB}" type="datetimeFigureOut">
              <a:rPr lang="cs-CZ" smtClean="0"/>
              <a:t>6.12.2013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C7107A-77C4-4661-B8A5-EE66AD8C780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760500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65EB4D-F2F3-42C6-ACDE-1C554E33A2EB}" type="datetimeFigureOut">
              <a:rPr lang="cs-CZ" smtClean="0"/>
              <a:t>6.12.2013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C7107A-77C4-4661-B8A5-EE66AD8C780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703415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65EB4D-F2F3-42C6-ACDE-1C554E33A2EB}" type="datetimeFigureOut">
              <a:rPr lang="cs-CZ" smtClean="0"/>
              <a:t>6.12.2013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C7107A-77C4-4661-B8A5-EE66AD8C780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16833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smtClean="0"/>
              <a:t>Kliknutím na ikonu přidáte obrázek.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65EB4D-F2F3-42C6-ACDE-1C554E33A2EB}" type="datetimeFigureOut">
              <a:rPr lang="cs-CZ" smtClean="0"/>
              <a:t>6.12.2013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C7107A-77C4-4661-B8A5-EE66AD8C780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89782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60000">
              <a:schemeClr val="bg1">
                <a:tint val="80000"/>
                <a:satMod val="300000"/>
              </a:schemeClr>
            </a:gs>
            <a:gs pos="100000">
              <a:schemeClr val="bg1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65EB4D-F2F3-42C6-ACDE-1C554E33A2EB}" type="datetimeFigureOut">
              <a:rPr lang="cs-CZ" smtClean="0"/>
              <a:t>6.12.2013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C7107A-77C4-4661-B8A5-EE66AD8C780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361397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0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Obrázek 3" descr="logo šablony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188913"/>
            <a:ext cx="8286750" cy="1314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5" name="Tabulk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09428095"/>
              </p:ext>
            </p:extLst>
          </p:nvPr>
        </p:nvGraphicFramePr>
        <p:xfrm>
          <a:off x="539750" y="2349500"/>
          <a:ext cx="8137525" cy="377507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880540"/>
                <a:gridCol w="5256985"/>
              </a:tblGrid>
              <a:tr h="640188">
                <a:tc>
                  <a:txBody>
                    <a:bodyPr/>
                    <a:lstStyle/>
                    <a:p>
                      <a:r>
                        <a:rPr lang="cs-CZ" sz="1800" b="1" dirty="0" smtClean="0"/>
                        <a:t>NÁZEV ŠKOLY:</a:t>
                      </a:r>
                      <a:endParaRPr lang="cs-CZ" sz="1800" b="1" dirty="0"/>
                    </a:p>
                  </a:txBody>
                  <a:tcPr marL="91447" marR="91447" marT="45728" marB="45728" anchor="ctr"/>
                </a:tc>
                <a:tc>
                  <a:txBody>
                    <a:bodyPr/>
                    <a:lstStyle/>
                    <a:p>
                      <a:r>
                        <a:rPr lang="cs-CZ" sz="1800" dirty="0" smtClean="0"/>
                        <a:t>Gymnázium Františka Živného, Bohumín, </a:t>
                      </a:r>
                      <a:r>
                        <a:rPr lang="cs-CZ" sz="1800" dirty="0" smtClean="0"/>
                        <a:t/>
                      </a:r>
                      <a:br>
                        <a:rPr lang="cs-CZ" sz="1800" dirty="0" smtClean="0"/>
                      </a:br>
                      <a:r>
                        <a:rPr lang="cs-CZ" sz="1800" dirty="0" smtClean="0"/>
                        <a:t>Jana </a:t>
                      </a:r>
                      <a:r>
                        <a:rPr lang="cs-CZ" sz="1800" dirty="0" smtClean="0"/>
                        <a:t>Palacha</a:t>
                      </a:r>
                      <a:r>
                        <a:rPr lang="cs-CZ" sz="1800" baseline="0" dirty="0" smtClean="0"/>
                        <a:t> </a:t>
                      </a:r>
                      <a:r>
                        <a:rPr lang="cs-CZ" sz="1800" dirty="0" smtClean="0"/>
                        <a:t>794, příspěvková organizace</a:t>
                      </a:r>
                      <a:endParaRPr lang="cs-CZ" sz="1800" dirty="0"/>
                    </a:p>
                  </a:txBody>
                  <a:tcPr marL="91447" marR="91447" marT="45728" marB="45728" anchor="ctr"/>
                </a:tc>
              </a:tr>
              <a:tr h="370902">
                <a:tc>
                  <a:txBody>
                    <a:bodyPr/>
                    <a:lstStyle/>
                    <a:p>
                      <a:r>
                        <a:rPr lang="cs-CZ" sz="1800" b="1" dirty="0" smtClean="0"/>
                        <a:t>VZDĚLÁVACÍ OBLAST:</a:t>
                      </a:r>
                      <a:endParaRPr lang="cs-CZ" sz="1800" b="1" dirty="0"/>
                    </a:p>
                  </a:txBody>
                  <a:tcPr marL="91447" marR="91447" marT="45728" marB="45728" anchor="ctr"/>
                </a:tc>
                <a:tc>
                  <a:txBody>
                    <a:bodyPr/>
                    <a:lstStyle/>
                    <a:p>
                      <a:r>
                        <a:rPr lang="cs-CZ" sz="1800" dirty="0" smtClean="0"/>
                        <a:t>Matematika a její aplikace</a:t>
                      </a:r>
                      <a:endParaRPr lang="cs-CZ" sz="1800" dirty="0"/>
                    </a:p>
                  </a:txBody>
                  <a:tcPr marL="91447" marR="91447" marT="45728" marB="45728" anchor="ctr"/>
                </a:tc>
              </a:tr>
              <a:tr h="370902">
                <a:tc>
                  <a:txBody>
                    <a:bodyPr/>
                    <a:lstStyle/>
                    <a:p>
                      <a:r>
                        <a:rPr lang="cs-CZ" sz="1800" b="1" dirty="0" smtClean="0"/>
                        <a:t>VZDĚLÁVACÍ OBOR:</a:t>
                      </a:r>
                      <a:endParaRPr lang="cs-CZ" sz="1800" b="1" dirty="0"/>
                    </a:p>
                  </a:txBody>
                  <a:tcPr marL="91447" marR="91447" marT="45728" marB="45728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800" dirty="0" smtClean="0"/>
                        <a:t>Matematika</a:t>
                      </a:r>
                      <a:r>
                        <a:rPr lang="cs-CZ" sz="1800" baseline="0" dirty="0" smtClean="0"/>
                        <a:t> pro</a:t>
                      </a:r>
                      <a:r>
                        <a:rPr lang="cs-CZ" sz="1800" dirty="0" smtClean="0"/>
                        <a:t> 4. ročník</a:t>
                      </a:r>
                      <a:r>
                        <a:rPr lang="cs-CZ" sz="1800" baseline="0" dirty="0" smtClean="0"/>
                        <a:t> SŠ</a:t>
                      </a:r>
                      <a:endParaRPr lang="cs-CZ" sz="1800" dirty="0"/>
                    </a:p>
                  </a:txBody>
                  <a:tcPr marL="91447" marR="91447" marT="45728" marB="45728" anchor="ctr"/>
                </a:tc>
              </a:tr>
              <a:tr h="370902">
                <a:tc>
                  <a:txBody>
                    <a:bodyPr/>
                    <a:lstStyle/>
                    <a:p>
                      <a:r>
                        <a:rPr lang="cs-CZ" sz="1800" b="1" dirty="0" smtClean="0"/>
                        <a:t>TÉMA:</a:t>
                      </a:r>
                      <a:endParaRPr lang="cs-CZ" sz="1800" b="1" dirty="0"/>
                    </a:p>
                  </a:txBody>
                  <a:tcPr marL="91447" marR="91447" marT="45728" marB="45728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800" baseline="0" dirty="0" smtClean="0"/>
                        <a:t>Definice aritmetické posloupnosti</a:t>
                      </a:r>
                      <a:endParaRPr lang="cs-CZ" sz="1800" dirty="0" smtClean="0"/>
                    </a:p>
                  </a:txBody>
                  <a:tcPr marL="91447" marR="91447" marT="45728" marB="45728" anchor="ctr"/>
                </a:tc>
              </a:tr>
              <a:tr h="370902">
                <a:tc>
                  <a:txBody>
                    <a:bodyPr/>
                    <a:lstStyle/>
                    <a:p>
                      <a:r>
                        <a:rPr lang="cs-CZ" sz="1800" b="1" dirty="0" smtClean="0"/>
                        <a:t>AUTOR:</a:t>
                      </a:r>
                      <a:endParaRPr lang="cs-CZ" sz="1800" b="1" dirty="0"/>
                    </a:p>
                  </a:txBody>
                  <a:tcPr marL="91447" marR="91447" marT="45728" marB="45728" anchor="ctr"/>
                </a:tc>
                <a:tc>
                  <a:txBody>
                    <a:bodyPr/>
                    <a:lstStyle/>
                    <a:p>
                      <a:r>
                        <a:rPr lang="cs-CZ" sz="1800" dirty="0" smtClean="0"/>
                        <a:t>Marek</a:t>
                      </a:r>
                      <a:r>
                        <a:rPr lang="cs-CZ" sz="1800" baseline="0" dirty="0" smtClean="0"/>
                        <a:t> Pazdera</a:t>
                      </a:r>
                      <a:endParaRPr lang="cs-CZ" sz="1800" dirty="0"/>
                    </a:p>
                  </a:txBody>
                  <a:tcPr marL="91447" marR="91447" marT="45728" marB="45728" anchor="ctr"/>
                </a:tc>
              </a:tr>
              <a:tr h="370902">
                <a:tc>
                  <a:txBody>
                    <a:bodyPr/>
                    <a:lstStyle/>
                    <a:p>
                      <a:r>
                        <a:rPr lang="cs-CZ" sz="1800" b="1" dirty="0" smtClean="0"/>
                        <a:t>DATUM:</a:t>
                      </a:r>
                      <a:endParaRPr lang="cs-CZ" sz="1800" b="1" dirty="0"/>
                    </a:p>
                  </a:txBody>
                  <a:tcPr marL="91447" marR="91447" marT="45728" marB="45728" anchor="ctr"/>
                </a:tc>
                <a:tc>
                  <a:txBody>
                    <a:bodyPr/>
                    <a:lstStyle/>
                    <a:p>
                      <a:r>
                        <a:rPr lang="cs-CZ" sz="1800" dirty="0" smtClean="0"/>
                        <a:t>16. 8. 2013</a:t>
                      </a:r>
                      <a:endParaRPr lang="cs-CZ" sz="1800" dirty="0"/>
                    </a:p>
                  </a:txBody>
                  <a:tcPr marL="91447" marR="91447" marT="45728" marB="45728" anchor="ctr"/>
                </a:tc>
              </a:tr>
              <a:tr h="640188">
                <a:tc>
                  <a:txBody>
                    <a:bodyPr/>
                    <a:lstStyle/>
                    <a:p>
                      <a:r>
                        <a:rPr lang="cs-CZ" sz="1800" b="1" dirty="0" smtClean="0"/>
                        <a:t>NÁZEV</a:t>
                      </a:r>
                      <a:r>
                        <a:rPr lang="cs-CZ" sz="1800" b="1" baseline="0" dirty="0" smtClean="0"/>
                        <a:t> A ČÍSLO PROJEKTU:</a:t>
                      </a:r>
                      <a:endParaRPr lang="cs-CZ" sz="1800" b="1" dirty="0"/>
                    </a:p>
                  </a:txBody>
                  <a:tcPr marL="91447" marR="91447" marT="45728" marB="45728" anchor="ctr"/>
                </a:tc>
                <a:tc>
                  <a:txBody>
                    <a:bodyPr/>
                    <a:lstStyle/>
                    <a:p>
                      <a:r>
                        <a:rPr lang="cs-CZ" sz="1800" dirty="0" smtClean="0"/>
                        <a:t>Učíme se pro život v 21. století</a:t>
                      </a:r>
                    </a:p>
                    <a:p>
                      <a:r>
                        <a:rPr lang="cs-CZ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CZ.1.07/1.5.00/34.0629</a:t>
                      </a:r>
                      <a:endParaRPr lang="cs-CZ" sz="1800" dirty="0"/>
                    </a:p>
                  </a:txBody>
                  <a:tcPr marL="91447" marR="91447" marT="45728" marB="45728" anchor="ctr"/>
                </a:tc>
              </a:tr>
              <a:tr h="640188">
                <a:tc>
                  <a:txBody>
                    <a:bodyPr/>
                    <a:lstStyle/>
                    <a:p>
                      <a:r>
                        <a:rPr lang="cs-CZ" sz="1800" b="1" dirty="0" smtClean="0"/>
                        <a:t>OZNAČENÍ VÝUKOVÉHO MATERIÁLU:</a:t>
                      </a:r>
                      <a:endParaRPr lang="cs-CZ" sz="1800" b="1" dirty="0"/>
                    </a:p>
                  </a:txBody>
                  <a:tcPr marL="91447" marR="91447" marT="45728" marB="45728" anchor="ctr"/>
                </a:tc>
                <a:tc>
                  <a:txBody>
                    <a:bodyPr/>
                    <a:lstStyle/>
                    <a:p>
                      <a:r>
                        <a:rPr lang="cs-CZ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VY_32_INOVACE_MA.PD.08</a:t>
                      </a:r>
                      <a:endParaRPr lang="cs-CZ" sz="1800" dirty="0"/>
                    </a:p>
                  </a:txBody>
                  <a:tcPr marL="91447" marR="91447" marT="45728" marB="45728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82687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6" name="Zástupný symbol pro obsah 5"/>
              <p:cNvSpPr>
                <a:spLocks noGrp="1"/>
              </p:cNvSpPr>
              <p:nvPr>
                <p:ph idx="1"/>
              </p:nvPr>
            </p:nvSpPr>
            <p:spPr>
              <a:xfrm>
                <a:off x="323528" y="260649"/>
                <a:ext cx="8496944" cy="4032447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cs-CZ" b="1" dirty="0" smtClean="0">
                    <a:solidFill>
                      <a:srgbClr val="00B050"/>
                    </a:solidFill>
                  </a:rPr>
                  <a:t>Příklad 7 (neřešený)</a:t>
                </a:r>
              </a:p>
              <a:p>
                <a:pPr marL="0" indent="0">
                  <a:buNone/>
                </a:pPr>
                <a:r>
                  <a:rPr lang="cs-CZ" sz="3000" dirty="0" smtClean="0"/>
                  <a:t>Ukažte, že daná posloupnost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cs-CZ" sz="3000" i="1" smtClean="0">
                            <a:latin typeface="Cambria Math"/>
                          </a:rPr>
                        </m:ctrlPr>
                      </m:sSubSupPr>
                      <m:e>
                        <m:d>
                          <m:dPr>
                            <m:ctrlPr>
                              <a:rPr lang="cs-CZ" sz="3000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cs-CZ" sz="3000" b="0" i="1" smtClean="0">
                                <a:latin typeface="Cambria Math"/>
                              </a:rPr>
                              <m:t>5−2</m:t>
                            </m:r>
                            <m:r>
                              <a:rPr lang="cs-CZ" sz="3000" b="0" i="1" smtClean="0">
                                <a:latin typeface="Cambria Math"/>
                              </a:rPr>
                              <m:t>𝑛</m:t>
                            </m:r>
                          </m:e>
                        </m:d>
                      </m:e>
                      <m:sub>
                        <m:r>
                          <a:rPr lang="cs-CZ" sz="3000" i="1">
                            <a:latin typeface="Cambria Math"/>
                          </a:rPr>
                          <m:t>𝑛</m:t>
                        </m:r>
                        <m:r>
                          <a:rPr lang="cs-CZ" sz="3000" i="1">
                            <a:latin typeface="Cambria Math"/>
                          </a:rPr>
                          <m:t>=1</m:t>
                        </m:r>
                      </m:sub>
                      <m:sup>
                        <m:r>
                          <a:rPr lang="cs-CZ" sz="3000" i="1">
                            <a:latin typeface="Cambria Math"/>
                          </a:rPr>
                          <m:t>∞</m:t>
                        </m:r>
                      </m:sup>
                    </m:sSubSup>
                  </m:oMath>
                </a14:m>
                <a:r>
                  <a:rPr lang="cs-CZ" sz="3000" dirty="0" smtClean="0"/>
                  <a:t> je aritmetická a určete její diferenci.</a:t>
                </a:r>
              </a:p>
              <a:p>
                <a:pPr marL="0" indent="0">
                  <a:buNone/>
                </a:pPr>
                <a:r>
                  <a:rPr lang="cs-CZ" sz="3000" dirty="0" smtClean="0"/>
                  <a:t>Načrtněte také graf této posloupnosti v pravoúhlé soustavě souřadnic, dále pak i na číselné ose.</a:t>
                </a:r>
              </a:p>
              <a:p>
                <a:pPr marL="0" indent="0">
                  <a:buNone/>
                </a:pPr>
                <a:r>
                  <a:rPr lang="cs-CZ" sz="3000" dirty="0" smtClean="0"/>
                  <a:t>Rozmyslete si, jak souvisí hodnota diference </a:t>
                </a:r>
                <a14:m>
                  <m:oMath xmlns:m="http://schemas.openxmlformats.org/officeDocument/2006/math">
                    <m:r>
                      <a:rPr lang="cs-CZ" sz="3000" b="0" i="1" smtClean="0">
                        <a:latin typeface="Cambria Math"/>
                      </a:rPr>
                      <m:t>𝑑</m:t>
                    </m:r>
                    <m:r>
                      <a:rPr lang="cs-CZ" sz="3000" b="0" i="1" smtClean="0">
                        <a:latin typeface="Cambria Math"/>
                        <a:ea typeface="Cambria Math"/>
                      </a:rPr>
                      <m:t>∈</m:t>
                    </m:r>
                    <m:r>
                      <a:rPr lang="cs-CZ" sz="3000" b="0" i="1" smtClean="0">
                        <a:latin typeface="Cambria Math"/>
                        <a:ea typeface="Cambria Math"/>
                      </a:rPr>
                      <m:t>𝑅</m:t>
                    </m:r>
                  </m:oMath>
                </a14:m>
                <a:r>
                  <a:rPr lang="cs-CZ" sz="3000" dirty="0" smtClean="0"/>
                  <a:t> </a:t>
                </a:r>
                <a:br>
                  <a:rPr lang="cs-CZ" sz="3000" dirty="0" smtClean="0"/>
                </a:br>
                <a:r>
                  <a:rPr lang="cs-CZ" sz="3000" dirty="0" smtClean="0"/>
                  <a:t>s monotónností aritmetické posloupnosti.</a:t>
                </a:r>
              </a:p>
            </p:txBody>
          </p:sp>
        </mc:Choice>
        <mc:Fallback xmlns="">
          <p:sp>
            <p:nvSpPr>
              <p:cNvPr id="6" name="Zástupný symbol pro obsah 5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23528" y="260649"/>
                <a:ext cx="8496944" cy="4032447"/>
              </a:xfrm>
              <a:blipFill rotWithShape="1">
                <a:blip r:embed="rId2"/>
                <a:stretch>
                  <a:fillRect l="-1793" t="-1967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" name="Přímá spojnice 4"/>
          <p:cNvCxnSpPr/>
          <p:nvPr/>
        </p:nvCxnSpPr>
        <p:spPr>
          <a:xfrm>
            <a:off x="436788" y="4581128"/>
            <a:ext cx="8208912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722898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6" name="Zástupný symbol pro obsah 5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260648"/>
                <a:ext cx="8229600" cy="2088232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cs-CZ" sz="3000" dirty="0" smtClean="0"/>
                  <a:t>Uvědomme si, že aritmetická posloupnost je definována rekurentně:</a:t>
                </a: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cs-CZ" sz="30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cs-CZ" sz="3000" b="0" i="1" smtClean="0">
                        <a:latin typeface="Cambria Math"/>
                      </a:rPr>
                      <m:t>=</m:t>
                    </m:r>
                    <m:r>
                      <a:rPr lang="cs-CZ" sz="3000" b="0" i="1" smtClean="0">
                        <a:latin typeface="Cambria Math"/>
                      </a:rPr>
                      <m:t>𝑎</m:t>
                    </m:r>
                    <m:r>
                      <a:rPr lang="cs-CZ" sz="3000" b="0" i="1" smtClean="0">
                        <a:latin typeface="Cambria Math"/>
                      </a:rPr>
                      <m:t>,</m:t>
                    </m:r>
                    <m:sSub>
                      <m:sSubPr>
                        <m:ctrlPr>
                          <a:rPr lang="cs-CZ" sz="30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𝑛</m:t>
                        </m:r>
                        <m:r>
                          <a:rPr lang="cs-CZ" sz="3000" b="0" i="1" smtClean="0">
                            <a:latin typeface="Cambria Math"/>
                          </a:rPr>
                          <m:t>+1</m:t>
                        </m:r>
                      </m:sub>
                    </m:sSub>
                    <m:r>
                      <a:rPr lang="cs-CZ" sz="3000" b="0" i="1" smtClean="0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cs-CZ" sz="30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𝑛</m:t>
                        </m:r>
                      </m:sub>
                    </m:sSub>
                    <m:r>
                      <a:rPr lang="cs-CZ" sz="3000" b="0" i="1" smtClean="0">
                        <a:latin typeface="Cambria Math"/>
                      </a:rPr>
                      <m:t>+</m:t>
                    </m:r>
                    <m:r>
                      <a:rPr lang="cs-CZ" sz="3000" b="0" i="1" smtClean="0">
                        <a:latin typeface="Cambria Math"/>
                      </a:rPr>
                      <m:t>𝑑</m:t>
                    </m:r>
                  </m:oMath>
                </a14:m>
                <a:r>
                  <a:rPr lang="cs-CZ" sz="3000" dirty="0" smtClean="0"/>
                  <a:t> pro každé </a:t>
                </a:r>
                <a14:m>
                  <m:oMath xmlns:m="http://schemas.openxmlformats.org/officeDocument/2006/math">
                    <m:r>
                      <a:rPr lang="cs-CZ" sz="3000" b="0" i="1" smtClean="0">
                        <a:latin typeface="Cambria Math"/>
                      </a:rPr>
                      <m:t>𝑛</m:t>
                    </m:r>
                    <m:r>
                      <a:rPr lang="cs-CZ" sz="3000" b="0" i="1" smtClean="0">
                        <a:latin typeface="Cambria Math"/>
                        <a:ea typeface="Cambria Math"/>
                      </a:rPr>
                      <m:t>∈</m:t>
                    </m:r>
                    <m:r>
                      <a:rPr lang="cs-CZ" sz="3000" b="0" i="1" smtClean="0">
                        <a:latin typeface="Cambria Math"/>
                        <a:ea typeface="Cambria Math"/>
                      </a:rPr>
                      <m:t>𝑁</m:t>
                    </m:r>
                  </m:oMath>
                </a14:m>
                <a:r>
                  <a:rPr lang="cs-CZ" sz="3000" dirty="0" smtClean="0"/>
                  <a:t>,</a:t>
                </a:r>
                <a:r>
                  <a:rPr lang="cs-CZ" sz="3000" dirty="0"/>
                  <a:t/>
                </a:r>
                <a:br>
                  <a:rPr lang="cs-CZ" sz="3000" dirty="0"/>
                </a:br>
                <a:r>
                  <a:rPr lang="cs-CZ" sz="3000" dirty="0" smtClean="0"/>
                  <a:t>kde </a:t>
                </a:r>
                <a14:m>
                  <m:oMath xmlns:m="http://schemas.openxmlformats.org/officeDocument/2006/math">
                    <m:r>
                      <a:rPr lang="cs-CZ" sz="3000" b="0" i="1" smtClean="0">
                        <a:latin typeface="Cambria Math"/>
                      </a:rPr>
                      <m:t>𝑎</m:t>
                    </m:r>
                    <m:r>
                      <a:rPr lang="cs-CZ" sz="3000" b="0" i="1" smtClean="0">
                        <a:latin typeface="Cambria Math"/>
                      </a:rPr>
                      <m:t>,</m:t>
                    </m:r>
                    <m:r>
                      <a:rPr lang="cs-CZ" sz="3000" b="0" i="1" smtClean="0">
                        <a:latin typeface="Cambria Math"/>
                      </a:rPr>
                      <m:t>𝑑</m:t>
                    </m:r>
                  </m:oMath>
                </a14:m>
                <a:r>
                  <a:rPr lang="cs-CZ" sz="3000" dirty="0" smtClean="0"/>
                  <a:t> jsou daná reálná čísla.</a:t>
                </a:r>
              </a:p>
            </p:txBody>
          </p:sp>
        </mc:Choice>
        <mc:Fallback xmlns="">
          <p:sp>
            <p:nvSpPr>
              <p:cNvPr id="6" name="Zástupný symbol pro obsah 5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260648"/>
                <a:ext cx="8229600" cy="2088232"/>
              </a:xfrm>
              <a:blipFill rotWithShape="1">
                <a:blip r:embed="rId2"/>
                <a:stretch>
                  <a:fillRect l="-1704" t="-3509" b="-5848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Zástupný symbol pro obsah 5"/>
              <p:cNvSpPr txBox="1">
                <a:spLocks/>
              </p:cNvSpPr>
              <p:nvPr/>
            </p:nvSpPr>
            <p:spPr>
              <a:xfrm>
                <a:off x="469025" y="3501008"/>
                <a:ext cx="8229600" cy="3204356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 lnSpcReduction="10000"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Font typeface="Arial" pitchFamily="34" charset="0"/>
                  <a:buNone/>
                </a:pPr>
                <a:r>
                  <a:rPr lang="cs-CZ" sz="3000" dirty="0" smtClean="0"/>
                  <a:t>Z uvedené definice plyne, že:</a:t>
                </a:r>
              </a:p>
              <a:p>
                <a:pPr marL="0" indent="0">
                  <a:buFont typeface="Arial" pitchFamily="34" charset="0"/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cs-CZ" sz="30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lang="cs-CZ" sz="3000" b="0" i="1" smtClean="0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cs-CZ" sz="30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cs-CZ" sz="3000" b="0" i="1" smtClean="0">
                        <a:latin typeface="Cambria Math"/>
                      </a:rPr>
                      <m:t>+</m:t>
                    </m:r>
                    <m:r>
                      <a:rPr lang="cs-CZ" sz="3000" b="0" i="1" smtClean="0">
                        <a:latin typeface="Cambria Math"/>
                      </a:rPr>
                      <m:t>𝑑</m:t>
                    </m:r>
                  </m:oMath>
                </a14:m>
                <a:r>
                  <a:rPr lang="cs-CZ" sz="3000" dirty="0" smtClean="0"/>
                  <a:t>,</a:t>
                </a:r>
              </a:p>
              <a:p>
                <a:pPr marL="0" indent="0">
                  <a:buFont typeface="Arial" pitchFamily="34" charset="0"/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cs-CZ" sz="30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3</m:t>
                        </m:r>
                      </m:sub>
                    </m:sSub>
                    <m:r>
                      <a:rPr lang="cs-CZ" sz="3000" b="0" i="1" smtClean="0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cs-CZ" sz="30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lang="cs-CZ" sz="3000" b="0" i="1" smtClean="0">
                        <a:latin typeface="Cambria Math"/>
                      </a:rPr>
                      <m:t>+</m:t>
                    </m:r>
                    <m:r>
                      <a:rPr lang="cs-CZ" sz="3000" b="0" i="1" smtClean="0">
                        <a:latin typeface="Cambria Math"/>
                      </a:rPr>
                      <m:t>𝑑</m:t>
                    </m:r>
                    <m:r>
                      <a:rPr lang="cs-CZ" sz="3000" b="0" i="1" smtClean="0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cs-CZ" sz="30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cs-CZ" sz="3000" b="0" i="1" smtClean="0">
                        <a:latin typeface="Cambria Math"/>
                      </a:rPr>
                      <m:t>+2</m:t>
                    </m:r>
                    <m:r>
                      <a:rPr lang="cs-CZ" sz="3000" b="0" i="1" smtClean="0">
                        <a:latin typeface="Cambria Math"/>
                      </a:rPr>
                      <m:t>𝑑</m:t>
                    </m:r>
                  </m:oMath>
                </a14:m>
                <a:r>
                  <a:rPr lang="cs-CZ" sz="3000" dirty="0" smtClean="0"/>
                  <a:t>,</a:t>
                </a:r>
              </a:p>
              <a:p>
                <a:pPr marL="0" indent="0">
                  <a:buFont typeface="Arial" pitchFamily="34" charset="0"/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cs-CZ" sz="30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4</m:t>
                        </m:r>
                      </m:sub>
                    </m:sSub>
                    <m:r>
                      <a:rPr lang="cs-CZ" sz="3000" b="0" i="1" smtClean="0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cs-CZ" sz="30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3</m:t>
                        </m:r>
                      </m:sub>
                    </m:sSub>
                    <m:r>
                      <a:rPr lang="cs-CZ" sz="3000" b="0" i="1" smtClean="0">
                        <a:latin typeface="Cambria Math"/>
                      </a:rPr>
                      <m:t>+</m:t>
                    </m:r>
                    <m:r>
                      <a:rPr lang="cs-CZ" sz="3000" b="0" i="1" smtClean="0">
                        <a:latin typeface="Cambria Math"/>
                      </a:rPr>
                      <m:t>𝑑</m:t>
                    </m:r>
                    <m:r>
                      <a:rPr lang="cs-CZ" sz="3000" b="0" i="1" smtClean="0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cs-CZ" sz="30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lang="cs-CZ" sz="3000" b="0" i="1" smtClean="0">
                        <a:latin typeface="Cambria Math"/>
                      </a:rPr>
                      <m:t>+2</m:t>
                    </m:r>
                    <m:r>
                      <a:rPr lang="cs-CZ" sz="3000" b="0" i="1" smtClean="0">
                        <a:latin typeface="Cambria Math"/>
                      </a:rPr>
                      <m:t>𝑑</m:t>
                    </m:r>
                    <m:r>
                      <a:rPr lang="cs-CZ" sz="3000" b="0" i="1" smtClean="0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cs-CZ" sz="30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cs-CZ" sz="3000" b="0" i="1" smtClean="0">
                        <a:latin typeface="Cambria Math"/>
                      </a:rPr>
                      <m:t>+3</m:t>
                    </m:r>
                    <m:r>
                      <a:rPr lang="cs-CZ" sz="3000" b="0" i="1" smtClean="0">
                        <a:latin typeface="Cambria Math"/>
                      </a:rPr>
                      <m:t>𝑑</m:t>
                    </m:r>
                  </m:oMath>
                </a14:m>
                <a:r>
                  <a:rPr lang="cs-CZ" sz="3000" dirty="0" smtClean="0"/>
                  <a:t>,</a:t>
                </a:r>
              </a:p>
              <a:p>
                <a:pPr marL="0" indent="0">
                  <a:buFont typeface="Arial" pitchFamily="34" charset="0"/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cs-CZ" sz="30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5</m:t>
                        </m:r>
                      </m:sub>
                    </m:sSub>
                    <m:r>
                      <a:rPr lang="cs-CZ" sz="3000" b="0" i="1" smtClean="0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cs-CZ" sz="30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4</m:t>
                        </m:r>
                      </m:sub>
                    </m:sSub>
                    <m:r>
                      <a:rPr lang="cs-CZ" sz="3000" b="0" i="1" smtClean="0">
                        <a:latin typeface="Cambria Math"/>
                      </a:rPr>
                      <m:t>+</m:t>
                    </m:r>
                    <m:r>
                      <a:rPr lang="cs-CZ" sz="3000" b="0" i="1" smtClean="0">
                        <a:latin typeface="Cambria Math"/>
                      </a:rPr>
                      <m:t>𝑑</m:t>
                    </m:r>
                    <m:r>
                      <a:rPr lang="cs-CZ" sz="3000" b="0" i="1" smtClean="0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cs-CZ" sz="30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3</m:t>
                        </m:r>
                      </m:sub>
                    </m:sSub>
                    <m:r>
                      <a:rPr lang="cs-CZ" sz="3000" b="0" i="1" smtClean="0">
                        <a:latin typeface="Cambria Math"/>
                      </a:rPr>
                      <m:t>+2</m:t>
                    </m:r>
                    <m:r>
                      <a:rPr lang="cs-CZ" sz="3000" b="0" i="1" smtClean="0">
                        <a:latin typeface="Cambria Math"/>
                      </a:rPr>
                      <m:t>𝑑</m:t>
                    </m:r>
                    <m:r>
                      <a:rPr lang="cs-CZ" sz="3000" b="0" i="1" smtClean="0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cs-CZ" sz="30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lang="cs-CZ" sz="3000" b="0" i="1" smtClean="0">
                        <a:latin typeface="Cambria Math"/>
                      </a:rPr>
                      <m:t>+3</m:t>
                    </m:r>
                    <m:r>
                      <a:rPr lang="cs-CZ" sz="3000" b="0" i="1" smtClean="0">
                        <a:latin typeface="Cambria Math"/>
                      </a:rPr>
                      <m:t>𝑑</m:t>
                    </m:r>
                    <m:r>
                      <a:rPr lang="cs-CZ" sz="3000" b="0" i="1" smtClean="0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cs-CZ" sz="30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cs-CZ" sz="3000" b="0" i="1" smtClean="0">
                        <a:latin typeface="Cambria Math"/>
                      </a:rPr>
                      <m:t>+4</m:t>
                    </m:r>
                    <m:r>
                      <a:rPr lang="cs-CZ" sz="3000" b="0" i="1" smtClean="0">
                        <a:latin typeface="Cambria Math"/>
                      </a:rPr>
                      <m:t>𝑑</m:t>
                    </m:r>
                  </m:oMath>
                </a14:m>
                <a:r>
                  <a:rPr lang="cs-CZ" sz="3000" dirty="0" smtClean="0"/>
                  <a:t>,</a:t>
                </a:r>
              </a:p>
              <a:p>
                <a:pPr marL="0" indent="0">
                  <a:buFont typeface="Arial" pitchFamily="34" charset="0"/>
                  <a:buNone/>
                </a:pPr>
                <a:r>
                  <a:rPr lang="cs-CZ" sz="3000" dirty="0" smtClean="0"/>
                  <a:t>…</a:t>
                </a:r>
                <a:endParaRPr lang="cs-CZ" sz="3000" dirty="0"/>
              </a:p>
            </p:txBody>
          </p:sp>
        </mc:Choice>
        <mc:Fallback xmlns="">
          <p:sp>
            <p:nvSpPr>
              <p:cNvPr id="5" name="Zástupný symbol pro obsah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9025" y="3501008"/>
                <a:ext cx="8229600" cy="3204356"/>
              </a:xfrm>
              <a:prstGeom prst="rect">
                <a:avLst/>
              </a:prstGeom>
              <a:blipFill rotWithShape="1">
                <a:blip r:embed="rId3"/>
                <a:stretch>
                  <a:fillRect l="-1778" t="-3802" b="-19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Zástupný symbol pro obsah 5"/>
              <p:cNvSpPr txBox="1">
                <a:spLocks/>
              </p:cNvSpPr>
              <p:nvPr/>
            </p:nvSpPr>
            <p:spPr>
              <a:xfrm>
                <a:off x="408559" y="2348880"/>
                <a:ext cx="8527992" cy="1152128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r>
                  <a:rPr lang="cs-CZ" sz="3000" dirty="0" smtClean="0"/>
                  <a:t>Aritmetická posloupnost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cs-CZ" sz="3000" i="1">
                            <a:latin typeface="Cambria Math"/>
                          </a:rPr>
                        </m:ctrlPr>
                      </m:sSubSupPr>
                      <m:e>
                        <m:d>
                          <m:dPr>
                            <m:ctrlPr>
                              <a:rPr lang="cs-CZ" sz="3000" i="1">
                                <a:latin typeface="Cambria Math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cs-CZ" sz="3000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cs-CZ" sz="3000" i="1">
                                    <a:latin typeface="Cambria Math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cs-CZ" sz="3000" i="1">
                                    <a:latin typeface="Cambria Math"/>
                                  </a:rPr>
                                  <m:t>𝑛</m:t>
                                </m:r>
                              </m:sub>
                            </m:sSub>
                          </m:e>
                        </m:d>
                      </m:e>
                      <m:sub>
                        <m:r>
                          <a:rPr lang="cs-CZ" sz="3000" i="1">
                            <a:latin typeface="Cambria Math"/>
                          </a:rPr>
                          <m:t>𝑛</m:t>
                        </m:r>
                        <m:r>
                          <a:rPr lang="cs-CZ" sz="3000" i="1">
                            <a:latin typeface="Cambria Math"/>
                          </a:rPr>
                          <m:t>=1</m:t>
                        </m:r>
                      </m:sub>
                      <m:sup>
                        <m:r>
                          <a:rPr lang="cs-CZ" sz="3000" i="1">
                            <a:latin typeface="Cambria Math"/>
                          </a:rPr>
                          <m:t>∞</m:t>
                        </m:r>
                      </m:sup>
                    </m:sSubSup>
                  </m:oMath>
                </a14:m>
                <a:r>
                  <a:rPr lang="cs-CZ" sz="3000" dirty="0" smtClean="0"/>
                  <a:t> je jednoznačně určena zadáním jejího prvního členu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30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1</m:t>
                        </m:r>
                      </m:sub>
                    </m:sSub>
                  </m:oMath>
                </a14:m>
                <a:r>
                  <a:rPr lang="cs-CZ" sz="3000" dirty="0" smtClean="0"/>
                  <a:t> a diference </a:t>
                </a:r>
                <a14:m>
                  <m:oMath xmlns:m="http://schemas.openxmlformats.org/officeDocument/2006/math">
                    <m:r>
                      <a:rPr lang="cs-CZ" sz="3000" b="0" i="1" smtClean="0">
                        <a:latin typeface="Cambria Math"/>
                      </a:rPr>
                      <m:t>𝑑</m:t>
                    </m:r>
                  </m:oMath>
                </a14:m>
                <a:r>
                  <a:rPr lang="cs-CZ" sz="3000" dirty="0" smtClean="0"/>
                  <a:t>.</a:t>
                </a:r>
                <a:endParaRPr lang="cs-CZ" sz="3000" dirty="0"/>
              </a:p>
            </p:txBody>
          </p:sp>
        </mc:Choice>
        <mc:Fallback xmlns="">
          <p:sp>
            <p:nvSpPr>
              <p:cNvPr id="10" name="Zástupný symbol pro obsah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8559" y="2348880"/>
                <a:ext cx="8527992" cy="1152128"/>
              </a:xfrm>
              <a:prstGeom prst="rect">
                <a:avLst/>
              </a:prstGeom>
              <a:blipFill rotWithShape="1">
                <a:blip r:embed="rId4"/>
                <a:stretch>
                  <a:fillRect l="-1644" t="-6349" r="-929" b="-4233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6262358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  <p:bldP spid="5" grpId="0"/>
      <p:bldP spid="1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Zástupný symbol pro obsah 5"/>
          <p:cNvSpPr txBox="1">
            <a:spLocks/>
          </p:cNvSpPr>
          <p:nvPr/>
        </p:nvSpPr>
        <p:spPr>
          <a:xfrm>
            <a:off x="478996" y="260648"/>
            <a:ext cx="8229600" cy="6480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cs-CZ" b="1" dirty="0">
                <a:solidFill>
                  <a:srgbClr val="00B050"/>
                </a:solidFill>
              </a:rPr>
              <a:t>Ú</a:t>
            </a:r>
            <a:r>
              <a:rPr lang="cs-CZ" b="1" dirty="0" smtClean="0">
                <a:solidFill>
                  <a:srgbClr val="00B050"/>
                </a:solidFill>
              </a:rPr>
              <a:t>lohy k opakování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Zástupný symbol pro obsah 5"/>
              <p:cNvSpPr txBox="1">
                <a:spLocks/>
              </p:cNvSpPr>
              <p:nvPr/>
            </p:nvSpPr>
            <p:spPr>
              <a:xfrm>
                <a:off x="478996" y="1006630"/>
                <a:ext cx="8229600" cy="5734738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514350" indent="-514350">
                  <a:buFont typeface="+mj-lt"/>
                  <a:buAutoNum type="arabicPeriod"/>
                </a:pPr>
                <a:r>
                  <a:rPr lang="cs-CZ" sz="3000" dirty="0" smtClean="0"/>
                  <a:t>Zjistěte, zda jsou dané posloupnosti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cs-CZ" sz="3000" i="1">
                            <a:latin typeface="Cambria Math"/>
                          </a:rPr>
                        </m:ctrlPr>
                      </m:sSubSupPr>
                      <m:e>
                        <m:d>
                          <m:dPr>
                            <m:ctrlPr>
                              <a:rPr lang="cs-CZ" sz="3000" i="1">
                                <a:latin typeface="Cambria Math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cs-CZ" sz="3000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cs-CZ" sz="3000" i="1">
                                    <a:latin typeface="Cambria Math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cs-CZ" sz="3000" i="1">
                                    <a:latin typeface="Cambria Math"/>
                                  </a:rPr>
                                  <m:t>𝑛</m:t>
                                </m:r>
                              </m:sub>
                            </m:sSub>
                          </m:e>
                        </m:d>
                      </m:e>
                      <m:sub>
                        <m:r>
                          <a:rPr lang="cs-CZ" sz="3000" i="1">
                            <a:latin typeface="Cambria Math"/>
                          </a:rPr>
                          <m:t>𝑛</m:t>
                        </m:r>
                        <m:r>
                          <a:rPr lang="cs-CZ" sz="3000" i="1">
                            <a:latin typeface="Cambria Math"/>
                          </a:rPr>
                          <m:t>=1</m:t>
                        </m:r>
                      </m:sub>
                      <m:sup>
                        <m:r>
                          <a:rPr lang="cs-CZ" sz="3000" i="1">
                            <a:latin typeface="Cambria Math"/>
                          </a:rPr>
                          <m:t>∞</m:t>
                        </m:r>
                      </m:sup>
                    </m:sSubSup>
                  </m:oMath>
                </a14:m>
                <a:r>
                  <a:rPr lang="cs-CZ" sz="3000" dirty="0" smtClean="0"/>
                  <a:t> aritmetické:</a:t>
                </a:r>
                <a:br>
                  <a:rPr lang="cs-CZ" sz="3000" dirty="0" smtClean="0"/>
                </a:br>
                <a:r>
                  <a:rPr lang="cs-CZ" sz="3000" dirty="0" smtClean="0"/>
                  <a:t>a)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30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𝑛</m:t>
                        </m:r>
                      </m:sub>
                    </m:sSub>
                    <m:r>
                      <a:rPr lang="cs-CZ" sz="3000" b="0" i="1" smtClean="0"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cs-CZ" sz="3000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cs-CZ" sz="3000" b="0" i="1" smtClean="0">
                            <a:latin typeface="Cambria Math"/>
                          </a:rPr>
                          <m:t>𝑛</m:t>
                        </m:r>
                      </m:e>
                      <m:sup>
                        <m:r>
                          <a:rPr lang="cs-CZ" sz="3000" b="0" i="1" smtClean="0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cs-CZ" sz="3000" b="0" i="1" smtClean="0">
                        <a:latin typeface="Cambria Math"/>
                      </a:rPr>
                      <m:t>−4</m:t>
                    </m:r>
                    <m:r>
                      <a:rPr lang="cs-CZ" sz="3000" b="0" i="1" smtClean="0">
                        <a:latin typeface="Cambria Math"/>
                      </a:rPr>
                      <m:t>𝑛</m:t>
                    </m:r>
                    <m:r>
                      <a:rPr lang="cs-CZ" sz="3000" b="0" i="1" smtClean="0">
                        <a:latin typeface="Cambria Math"/>
                      </a:rPr>
                      <m:t>+3</m:t>
                    </m:r>
                  </m:oMath>
                </a14:m>
                <a:r>
                  <a:rPr lang="cs-CZ" sz="3000" dirty="0" smtClean="0"/>
                  <a:t>,</a:t>
                </a:r>
                <a:br>
                  <a:rPr lang="cs-CZ" sz="3000" dirty="0" smtClean="0"/>
                </a:br>
                <a:r>
                  <a:rPr lang="cs-CZ" sz="3000" dirty="0" smtClean="0"/>
                  <a:t>b)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3000" i="1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i="1">
                            <a:latin typeface="Cambria Math"/>
                          </a:rPr>
                          <m:t>𝑛</m:t>
                        </m:r>
                      </m:sub>
                    </m:sSub>
                    <m:r>
                      <a:rPr lang="cs-CZ" sz="3000" i="1">
                        <a:latin typeface="Cambria Math"/>
                      </a:rPr>
                      <m:t>=</m:t>
                    </m:r>
                    <m:r>
                      <a:rPr lang="cs-CZ" sz="3000" b="0" i="1" smtClean="0">
                        <a:latin typeface="Cambria Math"/>
                      </a:rPr>
                      <m:t>−5</m:t>
                    </m:r>
                  </m:oMath>
                </a14:m>
                <a:r>
                  <a:rPr lang="cs-CZ" sz="3000" dirty="0" smtClean="0"/>
                  <a:t>,</a:t>
                </a:r>
                <a:br>
                  <a:rPr lang="cs-CZ" sz="3000" dirty="0" smtClean="0"/>
                </a:br>
                <a:r>
                  <a:rPr lang="cs-CZ" sz="3000" dirty="0" smtClean="0"/>
                  <a:t>c)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30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𝑛</m:t>
                        </m:r>
                      </m:sub>
                    </m:sSub>
                    <m:r>
                      <a:rPr lang="cs-CZ" sz="3000" b="0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cs-CZ" sz="3000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cs-CZ" sz="3000" b="0" i="1" smtClean="0">
                            <a:latin typeface="Cambria Math"/>
                          </a:rPr>
                          <m:t>2</m:t>
                        </m:r>
                        <m:r>
                          <a:rPr lang="cs-CZ" sz="3000" b="0" i="1" smtClean="0">
                            <a:latin typeface="Cambria Math"/>
                          </a:rPr>
                          <m:t>𝑛</m:t>
                        </m:r>
                        <m:r>
                          <a:rPr lang="cs-CZ" sz="3000" b="0" i="1" smtClean="0">
                            <a:latin typeface="Cambria Math"/>
                          </a:rPr>
                          <m:t>+1</m:t>
                        </m:r>
                      </m:num>
                      <m:den>
                        <m:r>
                          <a:rPr lang="cs-CZ" sz="3000" b="0" i="1" smtClean="0">
                            <a:latin typeface="Cambria Math"/>
                          </a:rPr>
                          <m:t>𝑛</m:t>
                        </m:r>
                      </m:den>
                    </m:f>
                  </m:oMath>
                </a14:m>
                <a:r>
                  <a:rPr lang="cs-CZ" sz="3000" dirty="0" smtClean="0"/>
                  <a:t>,</a:t>
                </a:r>
                <a:br>
                  <a:rPr lang="cs-CZ" sz="3000" dirty="0" smtClean="0"/>
                </a:br>
                <a:r>
                  <a:rPr lang="cs-CZ" sz="3000" dirty="0" smtClean="0"/>
                  <a:t>d)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30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𝑛</m:t>
                        </m:r>
                      </m:sub>
                    </m:sSub>
                    <m:r>
                      <a:rPr lang="cs-CZ" sz="3000" b="0" i="0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cs-CZ" sz="3000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cs-CZ" sz="3000" b="0" i="1" smtClean="0">
                            <a:latin typeface="Cambria Math"/>
                          </a:rPr>
                          <m:t>1−3</m:t>
                        </m:r>
                        <m:r>
                          <a:rPr lang="cs-CZ" sz="3000" b="0" i="1" smtClean="0">
                            <a:latin typeface="Cambria Math"/>
                          </a:rPr>
                          <m:t>𝑛</m:t>
                        </m:r>
                      </m:num>
                      <m:den>
                        <m:r>
                          <a:rPr lang="cs-CZ" sz="3000" b="0" i="1" smtClean="0">
                            <a:latin typeface="Cambria Math"/>
                          </a:rPr>
                          <m:t>2</m:t>
                        </m:r>
                      </m:den>
                    </m:f>
                  </m:oMath>
                </a14:m>
                <a:r>
                  <a:rPr lang="cs-CZ" sz="3000" dirty="0" smtClean="0"/>
                  <a:t>,</a:t>
                </a:r>
                <a:br>
                  <a:rPr lang="cs-CZ" sz="3000" dirty="0" smtClean="0"/>
                </a:br>
                <a:r>
                  <a:rPr lang="cs-CZ" sz="3000" dirty="0" smtClean="0"/>
                  <a:t>e)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3000" i="1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i="1">
                            <a:latin typeface="Cambria Math"/>
                          </a:rPr>
                          <m:t>𝑛</m:t>
                        </m:r>
                      </m:sub>
                    </m:sSub>
                    <m:r>
                      <a:rPr lang="cs-CZ" sz="3000">
                        <a:latin typeface="Cambria Math"/>
                      </a:rPr>
                      <m:t>=</m:t>
                    </m:r>
                    <m:r>
                      <m:rPr>
                        <m:sty m:val="p"/>
                      </m:rPr>
                      <a:rPr lang="cs-CZ" sz="3000" b="0" i="0" smtClean="0">
                        <a:latin typeface="Cambria Math"/>
                      </a:rPr>
                      <m:t>n</m:t>
                    </m:r>
                  </m:oMath>
                </a14:m>
                <a:r>
                  <a:rPr lang="cs-CZ" sz="3000" dirty="0" smtClean="0"/>
                  <a:t> ,</a:t>
                </a:r>
                <a:br>
                  <a:rPr lang="cs-CZ" sz="3000" dirty="0" smtClean="0"/>
                </a:br>
                <a:r>
                  <a:rPr lang="cs-CZ" sz="3000" dirty="0" smtClean="0"/>
                  <a:t>f)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3000" i="1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i="1">
                            <a:latin typeface="Cambria Math"/>
                          </a:rPr>
                          <m:t>𝑛</m:t>
                        </m:r>
                      </m:sub>
                    </m:sSub>
                    <m:r>
                      <a:rPr lang="cs-CZ" sz="3000">
                        <a:latin typeface="Cambria Math"/>
                      </a:rPr>
                      <m:t>=</m:t>
                    </m:r>
                    <m:r>
                      <a:rPr lang="cs-CZ" sz="3000" b="0" i="0" smtClean="0">
                        <a:latin typeface="Cambria Math"/>
                      </a:rPr>
                      <m:t>2</m:t>
                    </m:r>
                    <m:r>
                      <m:rPr>
                        <m:sty m:val="p"/>
                      </m:rPr>
                      <a:rPr lang="cs-CZ" sz="3000" b="0" i="0" smtClean="0">
                        <a:latin typeface="Cambria Math"/>
                      </a:rPr>
                      <m:t>n</m:t>
                    </m:r>
                  </m:oMath>
                </a14:m>
                <a:r>
                  <a:rPr lang="cs-CZ" sz="3000" dirty="0" smtClean="0"/>
                  <a:t>,</a:t>
                </a:r>
                <a:br>
                  <a:rPr lang="cs-CZ" sz="3000" dirty="0" smtClean="0"/>
                </a:br>
                <a:r>
                  <a:rPr lang="cs-CZ" sz="3000" dirty="0" smtClean="0"/>
                  <a:t>g)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3000" i="1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i="1">
                            <a:latin typeface="Cambria Math"/>
                          </a:rPr>
                          <m:t>𝑛</m:t>
                        </m:r>
                      </m:sub>
                    </m:sSub>
                    <m:r>
                      <a:rPr lang="cs-CZ" sz="3000">
                        <a:latin typeface="Cambria Math"/>
                      </a:rPr>
                      <m:t>=</m:t>
                    </m:r>
                    <m:r>
                      <a:rPr lang="cs-CZ" sz="3000" b="0" i="0" smtClean="0">
                        <a:latin typeface="Cambria Math"/>
                      </a:rPr>
                      <m:t>1+</m:t>
                    </m:r>
                    <m:func>
                      <m:funcPr>
                        <m:ctrlPr>
                          <a:rPr lang="cs-CZ" sz="3000" b="0" i="1" smtClean="0">
                            <a:latin typeface="Cambria Math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cs-CZ" sz="3000" b="0" i="0" smtClean="0">
                            <a:latin typeface="Cambria Math"/>
                          </a:rPr>
                          <m:t>log</m:t>
                        </m:r>
                      </m:fName>
                      <m:e>
                        <m:sSup>
                          <m:sSupPr>
                            <m:ctrlPr>
                              <a:rPr lang="cs-CZ" sz="3000" b="0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cs-CZ" sz="3000" b="0" i="1" smtClean="0">
                                <a:latin typeface="Cambria Math"/>
                              </a:rPr>
                              <m:t>10</m:t>
                            </m:r>
                          </m:e>
                          <m:sup>
                            <m:r>
                              <a:rPr lang="cs-CZ" sz="3000" b="0" i="1" smtClean="0">
                                <a:latin typeface="Cambria Math"/>
                              </a:rPr>
                              <m:t>𝑛</m:t>
                            </m:r>
                          </m:sup>
                        </m:sSup>
                      </m:e>
                    </m:func>
                  </m:oMath>
                </a14:m>
                <a:r>
                  <a:rPr lang="cs-CZ" sz="3000" dirty="0" smtClean="0"/>
                  <a:t>,</a:t>
                </a:r>
                <a:br>
                  <a:rPr lang="cs-CZ" sz="3000" dirty="0" smtClean="0"/>
                </a:br>
                <a:r>
                  <a:rPr lang="cs-CZ" sz="3000" dirty="0" smtClean="0"/>
                  <a:t>h)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30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𝑛</m:t>
                        </m:r>
                      </m:sub>
                    </m:sSub>
                    <m:r>
                      <a:rPr lang="cs-CZ" sz="3000" b="0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cs-CZ" sz="3000" b="0" i="1" smtClean="0">
                            <a:latin typeface="Cambria Math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cs-CZ" sz="3000" b="0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cs-CZ" sz="3000" b="0" i="1" smtClean="0">
                                <a:latin typeface="Cambria Math"/>
                              </a:rPr>
                              <m:t>𝑛</m:t>
                            </m:r>
                          </m:e>
                          <m:sup>
                            <m:r>
                              <a:rPr lang="cs-CZ" sz="3000" b="0" i="1" smtClean="0">
                                <a:latin typeface="Cambria Math"/>
                              </a:rPr>
                              <m:t>2</m:t>
                            </m:r>
                          </m:sup>
                        </m:sSup>
                        <m:r>
                          <a:rPr lang="cs-CZ" sz="3000" b="0" i="1" smtClean="0">
                            <a:latin typeface="Cambria Math"/>
                          </a:rPr>
                          <m:t>−3</m:t>
                        </m:r>
                        <m:r>
                          <a:rPr lang="cs-CZ" sz="3000" b="0" i="1" smtClean="0">
                            <a:latin typeface="Cambria Math"/>
                          </a:rPr>
                          <m:t>𝑛</m:t>
                        </m:r>
                        <m:r>
                          <a:rPr lang="cs-CZ" sz="3000" b="0" i="1" smtClean="0">
                            <a:latin typeface="Cambria Math"/>
                          </a:rPr>
                          <m:t>−4</m:t>
                        </m:r>
                      </m:num>
                      <m:den>
                        <m:r>
                          <a:rPr lang="cs-CZ" sz="3000" b="0" i="1" smtClean="0">
                            <a:latin typeface="Cambria Math"/>
                          </a:rPr>
                          <m:t>𝑛</m:t>
                        </m:r>
                        <m:r>
                          <a:rPr lang="cs-CZ" sz="3000" b="0" i="1" smtClean="0">
                            <a:latin typeface="Cambria Math"/>
                          </a:rPr>
                          <m:t>+1</m:t>
                        </m:r>
                      </m:den>
                    </m:f>
                  </m:oMath>
                </a14:m>
                <a:r>
                  <a:rPr lang="cs-CZ" sz="3000" dirty="0" smtClean="0"/>
                  <a:t>.</a:t>
                </a:r>
              </a:p>
            </p:txBody>
          </p:sp>
        </mc:Choice>
        <mc:Fallback xmlns="">
          <p:sp>
            <p:nvSpPr>
              <p:cNvPr id="7" name="Zástupný symbol pro obsah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8996" y="1006630"/>
                <a:ext cx="8229600" cy="5734738"/>
              </a:xfrm>
              <a:prstGeom prst="rect">
                <a:avLst/>
              </a:prstGeom>
              <a:blipFill rotWithShape="1">
                <a:blip r:embed="rId2"/>
                <a:stretch>
                  <a:fillRect l="-1778" t="-1382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5434172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7" name="Zástupný symbol pro obsah 5"/>
              <p:cNvSpPr txBox="1">
                <a:spLocks/>
              </p:cNvSpPr>
              <p:nvPr/>
            </p:nvSpPr>
            <p:spPr>
              <a:xfrm>
                <a:off x="478996" y="260648"/>
                <a:ext cx="8229600" cy="6408712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514350" indent="-514350">
                  <a:buFont typeface="+mj-lt"/>
                  <a:buAutoNum type="arabicPeriod" startAt="2"/>
                </a:pPr>
                <a:r>
                  <a:rPr lang="cs-CZ" sz="3000" dirty="0" smtClean="0"/>
                  <a:t>Které z následujících posloupností jsou aritmetické?</a:t>
                </a:r>
                <a:br>
                  <a:rPr lang="cs-CZ" sz="3000" dirty="0" smtClean="0"/>
                </a:br>
                <a:r>
                  <a:rPr lang="cs-CZ" sz="3000" dirty="0"/>
                  <a:t>a</a:t>
                </a:r>
                <a:r>
                  <a:rPr lang="cs-CZ" sz="3000" dirty="0" smtClean="0"/>
                  <a:t>)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3000" i="1" smtClean="0">
                            <a:latin typeface="Cambria Math"/>
                          </a:rPr>
                        </m:ctrlPr>
                      </m:sSubPr>
                      <m:e>
                        <m:sSub>
                          <m:sSubPr>
                            <m:ctrlPr>
                              <a:rPr lang="cs-CZ" sz="300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cs-CZ" sz="3000" b="0" i="1" smtClean="0">
                                <a:latin typeface="Cambria Math"/>
                              </a:rPr>
                              <m:t>𝑎</m:t>
                            </m:r>
                          </m:e>
                          <m:sub>
                            <m:r>
                              <a:rPr lang="cs-CZ" sz="3000" b="0" i="1" smtClean="0">
                                <a:latin typeface="Cambria Math"/>
                              </a:rPr>
                              <m:t>1</m:t>
                            </m:r>
                          </m:sub>
                        </m:sSub>
                        <m:r>
                          <a:rPr lang="cs-CZ" sz="3000" b="0" i="1" smtClean="0">
                            <a:latin typeface="Cambria Math"/>
                          </a:rPr>
                          <m:t>=−3,</m:t>
                        </m:r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𝑛</m:t>
                        </m:r>
                        <m:r>
                          <a:rPr lang="cs-CZ" sz="3000" b="0" i="1" smtClean="0">
                            <a:latin typeface="Cambria Math"/>
                          </a:rPr>
                          <m:t>+1</m:t>
                        </m:r>
                      </m:sub>
                    </m:sSub>
                    <m:r>
                      <a:rPr lang="cs-CZ" sz="3000" b="0" i="1" smtClean="0">
                        <a:latin typeface="Cambria Math"/>
                      </a:rPr>
                      <m:t>=2+</m:t>
                    </m:r>
                    <m:sSub>
                      <m:sSubPr>
                        <m:ctrlPr>
                          <a:rPr lang="cs-CZ" sz="30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cs-CZ" sz="3000" dirty="0" smtClean="0"/>
                  <a:t>,</a:t>
                </a:r>
                <a:br>
                  <a:rPr lang="cs-CZ" sz="3000" dirty="0" smtClean="0"/>
                </a:br>
                <a:r>
                  <a:rPr lang="cs-CZ" sz="3000" dirty="0" smtClean="0"/>
                  <a:t>b)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3000" i="1">
                            <a:latin typeface="Cambria Math"/>
                          </a:rPr>
                        </m:ctrlPr>
                      </m:sSubPr>
                      <m:e>
                        <m:sSub>
                          <m:sSubPr>
                            <m:ctrlPr>
                              <a:rPr lang="cs-CZ" sz="30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cs-CZ" sz="3000" i="1">
                                <a:latin typeface="Cambria Math"/>
                              </a:rPr>
                              <m:t>𝑎</m:t>
                            </m:r>
                          </m:e>
                          <m:sub>
                            <m:r>
                              <a:rPr lang="cs-CZ" sz="3000" i="1">
                                <a:latin typeface="Cambria Math"/>
                              </a:rPr>
                              <m:t>1</m:t>
                            </m:r>
                          </m:sub>
                        </m:sSub>
                        <m:r>
                          <a:rPr lang="cs-CZ" sz="3000" i="1">
                            <a:latin typeface="Cambria Math"/>
                          </a:rPr>
                          <m:t>=</m:t>
                        </m:r>
                        <m:r>
                          <a:rPr lang="cs-CZ" sz="3000" b="0" i="1" smtClean="0">
                            <a:latin typeface="Cambria Math"/>
                          </a:rPr>
                          <m:t>5</m:t>
                        </m:r>
                        <m:r>
                          <a:rPr lang="cs-CZ" sz="3000" i="1">
                            <a:latin typeface="Cambria Math"/>
                          </a:rPr>
                          <m:t>,</m:t>
                        </m:r>
                        <m:r>
                          <a:rPr lang="cs-CZ" sz="3000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i="1">
                            <a:latin typeface="Cambria Math"/>
                          </a:rPr>
                          <m:t>𝑛</m:t>
                        </m:r>
                        <m:r>
                          <a:rPr lang="cs-CZ" sz="3000" i="1">
                            <a:latin typeface="Cambria Math"/>
                          </a:rPr>
                          <m:t>+1</m:t>
                        </m:r>
                      </m:sub>
                    </m:sSub>
                    <m:r>
                      <a:rPr lang="cs-CZ" sz="3000" i="1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cs-CZ" sz="3000" i="1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i="1">
                            <a:latin typeface="Cambria Math"/>
                          </a:rPr>
                          <m:t>𝑛</m:t>
                        </m:r>
                      </m:sub>
                    </m:sSub>
                    <m:r>
                      <a:rPr lang="cs-CZ" sz="3000" b="0" i="1" smtClean="0">
                        <a:latin typeface="Cambria Math"/>
                      </a:rPr>
                      <m:t>−0,1</m:t>
                    </m:r>
                  </m:oMath>
                </a14:m>
                <a:r>
                  <a:rPr lang="cs-CZ" sz="3000" dirty="0" smtClean="0"/>
                  <a:t>,</a:t>
                </a:r>
                <a:br>
                  <a:rPr lang="cs-CZ" sz="3000" dirty="0" smtClean="0"/>
                </a:br>
                <a:r>
                  <a:rPr lang="cs-CZ" sz="3000" dirty="0" smtClean="0"/>
                  <a:t>c)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3000" i="1">
                            <a:latin typeface="Cambria Math"/>
                          </a:rPr>
                        </m:ctrlPr>
                      </m:sSubPr>
                      <m:e>
                        <m:sSub>
                          <m:sSubPr>
                            <m:ctrlPr>
                              <a:rPr lang="cs-CZ" sz="30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cs-CZ" sz="3000" i="1">
                                <a:latin typeface="Cambria Math"/>
                              </a:rPr>
                              <m:t>𝑎</m:t>
                            </m:r>
                          </m:e>
                          <m:sub>
                            <m:r>
                              <a:rPr lang="cs-CZ" sz="3000" i="1">
                                <a:latin typeface="Cambria Math"/>
                              </a:rPr>
                              <m:t>1</m:t>
                            </m:r>
                          </m:sub>
                        </m:sSub>
                        <m:r>
                          <a:rPr lang="cs-CZ" sz="3000" i="1">
                            <a:latin typeface="Cambria Math"/>
                          </a:rPr>
                          <m:t>=</m:t>
                        </m:r>
                        <m:r>
                          <a:rPr lang="cs-CZ" sz="3000" b="0" i="1" smtClean="0">
                            <a:latin typeface="Cambria Math"/>
                          </a:rPr>
                          <m:t>0</m:t>
                        </m:r>
                        <m:r>
                          <a:rPr lang="cs-CZ" sz="3000" i="1">
                            <a:latin typeface="Cambria Math"/>
                          </a:rPr>
                          <m:t>,</m:t>
                        </m:r>
                        <m:r>
                          <a:rPr lang="cs-CZ" sz="3000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i="1">
                            <a:latin typeface="Cambria Math"/>
                          </a:rPr>
                          <m:t>𝑛</m:t>
                        </m:r>
                        <m:r>
                          <a:rPr lang="cs-CZ" sz="3000" i="1">
                            <a:latin typeface="Cambria Math"/>
                          </a:rPr>
                          <m:t>+1</m:t>
                        </m:r>
                      </m:sub>
                    </m:sSub>
                    <m:r>
                      <a:rPr lang="cs-CZ" sz="3000" i="1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cs-CZ" sz="3000" i="1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i="1">
                            <a:latin typeface="Cambria Math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cs-CZ" sz="3000" dirty="0" smtClean="0"/>
                  <a:t>,</a:t>
                </a:r>
                <a:br>
                  <a:rPr lang="cs-CZ" sz="3000" dirty="0" smtClean="0"/>
                </a:br>
                <a:r>
                  <a:rPr lang="cs-CZ" sz="3000" dirty="0" smtClean="0"/>
                  <a:t>d)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3000" i="1">
                            <a:latin typeface="Cambria Math"/>
                          </a:rPr>
                        </m:ctrlPr>
                      </m:sSubPr>
                      <m:e>
                        <m:sSub>
                          <m:sSubPr>
                            <m:ctrlPr>
                              <a:rPr lang="cs-CZ" sz="30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cs-CZ" sz="3000" i="1">
                                <a:latin typeface="Cambria Math"/>
                              </a:rPr>
                              <m:t>𝑎</m:t>
                            </m:r>
                          </m:e>
                          <m:sub>
                            <m:r>
                              <a:rPr lang="cs-CZ" sz="3000" i="1">
                                <a:latin typeface="Cambria Math"/>
                              </a:rPr>
                              <m:t>1</m:t>
                            </m:r>
                          </m:sub>
                        </m:sSub>
                        <m:r>
                          <a:rPr lang="cs-CZ" sz="3000" i="1">
                            <a:latin typeface="Cambria Math"/>
                          </a:rPr>
                          <m:t>=−3,</m:t>
                        </m:r>
                        <m:r>
                          <a:rPr lang="cs-CZ" sz="3000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i="1">
                            <a:latin typeface="Cambria Math"/>
                          </a:rPr>
                          <m:t>𝑛</m:t>
                        </m:r>
                        <m:r>
                          <a:rPr lang="cs-CZ" sz="3000" i="1">
                            <a:latin typeface="Cambria Math"/>
                          </a:rPr>
                          <m:t>+1</m:t>
                        </m:r>
                      </m:sub>
                    </m:sSub>
                    <m:r>
                      <a:rPr lang="cs-CZ" sz="3000" i="1">
                        <a:latin typeface="Cambria Math"/>
                      </a:rPr>
                      <m:t>=2</m:t>
                    </m:r>
                    <m:sSub>
                      <m:sSubPr>
                        <m:ctrlPr>
                          <a:rPr lang="cs-CZ" sz="3000" i="1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i="1">
                            <a:latin typeface="Cambria Math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cs-CZ" sz="3000" dirty="0" smtClean="0"/>
                  <a:t>,</a:t>
                </a:r>
                <a:br>
                  <a:rPr lang="cs-CZ" sz="3000" dirty="0" smtClean="0"/>
                </a:br>
                <a:r>
                  <a:rPr lang="cs-CZ" sz="3000" dirty="0" smtClean="0"/>
                  <a:t>e)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3000" i="1">
                            <a:latin typeface="Cambria Math"/>
                          </a:rPr>
                        </m:ctrlPr>
                      </m:sSubPr>
                      <m:e>
                        <m:sSub>
                          <m:sSubPr>
                            <m:ctrlPr>
                              <a:rPr lang="cs-CZ" sz="30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cs-CZ" sz="3000" i="1">
                                <a:latin typeface="Cambria Math"/>
                              </a:rPr>
                              <m:t>𝑎</m:t>
                            </m:r>
                          </m:e>
                          <m:sub>
                            <m:r>
                              <a:rPr lang="cs-CZ" sz="3000" i="1">
                                <a:latin typeface="Cambria Math"/>
                              </a:rPr>
                              <m:t>1</m:t>
                            </m:r>
                          </m:sub>
                        </m:sSub>
                        <m:r>
                          <a:rPr lang="cs-CZ" sz="3000" i="1">
                            <a:latin typeface="Cambria Math"/>
                          </a:rPr>
                          <m:t>=</m:t>
                        </m:r>
                        <m:r>
                          <a:rPr lang="cs-CZ" sz="3000" b="0" i="1" smtClean="0">
                            <a:latin typeface="Cambria Math"/>
                          </a:rPr>
                          <m:t>0</m:t>
                        </m:r>
                        <m:r>
                          <a:rPr lang="cs-CZ" sz="3000" i="1">
                            <a:latin typeface="Cambria Math"/>
                          </a:rPr>
                          <m:t>,</m:t>
                        </m:r>
                        <m:r>
                          <a:rPr lang="cs-CZ" sz="3000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i="1">
                            <a:latin typeface="Cambria Math"/>
                          </a:rPr>
                          <m:t>𝑛</m:t>
                        </m:r>
                        <m:r>
                          <a:rPr lang="cs-CZ" sz="3000" i="1">
                            <a:latin typeface="Cambria Math"/>
                          </a:rPr>
                          <m:t>+1</m:t>
                        </m:r>
                      </m:sub>
                    </m:sSub>
                    <m:r>
                      <a:rPr lang="cs-CZ" sz="3000" i="1">
                        <a:latin typeface="Cambria Math"/>
                      </a:rPr>
                      <m:t>=2</m:t>
                    </m:r>
                    <m:sSub>
                      <m:sSubPr>
                        <m:ctrlPr>
                          <a:rPr lang="cs-CZ" sz="3000" i="1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i="1">
                            <a:latin typeface="Cambria Math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cs-CZ" sz="3000" dirty="0" smtClean="0"/>
                  <a:t>,</a:t>
                </a:r>
                <a:br>
                  <a:rPr lang="cs-CZ" sz="3000" dirty="0" smtClean="0"/>
                </a:br>
                <a:r>
                  <a:rPr lang="cs-CZ" sz="3000" dirty="0" smtClean="0"/>
                  <a:t>f)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3000" i="1">
                            <a:latin typeface="Cambria Math"/>
                          </a:rPr>
                        </m:ctrlPr>
                      </m:sSubPr>
                      <m:e>
                        <m:sSub>
                          <m:sSubPr>
                            <m:ctrlPr>
                              <a:rPr lang="cs-CZ" sz="30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cs-CZ" sz="3000" i="1">
                                <a:latin typeface="Cambria Math"/>
                              </a:rPr>
                              <m:t>𝑎</m:t>
                            </m:r>
                          </m:e>
                          <m:sub>
                            <m:r>
                              <a:rPr lang="cs-CZ" sz="3000" i="1">
                                <a:latin typeface="Cambria Math"/>
                              </a:rPr>
                              <m:t>1</m:t>
                            </m:r>
                          </m:sub>
                        </m:sSub>
                        <m:r>
                          <a:rPr lang="cs-CZ" sz="3000" i="1">
                            <a:latin typeface="Cambria Math"/>
                          </a:rPr>
                          <m:t>=−3,</m:t>
                        </m:r>
                        <m:r>
                          <a:rPr lang="cs-CZ" sz="3000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i="1">
                            <a:latin typeface="Cambria Math"/>
                          </a:rPr>
                          <m:t>𝑛</m:t>
                        </m:r>
                        <m:r>
                          <a:rPr lang="cs-CZ" sz="3000" i="1">
                            <a:latin typeface="Cambria Math"/>
                          </a:rPr>
                          <m:t>+1</m:t>
                        </m:r>
                      </m:sub>
                    </m:sSub>
                    <m:r>
                      <a:rPr lang="cs-CZ" sz="3000" i="1">
                        <a:latin typeface="Cambria Math"/>
                      </a:rPr>
                      <m:t>=</m:t>
                    </m:r>
                    <m:r>
                      <a:rPr lang="cs-CZ" sz="3000" b="0" i="1" smtClean="0">
                        <a:latin typeface="Cambria Math"/>
                      </a:rPr>
                      <m:t>−</m:t>
                    </m:r>
                    <m:sSub>
                      <m:sSubPr>
                        <m:ctrlPr>
                          <a:rPr lang="cs-CZ" sz="3000" i="1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i="1">
                            <a:latin typeface="Cambria Math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cs-CZ" sz="3000" dirty="0" smtClean="0"/>
                  <a:t>,</a:t>
                </a:r>
                <a:br>
                  <a:rPr lang="cs-CZ" sz="3000" dirty="0" smtClean="0"/>
                </a:br>
                <a:r>
                  <a:rPr lang="cs-CZ" sz="3000" dirty="0" smtClean="0"/>
                  <a:t>g)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3000" i="1">
                            <a:latin typeface="Cambria Math"/>
                          </a:rPr>
                        </m:ctrlPr>
                      </m:sSubPr>
                      <m:e>
                        <m:sSub>
                          <m:sSubPr>
                            <m:ctrlPr>
                              <a:rPr lang="cs-CZ" sz="30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cs-CZ" sz="3000" i="1">
                                <a:latin typeface="Cambria Math"/>
                              </a:rPr>
                              <m:t>𝑎</m:t>
                            </m:r>
                          </m:e>
                          <m:sub>
                            <m:r>
                              <a:rPr lang="cs-CZ" sz="3000" i="1">
                                <a:latin typeface="Cambria Math"/>
                              </a:rPr>
                              <m:t>1</m:t>
                            </m:r>
                          </m:sub>
                        </m:sSub>
                        <m:r>
                          <a:rPr lang="cs-CZ" sz="3000" i="1">
                            <a:latin typeface="Cambria Math"/>
                          </a:rPr>
                          <m:t>=</m:t>
                        </m:r>
                        <m:r>
                          <a:rPr lang="cs-CZ" sz="3000" b="0" i="1" smtClean="0">
                            <a:latin typeface="Cambria Math"/>
                          </a:rPr>
                          <m:t>1</m:t>
                        </m:r>
                        <m:r>
                          <a:rPr lang="cs-CZ" sz="3000" i="1">
                            <a:latin typeface="Cambria Math"/>
                          </a:rPr>
                          <m:t>,</m:t>
                        </m:r>
                        <m:r>
                          <a:rPr lang="cs-CZ" sz="3000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i="1">
                            <a:latin typeface="Cambria Math"/>
                          </a:rPr>
                          <m:t>𝑛</m:t>
                        </m:r>
                        <m:r>
                          <a:rPr lang="cs-CZ" sz="3000" i="1">
                            <a:latin typeface="Cambria Math"/>
                          </a:rPr>
                          <m:t>+1</m:t>
                        </m:r>
                      </m:sub>
                    </m:sSub>
                    <m:r>
                      <a:rPr lang="cs-CZ" sz="3000" i="1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cs-CZ" sz="3000" i="1" smtClean="0">
                            <a:latin typeface="Cambria Math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cs-CZ" sz="300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cs-CZ" sz="3000" b="0" i="1" smtClean="0">
                                <a:latin typeface="Cambria Math"/>
                              </a:rPr>
                              <m:t>𝑎</m:t>
                            </m:r>
                          </m:e>
                          <m:sub>
                            <m:r>
                              <a:rPr lang="cs-CZ" sz="3000" b="0" i="1" smtClean="0">
                                <a:latin typeface="Cambria Math"/>
                              </a:rPr>
                              <m:t>𝑛</m:t>
                            </m:r>
                          </m:sub>
                        </m:sSub>
                      </m:num>
                      <m:den>
                        <m:r>
                          <a:rPr lang="cs-CZ" sz="3000" b="0" i="1" smtClean="0">
                            <a:latin typeface="Cambria Math"/>
                          </a:rPr>
                          <m:t>2</m:t>
                        </m:r>
                      </m:den>
                    </m:f>
                  </m:oMath>
                </a14:m>
                <a:r>
                  <a:rPr lang="cs-CZ" sz="3000" dirty="0" smtClean="0"/>
                  <a:t>.</a:t>
                </a:r>
              </a:p>
            </p:txBody>
          </p:sp>
        </mc:Choice>
        <mc:Fallback xmlns="">
          <p:sp>
            <p:nvSpPr>
              <p:cNvPr id="7" name="Zástupný symbol pro obsah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8996" y="260648"/>
                <a:ext cx="8229600" cy="6408712"/>
              </a:xfrm>
              <a:prstGeom prst="rect">
                <a:avLst/>
              </a:prstGeom>
              <a:blipFill rotWithShape="1">
                <a:blip r:embed="rId2"/>
                <a:stretch>
                  <a:fillRect l="-1778" t="-1237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3984695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Zástupný symbol pro obsah 5"/>
          <p:cNvSpPr txBox="1">
            <a:spLocks/>
          </p:cNvSpPr>
          <p:nvPr/>
        </p:nvSpPr>
        <p:spPr>
          <a:xfrm>
            <a:off x="478996" y="260648"/>
            <a:ext cx="8229600" cy="6480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cs-CZ" b="1" dirty="0"/>
              <a:t>Z</a:t>
            </a:r>
            <a:r>
              <a:rPr lang="cs-CZ" b="1" dirty="0" smtClean="0"/>
              <a:t>droje</a:t>
            </a:r>
          </a:p>
        </p:txBody>
      </p:sp>
      <p:sp>
        <p:nvSpPr>
          <p:cNvPr id="7" name="Zástupný symbol pro obsah 5"/>
          <p:cNvSpPr txBox="1">
            <a:spLocks/>
          </p:cNvSpPr>
          <p:nvPr/>
        </p:nvSpPr>
        <p:spPr>
          <a:xfrm>
            <a:off x="478996" y="934622"/>
            <a:ext cx="8341476" cy="55187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cs-CZ" sz="3000" dirty="0" smtClean="0"/>
              <a:t>ODVÁRKO, Oldřich. Matematika pro gymnázia: Posloupnosti a řady. Dotisk 2. vyd. Praha: Prometheus, spol. s r. o., 2001, ISBN 80-7196-195-7</a:t>
            </a:r>
          </a:p>
          <a:p>
            <a:pPr marL="0" indent="0">
              <a:buNone/>
            </a:pPr>
            <a:endParaRPr lang="cs-CZ" sz="3000" dirty="0"/>
          </a:p>
          <a:p>
            <a:pPr marL="0" indent="0">
              <a:buNone/>
            </a:pPr>
            <a:r>
              <a:rPr lang="cs-CZ" sz="3000" dirty="0" smtClean="0"/>
              <a:t>POLÁK, Josef. Středoškolská matematika v úlohách II. 1. vyd. Praha</a:t>
            </a:r>
            <a:r>
              <a:rPr lang="cs-CZ" sz="3000" dirty="0"/>
              <a:t>: </a:t>
            </a:r>
            <a:r>
              <a:rPr lang="cs-CZ" sz="3000" dirty="0" smtClean="0"/>
              <a:t>Prometheus</a:t>
            </a:r>
            <a:r>
              <a:rPr lang="cs-CZ" sz="3000" dirty="0"/>
              <a:t>, spol. s r. o., </a:t>
            </a:r>
            <a:r>
              <a:rPr lang="cs-CZ" sz="3000" dirty="0" smtClean="0"/>
              <a:t>1999, </a:t>
            </a:r>
            <a:br>
              <a:rPr lang="cs-CZ" sz="3000" dirty="0" smtClean="0"/>
            </a:br>
            <a:r>
              <a:rPr lang="cs-CZ" sz="3000" dirty="0" smtClean="0"/>
              <a:t>ISBN 80-7196-166-3</a:t>
            </a:r>
          </a:p>
          <a:p>
            <a:pPr marL="0" indent="0">
              <a:buNone/>
            </a:pPr>
            <a:endParaRPr lang="cs-CZ" sz="3000" dirty="0"/>
          </a:p>
          <a:p>
            <a:pPr marL="0" indent="0">
              <a:buNone/>
            </a:pPr>
            <a:r>
              <a:rPr lang="cs-CZ" sz="3000" dirty="0" smtClean="0"/>
              <a:t>Příklady </a:t>
            </a:r>
            <a:r>
              <a:rPr lang="cs-CZ" sz="3000" smtClean="0"/>
              <a:t>a graf </a:t>
            </a:r>
            <a:r>
              <a:rPr lang="cs-CZ" sz="3000" dirty="0" smtClean="0"/>
              <a:t>– vlastní tvorba – M. Pazdera</a:t>
            </a:r>
            <a:endParaRPr lang="cs-CZ" sz="3000" dirty="0"/>
          </a:p>
          <a:p>
            <a:pPr marL="0" indent="0">
              <a:buNone/>
            </a:pPr>
            <a:endParaRPr lang="cs-CZ" sz="3000" dirty="0" smtClean="0"/>
          </a:p>
          <a:p>
            <a:pPr marL="0" indent="0">
              <a:buNone/>
            </a:pPr>
            <a:endParaRPr lang="cs-CZ" sz="3000" dirty="0" smtClean="0"/>
          </a:p>
          <a:p>
            <a:pPr marL="0" indent="0">
              <a:buNone/>
            </a:pPr>
            <a:endParaRPr lang="cs-CZ" sz="3000" dirty="0" smtClean="0"/>
          </a:p>
        </p:txBody>
      </p:sp>
    </p:spTree>
    <p:extLst>
      <p:ext uri="{BB962C8B-B14F-4D97-AF65-F5344CB8AC3E}">
        <p14:creationId xmlns:p14="http://schemas.microsoft.com/office/powerpoint/2010/main" val="910274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Zástupný symbol pro obsah 5"/>
          <p:cNvSpPr txBox="1">
            <a:spLocks/>
          </p:cNvSpPr>
          <p:nvPr/>
        </p:nvSpPr>
        <p:spPr>
          <a:xfrm>
            <a:off x="478996" y="260648"/>
            <a:ext cx="8229600" cy="6480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cs-CZ" b="1" dirty="0" smtClean="0"/>
              <a:t>Anotace</a:t>
            </a:r>
          </a:p>
        </p:txBody>
      </p:sp>
      <p:sp>
        <p:nvSpPr>
          <p:cNvPr id="7" name="Zástupný symbol pro obsah 5"/>
          <p:cNvSpPr txBox="1">
            <a:spLocks/>
          </p:cNvSpPr>
          <p:nvPr/>
        </p:nvSpPr>
        <p:spPr>
          <a:xfrm>
            <a:off x="478996" y="934622"/>
            <a:ext cx="8341476" cy="55187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cs-CZ" sz="2600" dirty="0" smtClean="0"/>
          </a:p>
        </p:txBody>
      </p:sp>
      <p:sp>
        <p:nvSpPr>
          <p:cNvPr id="4" name="Zástupný symbol pro obsah 4"/>
          <p:cNvSpPr>
            <a:spLocks noGrp="1"/>
          </p:cNvSpPr>
          <p:nvPr>
            <p:ph idx="1"/>
          </p:nvPr>
        </p:nvSpPr>
        <p:spPr>
          <a:xfrm>
            <a:off x="107504" y="764704"/>
            <a:ext cx="8928992" cy="609329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cs-CZ" sz="2600" dirty="0" smtClean="0"/>
              <a:t>Prezentace slouží učiteli a žákům jako pomůcka při výkladu </a:t>
            </a:r>
            <a:br>
              <a:rPr lang="cs-CZ" sz="2600" dirty="0" smtClean="0"/>
            </a:br>
            <a:r>
              <a:rPr lang="cs-CZ" sz="2600" dirty="0" smtClean="0"/>
              <a:t>a upevňování nového a opakování již probraného učiva </a:t>
            </a:r>
            <a:br>
              <a:rPr lang="cs-CZ" sz="2600" dirty="0" smtClean="0"/>
            </a:br>
            <a:r>
              <a:rPr lang="cs-CZ" sz="2600" dirty="0" smtClean="0"/>
              <a:t>o posloupnostech. Obsahuje teorii, komentáře, řešené i neřešené příklady, otázky a úlohy k opakování.</a:t>
            </a:r>
          </a:p>
          <a:p>
            <a:pPr marL="0" indent="0">
              <a:buNone/>
            </a:pPr>
            <a:r>
              <a:rPr lang="cs-CZ" sz="2600" dirty="0" smtClean="0"/>
              <a:t>Forma výuky: hromadná (PC + dataprojektor), popřípadě individualizovaná (PC)</a:t>
            </a:r>
          </a:p>
          <a:p>
            <a:pPr marL="0" indent="0">
              <a:buNone/>
            </a:pPr>
            <a:r>
              <a:rPr lang="cs-CZ" sz="2600" dirty="0" smtClean="0"/>
              <a:t>Převládající klíčové kompetence: kompetence k učení, kompetence k řešení problémů, kompetence komunikativní</a:t>
            </a:r>
          </a:p>
          <a:p>
            <a:pPr marL="0" indent="0">
              <a:buNone/>
            </a:pPr>
            <a:r>
              <a:rPr lang="cs-CZ" sz="2600" dirty="0" smtClean="0"/>
              <a:t>Vazba na ŠVP:</a:t>
            </a:r>
            <a:br>
              <a:rPr lang="cs-CZ" sz="2600" dirty="0" smtClean="0"/>
            </a:br>
            <a:r>
              <a:rPr lang="cs-CZ" sz="2600" dirty="0" smtClean="0"/>
              <a:t>Školní vzdělávací program pro čtyřleté gymnázium – učební osnovy MATEMATIKA – 4. ročník – Posloupnosti a řady</a:t>
            </a:r>
          </a:p>
          <a:p>
            <a:pPr marL="0" indent="0">
              <a:buNone/>
            </a:pPr>
            <a:r>
              <a:rPr lang="cs-CZ" sz="2600" dirty="0"/>
              <a:t>Školní vzdělávací program pro </a:t>
            </a:r>
            <a:r>
              <a:rPr lang="cs-CZ" sz="2600" dirty="0" smtClean="0"/>
              <a:t>osmileté </a:t>
            </a:r>
            <a:r>
              <a:rPr lang="cs-CZ" sz="2600" dirty="0"/>
              <a:t>gymnázium – </a:t>
            </a:r>
            <a:r>
              <a:rPr lang="cs-CZ" sz="2600" dirty="0" smtClean="0"/>
              <a:t>část B - učební </a:t>
            </a:r>
            <a:r>
              <a:rPr lang="cs-CZ" sz="2600" dirty="0"/>
              <a:t>osnovy MATEMATIKA – </a:t>
            </a:r>
            <a:r>
              <a:rPr lang="cs-CZ" sz="2600" dirty="0" smtClean="0"/>
              <a:t>oktáva </a:t>
            </a:r>
            <a:r>
              <a:rPr lang="cs-CZ" sz="2600" dirty="0"/>
              <a:t>– Posloupnosti a řady</a:t>
            </a:r>
          </a:p>
          <a:p>
            <a:pPr marL="0" indent="0">
              <a:buNone/>
            </a:pPr>
            <a:endParaRPr lang="cs-CZ" sz="2600" dirty="0"/>
          </a:p>
        </p:txBody>
      </p:sp>
    </p:spTree>
    <p:extLst>
      <p:ext uri="{BB962C8B-B14F-4D97-AF65-F5344CB8AC3E}">
        <p14:creationId xmlns:p14="http://schemas.microsoft.com/office/powerpoint/2010/main" val="6397790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allAtOnce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 smtClean="0">
                <a:solidFill>
                  <a:srgbClr val="FF0000"/>
                </a:solidFill>
              </a:rPr>
              <a:t>Definice aritmetické posloupnosti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8" name="Zástupný symbol pro obsah 4"/>
          <p:cNvSpPr txBox="1">
            <a:spLocks/>
          </p:cNvSpPr>
          <p:nvPr/>
        </p:nvSpPr>
        <p:spPr>
          <a:xfrm>
            <a:off x="450911" y="4603022"/>
            <a:ext cx="8229600" cy="15121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endParaRPr lang="cs-CZ" sz="3000" dirty="0">
              <a:solidFill>
                <a:prstClr val="black"/>
              </a:solidFill>
            </a:endParaRPr>
          </a:p>
        </p:txBody>
      </p:sp>
      <p:sp>
        <p:nvSpPr>
          <p:cNvPr id="9" name="Zástupný symbol pro obsah 4"/>
          <p:cNvSpPr txBox="1">
            <a:spLocks/>
          </p:cNvSpPr>
          <p:nvPr/>
        </p:nvSpPr>
        <p:spPr>
          <a:xfrm>
            <a:off x="442863" y="1628800"/>
            <a:ext cx="8229600" cy="1800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cs-CZ" sz="3000" dirty="0" smtClean="0">
                <a:solidFill>
                  <a:prstClr val="black"/>
                </a:solidFill>
              </a:rPr>
              <a:t>Aritmetická posloupnost představuje speciální typ elementární posloupnosti, která má velký teoretický i praktický význam.</a:t>
            </a:r>
            <a:endParaRPr lang="cs-CZ" sz="3000" dirty="0">
              <a:solidFill>
                <a:prstClr val="black"/>
              </a:solidFill>
            </a:endParaRPr>
          </a:p>
        </p:txBody>
      </p:sp>
      <p:sp>
        <p:nvSpPr>
          <p:cNvPr id="11" name="Zástupný symbol pro obsah 4"/>
          <p:cNvSpPr txBox="1">
            <a:spLocks/>
          </p:cNvSpPr>
          <p:nvPr/>
        </p:nvSpPr>
        <p:spPr>
          <a:xfrm>
            <a:off x="432722" y="3573016"/>
            <a:ext cx="8229600" cy="1440159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cs-CZ" sz="3000" dirty="0" smtClean="0">
                <a:solidFill>
                  <a:prstClr val="black"/>
                </a:solidFill>
              </a:rPr>
              <a:t>Víme již, že posloupnosti jsou jen speciálními případy funkcí. </a:t>
            </a:r>
            <a:r>
              <a:rPr lang="cs-CZ" sz="3000" dirty="0">
                <a:solidFill>
                  <a:prstClr val="black"/>
                </a:solidFill>
              </a:rPr>
              <a:t>U</a:t>
            </a:r>
            <a:r>
              <a:rPr lang="cs-CZ" sz="3000" dirty="0" smtClean="0">
                <a:solidFill>
                  <a:prstClr val="black"/>
                </a:solidFill>
              </a:rPr>
              <a:t> aritmetické posloupnosti uvidíme souvislost s lineární funkcí.</a:t>
            </a:r>
          </a:p>
        </p:txBody>
      </p:sp>
      <p:sp>
        <p:nvSpPr>
          <p:cNvPr id="6" name="Zástupný symbol pro obsah 4"/>
          <p:cNvSpPr txBox="1">
            <a:spLocks/>
          </p:cNvSpPr>
          <p:nvPr/>
        </p:nvSpPr>
        <p:spPr>
          <a:xfrm>
            <a:off x="402835" y="5575130"/>
            <a:ext cx="8229600" cy="73419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cs-CZ" sz="3000" dirty="0" smtClean="0">
                <a:solidFill>
                  <a:prstClr val="black"/>
                </a:solidFill>
              </a:rPr>
              <a:t>Vyslovme nyní definici aritmetické posloupnosti.</a:t>
            </a:r>
          </a:p>
        </p:txBody>
      </p:sp>
    </p:spTree>
    <p:extLst>
      <p:ext uri="{BB962C8B-B14F-4D97-AF65-F5344CB8AC3E}">
        <p14:creationId xmlns:p14="http://schemas.microsoft.com/office/powerpoint/2010/main" val="8701322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1" grpId="0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6" name="Zástupný symbol pro obsah 5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260649"/>
                <a:ext cx="8229600" cy="3312367"/>
              </a:xfrm>
            </p:spPr>
            <p:txBody>
              <a:bodyPr>
                <a:normAutofit lnSpcReduction="10000"/>
              </a:bodyPr>
              <a:lstStyle/>
              <a:p>
                <a:pPr marL="0" indent="0">
                  <a:buNone/>
                </a:pPr>
                <a:r>
                  <a:rPr lang="cs-CZ" b="1" dirty="0" smtClean="0">
                    <a:solidFill>
                      <a:srgbClr val="7030A0"/>
                    </a:solidFill>
                  </a:rPr>
                  <a:t>Definice aritmetické posloupnosti</a:t>
                </a:r>
                <a:endParaRPr lang="cs-CZ" dirty="0" smtClean="0">
                  <a:solidFill>
                    <a:srgbClr val="7030A0"/>
                  </a:solidFill>
                </a:endParaRPr>
              </a:p>
              <a:p>
                <a:pPr marL="0" indent="0">
                  <a:buNone/>
                </a:pPr>
                <a:r>
                  <a:rPr lang="cs-CZ" sz="3000" dirty="0" smtClean="0"/>
                  <a:t>Posloupnost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cs-CZ" sz="3000" i="1" smtClean="0">
                            <a:latin typeface="Cambria Math"/>
                          </a:rPr>
                        </m:ctrlPr>
                      </m:sSubSupPr>
                      <m:e>
                        <m:d>
                          <m:dPr>
                            <m:ctrlPr>
                              <a:rPr lang="cs-CZ" sz="3000" i="1">
                                <a:latin typeface="Cambria Math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cs-CZ" sz="3000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cs-CZ" sz="3000" i="1">
                                    <a:latin typeface="Cambria Math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cs-CZ" sz="3000" i="1">
                                    <a:latin typeface="Cambria Math"/>
                                  </a:rPr>
                                  <m:t>𝑛</m:t>
                                </m:r>
                              </m:sub>
                            </m:sSub>
                          </m:e>
                        </m:d>
                      </m:e>
                      <m:sub>
                        <m:r>
                          <a:rPr lang="cs-CZ" sz="3000" i="1">
                            <a:latin typeface="Cambria Math"/>
                          </a:rPr>
                          <m:t>𝑛</m:t>
                        </m:r>
                        <m:r>
                          <a:rPr lang="cs-CZ" sz="3000" i="1">
                            <a:latin typeface="Cambria Math"/>
                          </a:rPr>
                          <m:t>=1</m:t>
                        </m:r>
                      </m:sub>
                      <m:sup>
                        <m:r>
                          <a:rPr lang="cs-CZ" sz="3000" i="1">
                            <a:latin typeface="Cambria Math"/>
                          </a:rPr>
                          <m:t>∞</m:t>
                        </m:r>
                      </m:sup>
                    </m:sSubSup>
                  </m:oMath>
                </a14:m>
                <a:r>
                  <a:rPr lang="cs-CZ" sz="3000" dirty="0" smtClean="0"/>
                  <a:t> se nazývá </a:t>
                </a:r>
                <a:r>
                  <a:rPr lang="cs-CZ" sz="3000" b="1" dirty="0" smtClean="0"/>
                  <a:t>aritmetická</a:t>
                </a:r>
                <a:r>
                  <a:rPr lang="cs-CZ" sz="3000" dirty="0" smtClean="0"/>
                  <a:t>, právě když existuje takové reálné číslo </a:t>
                </a:r>
                <a14:m>
                  <m:oMath xmlns:m="http://schemas.openxmlformats.org/officeDocument/2006/math">
                    <m:r>
                      <a:rPr lang="cs-CZ" sz="3000" b="0" i="1" smtClean="0">
                        <a:latin typeface="Cambria Math"/>
                      </a:rPr>
                      <m:t>𝑑</m:t>
                    </m:r>
                  </m:oMath>
                </a14:m>
                <a:r>
                  <a:rPr lang="cs-CZ" sz="3000" dirty="0" smtClean="0"/>
                  <a:t>, že pro každé přirozené číslo </a:t>
                </a:r>
                <a14:m>
                  <m:oMath xmlns:m="http://schemas.openxmlformats.org/officeDocument/2006/math">
                    <m:r>
                      <a:rPr lang="cs-CZ" sz="3000" b="0" i="1" smtClean="0">
                        <a:latin typeface="Cambria Math"/>
                      </a:rPr>
                      <m:t>𝑛</m:t>
                    </m:r>
                  </m:oMath>
                </a14:m>
                <a:r>
                  <a:rPr lang="cs-CZ" sz="3000" dirty="0" smtClean="0"/>
                  <a:t> je</a:t>
                </a:r>
                <a:endParaRPr lang="cs-CZ" sz="3000" i="1" dirty="0" smtClean="0">
                  <a:latin typeface="Cambria Math"/>
                </a:endParaRPr>
              </a:p>
              <a:p>
                <a:pPr marL="0" indent="0" algn="ctr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cs-CZ" sz="30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𝑛</m:t>
                        </m:r>
                        <m:r>
                          <a:rPr lang="cs-CZ" sz="3000" b="0" i="1" smtClean="0">
                            <a:latin typeface="Cambria Math"/>
                          </a:rPr>
                          <m:t>+1</m:t>
                        </m:r>
                      </m:sub>
                    </m:sSub>
                    <m:r>
                      <a:rPr lang="cs-CZ" sz="3000" b="0" i="1" smtClean="0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cs-CZ" sz="30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𝑛</m:t>
                        </m:r>
                      </m:sub>
                    </m:sSub>
                    <m:r>
                      <a:rPr lang="cs-CZ" sz="3000" b="0" i="1" smtClean="0">
                        <a:latin typeface="Cambria Math"/>
                      </a:rPr>
                      <m:t>+</m:t>
                    </m:r>
                    <m:r>
                      <a:rPr lang="cs-CZ" sz="3000" b="0" i="1" smtClean="0">
                        <a:latin typeface="Cambria Math"/>
                      </a:rPr>
                      <m:t>𝑑</m:t>
                    </m:r>
                  </m:oMath>
                </a14:m>
                <a:r>
                  <a:rPr lang="cs-CZ" sz="3000" dirty="0" smtClean="0"/>
                  <a:t>.</a:t>
                </a:r>
              </a:p>
              <a:p>
                <a:pPr marL="0" indent="0">
                  <a:buNone/>
                </a:pPr>
                <a:r>
                  <a:rPr lang="cs-CZ" sz="3000" dirty="0" smtClean="0"/>
                  <a:t>Číslo </a:t>
                </a:r>
                <a14:m>
                  <m:oMath xmlns:m="http://schemas.openxmlformats.org/officeDocument/2006/math">
                    <m:r>
                      <a:rPr lang="cs-CZ" sz="3000" b="0" i="1" smtClean="0">
                        <a:latin typeface="Cambria Math"/>
                      </a:rPr>
                      <m:t>𝑑</m:t>
                    </m:r>
                  </m:oMath>
                </a14:m>
                <a:r>
                  <a:rPr lang="cs-CZ" sz="3000" dirty="0" smtClean="0"/>
                  <a:t> se nazývá </a:t>
                </a:r>
                <a:r>
                  <a:rPr lang="cs-CZ" sz="3000" b="1" dirty="0" smtClean="0"/>
                  <a:t>diference</a:t>
                </a:r>
                <a:r>
                  <a:rPr lang="cs-CZ" sz="3000" dirty="0" smtClean="0"/>
                  <a:t> aritmetické posloupnosti.</a:t>
                </a:r>
                <a:endParaRPr lang="cs-CZ" sz="3000" dirty="0"/>
              </a:p>
            </p:txBody>
          </p:sp>
        </mc:Choice>
        <mc:Fallback xmlns="">
          <p:sp>
            <p:nvSpPr>
              <p:cNvPr id="6" name="Zástupný symbol pro obsah 5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260649"/>
                <a:ext cx="8229600" cy="3312367"/>
              </a:xfrm>
              <a:blipFill rotWithShape="1">
                <a:blip r:embed="rId2"/>
                <a:stretch>
                  <a:fillRect l="-1852" t="-3867" b="-4788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Zástupný symbol pro obsah 5"/>
              <p:cNvSpPr txBox="1">
                <a:spLocks/>
              </p:cNvSpPr>
              <p:nvPr/>
            </p:nvSpPr>
            <p:spPr>
              <a:xfrm>
                <a:off x="441896" y="3861048"/>
                <a:ext cx="8229600" cy="1944216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r>
                  <a:rPr lang="cs-CZ" sz="3000" dirty="0" smtClean="0"/>
                  <a:t>V aritmetické posloupnosti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cs-CZ" sz="3000" i="1">
                            <a:latin typeface="Cambria Math"/>
                          </a:rPr>
                        </m:ctrlPr>
                      </m:sSubSupPr>
                      <m:e>
                        <m:d>
                          <m:dPr>
                            <m:ctrlPr>
                              <a:rPr lang="cs-CZ" sz="3000" i="1">
                                <a:latin typeface="Cambria Math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cs-CZ" sz="3000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cs-CZ" sz="3000" i="1">
                                    <a:latin typeface="Cambria Math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cs-CZ" sz="3000" i="1">
                                    <a:latin typeface="Cambria Math"/>
                                  </a:rPr>
                                  <m:t>𝑛</m:t>
                                </m:r>
                              </m:sub>
                            </m:sSub>
                          </m:e>
                        </m:d>
                      </m:e>
                      <m:sub>
                        <m:r>
                          <a:rPr lang="cs-CZ" sz="3000" i="1">
                            <a:latin typeface="Cambria Math"/>
                          </a:rPr>
                          <m:t>𝑛</m:t>
                        </m:r>
                        <m:r>
                          <a:rPr lang="cs-CZ" sz="3000" i="1">
                            <a:latin typeface="Cambria Math"/>
                          </a:rPr>
                          <m:t>=1</m:t>
                        </m:r>
                      </m:sub>
                      <m:sup>
                        <m:r>
                          <a:rPr lang="cs-CZ" sz="3000" i="1">
                            <a:latin typeface="Cambria Math"/>
                          </a:rPr>
                          <m:t>∞</m:t>
                        </m:r>
                      </m:sup>
                    </m:sSubSup>
                  </m:oMath>
                </a14:m>
                <a:r>
                  <a:rPr lang="cs-CZ" sz="3000" dirty="0" smtClean="0"/>
                  <a:t> tedy pro každé </a:t>
                </a:r>
                <a14:m>
                  <m:oMath xmlns:m="http://schemas.openxmlformats.org/officeDocument/2006/math">
                    <m:r>
                      <a:rPr lang="cs-CZ" sz="3000" b="0" i="1" smtClean="0">
                        <a:latin typeface="Cambria Math"/>
                      </a:rPr>
                      <m:t>𝑛</m:t>
                    </m:r>
                    <m:r>
                      <a:rPr lang="cs-CZ" sz="3000" b="0" i="1" smtClean="0">
                        <a:latin typeface="Cambria Math"/>
                        <a:ea typeface="Cambria Math"/>
                      </a:rPr>
                      <m:t>∈</m:t>
                    </m:r>
                    <m:r>
                      <a:rPr lang="cs-CZ" sz="3000" b="0" i="1" smtClean="0">
                        <a:latin typeface="Cambria Math"/>
                        <a:ea typeface="Cambria Math"/>
                      </a:rPr>
                      <m:t>𝑁</m:t>
                    </m:r>
                  </m:oMath>
                </a14:m>
                <a:r>
                  <a:rPr lang="cs-CZ" sz="3000" dirty="0" smtClean="0"/>
                  <a:t> platí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3000" i="1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i="1">
                            <a:latin typeface="Cambria Math"/>
                          </a:rPr>
                          <m:t>𝑛</m:t>
                        </m:r>
                        <m:r>
                          <a:rPr lang="cs-CZ" sz="3000" i="1">
                            <a:latin typeface="Cambria Math"/>
                          </a:rPr>
                          <m:t>+1</m:t>
                        </m:r>
                      </m:sub>
                    </m:sSub>
                    <m:r>
                      <a:rPr lang="cs-CZ" sz="3000" b="0" i="1" smtClean="0">
                        <a:latin typeface="Cambria Math"/>
                      </a:rPr>
                      <m:t>−</m:t>
                    </m:r>
                    <m:sSub>
                      <m:sSubPr>
                        <m:ctrlPr>
                          <a:rPr lang="cs-CZ" sz="3000" i="1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i="1">
                            <a:latin typeface="Cambria Math"/>
                          </a:rPr>
                          <m:t>𝑛</m:t>
                        </m:r>
                      </m:sub>
                    </m:sSub>
                    <m:r>
                      <a:rPr lang="cs-CZ" sz="3000" b="0" i="1" smtClean="0">
                        <a:latin typeface="Cambria Math"/>
                      </a:rPr>
                      <m:t>=</m:t>
                    </m:r>
                    <m:r>
                      <a:rPr lang="cs-CZ" sz="3000" i="1">
                        <a:latin typeface="Cambria Math"/>
                      </a:rPr>
                      <m:t>𝑑</m:t>
                    </m:r>
                  </m:oMath>
                </a14:m>
                <a:r>
                  <a:rPr lang="cs-CZ" sz="3000" dirty="0" smtClean="0"/>
                  <a:t>, tj. </a:t>
                </a:r>
                <a:r>
                  <a:rPr lang="cs-CZ" sz="3000" b="1" dirty="0" smtClean="0"/>
                  <a:t>rozdíl</a:t>
                </a:r>
                <a:r>
                  <a:rPr lang="cs-CZ" sz="3000" dirty="0" smtClean="0"/>
                  <a:t> členů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30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𝑛</m:t>
                        </m:r>
                        <m:r>
                          <a:rPr lang="cs-CZ" sz="3000" b="0" i="1" smtClean="0">
                            <a:latin typeface="Cambria Math"/>
                          </a:rPr>
                          <m:t>+1</m:t>
                        </m:r>
                      </m:sub>
                    </m:sSub>
                  </m:oMath>
                </a14:m>
                <a:r>
                  <a:rPr lang="cs-CZ" sz="3000" dirty="0" smtClean="0"/>
                  <a:t> </a:t>
                </a:r>
                <a:br>
                  <a:rPr lang="cs-CZ" sz="3000" dirty="0" smtClean="0"/>
                </a:br>
                <a:r>
                  <a:rPr lang="cs-CZ" sz="3000" dirty="0" smtClean="0"/>
                  <a:t>a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30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cs-CZ" sz="3000" dirty="0" smtClean="0"/>
                  <a:t> pro každé </a:t>
                </a:r>
                <a14:m>
                  <m:oMath xmlns:m="http://schemas.openxmlformats.org/officeDocument/2006/math">
                    <m:r>
                      <a:rPr lang="cs-CZ" sz="3000" i="1">
                        <a:latin typeface="Cambria Math"/>
                      </a:rPr>
                      <m:t>𝑛</m:t>
                    </m:r>
                    <m:r>
                      <a:rPr lang="cs-CZ" sz="3000" i="1">
                        <a:latin typeface="Cambria Math"/>
                        <a:ea typeface="Cambria Math"/>
                      </a:rPr>
                      <m:t>∈</m:t>
                    </m:r>
                    <m:r>
                      <a:rPr lang="cs-CZ" sz="3000" i="1">
                        <a:latin typeface="Cambria Math"/>
                        <a:ea typeface="Cambria Math"/>
                      </a:rPr>
                      <m:t>𝑁</m:t>
                    </m:r>
                  </m:oMath>
                </a14:m>
                <a:r>
                  <a:rPr lang="cs-CZ" sz="3000" dirty="0"/>
                  <a:t> </a:t>
                </a:r>
                <a:r>
                  <a:rPr lang="cs-CZ" sz="3000" dirty="0" smtClean="0"/>
                  <a:t>je </a:t>
                </a:r>
                <a:r>
                  <a:rPr lang="cs-CZ" sz="3000" b="1" dirty="0" smtClean="0"/>
                  <a:t>konstanta</a:t>
                </a:r>
                <a:r>
                  <a:rPr lang="cs-CZ" sz="3000" dirty="0" smtClean="0"/>
                  <a:t> rovná diferenci </a:t>
                </a:r>
                <a14:m>
                  <m:oMath xmlns:m="http://schemas.openxmlformats.org/officeDocument/2006/math">
                    <m:r>
                      <a:rPr lang="cs-CZ" sz="3000" b="0" i="1" smtClean="0">
                        <a:latin typeface="Cambria Math"/>
                      </a:rPr>
                      <m:t>𝑑</m:t>
                    </m:r>
                  </m:oMath>
                </a14:m>
                <a:r>
                  <a:rPr lang="cs-CZ" sz="3000" dirty="0" smtClean="0"/>
                  <a:t> aritmetické posloupnosti (odtud pochází její název).</a:t>
                </a:r>
                <a:endParaRPr lang="cs-CZ" sz="3000" dirty="0"/>
              </a:p>
            </p:txBody>
          </p:sp>
        </mc:Choice>
        <mc:Fallback xmlns="">
          <p:sp>
            <p:nvSpPr>
              <p:cNvPr id="7" name="Zástupný symbol pro obsah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1896" y="3861048"/>
                <a:ext cx="8229600" cy="1944216"/>
              </a:xfrm>
              <a:prstGeom prst="rect">
                <a:avLst/>
              </a:prstGeom>
              <a:blipFill rotWithShape="1">
                <a:blip r:embed="rId3"/>
                <a:stretch>
                  <a:fillRect l="-1704" t="-3762" r="-741" b="-8777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7390243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6" name="Zástupný symbol pro obsah 5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260649"/>
                <a:ext cx="8229600" cy="1584175"/>
              </a:xfrm>
            </p:spPr>
            <p:txBody>
              <a:bodyPr>
                <a:normAutofit lnSpcReduction="10000"/>
              </a:bodyPr>
              <a:lstStyle/>
              <a:p>
                <a:pPr marL="0" indent="0">
                  <a:buNone/>
                </a:pPr>
                <a:r>
                  <a:rPr lang="cs-CZ" b="1" dirty="0" smtClean="0">
                    <a:solidFill>
                      <a:srgbClr val="00B050"/>
                    </a:solidFill>
                  </a:rPr>
                  <a:t>Příklad </a:t>
                </a:r>
                <a:r>
                  <a:rPr lang="cs-CZ" b="1" dirty="0">
                    <a:solidFill>
                      <a:srgbClr val="00B050"/>
                    </a:solidFill>
                  </a:rPr>
                  <a:t>1</a:t>
                </a:r>
                <a:r>
                  <a:rPr lang="cs-CZ" b="1" dirty="0" smtClean="0">
                    <a:solidFill>
                      <a:srgbClr val="00B050"/>
                    </a:solidFill>
                  </a:rPr>
                  <a:t> (řešený)</a:t>
                </a:r>
              </a:p>
              <a:p>
                <a:pPr marL="0" indent="0">
                  <a:buNone/>
                </a:pPr>
                <a:r>
                  <a:rPr lang="cs-CZ" sz="3000" dirty="0" smtClean="0"/>
                  <a:t>Ukažte, že daná posloupnost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cs-CZ" sz="3000" i="1" smtClean="0">
                            <a:latin typeface="Cambria Math"/>
                          </a:rPr>
                        </m:ctrlPr>
                      </m:sSubSupPr>
                      <m:e>
                        <m:d>
                          <m:dPr>
                            <m:ctrlPr>
                              <a:rPr lang="cs-CZ" sz="3000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cs-CZ" sz="3000" b="0" i="1" smtClean="0">
                                <a:latin typeface="Cambria Math"/>
                              </a:rPr>
                              <m:t>2</m:t>
                            </m:r>
                            <m:r>
                              <a:rPr lang="cs-CZ" sz="3000" b="0" i="1" smtClean="0">
                                <a:latin typeface="Cambria Math"/>
                              </a:rPr>
                              <m:t>𝑛</m:t>
                            </m:r>
                            <m:r>
                              <a:rPr lang="cs-CZ" sz="3000" b="0" i="1" smtClean="0">
                                <a:latin typeface="Cambria Math"/>
                              </a:rPr>
                              <m:t>−5</m:t>
                            </m:r>
                          </m:e>
                        </m:d>
                      </m:e>
                      <m:sub>
                        <m:r>
                          <a:rPr lang="cs-CZ" sz="3000" i="1">
                            <a:latin typeface="Cambria Math"/>
                          </a:rPr>
                          <m:t>𝑛</m:t>
                        </m:r>
                        <m:r>
                          <a:rPr lang="cs-CZ" sz="3000" i="1">
                            <a:latin typeface="Cambria Math"/>
                          </a:rPr>
                          <m:t>=1</m:t>
                        </m:r>
                      </m:sub>
                      <m:sup>
                        <m:r>
                          <a:rPr lang="cs-CZ" sz="3000" i="1">
                            <a:latin typeface="Cambria Math"/>
                          </a:rPr>
                          <m:t>∞</m:t>
                        </m:r>
                      </m:sup>
                    </m:sSubSup>
                  </m:oMath>
                </a14:m>
                <a:r>
                  <a:rPr lang="cs-CZ" sz="3000" dirty="0" smtClean="0"/>
                  <a:t> je aritmetická a určete její diferenci.</a:t>
                </a:r>
              </a:p>
            </p:txBody>
          </p:sp>
        </mc:Choice>
        <mc:Fallback xmlns="">
          <p:sp>
            <p:nvSpPr>
              <p:cNvPr id="6" name="Zástupný symbol pro obsah 5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260649"/>
                <a:ext cx="8229600" cy="1584175"/>
              </a:xfrm>
              <a:blipFill rotWithShape="1">
                <a:blip r:embed="rId2"/>
                <a:stretch>
                  <a:fillRect l="-1852" t="-8077" b="-3462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Zástupný symbol pro obsah 5"/>
              <p:cNvSpPr txBox="1">
                <a:spLocks/>
              </p:cNvSpPr>
              <p:nvPr/>
            </p:nvSpPr>
            <p:spPr>
              <a:xfrm>
                <a:off x="459594" y="1772815"/>
                <a:ext cx="8229600" cy="1944217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r>
                  <a:rPr lang="cs-CZ" b="1" dirty="0" smtClean="0">
                    <a:solidFill>
                      <a:srgbClr val="00B050"/>
                    </a:solidFill>
                  </a:rPr>
                  <a:t>Řešení</a:t>
                </a:r>
                <a:r>
                  <a:rPr lang="cs-CZ" sz="2600" b="0" i="1" dirty="0" smtClean="0">
                    <a:latin typeface="Cambria Math"/>
                  </a:rPr>
                  <a:t/>
                </a:r>
                <a:br>
                  <a:rPr lang="cs-CZ" sz="2600" b="0" i="1" dirty="0" smtClean="0">
                    <a:latin typeface="Cambria Math"/>
                  </a:rPr>
                </a:br>
                <a:r>
                  <a:rPr lang="cs-CZ" sz="2600" b="0" dirty="0" smtClean="0"/>
                  <a:t>Posloupnost je dána vzorcem pro n-</a:t>
                </a:r>
                <a:r>
                  <a:rPr lang="cs-CZ" sz="2600" b="0" dirty="0" err="1" smtClean="0"/>
                  <a:t>tý</a:t>
                </a:r>
                <a:r>
                  <a:rPr lang="cs-CZ" sz="2600" b="0" dirty="0" smtClean="0"/>
                  <a:t> člen. Naším úkolem je ukázat, že existuje takové číslo </a:t>
                </a:r>
                <a14:m>
                  <m:oMath xmlns:m="http://schemas.openxmlformats.org/officeDocument/2006/math">
                    <m:r>
                      <a:rPr lang="cs-CZ" sz="2600" b="0" i="1" smtClean="0">
                        <a:latin typeface="Cambria Math"/>
                      </a:rPr>
                      <m:t>𝑑</m:t>
                    </m:r>
                    <m:r>
                      <a:rPr lang="cs-CZ" sz="2600" b="0" i="1" smtClean="0">
                        <a:latin typeface="Cambria Math"/>
                        <a:ea typeface="Cambria Math"/>
                      </a:rPr>
                      <m:t>∈</m:t>
                    </m:r>
                    <m:r>
                      <a:rPr lang="cs-CZ" sz="2600" b="0" i="1" smtClean="0">
                        <a:latin typeface="Cambria Math"/>
                        <a:ea typeface="Cambria Math"/>
                      </a:rPr>
                      <m:t>𝑅</m:t>
                    </m:r>
                  </m:oMath>
                </a14:m>
                <a:r>
                  <a:rPr lang="cs-CZ" sz="2600" dirty="0" smtClean="0"/>
                  <a:t>, že pro všechna </a:t>
                </a:r>
                <a14:m>
                  <m:oMath xmlns:m="http://schemas.openxmlformats.org/officeDocument/2006/math">
                    <m:r>
                      <a:rPr lang="cs-CZ" sz="2600" b="0" i="1" smtClean="0">
                        <a:latin typeface="Cambria Math"/>
                      </a:rPr>
                      <m:t>𝑛</m:t>
                    </m:r>
                    <m:r>
                      <a:rPr lang="cs-CZ" sz="2600" b="0" i="1" smtClean="0">
                        <a:latin typeface="Cambria Math"/>
                        <a:ea typeface="Cambria Math"/>
                      </a:rPr>
                      <m:t>∈</m:t>
                    </m:r>
                    <m:r>
                      <a:rPr lang="cs-CZ" sz="2600" b="0" i="1" smtClean="0">
                        <a:latin typeface="Cambria Math"/>
                        <a:ea typeface="Cambria Math"/>
                      </a:rPr>
                      <m:t>𝑁</m:t>
                    </m:r>
                  </m:oMath>
                </a14:m>
                <a:r>
                  <a:rPr lang="cs-CZ" sz="2600" dirty="0" smtClean="0"/>
                  <a:t> platí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2600" i="1">
                            <a:latin typeface="Cambria Math"/>
                          </a:rPr>
                        </m:ctrlPr>
                      </m:sSubPr>
                      <m:e>
                        <m:r>
                          <a:rPr lang="cs-CZ" sz="2600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2600" i="1">
                            <a:latin typeface="Cambria Math"/>
                          </a:rPr>
                          <m:t>𝑛</m:t>
                        </m:r>
                        <m:r>
                          <a:rPr lang="cs-CZ" sz="2600" i="1">
                            <a:latin typeface="Cambria Math"/>
                          </a:rPr>
                          <m:t>+1</m:t>
                        </m:r>
                      </m:sub>
                    </m:sSub>
                    <m:r>
                      <a:rPr lang="cs-CZ" sz="2600" i="1">
                        <a:latin typeface="Cambria Math"/>
                      </a:rPr>
                      <m:t>−</m:t>
                    </m:r>
                    <m:sSub>
                      <m:sSubPr>
                        <m:ctrlPr>
                          <a:rPr lang="cs-CZ" sz="2600" i="1">
                            <a:latin typeface="Cambria Math"/>
                          </a:rPr>
                        </m:ctrlPr>
                      </m:sSubPr>
                      <m:e>
                        <m:r>
                          <a:rPr lang="cs-CZ" sz="2600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2600" i="1">
                            <a:latin typeface="Cambria Math"/>
                          </a:rPr>
                          <m:t>𝑛</m:t>
                        </m:r>
                      </m:sub>
                    </m:sSub>
                    <m:r>
                      <a:rPr lang="cs-CZ" sz="2600" i="1">
                        <a:latin typeface="Cambria Math"/>
                      </a:rPr>
                      <m:t>=</m:t>
                    </m:r>
                    <m:r>
                      <a:rPr lang="cs-CZ" sz="2600" i="1">
                        <a:latin typeface="Cambria Math"/>
                      </a:rPr>
                      <m:t>𝑑</m:t>
                    </m:r>
                  </m:oMath>
                </a14:m>
                <a:r>
                  <a:rPr lang="cs-CZ" sz="2600" dirty="0" smtClean="0"/>
                  <a:t>.</a:t>
                </a:r>
              </a:p>
            </p:txBody>
          </p:sp>
        </mc:Choice>
        <mc:Fallback xmlns="">
          <p:sp>
            <p:nvSpPr>
              <p:cNvPr id="7" name="Zástupný symbol pro obsah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9594" y="1772815"/>
                <a:ext cx="8229600" cy="1944217"/>
              </a:xfrm>
              <a:prstGeom prst="rect">
                <a:avLst/>
              </a:prstGeom>
              <a:blipFill rotWithShape="1">
                <a:blip r:embed="rId3"/>
                <a:stretch>
                  <a:fillRect l="-1852" t="-3762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Zástupný symbol pro obsah 4"/>
              <p:cNvSpPr txBox="1">
                <a:spLocks/>
              </p:cNvSpPr>
              <p:nvPr/>
            </p:nvSpPr>
            <p:spPr>
              <a:xfrm>
                <a:off x="427050" y="3717032"/>
                <a:ext cx="8229600" cy="576064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cs-CZ" sz="26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26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2600" b="0" i="1" smtClean="0">
                            <a:latin typeface="Cambria Math"/>
                          </a:rPr>
                          <m:t>𝑛</m:t>
                        </m:r>
                      </m:sub>
                    </m:sSub>
                    <m:r>
                      <a:rPr lang="cs-CZ" sz="2600" b="0" i="1" smtClean="0">
                        <a:latin typeface="Cambria Math"/>
                      </a:rPr>
                      <m:t>=</m:t>
                    </m:r>
                    <m:r>
                      <a:rPr lang="cs-CZ" sz="2600" b="0" i="0" smtClean="0">
                        <a:latin typeface="Cambria Math"/>
                      </a:rPr>
                      <m:t>2</m:t>
                    </m:r>
                    <m:r>
                      <m:rPr>
                        <m:sty m:val="p"/>
                      </m:rPr>
                      <a:rPr lang="cs-CZ" sz="2600" b="0" i="0" smtClean="0">
                        <a:latin typeface="Cambria Math"/>
                      </a:rPr>
                      <m:t>n</m:t>
                    </m:r>
                    <m:r>
                      <a:rPr lang="cs-CZ" sz="2600" b="0" i="0" smtClean="0">
                        <a:latin typeface="Cambria Math"/>
                      </a:rPr>
                      <m:t>−5,</m:t>
                    </m:r>
                    <m:sSub>
                      <m:sSubPr>
                        <m:ctrlPr>
                          <a:rPr lang="cs-CZ" sz="26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26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2600" b="0" i="1" smtClean="0">
                            <a:latin typeface="Cambria Math"/>
                          </a:rPr>
                          <m:t>𝑛</m:t>
                        </m:r>
                        <m:r>
                          <a:rPr lang="cs-CZ" sz="2600" b="0" i="1" smtClean="0">
                            <a:latin typeface="Cambria Math"/>
                          </a:rPr>
                          <m:t>+1</m:t>
                        </m:r>
                      </m:sub>
                    </m:sSub>
                    <m:r>
                      <a:rPr lang="cs-CZ" sz="2600" b="0" i="1" smtClean="0">
                        <a:latin typeface="Cambria Math"/>
                      </a:rPr>
                      <m:t>=2</m:t>
                    </m:r>
                    <m:d>
                      <m:dPr>
                        <m:ctrlPr>
                          <a:rPr lang="cs-CZ" sz="2600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cs-CZ" sz="2600" b="0" i="1" smtClean="0">
                            <a:latin typeface="Cambria Math"/>
                          </a:rPr>
                          <m:t>𝑛</m:t>
                        </m:r>
                        <m:r>
                          <a:rPr lang="cs-CZ" sz="2600" b="0" i="1" smtClean="0">
                            <a:latin typeface="Cambria Math"/>
                          </a:rPr>
                          <m:t>+1</m:t>
                        </m:r>
                      </m:e>
                    </m:d>
                    <m:r>
                      <a:rPr lang="cs-CZ" sz="2600" b="0" i="1" smtClean="0">
                        <a:latin typeface="Cambria Math"/>
                      </a:rPr>
                      <m:t>−5=2</m:t>
                    </m:r>
                    <m:r>
                      <a:rPr lang="cs-CZ" sz="2600" b="0" i="1" smtClean="0">
                        <a:latin typeface="Cambria Math"/>
                      </a:rPr>
                      <m:t>𝑛</m:t>
                    </m:r>
                    <m:r>
                      <a:rPr lang="cs-CZ" sz="2600" b="0" i="1" smtClean="0">
                        <a:latin typeface="Cambria Math"/>
                      </a:rPr>
                      <m:t>−3</m:t>
                    </m:r>
                  </m:oMath>
                </a14:m>
                <a:r>
                  <a:rPr lang="cs-CZ" sz="2600" dirty="0" smtClean="0">
                    <a:solidFill>
                      <a:prstClr val="black"/>
                    </a:solidFill>
                  </a:rPr>
                  <a:t>,</a:t>
                </a:r>
              </a:p>
            </p:txBody>
          </p:sp>
        </mc:Choice>
        <mc:Fallback xmlns="">
          <p:sp>
            <p:nvSpPr>
              <p:cNvPr id="17" name="Zástupný symbol pro obsah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7050" y="3717032"/>
                <a:ext cx="8229600" cy="576064"/>
              </a:xfrm>
              <a:prstGeom prst="rect">
                <a:avLst/>
              </a:prstGeom>
              <a:blipFill rotWithShape="1">
                <a:blip r:embed="rId4"/>
                <a:stretch>
                  <a:fillRect t="-8511" b="-12766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Zástupný symbol pro obsah 4"/>
              <p:cNvSpPr txBox="1">
                <a:spLocks/>
              </p:cNvSpPr>
              <p:nvPr/>
            </p:nvSpPr>
            <p:spPr>
              <a:xfrm>
                <a:off x="444380" y="4445496"/>
                <a:ext cx="8229600" cy="576064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r>
                  <a:rPr lang="cs-CZ" sz="2600" dirty="0" smtClean="0"/>
                  <a:t>a</a:t>
                </a:r>
                <a:r>
                  <a:rPr lang="cs-CZ" sz="2600" b="0" dirty="0" smtClean="0"/>
                  <a:t> tedy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26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26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2600" b="0" i="1" smtClean="0">
                            <a:latin typeface="Cambria Math"/>
                          </a:rPr>
                          <m:t>𝑛</m:t>
                        </m:r>
                        <m:r>
                          <a:rPr lang="cs-CZ" sz="2600" b="0" i="1" smtClean="0">
                            <a:latin typeface="Cambria Math"/>
                          </a:rPr>
                          <m:t>+1</m:t>
                        </m:r>
                      </m:sub>
                    </m:sSub>
                    <m:r>
                      <a:rPr lang="cs-CZ" sz="2600" b="0" i="1" smtClean="0">
                        <a:latin typeface="Cambria Math"/>
                      </a:rPr>
                      <m:t>−</m:t>
                    </m:r>
                    <m:sSub>
                      <m:sSubPr>
                        <m:ctrlPr>
                          <a:rPr lang="cs-CZ" sz="26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26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2600" b="0" i="1" smtClean="0">
                            <a:latin typeface="Cambria Math"/>
                          </a:rPr>
                          <m:t>𝑛</m:t>
                        </m:r>
                      </m:sub>
                    </m:sSub>
                    <m:r>
                      <a:rPr lang="cs-CZ" sz="2600" b="0" i="1" smtClean="0">
                        <a:latin typeface="Cambria Math"/>
                      </a:rPr>
                      <m:t>=2</m:t>
                    </m:r>
                    <m:r>
                      <a:rPr lang="cs-CZ" sz="2600" b="0" i="1" smtClean="0">
                        <a:latin typeface="Cambria Math"/>
                      </a:rPr>
                      <m:t>𝑛</m:t>
                    </m:r>
                    <m:r>
                      <a:rPr lang="cs-CZ" sz="2600" b="0" i="1" smtClean="0">
                        <a:latin typeface="Cambria Math"/>
                      </a:rPr>
                      <m:t>−3−2</m:t>
                    </m:r>
                    <m:r>
                      <a:rPr lang="cs-CZ" sz="2600" b="0" i="1" smtClean="0">
                        <a:latin typeface="Cambria Math"/>
                      </a:rPr>
                      <m:t>𝑛</m:t>
                    </m:r>
                    <m:r>
                      <a:rPr lang="cs-CZ" sz="2600" b="0" i="1" smtClean="0">
                        <a:latin typeface="Cambria Math"/>
                      </a:rPr>
                      <m:t>+5=2</m:t>
                    </m:r>
                  </m:oMath>
                </a14:m>
                <a:r>
                  <a:rPr lang="cs-CZ" sz="2600" dirty="0" smtClean="0">
                    <a:solidFill>
                      <a:prstClr val="black"/>
                    </a:solidFill>
                  </a:rPr>
                  <a:t>,</a:t>
                </a:r>
              </a:p>
            </p:txBody>
          </p:sp>
        </mc:Choice>
        <mc:Fallback xmlns="">
          <p:sp>
            <p:nvSpPr>
              <p:cNvPr id="9" name="Zástupný symbol pro obsah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4380" y="4445496"/>
                <a:ext cx="8229600" cy="576064"/>
              </a:xfrm>
              <a:prstGeom prst="rect">
                <a:avLst/>
              </a:prstGeom>
              <a:blipFill rotWithShape="1">
                <a:blip r:embed="rId5"/>
                <a:stretch>
                  <a:fillRect l="-1333" t="-8421" b="-11579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Zástupný symbol pro obsah 4"/>
              <p:cNvSpPr txBox="1">
                <a:spLocks/>
              </p:cNvSpPr>
              <p:nvPr/>
            </p:nvSpPr>
            <p:spPr>
              <a:xfrm>
                <a:off x="459594" y="5228885"/>
                <a:ext cx="8229600" cy="576064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r>
                  <a:rPr lang="cs-CZ" sz="2600" dirty="0" smtClean="0"/>
                  <a:t>neboli</a:t>
                </a:r>
                <a:r>
                  <a:rPr lang="cs-CZ" sz="2600" b="0" dirty="0" smtClean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26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26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2600" b="0" i="1" smtClean="0">
                            <a:latin typeface="Cambria Math"/>
                          </a:rPr>
                          <m:t>𝑛</m:t>
                        </m:r>
                        <m:r>
                          <a:rPr lang="cs-CZ" sz="2600" b="0" i="1" smtClean="0">
                            <a:latin typeface="Cambria Math"/>
                          </a:rPr>
                          <m:t>+1</m:t>
                        </m:r>
                      </m:sub>
                    </m:sSub>
                    <m:r>
                      <a:rPr lang="cs-CZ" sz="2600" b="0" i="1" smtClean="0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cs-CZ" sz="26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26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2600" b="0" i="1" smtClean="0">
                            <a:latin typeface="Cambria Math"/>
                          </a:rPr>
                          <m:t>𝑛</m:t>
                        </m:r>
                      </m:sub>
                    </m:sSub>
                    <m:r>
                      <a:rPr lang="cs-CZ" sz="2600" b="0" i="1" smtClean="0">
                        <a:latin typeface="Cambria Math"/>
                      </a:rPr>
                      <m:t>+2</m:t>
                    </m:r>
                  </m:oMath>
                </a14:m>
                <a:r>
                  <a:rPr lang="cs-CZ" sz="2600" dirty="0" smtClean="0">
                    <a:solidFill>
                      <a:prstClr val="black"/>
                    </a:solidFill>
                  </a:rPr>
                  <a:t>.</a:t>
                </a:r>
              </a:p>
            </p:txBody>
          </p:sp>
        </mc:Choice>
        <mc:Fallback xmlns="">
          <p:sp>
            <p:nvSpPr>
              <p:cNvPr id="11" name="Zástupný symbol pro obsah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9594" y="5228885"/>
                <a:ext cx="8229600" cy="576064"/>
              </a:xfrm>
              <a:prstGeom prst="rect">
                <a:avLst/>
              </a:prstGeom>
              <a:blipFill rotWithShape="1">
                <a:blip r:embed="rId6"/>
                <a:stretch>
                  <a:fillRect l="-1259" t="-8511" b="-12766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Zástupný symbol pro obsah 4"/>
              <p:cNvSpPr txBox="1">
                <a:spLocks/>
              </p:cNvSpPr>
              <p:nvPr/>
            </p:nvSpPr>
            <p:spPr>
              <a:xfrm>
                <a:off x="445778" y="5957349"/>
                <a:ext cx="8518710" cy="576064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r>
                  <a:rPr lang="cs-CZ" sz="2600" dirty="0" smtClean="0"/>
                  <a:t>Posloupnost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cs-CZ" sz="2600" i="1">
                            <a:latin typeface="Cambria Math"/>
                          </a:rPr>
                        </m:ctrlPr>
                      </m:sSubSupPr>
                      <m:e>
                        <m:d>
                          <m:dPr>
                            <m:ctrlPr>
                              <a:rPr lang="cs-CZ" sz="2600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cs-CZ" sz="2600" i="1">
                                <a:latin typeface="Cambria Math"/>
                              </a:rPr>
                              <m:t>2</m:t>
                            </m:r>
                            <m:r>
                              <a:rPr lang="cs-CZ" sz="2600" i="1">
                                <a:latin typeface="Cambria Math"/>
                              </a:rPr>
                              <m:t>𝑛</m:t>
                            </m:r>
                            <m:r>
                              <a:rPr lang="cs-CZ" sz="2600" i="1">
                                <a:latin typeface="Cambria Math"/>
                              </a:rPr>
                              <m:t>−5</m:t>
                            </m:r>
                          </m:e>
                        </m:d>
                      </m:e>
                      <m:sub>
                        <m:r>
                          <a:rPr lang="cs-CZ" sz="2600" i="1">
                            <a:latin typeface="Cambria Math"/>
                          </a:rPr>
                          <m:t>𝑛</m:t>
                        </m:r>
                        <m:r>
                          <a:rPr lang="cs-CZ" sz="2600" i="1">
                            <a:latin typeface="Cambria Math"/>
                          </a:rPr>
                          <m:t>=1</m:t>
                        </m:r>
                      </m:sub>
                      <m:sup>
                        <m:r>
                          <a:rPr lang="cs-CZ" sz="2600" i="1">
                            <a:latin typeface="Cambria Math"/>
                          </a:rPr>
                          <m:t>∞</m:t>
                        </m:r>
                      </m:sup>
                    </m:sSubSup>
                  </m:oMath>
                </a14:m>
                <a:r>
                  <a:rPr lang="cs-CZ" sz="2600" dirty="0" smtClean="0">
                    <a:solidFill>
                      <a:prstClr val="black"/>
                    </a:solidFill>
                  </a:rPr>
                  <a:t> je aritmetická, její diference </a:t>
                </a:r>
                <a14:m>
                  <m:oMath xmlns:m="http://schemas.openxmlformats.org/officeDocument/2006/math">
                    <m:r>
                      <a:rPr lang="cs-CZ" sz="2600" b="0" i="1" smtClean="0">
                        <a:solidFill>
                          <a:prstClr val="black"/>
                        </a:solidFill>
                        <a:latin typeface="Cambria Math"/>
                      </a:rPr>
                      <m:t>𝑑</m:t>
                    </m:r>
                    <m:r>
                      <a:rPr lang="cs-CZ" sz="2600" b="0" i="1" smtClean="0">
                        <a:solidFill>
                          <a:prstClr val="black"/>
                        </a:solidFill>
                        <a:latin typeface="Cambria Math"/>
                      </a:rPr>
                      <m:t>=2</m:t>
                    </m:r>
                  </m:oMath>
                </a14:m>
                <a:r>
                  <a:rPr lang="cs-CZ" sz="2600" dirty="0" smtClean="0">
                    <a:solidFill>
                      <a:prstClr val="black"/>
                    </a:solidFill>
                  </a:rPr>
                  <a:t>.</a:t>
                </a:r>
              </a:p>
            </p:txBody>
          </p:sp>
        </mc:Choice>
        <mc:Fallback xmlns="">
          <p:sp>
            <p:nvSpPr>
              <p:cNvPr id="13" name="Zástupný symbol pro obsah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5778" y="5957349"/>
                <a:ext cx="8518710" cy="576064"/>
              </a:xfrm>
              <a:prstGeom prst="rect">
                <a:avLst/>
              </a:prstGeom>
              <a:blipFill rotWithShape="1">
                <a:blip r:embed="rId7"/>
                <a:stretch>
                  <a:fillRect l="-1216" t="-8421" b="-11579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5511409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  <p:bldP spid="7" grpId="0"/>
      <p:bldP spid="17" grpId="0"/>
      <p:bldP spid="9" grpId="0"/>
      <p:bldP spid="11" grpId="0"/>
      <p:bldP spid="1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6" name="Zástupný symbol pro obsah 5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260649"/>
                <a:ext cx="8229600" cy="1728191"/>
              </a:xfrm>
            </p:spPr>
            <p:txBody>
              <a:bodyPr>
                <a:normAutofit lnSpcReduction="10000"/>
              </a:bodyPr>
              <a:lstStyle/>
              <a:p>
                <a:pPr marL="0" indent="0">
                  <a:buNone/>
                </a:pPr>
                <a:r>
                  <a:rPr lang="cs-CZ" b="1" dirty="0" smtClean="0">
                    <a:solidFill>
                      <a:srgbClr val="00B050"/>
                    </a:solidFill>
                  </a:rPr>
                  <a:t>Příklad </a:t>
                </a:r>
                <a:r>
                  <a:rPr lang="cs-CZ" b="1" dirty="0">
                    <a:solidFill>
                      <a:srgbClr val="00B050"/>
                    </a:solidFill>
                  </a:rPr>
                  <a:t>2</a:t>
                </a:r>
                <a:r>
                  <a:rPr lang="cs-CZ" b="1" dirty="0" smtClean="0">
                    <a:solidFill>
                      <a:srgbClr val="00B050"/>
                    </a:solidFill>
                  </a:rPr>
                  <a:t> (řešený)</a:t>
                </a:r>
              </a:p>
              <a:p>
                <a:pPr marL="0" indent="0">
                  <a:buNone/>
                </a:pPr>
                <a:r>
                  <a:rPr lang="cs-CZ" sz="3000" dirty="0" smtClean="0"/>
                  <a:t>Zjistěte, zda je daná posloupnost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cs-CZ" sz="3000" i="1" smtClean="0">
                            <a:latin typeface="Cambria Math"/>
                          </a:rPr>
                        </m:ctrlPr>
                      </m:sSubSupPr>
                      <m:e>
                        <m:d>
                          <m:dPr>
                            <m:ctrlPr>
                              <a:rPr lang="cs-CZ" sz="3000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cs-CZ" sz="3000" b="0" i="1" smtClean="0">
                                <a:latin typeface="Cambria Math"/>
                              </a:rPr>
                              <m:t>𝑛</m:t>
                            </m:r>
                            <m:d>
                              <m:dPr>
                                <m:ctrlPr>
                                  <a:rPr lang="cs-CZ" sz="3000" b="0" i="1" smtClean="0">
                                    <a:latin typeface="Cambria Math"/>
                                  </a:rPr>
                                </m:ctrlPr>
                              </m:dPr>
                              <m:e>
                                <m:r>
                                  <a:rPr lang="cs-CZ" sz="3000" b="0" i="1" smtClean="0">
                                    <a:latin typeface="Cambria Math"/>
                                  </a:rPr>
                                  <m:t>𝑛</m:t>
                                </m:r>
                                <m:r>
                                  <a:rPr lang="cs-CZ" sz="3000" b="0" i="1" smtClean="0">
                                    <a:latin typeface="Cambria Math"/>
                                  </a:rPr>
                                  <m:t>−3</m:t>
                                </m:r>
                              </m:e>
                            </m:d>
                          </m:e>
                        </m:d>
                      </m:e>
                      <m:sub>
                        <m:r>
                          <a:rPr lang="cs-CZ" sz="3000" i="1">
                            <a:latin typeface="Cambria Math"/>
                          </a:rPr>
                          <m:t>𝑛</m:t>
                        </m:r>
                        <m:r>
                          <a:rPr lang="cs-CZ" sz="3000" i="1">
                            <a:latin typeface="Cambria Math"/>
                          </a:rPr>
                          <m:t>=1</m:t>
                        </m:r>
                      </m:sub>
                      <m:sup>
                        <m:r>
                          <a:rPr lang="cs-CZ" sz="3000" i="1">
                            <a:latin typeface="Cambria Math"/>
                          </a:rPr>
                          <m:t>∞</m:t>
                        </m:r>
                      </m:sup>
                    </m:sSubSup>
                  </m:oMath>
                </a14:m>
                <a:r>
                  <a:rPr lang="cs-CZ" sz="3000" dirty="0" smtClean="0"/>
                  <a:t>  aritmetická.</a:t>
                </a:r>
              </a:p>
            </p:txBody>
          </p:sp>
        </mc:Choice>
        <mc:Fallback xmlns="">
          <p:sp>
            <p:nvSpPr>
              <p:cNvPr id="6" name="Zástupný symbol pro obsah 5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260649"/>
                <a:ext cx="8229600" cy="1728191"/>
              </a:xfrm>
              <a:blipFill rotWithShape="1">
                <a:blip r:embed="rId2"/>
                <a:stretch>
                  <a:fillRect l="-1852" t="-7420" b="-6007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Zástupný symbol pro obsah 5"/>
              <p:cNvSpPr txBox="1">
                <a:spLocks/>
              </p:cNvSpPr>
              <p:nvPr/>
            </p:nvSpPr>
            <p:spPr>
              <a:xfrm>
                <a:off x="459594" y="1772815"/>
                <a:ext cx="8229600" cy="1800201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r>
                  <a:rPr lang="cs-CZ" b="1" dirty="0" smtClean="0">
                    <a:solidFill>
                      <a:srgbClr val="00B050"/>
                    </a:solidFill>
                  </a:rPr>
                  <a:t>Řešení</a:t>
                </a:r>
                <a:r>
                  <a:rPr lang="cs-CZ" sz="2600" b="0" i="1" dirty="0" smtClean="0">
                    <a:latin typeface="Cambria Math"/>
                  </a:rPr>
                  <a:t/>
                </a:r>
                <a:br>
                  <a:rPr lang="cs-CZ" sz="2600" b="0" i="1" dirty="0" smtClean="0">
                    <a:latin typeface="Cambria Math"/>
                  </a:rPr>
                </a:br>
                <a:r>
                  <a:rPr lang="cs-CZ" sz="2600" b="0" dirty="0" smtClean="0"/>
                  <a:t>Posloupnost je dána vzorcem pro n-</a:t>
                </a:r>
                <a:r>
                  <a:rPr lang="cs-CZ" sz="2600" b="0" dirty="0" err="1" smtClean="0"/>
                  <a:t>tý</a:t>
                </a:r>
                <a:r>
                  <a:rPr lang="cs-CZ" sz="2600" b="0" dirty="0" smtClean="0"/>
                  <a:t> člen. Naším úkolem je zjistit, zda existuje takové číslo </a:t>
                </a:r>
                <a14:m>
                  <m:oMath xmlns:m="http://schemas.openxmlformats.org/officeDocument/2006/math">
                    <m:r>
                      <a:rPr lang="cs-CZ" sz="2600" b="0" i="1" smtClean="0">
                        <a:latin typeface="Cambria Math"/>
                      </a:rPr>
                      <m:t>𝑑</m:t>
                    </m:r>
                    <m:r>
                      <a:rPr lang="cs-CZ" sz="2600" b="0" i="1" smtClean="0">
                        <a:latin typeface="Cambria Math"/>
                        <a:ea typeface="Cambria Math"/>
                      </a:rPr>
                      <m:t>∈</m:t>
                    </m:r>
                    <m:r>
                      <a:rPr lang="cs-CZ" sz="2600" b="0" i="1" smtClean="0">
                        <a:latin typeface="Cambria Math"/>
                        <a:ea typeface="Cambria Math"/>
                      </a:rPr>
                      <m:t>𝑅</m:t>
                    </m:r>
                  </m:oMath>
                </a14:m>
                <a:r>
                  <a:rPr lang="cs-CZ" sz="2600" dirty="0" smtClean="0"/>
                  <a:t>, že pro všechna </a:t>
                </a:r>
                <a14:m>
                  <m:oMath xmlns:m="http://schemas.openxmlformats.org/officeDocument/2006/math">
                    <m:r>
                      <a:rPr lang="cs-CZ" sz="2600" b="0" i="1" smtClean="0">
                        <a:latin typeface="Cambria Math"/>
                      </a:rPr>
                      <m:t>𝑛</m:t>
                    </m:r>
                    <m:r>
                      <a:rPr lang="cs-CZ" sz="2600" b="0" i="1" smtClean="0">
                        <a:latin typeface="Cambria Math"/>
                        <a:ea typeface="Cambria Math"/>
                      </a:rPr>
                      <m:t>∈</m:t>
                    </m:r>
                    <m:r>
                      <a:rPr lang="cs-CZ" sz="2600" b="0" i="1" smtClean="0">
                        <a:latin typeface="Cambria Math"/>
                        <a:ea typeface="Cambria Math"/>
                      </a:rPr>
                      <m:t>𝑁</m:t>
                    </m:r>
                  </m:oMath>
                </a14:m>
                <a:r>
                  <a:rPr lang="cs-CZ" sz="2600" dirty="0" smtClean="0"/>
                  <a:t> platí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2600" i="1">
                            <a:latin typeface="Cambria Math"/>
                          </a:rPr>
                        </m:ctrlPr>
                      </m:sSubPr>
                      <m:e>
                        <m:r>
                          <a:rPr lang="cs-CZ" sz="2600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2600" i="1">
                            <a:latin typeface="Cambria Math"/>
                          </a:rPr>
                          <m:t>𝑛</m:t>
                        </m:r>
                        <m:r>
                          <a:rPr lang="cs-CZ" sz="2600" i="1">
                            <a:latin typeface="Cambria Math"/>
                          </a:rPr>
                          <m:t>+1</m:t>
                        </m:r>
                      </m:sub>
                    </m:sSub>
                    <m:r>
                      <a:rPr lang="cs-CZ" sz="2600" i="1">
                        <a:latin typeface="Cambria Math"/>
                      </a:rPr>
                      <m:t>−</m:t>
                    </m:r>
                    <m:sSub>
                      <m:sSubPr>
                        <m:ctrlPr>
                          <a:rPr lang="cs-CZ" sz="2600" i="1">
                            <a:latin typeface="Cambria Math"/>
                          </a:rPr>
                        </m:ctrlPr>
                      </m:sSubPr>
                      <m:e>
                        <m:r>
                          <a:rPr lang="cs-CZ" sz="2600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2600" i="1">
                            <a:latin typeface="Cambria Math"/>
                          </a:rPr>
                          <m:t>𝑛</m:t>
                        </m:r>
                      </m:sub>
                    </m:sSub>
                    <m:r>
                      <a:rPr lang="cs-CZ" sz="2600" i="1">
                        <a:latin typeface="Cambria Math"/>
                      </a:rPr>
                      <m:t>=</m:t>
                    </m:r>
                    <m:r>
                      <a:rPr lang="cs-CZ" sz="2600" i="1">
                        <a:latin typeface="Cambria Math"/>
                      </a:rPr>
                      <m:t>𝑑</m:t>
                    </m:r>
                  </m:oMath>
                </a14:m>
                <a:r>
                  <a:rPr lang="cs-CZ" sz="2600" dirty="0" smtClean="0"/>
                  <a:t>.</a:t>
                </a:r>
              </a:p>
            </p:txBody>
          </p:sp>
        </mc:Choice>
        <mc:Fallback xmlns="">
          <p:sp>
            <p:nvSpPr>
              <p:cNvPr id="7" name="Zástupný symbol pro obsah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9594" y="1772815"/>
                <a:ext cx="8229600" cy="1800201"/>
              </a:xfrm>
              <a:prstGeom prst="rect">
                <a:avLst/>
              </a:prstGeom>
              <a:blipFill rotWithShape="1">
                <a:blip r:embed="rId3"/>
                <a:stretch>
                  <a:fillRect l="-1852" t="-4068" b="-7119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Zástupný symbol pro obsah 4"/>
              <p:cNvSpPr txBox="1">
                <a:spLocks/>
              </p:cNvSpPr>
              <p:nvPr/>
            </p:nvSpPr>
            <p:spPr>
              <a:xfrm>
                <a:off x="427050" y="3573016"/>
                <a:ext cx="8229600" cy="872480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cs-CZ" sz="260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cs-CZ" sz="2600" b="0" i="1" smtClean="0">
                              <a:latin typeface="Cambria Math"/>
                            </a:rPr>
                            <m:t>𝑎</m:t>
                          </m:r>
                        </m:e>
                        <m:sub>
                          <m:r>
                            <a:rPr lang="cs-CZ" sz="2600" b="0" i="1" smtClean="0">
                              <a:latin typeface="Cambria Math"/>
                            </a:rPr>
                            <m:t>𝑛</m:t>
                          </m:r>
                        </m:sub>
                      </m:sSub>
                      <m:r>
                        <a:rPr lang="cs-CZ" sz="2600" b="0" i="1" smtClean="0">
                          <a:latin typeface="Cambria Math"/>
                        </a:rPr>
                        <m:t>=</m:t>
                      </m:r>
                      <m:r>
                        <m:rPr>
                          <m:sty m:val="p"/>
                        </m:rPr>
                        <a:rPr lang="cs-CZ" sz="2600" b="0" i="0" smtClean="0">
                          <a:latin typeface="Cambria Math"/>
                        </a:rPr>
                        <m:t>n</m:t>
                      </m:r>
                      <m:d>
                        <m:dPr>
                          <m:ctrlPr>
                            <a:rPr lang="cs-CZ" sz="26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cs-CZ" sz="2600" b="0" i="1" smtClean="0">
                              <a:latin typeface="Cambria Math"/>
                            </a:rPr>
                            <m:t>𝑛</m:t>
                          </m:r>
                          <m:r>
                            <a:rPr lang="cs-CZ" sz="2600" b="0" i="1" smtClean="0">
                              <a:latin typeface="Cambria Math"/>
                            </a:rPr>
                            <m:t>−3</m:t>
                          </m:r>
                        </m:e>
                      </m:d>
                      <m:r>
                        <a:rPr lang="cs-CZ" sz="2600" b="0" i="1" smtClean="0"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cs-CZ" sz="2600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2600" b="0" i="1" smtClean="0">
                              <a:latin typeface="Cambria Math"/>
                            </a:rPr>
                            <m:t>𝑛</m:t>
                          </m:r>
                        </m:e>
                        <m:sup>
                          <m:r>
                            <a:rPr lang="cs-CZ" sz="2600" b="0" i="1" smtClean="0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cs-CZ" sz="2600" b="0" i="1" smtClean="0">
                          <a:latin typeface="Cambria Math"/>
                        </a:rPr>
                        <m:t>−3</m:t>
                      </m:r>
                      <m:r>
                        <a:rPr lang="cs-CZ" sz="2600" b="0" i="1" smtClean="0">
                          <a:latin typeface="Cambria Math"/>
                        </a:rPr>
                        <m:t>𝑛</m:t>
                      </m:r>
                      <m:r>
                        <a:rPr lang="cs-CZ" sz="2600" b="0" i="0" smtClean="0">
                          <a:latin typeface="Cambria Math"/>
                        </a:rPr>
                        <m:t>,</m:t>
                      </m:r>
                      <m:sSub>
                        <m:sSubPr>
                          <m:ctrlPr>
                            <a:rPr lang="cs-CZ" sz="26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cs-CZ" sz="2600" b="0" i="1" smtClean="0">
                              <a:latin typeface="Cambria Math"/>
                            </a:rPr>
                            <m:t>𝑎</m:t>
                          </m:r>
                        </m:e>
                        <m:sub>
                          <m:r>
                            <a:rPr lang="cs-CZ" sz="2600" b="0" i="1" smtClean="0">
                              <a:latin typeface="Cambria Math"/>
                            </a:rPr>
                            <m:t>𝑛</m:t>
                          </m:r>
                          <m:r>
                            <a:rPr lang="cs-CZ" sz="2600" b="0" i="1" smtClean="0">
                              <a:latin typeface="Cambria Math"/>
                            </a:rPr>
                            <m:t>+1</m:t>
                          </m:r>
                        </m:sub>
                      </m:sSub>
                      <m:r>
                        <a:rPr lang="cs-CZ" sz="2600" b="0" i="1" smtClean="0">
                          <a:latin typeface="Cambria Math"/>
                        </a:rPr>
                        <m:t>=</m:t>
                      </m:r>
                      <m:d>
                        <m:dPr>
                          <m:ctrlPr>
                            <a:rPr lang="cs-CZ" sz="26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cs-CZ" sz="2600" b="0" i="1" smtClean="0">
                              <a:latin typeface="Cambria Math"/>
                            </a:rPr>
                            <m:t>𝑛</m:t>
                          </m:r>
                          <m:r>
                            <a:rPr lang="cs-CZ" sz="2600" b="0" i="1" smtClean="0">
                              <a:latin typeface="Cambria Math"/>
                            </a:rPr>
                            <m:t>+1</m:t>
                          </m:r>
                        </m:e>
                      </m:d>
                      <m:d>
                        <m:dPr>
                          <m:ctrlPr>
                            <a:rPr lang="cs-CZ" sz="26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cs-CZ" sz="2600" b="0" i="1" smtClean="0">
                              <a:latin typeface="Cambria Math"/>
                            </a:rPr>
                            <m:t>𝑛</m:t>
                          </m:r>
                          <m:r>
                            <a:rPr lang="cs-CZ" sz="2600" b="0" i="1" smtClean="0">
                              <a:latin typeface="Cambria Math"/>
                            </a:rPr>
                            <m:t>−2</m:t>
                          </m:r>
                        </m:e>
                      </m:d>
                      <m:r>
                        <a:rPr lang="cs-CZ" sz="2600" b="0" i="1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sz="2600" dirty="0" smtClean="0">
                  <a:solidFill>
                    <a:prstClr val="black"/>
                  </a:solidFill>
                </a:endParaRP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r>
                      <a:rPr lang="cs-CZ" sz="2600" b="0" i="1" smtClean="0">
                        <a:solidFill>
                          <a:prstClr val="black"/>
                        </a:solidFill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cs-CZ" sz="2600" b="0" i="1" smtClean="0">
                            <a:solidFill>
                              <a:prstClr val="black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cs-CZ" sz="2600" b="0" i="1" smtClean="0">
                            <a:solidFill>
                              <a:prstClr val="black"/>
                            </a:solidFill>
                            <a:latin typeface="Cambria Math"/>
                          </a:rPr>
                          <m:t>𝑛</m:t>
                        </m:r>
                      </m:e>
                      <m:sup>
                        <m:r>
                          <a:rPr lang="cs-CZ" sz="2600" b="0" i="1" smtClean="0">
                            <a:solidFill>
                              <a:prstClr val="black"/>
                            </a:solidFill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cs-CZ" sz="2600" b="0" i="1" smtClean="0">
                        <a:solidFill>
                          <a:prstClr val="black"/>
                        </a:solidFill>
                        <a:latin typeface="Cambria Math"/>
                      </a:rPr>
                      <m:t>−</m:t>
                    </m:r>
                    <m:r>
                      <a:rPr lang="cs-CZ" sz="2600" b="0" i="1" smtClean="0">
                        <a:solidFill>
                          <a:prstClr val="black"/>
                        </a:solidFill>
                        <a:latin typeface="Cambria Math"/>
                      </a:rPr>
                      <m:t>𝑛</m:t>
                    </m:r>
                    <m:r>
                      <a:rPr lang="cs-CZ" sz="2600" b="0" i="1" smtClean="0">
                        <a:solidFill>
                          <a:prstClr val="black"/>
                        </a:solidFill>
                        <a:latin typeface="Cambria Math"/>
                      </a:rPr>
                      <m:t>−2</m:t>
                    </m:r>
                  </m:oMath>
                </a14:m>
                <a:r>
                  <a:rPr lang="cs-CZ" sz="2600" dirty="0" smtClean="0">
                    <a:solidFill>
                      <a:prstClr val="black"/>
                    </a:solidFill>
                  </a:rPr>
                  <a:t>,</a:t>
                </a:r>
              </a:p>
            </p:txBody>
          </p:sp>
        </mc:Choice>
        <mc:Fallback xmlns="">
          <p:sp>
            <p:nvSpPr>
              <p:cNvPr id="17" name="Zástupný symbol pro obsah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7050" y="3573016"/>
                <a:ext cx="8229600" cy="872480"/>
              </a:xfrm>
              <a:prstGeom prst="rect">
                <a:avLst/>
              </a:prstGeom>
              <a:blipFill rotWithShape="1">
                <a:blip r:embed="rId4"/>
                <a:stretch>
                  <a:fillRect b="-28671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Zástupný symbol pro obsah 4"/>
              <p:cNvSpPr txBox="1">
                <a:spLocks/>
              </p:cNvSpPr>
              <p:nvPr/>
            </p:nvSpPr>
            <p:spPr>
              <a:xfrm>
                <a:off x="400275" y="4652821"/>
                <a:ext cx="8229600" cy="576064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cs-CZ" sz="26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26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2600" b="0" i="1" smtClean="0">
                            <a:latin typeface="Cambria Math"/>
                          </a:rPr>
                          <m:t>𝑛</m:t>
                        </m:r>
                        <m:r>
                          <a:rPr lang="cs-CZ" sz="2600" b="0" i="1" smtClean="0">
                            <a:latin typeface="Cambria Math"/>
                          </a:rPr>
                          <m:t>+1</m:t>
                        </m:r>
                      </m:sub>
                    </m:sSub>
                    <m:r>
                      <a:rPr lang="cs-CZ" sz="2600" b="0" i="1" smtClean="0">
                        <a:latin typeface="Cambria Math"/>
                      </a:rPr>
                      <m:t>−</m:t>
                    </m:r>
                    <m:sSub>
                      <m:sSubPr>
                        <m:ctrlPr>
                          <a:rPr lang="cs-CZ" sz="26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26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2600" b="0" i="1" smtClean="0">
                            <a:latin typeface="Cambria Math"/>
                          </a:rPr>
                          <m:t>𝑛</m:t>
                        </m:r>
                      </m:sub>
                    </m:sSub>
                    <m:r>
                      <a:rPr lang="cs-CZ" sz="2600" b="0" i="1" smtClean="0"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cs-CZ" sz="2600" i="1">
                            <a:solidFill>
                              <a:prstClr val="black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cs-CZ" sz="2600" i="1">
                            <a:solidFill>
                              <a:prstClr val="black"/>
                            </a:solidFill>
                            <a:latin typeface="Cambria Math"/>
                          </a:rPr>
                          <m:t>𝑛</m:t>
                        </m:r>
                      </m:e>
                      <m:sup>
                        <m:r>
                          <a:rPr lang="cs-CZ" sz="2600" i="1">
                            <a:solidFill>
                              <a:prstClr val="black"/>
                            </a:solidFill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cs-CZ" sz="2600" i="1">
                        <a:solidFill>
                          <a:prstClr val="black"/>
                        </a:solidFill>
                        <a:latin typeface="Cambria Math"/>
                      </a:rPr>
                      <m:t>−</m:t>
                    </m:r>
                    <m:r>
                      <a:rPr lang="cs-CZ" sz="2600" i="1">
                        <a:solidFill>
                          <a:prstClr val="black"/>
                        </a:solidFill>
                        <a:latin typeface="Cambria Math"/>
                      </a:rPr>
                      <m:t>𝑛</m:t>
                    </m:r>
                    <m:r>
                      <a:rPr lang="cs-CZ" sz="2600" i="1">
                        <a:solidFill>
                          <a:prstClr val="black"/>
                        </a:solidFill>
                        <a:latin typeface="Cambria Math"/>
                      </a:rPr>
                      <m:t>−2−</m:t>
                    </m:r>
                    <m:sSup>
                      <m:sSupPr>
                        <m:ctrlPr>
                          <a:rPr lang="cs-CZ" sz="2600" i="1">
                            <a:latin typeface="Cambria Math"/>
                          </a:rPr>
                        </m:ctrlPr>
                      </m:sSupPr>
                      <m:e>
                        <m:r>
                          <a:rPr lang="cs-CZ" sz="2600" i="1">
                            <a:latin typeface="Cambria Math"/>
                          </a:rPr>
                          <m:t>𝑛</m:t>
                        </m:r>
                      </m:e>
                      <m:sup>
                        <m:r>
                          <a:rPr lang="cs-CZ" sz="2600" i="1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cs-CZ" sz="2600" b="0" i="1" smtClean="0">
                        <a:latin typeface="Cambria Math"/>
                      </a:rPr>
                      <m:t>+</m:t>
                    </m:r>
                    <m:r>
                      <a:rPr lang="cs-CZ" sz="2600" i="1">
                        <a:latin typeface="Cambria Math"/>
                      </a:rPr>
                      <m:t>3</m:t>
                    </m:r>
                    <m:r>
                      <a:rPr lang="cs-CZ" sz="2600" i="1">
                        <a:latin typeface="Cambria Math"/>
                      </a:rPr>
                      <m:t>𝑛</m:t>
                    </m:r>
                    <m:r>
                      <a:rPr lang="cs-CZ" sz="2600" b="0" i="1" smtClean="0">
                        <a:latin typeface="Cambria Math"/>
                      </a:rPr>
                      <m:t>=2</m:t>
                    </m:r>
                    <m:r>
                      <a:rPr lang="cs-CZ" sz="2600" b="0" i="1" smtClean="0">
                        <a:latin typeface="Cambria Math"/>
                      </a:rPr>
                      <m:t>𝑛</m:t>
                    </m:r>
                    <m:r>
                      <a:rPr lang="cs-CZ" sz="2600" b="0" i="1" smtClean="0">
                        <a:latin typeface="Cambria Math"/>
                      </a:rPr>
                      <m:t>−2=2</m:t>
                    </m:r>
                    <m:d>
                      <m:dPr>
                        <m:ctrlPr>
                          <a:rPr lang="cs-CZ" sz="2600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cs-CZ" sz="2600" b="0" i="1" smtClean="0">
                            <a:latin typeface="Cambria Math"/>
                          </a:rPr>
                          <m:t>𝑛</m:t>
                        </m:r>
                        <m:r>
                          <a:rPr lang="cs-CZ" sz="2600" b="0" i="1" smtClean="0">
                            <a:latin typeface="Cambria Math"/>
                          </a:rPr>
                          <m:t>−1</m:t>
                        </m:r>
                      </m:e>
                    </m:d>
                  </m:oMath>
                </a14:m>
                <a:r>
                  <a:rPr lang="cs-CZ" sz="2600" dirty="0" smtClean="0">
                    <a:solidFill>
                      <a:prstClr val="black"/>
                    </a:solidFill>
                  </a:rPr>
                  <a:t>.</a:t>
                </a:r>
              </a:p>
            </p:txBody>
          </p:sp>
        </mc:Choice>
        <mc:Fallback xmlns="">
          <p:sp>
            <p:nvSpPr>
              <p:cNvPr id="9" name="Zástupný symbol pro obsah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0275" y="4652821"/>
                <a:ext cx="8229600" cy="576064"/>
              </a:xfrm>
              <a:prstGeom prst="rect">
                <a:avLst/>
              </a:prstGeom>
              <a:blipFill rotWithShape="1">
                <a:blip r:embed="rId5"/>
                <a:stretch>
                  <a:fillRect t="-8421" r="-741" b="-11579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Zástupný symbol pro obsah 4"/>
              <p:cNvSpPr txBox="1">
                <a:spLocks/>
              </p:cNvSpPr>
              <p:nvPr/>
            </p:nvSpPr>
            <p:spPr>
              <a:xfrm>
                <a:off x="459594" y="5228884"/>
                <a:ext cx="8229600" cy="1368468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r>
                  <a:rPr lang="cs-CZ" sz="2600" dirty="0" smtClean="0"/>
                  <a:t>Rozdíl, který jsme obdrželi, není nezávislý na </a:t>
                </a:r>
                <a14:m>
                  <m:oMath xmlns:m="http://schemas.openxmlformats.org/officeDocument/2006/math">
                    <m:r>
                      <a:rPr lang="cs-CZ" sz="2600" b="0" i="1" smtClean="0">
                        <a:latin typeface="Cambria Math"/>
                      </a:rPr>
                      <m:t>𝑛</m:t>
                    </m:r>
                  </m:oMath>
                </a14:m>
                <a:r>
                  <a:rPr lang="cs-CZ" sz="2600" dirty="0" smtClean="0">
                    <a:solidFill>
                      <a:prstClr val="black"/>
                    </a:solidFill>
                  </a:rPr>
                  <a:t>! Tuto skutečnost ověřte. Nejedná se tedy o konstantu nezávislou na </a:t>
                </a:r>
                <a14:m>
                  <m:oMath xmlns:m="http://schemas.openxmlformats.org/officeDocument/2006/math">
                    <m:r>
                      <a:rPr lang="cs-CZ" sz="2600" b="0" i="1" smtClean="0">
                        <a:solidFill>
                          <a:prstClr val="black"/>
                        </a:solidFill>
                        <a:latin typeface="Cambria Math"/>
                      </a:rPr>
                      <m:t>𝑛</m:t>
                    </m:r>
                    <m:r>
                      <a:rPr lang="cs-CZ" sz="2600" b="0" i="1" smtClean="0">
                        <a:solidFill>
                          <a:prstClr val="black"/>
                        </a:solidFill>
                        <a:latin typeface="Cambria Math"/>
                        <a:ea typeface="Cambria Math"/>
                      </a:rPr>
                      <m:t>∈</m:t>
                    </m:r>
                    <m:r>
                      <a:rPr lang="cs-CZ" sz="2600" b="0" i="1" smtClean="0">
                        <a:solidFill>
                          <a:prstClr val="black"/>
                        </a:solidFill>
                        <a:latin typeface="Cambria Math"/>
                        <a:ea typeface="Cambria Math"/>
                      </a:rPr>
                      <m:t>𝑁</m:t>
                    </m:r>
                  </m:oMath>
                </a14:m>
                <a:r>
                  <a:rPr lang="cs-CZ" sz="2600" dirty="0" smtClean="0">
                    <a:solidFill>
                      <a:prstClr val="black"/>
                    </a:solidFill>
                  </a:rPr>
                  <a:t>, a tudíž daná posloupnost </a:t>
                </a:r>
                <a:r>
                  <a:rPr lang="cs-CZ" sz="2600" b="1" dirty="0" smtClean="0">
                    <a:solidFill>
                      <a:prstClr val="black"/>
                    </a:solidFill>
                  </a:rPr>
                  <a:t>není</a:t>
                </a:r>
                <a:r>
                  <a:rPr lang="cs-CZ" sz="2600" dirty="0" smtClean="0">
                    <a:solidFill>
                      <a:prstClr val="black"/>
                    </a:solidFill>
                  </a:rPr>
                  <a:t> aritmetická.</a:t>
                </a:r>
              </a:p>
            </p:txBody>
          </p:sp>
        </mc:Choice>
        <mc:Fallback xmlns="">
          <p:sp>
            <p:nvSpPr>
              <p:cNvPr id="11" name="Zástupný symbol pro obsah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9594" y="5228884"/>
                <a:ext cx="8229600" cy="1368468"/>
              </a:xfrm>
              <a:prstGeom prst="rect">
                <a:avLst/>
              </a:prstGeom>
              <a:blipFill rotWithShape="1">
                <a:blip r:embed="rId6"/>
                <a:stretch>
                  <a:fillRect l="-1259" t="-3571" b="-5357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6099770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  <p:bldP spid="7" grpId="0"/>
      <p:bldP spid="17" grpId="0"/>
      <p:bldP spid="9" grpId="0"/>
      <p:bldP spid="1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6" name="Zástupný symbol pro obsah 5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260649"/>
                <a:ext cx="8229600" cy="1800199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cs-CZ" b="1" dirty="0" smtClean="0">
                    <a:solidFill>
                      <a:srgbClr val="00B050"/>
                    </a:solidFill>
                  </a:rPr>
                  <a:t>Příklad 3 (neřešený)</a:t>
                </a:r>
              </a:p>
              <a:p>
                <a:pPr marL="0" indent="0">
                  <a:buNone/>
                </a:pPr>
                <a:r>
                  <a:rPr lang="cs-CZ" sz="3000" dirty="0" smtClean="0"/>
                  <a:t>Zjistěte, zda je daná posloupnost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cs-CZ" sz="3000" i="1" smtClean="0">
                            <a:latin typeface="Cambria Math"/>
                          </a:rPr>
                        </m:ctrlPr>
                      </m:sSubSupPr>
                      <m:e>
                        <m:d>
                          <m:dPr>
                            <m:ctrlPr>
                              <a:rPr lang="cs-CZ" sz="3000" i="1">
                                <a:latin typeface="Cambria Math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cs-CZ" sz="3000" i="1" smtClean="0">
                                    <a:latin typeface="Cambria Math"/>
                                  </a:rPr>
                                </m:ctrlPr>
                              </m:sSupPr>
                              <m:e>
                                <m:r>
                                  <a:rPr lang="cs-CZ" sz="3000" b="0" i="1" smtClean="0">
                                    <a:latin typeface="Cambria Math"/>
                                  </a:rPr>
                                  <m:t>2</m:t>
                                </m:r>
                              </m:e>
                              <m:sup>
                                <m:r>
                                  <a:rPr lang="cs-CZ" sz="3000" b="0" i="1" smtClean="0">
                                    <a:latin typeface="Cambria Math"/>
                                  </a:rPr>
                                  <m:t>5</m:t>
                                </m:r>
                              </m:sup>
                            </m:sSup>
                          </m:e>
                        </m:d>
                      </m:e>
                      <m:sub>
                        <m:r>
                          <a:rPr lang="cs-CZ" sz="3000" i="1">
                            <a:latin typeface="Cambria Math"/>
                          </a:rPr>
                          <m:t>𝑛</m:t>
                        </m:r>
                        <m:r>
                          <a:rPr lang="cs-CZ" sz="3000" i="1">
                            <a:latin typeface="Cambria Math"/>
                          </a:rPr>
                          <m:t>=1</m:t>
                        </m:r>
                      </m:sub>
                      <m:sup>
                        <m:r>
                          <a:rPr lang="cs-CZ" sz="3000" i="1">
                            <a:latin typeface="Cambria Math"/>
                          </a:rPr>
                          <m:t>∞</m:t>
                        </m:r>
                      </m:sup>
                    </m:sSubSup>
                  </m:oMath>
                </a14:m>
                <a:r>
                  <a:rPr lang="cs-CZ" sz="3000" dirty="0" smtClean="0"/>
                  <a:t>  aritmetická.</a:t>
                </a:r>
              </a:p>
            </p:txBody>
          </p:sp>
        </mc:Choice>
        <mc:Fallback xmlns="">
          <p:sp>
            <p:nvSpPr>
              <p:cNvPr id="6" name="Zástupný symbol pro obsah 5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260649"/>
                <a:ext cx="8229600" cy="1800199"/>
              </a:xfrm>
              <a:blipFill rotWithShape="1">
                <a:blip r:embed="rId2"/>
                <a:stretch>
                  <a:fillRect l="-1852" t="-4407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" name="Přímá spojnice 2"/>
          <p:cNvCxnSpPr/>
          <p:nvPr/>
        </p:nvCxnSpPr>
        <p:spPr>
          <a:xfrm>
            <a:off x="444909" y="2060848"/>
            <a:ext cx="8208912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Zástupný symbol pro obsah 5"/>
              <p:cNvSpPr txBox="1">
                <a:spLocks/>
              </p:cNvSpPr>
              <p:nvPr/>
            </p:nvSpPr>
            <p:spPr>
              <a:xfrm>
                <a:off x="444909" y="2204864"/>
                <a:ext cx="8229600" cy="1944216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 lnSpcReduction="10000"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Font typeface="Arial" pitchFamily="34" charset="0"/>
                  <a:buNone/>
                </a:pPr>
                <a:r>
                  <a:rPr lang="cs-CZ" b="1" dirty="0" smtClean="0">
                    <a:solidFill>
                      <a:srgbClr val="00B050"/>
                    </a:solidFill>
                  </a:rPr>
                  <a:t>Příklad 4 (neřešený)</a:t>
                </a:r>
              </a:p>
              <a:p>
                <a:pPr marL="0" indent="0">
                  <a:buNone/>
                </a:pPr>
                <a:r>
                  <a:rPr lang="cs-CZ" sz="3000" dirty="0"/>
                  <a:t>Zjistěte, zda je daná </a:t>
                </a:r>
                <a:r>
                  <a:rPr lang="cs-CZ" sz="3000" dirty="0" smtClean="0"/>
                  <a:t>posloupnost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cs-CZ" sz="3000" i="1">
                            <a:latin typeface="Cambria Math"/>
                          </a:rPr>
                        </m:ctrlPr>
                      </m:sSubSupPr>
                      <m:e>
                        <m:d>
                          <m:dPr>
                            <m:ctrlPr>
                              <a:rPr lang="cs-CZ" sz="3000" i="1">
                                <a:latin typeface="Cambria Math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cs-CZ" sz="3000" i="1" smtClean="0">
                                    <a:latin typeface="Cambria Math"/>
                                  </a:rPr>
                                </m:ctrlPr>
                              </m:fPr>
                              <m:num>
                                <m:r>
                                  <a:rPr lang="cs-CZ" sz="3000" b="0" i="1" smtClean="0">
                                    <a:latin typeface="Cambria Math"/>
                                  </a:rPr>
                                  <m:t>3</m:t>
                                </m:r>
                                <m:r>
                                  <a:rPr lang="cs-CZ" sz="3000" b="0" i="1" smtClean="0">
                                    <a:latin typeface="Cambria Math"/>
                                  </a:rPr>
                                  <m:t>𝑛</m:t>
                                </m:r>
                                <m:r>
                                  <a:rPr lang="cs-CZ" sz="3000" b="0" i="1" smtClean="0">
                                    <a:latin typeface="Cambria Math"/>
                                  </a:rPr>
                                  <m:t>−4</m:t>
                                </m:r>
                              </m:num>
                              <m:den>
                                <m:r>
                                  <a:rPr lang="cs-CZ" sz="3000" b="0" i="1" smtClean="0">
                                    <a:latin typeface="Cambria Math"/>
                                  </a:rPr>
                                  <m:t>2</m:t>
                                </m:r>
                              </m:den>
                            </m:f>
                          </m:e>
                        </m:d>
                      </m:e>
                      <m:sub>
                        <m:r>
                          <a:rPr lang="cs-CZ" sz="3000" i="1">
                            <a:latin typeface="Cambria Math"/>
                          </a:rPr>
                          <m:t>𝑛</m:t>
                        </m:r>
                        <m:r>
                          <a:rPr lang="cs-CZ" sz="3000" i="1">
                            <a:latin typeface="Cambria Math"/>
                          </a:rPr>
                          <m:t>=1</m:t>
                        </m:r>
                      </m:sub>
                      <m:sup>
                        <m:r>
                          <a:rPr lang="cs-CZ" sz="3000" i="1">
                            <a:latin typeface="Cambria Math"/>
                          </a:rPr>
                          <m:t>∞</m:t>
                        </m:r>
                      </m:sup>
                    </m:sSubSup>
                  </m:oMath>
                </a14:m>
                <a:r>
                  <a:rPr lang="cs-CZ" sz="3000" dirty="0"/>
                  <a:t>  aritmetická</a:t>
                </a:r>
                <a:r>
                  <a:rPr lang="cs-CZ" sz="3000" dirty="0" smtClean="0"/>
                  <a:t>.</a:t>
                </a:r>
                <a:endParaRPr lang="cs-CZ" sz="3000" dirty="0"/>
              </a:p>
            </p:txBody>
          </p:sp>
        </mc:Choice>
        <mc:Fallback xmlns="">
          <p:sp>
            <p:nvSpPr>
              <p:cNvPr id="15" name="Zástupný symbol pro obsah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4909" y="2204864"/>
                <a:ext cx="8229600" cy="1944216"/>
              </a:xfrm>
              <a:prstGeom prst="rect">
                <a:avLst/>
              </a:prstGeom>
              <a:blipFill rotWithShape="1">
                <a:blip r:embed="rId3"/>
                <a:stretch>
                  <a:fillRect l="-1926" t="-6583" b="-3448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" name="Přímá spojnice 4"/>
          <p:cNvCxnSpPr/>
          <p:nvPr/>
        </p:nvCxnSpPr>
        <p:spPr>
          <a:xfrm>
            <a:off x="444909" y="4149080"/>
            <a:ext cx="8208912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Zástupný symbol pro obsah 5"/>
              <p:cNvSpPr txBox="1">
                <a:spLocks/>
              </p:cNvSpPr>
              <p:nvPr/>
            </p:nvSpPr>
            <p:spPr>
              <a:xfrm>
                <a:off x="444909" y="4365104"/>
                <a:ext cx="8229600" cy="1800200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Font typeface="Arial" pitchFamily="34" charset="0"/>
                  <a:buNone/>
                </a:pPr>
                <a:r>
                  <a:rPr lang="cs-CZ" b="1" dirty="0" smtClean="0">
                    <a:solidFill>
                      <a:srgbClr val="00B050"/>
                    </a:solidFill>
                  </a:rPr>
                  <a:t>Příklad 5 (neřešený)</a:t>
                </a:r>
              </a:p>
              <a:p>
                <a:pPr marL="0" indent="0">
                  <a:buNone/>
                </a:pPr>
                <a:r>
                  <a:rPr lang="cs-CZ" sz="3000" dirty="0"/>
                  <a:t>Zjistěte, zda je daná </a:t>
                </a:r>
                <a:r>
                  <a:rPr lang="cs-CZ" sz="3000" dirty="0" smtClean="0"/>
                  <a:t>posloupnost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cs-CZ" sz="3000" i="1">
                            <a:latin typeface="Cambria Math"/>
                          </a:rPr>
                        </m:ctrlPr>
                      </m:sSubSupPr>
                      <m:e>
                        <m:d>
                          <m:dPr>
                            <m:ctrlPr>
                              <a:rPr lang="cs-CZ" sz="3000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cs-CZ" sz="3000" b="0" i="1" smtClean="0">
                                <a:latin typeface="Cambria Math"/>
                              </a:rPr>
                              <m:t>3</m:t>
                            </m:r>
                            <m:r>
                              <a:rPr lang="cs-CZ" sz="3000" b="0" i="1" smtClean="0">
                                <a:latin typeface="Cambria Math"/>
                              </a:rPr>
                              <m:t>𝑛</m:t>
                            </m:r>
                            <m:r>
                              <a:rPr lang="cs-CZ" sz="3000" b="0" i="1" smtClean="0">
                                <a:latin typeface="Cambria Math"/>
                              </a:rPr>
                              <m:t>+1</m:t>
                            </m:r>
                          </m:e>
                        </m:d>
                      </m:e>
                      <m:sub>
                        <m:r>
                          <a:rPr lang="cs-CZ" sz="3000" i="1">
                            <a:latin typeface="Cambria Math"/>
                          </a:rPr>
                          <m:t>𝑛</m:t>
                        </m:r>
                        <m:r>
                          <a:rPr lang="cs-CZ" sz="3000" i="1">
                            <a:latin typeface="Cambria Math"/>
                          </a:rPr>
                          <m:t>=1</m:t>
                        </m:r>
                      </m:sub>
                      <m:sup>
                        <m:r>
                          <a:rPr lang="cs-CZ" sz="3000" i="1">
                            <a:latin typeface="Cambria Math"/>
                          </a:rPr>
                          <m:t>∞</m:t>
                        </m:r>
                      </m:sup>
                    </m:sSubSup>
                  </m:oMath>
                </a14:m>
                <a:r>
                  <a:rPr lang="cs-CZ" sz="3000" dirty="0"/>
                  <a:t>  aritmetická</a:t>
                </a:r>
                <a:r>
                  <a:rPr lang="cs-CZ" sz="3000" dirty="0" smtClean="0"/>
                  <a:t>.</a:t>
                </a:r>
                <a:endParaRPr lang="cs-CZ" sz="3000" dirty="0"/>
              </a:p>
              <a:p>
                <a:pPr marL="0" indent="0">
                  <a:buFont typeface="Arial" pitchFamily="34" charset="0"/>
                  <a:buNone/>
                </a:pPr>
                <a:endParaRPr lang="cs-CZ" sz="3000" dirty="0" smtClean="0"/>
              </a:p>
            </p:txBody>
          </p:sp>
        </mc:Choice>
        <mc:Fallback xmlns="">
          <p:sp>
            <p:nvSpPr>
              <p:cNvPr id="7" name="Zástupný symbol pro obsah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4909" y="4365104"/>
                <a:ext cx="8229600" cy="1800200"/>
              </a:xfrm>
              <a:prstGeom prst="rect">
                <a:avLst/>
              </a:prstGeom>
              <a:blipFill rotWithShape="1">
                <a:blip r:embed="rId4"/>
                <a:stretch>
                  <a:fillRect l="-1926" t="-4407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8" name="Přímá spojnice 7"/>
          <p:cNvCxnSpPr/>
          <p:nvPr/>
        </p:nvCxnSpPr>
        <p:spPr>
          <a:xfrm>
            <a:off x="444909" y="6309320"/>
            <a:ext cx="8208912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515138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  <p:bldP spid="15" grpId="0"/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6" name="Zástupný symbol pro obsah 5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260649"/>
                <a:ext cx="8229600" cy="1584175"/>
              </a:xfrm>
            </p:spPr>
            <p:txBody>
              <a:bodyPr>
                <a:normAutofit lnSpcReduction="10000"/>
              </a:bodyPr>
              <a:lstStyle/>
              <a:p>
                <a:pPr marL="0" indent="0">
                  <a:buNone/>
                </a:pPr>
                <a:r>
                  <a:rPr lang="cs-CZ" b="1" dirty="0" smtClean="0">
                    <a:solidFill>
                      <a:srgbClr val="00B050"/>
                    </a:solidFill>
                  </a:rPr>
                  <a:t>Příklad 6 (řešený)</a:t>
                </a:r>
              </a:p>
              <a:p>
                <a:pPr marL="0" indent="0">
                  <a:buNone/>
                </a:pPr>
                <a:r>
                  <a:rPr lang="cs-CZ" sz="3000" dirty="0" smtClean="0"/>
                  <a:t>Znázorněte graficky aritmetickou posloupnost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cs-CZ" sz="3000" i="1" smtClean="0">
                            <a:latin typeface="Cambria Math"/>
                          </a:rPr>
                        </m:ctrlPr>
                      </m:sSubSupPr>
                      <m:e>
                        <m:d>
                          <m:dPr>
                            <m:ctrlPr>
                              <a:rPr lang="cs-CZ" sz="3000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cs-CZ" sz="3000" b="0" i="1" smtClean="0">
                                <a:latin typeface="Cambria Math"/>
                              </a:rPr>
                              <m:t>2</m:t>
                            </m:r>
                            <m:r>
                              <a:rPr lang="cs-CZ" sz="3000" b="0" i="1" smtClean="0">
                                <a:latin typeface="Cambria Math"/>
                              </a:rPr>
                              <m:t>𝑛</m:t>
                            </m:r>
                            <m:r>
                              <a:rPr lang="cs-CZ" sz="3000" b="0" i="1" smtClean="0">
                                <a:latin typeface="Cambria Math"/>
                              </a:rPr>
                              <m:t>−5</m:t>
                            </m:r>
                          </m:e>
                        </m:d>
                      </m:e>
                      <m:sub>
                        <m:r>
                          <a:rPr lang="cs-CZ" sz="3000" i="1">
                            <a:latin typeface="Cambria Math"/>
                          </a:rPr>
                          <m:t>𝑛</m:t>
                        </m:r>
                        <m:r>
                          <a:rPr lang="cs-CZ" sz="3000" i="1">
                            <a:latin typeface="Cambria Math"/>
                          </a:rPr>
                          <m:t>=1</m:t>
                        </m:r>
                      </m:sub>
                      <m:sup>
                        <m:r>
                          <a:rPr lang="cs-CZ" sz="3000" i="1">
                            <a:latin typeface="Cambria Math"/>
                          </a:rPr>
                          <m:t>∞</m:t>
                        </m:r>
                      </m:sup>
                    </m:sSubSup>
                  </m:oMath>
                </a14:m>
                <a:r>
                  <a:rPr lang="cs-CZ" sz="3000" dirty="0" smtClean="0"/>
                  <a:t> a hledejte spojitost s lineární funkcí.</a:t>
                </a:r>
              </a:p>
            </p:txBody>
          </p:sp>
        </mc:Choice>
        <mc:Fallback xmlns="">
          <p:sp>
            <p:nvSpPr>
              <p:cNvPr id="6" name="Zástupný symbol pro obsah 5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260649"/>
                <a:ext cx="8229600" cy="1584175"/>
              </a:xfrm>
              <a:blipFill rotWithShape="1">
                <a:blip r:embed="rId2"/>
                <a:stretch>
                  <a:fillRect l="-1852" t="-8077" b="-3462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Zástupný symbol pro obsah 5"/>
              <p:cNvSpPr txBox="1">
                <a:spLocks/>
              </p:cNvSpPr>
              <p:nvPr/>
            </p:nvSpPr>
            <p:spPr>
              <a:xfrm>
                <a:off x="459594" y="1628800"/>
                <a:ext cx="8229600" cy="1440160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Font typeface="Arial" pitchFamily="34" charset="0"/>
                  <a:buNone/>
                </a:pPr>
                <a:r>
                  <a:rPr lang="cs-CZ" b="1" dirty="0" smtClean="0">
                    <a:solidFill>
                      <a:srgbClr val="00B050"/>
                    </a:solidFill>
                  </a:rPr>
                  <a:t>Řešení</a:t>
                </a:r>
                <a:r>
                  <a:rPr lang="cs-CZ" sz="2600" b="0" i="1" dirty="0" smtClean="0">
                    <a:latin typeface="Cambria Math"/>
                  </a:rPr>
                  <a:t/>
                </a:r>
                <a:br>
                  <a:rPr lang="cs-CZ" sz="2600" b="0" i="1" dirty="0" smtClean="0">
                    <a:latin typeface="Cambria Math"/>
                  </a:rPr>
                </a:br>
                <a:r>
                  <a:rPr lang="cs-CZ" sz="2600" b="0" dirty="0" smtClean="0"/>
                  <a:t>Vypišme si několik prvních členů této posloupnosti:</a:t>
                </a:r>
                <a:br>
                  <a:rPr lang="cs-CZ" sz="2600" b="0" dirty="0" smtClean="0"/>
                </a:br>
                <a14:m>
                  <m:oMath xmlns:m="http://schemas.openxmlformats.org/officeDocument/2006/math">
                    <m:sSub>
                      <m:sSubPr>
                        <m:ctrlPr>
                          <a:rPr lang="cs-CZ" sz="26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26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2600" b="0" i="1" smtClean="0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cs-CZ" sz="2600" b="0" i="1" smtClean="0">
                        <a:latin typeface="Cambria Math"/>
                      </a:rPr>
                      <m:t>=−3,</m:t>
                    </m:r>
                    <m:sSub>
                      <m:sSubPr>
                        <m:ctrlPr>
                          <a:rPr lang="cs-CZ" sz="26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26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2600" b="0" i="1" smtClean="0"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lang="cs-CZ" sz="2600" b="0" i="1" smtClean="0">
                        <a:latin typeface="Cambria Math"/>
                      </a:rPr>
                      <m:t>=−1</m:t>
                    </m:r>
                    <m:r>
                      <a:rPr lang="cs-CZ" sz="2600" b="0" i="0" smtClean="0">
                        <a:latin typeface="Cambria Math"/>
                      </a:rPr>
                      <m:t>,</m:t>
                    </m:r>
                    <m:sSub>
                      <m:sSubPr>
                        <m:ctrlPr>
                          <a:rPr lang="cs-CZ" sz="26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26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2600" b="0" i="1" smtClean="0">
                            <a:latin typeface="Cambria Math"/>
                          </a:rPr>
                          <m:t>3</m:t>
                        </m:r>
                      </m:sub>
                    </m:sSub>
                    <m:r>
                      <a:rPr lang="cs-CZ" sz="2600" b="0" i="1" smtClean="0">
                        <a:latin typeface="Cambria Math"/>
                      </a:rPr>
                      <m:t>=1,</m:t>
                    </m:r>
                    <m:sSub>
                      <m:sSubPr>
                        <m:ctrlPr>
                          <a:rPr lang="cs-CZ" sz="26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26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2600" b="0" i="1" smtClean="0">
                            <a:latin typeface="Cambria Math"/>
                          </a:rPr>
                          <m:t>4</m:t>
                        </m:r>
                      </m:sub>
                    </m:sSub>
                    <m:r>
                      <a:rPr lang="cs-CZ" sz="2600" b="0" i="1" smtClean="0">
                        <a:latin typeface="Cambria Math"/>
                      </a:rPr>
                      <m:t>=3,</m:t>
                    </m:r>
                    <m:sSub>
                      <m:sSubPr>
                        <m:ctrlPr>
                          <a:rPr lang="cs-CZ" sz="26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26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2600" b="0" i="1" smtClean="0">
                            <a:latin typeface="Cambria Math"/>
                          </a:rPr>
                          <m:t>5</m:t>
                        </m:r>
                      </m:sub>
                    </m:sSub>
                    <m:r>
                      <a:rPr lang="cs-CZ" sz="2600" b="0" i="1" smtClean="0">
                        <a:latin typeface="Cambria Math"/>
                      </a:rPr>
                      <m:t>=5,</m:t>
                    </m:r>
                    <m:sSub>
                      <m:sSubPr>
                        <m:ctrlPr>
                          <a:rPr lang="cs-CZ" sz="26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26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2600" b="0" i="1" smtClean="0">
                            <a:latin typeface="Cambria Math"/>
                          </a:rPr>
                          <m:t>6</m:t>
                        </m:r>
                      </m:sub>
                    </m:sSub>
                    <m:r>
                      <a:rPr lang="cs-CZ" sz="2600" b="0" i="1" smtClean="0">
                        <a:latin typeface="Cambria Math"/>
                      </a:rPr>
                      <m:t>=7,</m:t>
                    </m:r>
                  </m:oMath>
                </a14:m>
                <a:r>
                  <a:rPr lang="cs-CZ" sz="2600" dirty="0" smtClean="0"/>
                  <a:t> …</a:t>
                </a:r>
              </a:p>
            </p:txBody>
          </p:sp>
        </mc:Choice>
        <mc:Fallback xmlns="">
          <p:sp>
            <p:nvSpPr>
              <p:cNvPr id="7" name="Zástupný symbol pro obsah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9594" y="1628800"/>
                <a:ext cx="8229600" cy="1440160"/>
              </a:xfrm>
              <a:prstGeom prst="rect">
                <a:avLst/>
              </a:prstGeom>
              <a:blipFill rotWithShape="1">
                <a:blip r:embed="rId3"/>
                <a:stretch>
                  <a:fillRect l="-1852" t="-5085" b="-6356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Zástupný symbol pro obsah 4"/>
              <p:cNvSpPr txBox="1">
                <a:spLocks/>
              </p:cNvSpPr>
              <p:nvPr/>
            </p:nvSpPr>
            <p:spPr>
              <a:xfrm>
                <a:off x="444380" y="5301208"/>
                <a:ext cx="8448099" cy="1556792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 lnSpcReduction="10000"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r>
                  <a:rPr lang="cs-CZ" sz="2600" dirty="0" smtClean="0">
                    <a:solidFill>
                      <a:prstClr val="black"/>
                    </a:solidFill>
                  </a:rPr>
                  <a:t>Uvedený poznatek můžeme zobecnit. Každá nekonečná aritmetická posloupnost je speciálním případem lineární funkce (kam nyní řadíme také funkci konstantní) se zúženým definičním oborem na množinu </a:t>
                </a:r>
                <a14:m>
                  <m:oMath xmlns:m="http://schemas.openxmlformats.org/officeDocument/2006/math">
                    <m:r>
                      <a:rPr lang="cs-CZ" sz="2600" b="0" i="1" smtClean="0">
                        <a:solidFill>
                          <a:prstClr val="black"/>
                        </a:solidFill>
                        <a:latin typeface="Cambria Math"/>
                      </a:rPr>
                      <m:t>𝑁</m:t>
                    </m:r>
                  </m:oMath>
                </a14:m>
                <a:r>
                  <a:rPr lang="cs-CZ" sz="2600" dirty="0" smtClean="0">
                    <a:solidFill>
                      <a:prstClr val="black"/>
                    </a:solidFill>
                  </a:rPr>
                  <a:t>.</a:t>
                </a:r>
              </a:p>
            </p:txBody>
          </p:sp>
        </mc:Choice>
        <mc:Fallback xmlns="">
          <p:sp>
            <p:nvSpPr>
              <p:cNvPr id="12" name="Zástupný symbol pro obsah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4380" y="5301208"/>
                <a:ext cx="8448099" cy="1556792"/>
              </a:xfrm>
              <a:prstGeom prst="rect">
                <a:avLst/>
              </a:prstGeom>
              <a:blipFill rotWithShape="1">
                <a:blip r:embed="rId4"/>
                <a:stretch>
                  <a:fillRect l="-1299" t="-5882" b="-7843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Zástupný symbol pro obsah 4"/>
              <p:cNvSpPr txBox="1">
                <a:spLocks/>
              </p:cNvSpPr>
              <p:nvPr/>
            </p:nvSpPr>
            <p:spPr>
              <a:xfrm>
                <a:off x="444379" y="3068960"/>
                <a:ext cx="8448099" cy="1352774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r>
                  <a:rPr lang="cs-CZ" sz="2600" dirty="0" smtClean="0">
                    <a:solidFill>
                      <a:prstClr val="black"/>
                    </a:solidFill>
                  </a:rPr>
                  <a:t>Jedná se o aritmetickou posloupnost z příkladu 1, u které již víme, že </a:t>
                </a:r>
                <a14:m>
                  <m:oMath xmlns:m="http://schemas.openxmlformats.org/officeDocument/2006/math">
                    <m:r>
                      <a:rPr lang="cs-CZ" sz="2600" b="0" i="1" smtClean="0">
                        <a:solidFill>
                          <a:prstClr val="black"/>
                        </a:solidFill>
                        <a:latin typeface="Cambria Math"/>
                      </a:rPr>
                      <m:t>𝑑</m:t>
                    </m:r>
                    <m:r>
                      <a:rPr lang="cs-CZ" sz="2600" b="0" i="1" smtClean="0">
                        <a:solidFill>
                          <a:prstClr val="black"/>
                        </a:solidFill>
                        <a:latin typeface="Cambria Math"/>
                      </a:rPr>
                      <m:t>=2</m:t>
                    </m:r>
                  </m:oMath>
                </a14:m>
                <a:r>
                  <a:rPr lang="cs-CZ" sz="2600" dirty="0" smtClean="0">
                    <a:solidFill>
                      <a:prstClr val="black"/>
                    </a:solidFill>
                  </a:rPr>
                  <a:t>. Všimněte si, že opravdu každý následující člen je o </a:t>
                </a:r>
                <a14:m>
                  <m:oMath xmlns:m="http://schemas.openxmlformats.org/officeDocument/2006/math">
                    <m:r>
                      <a:rPr lang="cs-CZ" sz="2600" b="0" i="1" smtClean="0">
                        <a:solidFill>
                          <a:prstClr val="black"/>
                        </a:solidFill>
                        <a:latin typeface="Cambria Math"/>
                      </a:rPr>
                      <m:t>2</m:t>
                    </m:r>
                  </m:oMath>
                </a14:m>
                <a:r>
                  <a:rPr lang="cs-CZ" sz="2600" dirty="0" smtClean="0">
                    <a:solidFill>
                      <a:prstClr val="black"/>
                    </a:solidFill>
                  </a:rPr>
                  <a:t> větší než člen předchozí.</a:t>
                </a:r>
              </a:p>
            </p:txBody>
          </p:sp>
        </mc:Choice>
        <mc:Fallback xmlns="">
          <p:sp>
            <p:nvSpPr>
              <p:cNvPr id="17" name="Zástupný symbol pro obsah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4379" y="3068960"/>
                <a:ext cx="8448099" cy="1352774"/>
              </a:xfrm>
              <a:prstGeom prst="rect">
                <a:avLst/>
              </a:prstGeom>
              <a:blipFill rotWithShape="1">
                <a:blip r:embed="rId5"/>
                <a:stretch>
                  <a:fillRect l="-1299" t="-3604" r="-1804" b="-6306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Zástupný symbol pro obsah 4"/>
              <p:cNvSpPr txBox="1">
                <a:spLocks/>
              </p:cNvSpPr>
              <p:nvPr/>
            </p:nvSpPr>
            <p:spPr>
              <a:xfrm>
                <a:off x="423802" y="4421734"/>
                <a:ext cx="8448099" cy="879474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r>
                  <a:rPr lang="cs-CZ" sz="2600" dirty="0" smtClean="0">
                    <a:solidFill>
                      <a:prstClr val="black"/>
                    </a:solidFill>
                  </a:rPr>
                  <a:t>Z grafu je patrné, že tato posloupnost je speciálním případem lineární funkce </a:t>
                </a:r>
                <a14:m>
                  <m:oMath xmlns:m="http://schemas.openxmlformats.org/officeDocument/2006/math">
                    <m:r>
                      <a:rPr lang="cs-CZ" sz="2600" b="0" i="1" smtClean="0">
                        <a:solidFill>
                          <a:prstClr val="black"/>
                        </a:solidFill>
                        <a:latin typeface="Cambria Math"/>
                      </a:rPr>
                      <m:t>𝑓</m:t>
                    </m:r>
                    <m:r>
                      <a:rPr lang="cs-CZ" sz="2600" b="0" i="1" smtClean="0">
                        <a:solidFill>
                          <a:prstClr val="black"/>
                        </a:solidFill>
                        <a:latin typeface="Cambria Math"/>
                      </a:rPr>
                      <m:t>:</m:t>
                    </m:r>
                    <m:r>
                      <a:rPr lang="cs-CZ" sz="2600" b="0" i="1" smtClean="0">
                        <a:solidFill>
                          <a:prstClr val="black"/>
                        </a:solidFill>
                        <a:latin typeface="Cambria Math"/>
                      </a:rPr>
                      <m:t>𝑦</m:t>
                    </m:r>
                    <m:r>
                      <a:rPr lang="cs-CZ" sz="2600" b="0" i="1" smtClean="0">
                        <a:solidFill>
                          <a:prstClr val="black"/>
                        </a:solidFill>
                        <a:latin typeface="Cambria Math"/>
                      </a:rPr>
                      <m:t>=2</m:t>
                    </m:r>
                    <m:r>
                      <a:rPr lang="cs-CZ" sz="2600" b="0" i="1" smtClean="0">
                        <a:solidFill>
                          <a:prstClr val="black"/>
                        </a:solidFill>
                        <a:latin typeface="Cambria Math"/>
                      </a:rPr>
                      <m:t>𝑥</m:t>
                    </m:r>
                    <m:r>
                      <a:rPr lang="cs-CZ" sz="2600" b="0" i="1" smtClean="0">
                        <a:solidFill>
                          <a:prstClr val="black"/>
                        </a:solidFill>
                        <a:latin typeface="Cambria Math"/>
                      </a:rPr>
                      <m:t>−5,</m:t>
                    </m:r>
                    <m:r>
                      <a:rPr lang="cs-CZ" sz="2600" b="0" i="1" smtClean="0">
                        <a:solidFill>
                          <a:prstClr val="black"/>
                        </a:solidFill>
                        <a:latin typeface="Cambria Math"/>
                      </a:rPr>
                      <m:t>𝐷</m:t>
                    </m:r>
                    <m:d>
                      <m:dPr>
                        <m:ctrlPr>
                          <a:rPr lang="cs-CZ" sz="2600" b="0" i="1" smtClean="0">
                            <a:solidFill>
                              <a:prstClr val="black"/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a:rPr lang="cs-CZ" sz="2600" b="0" i="1" smtClean="0">
                            <a:solidFill>
                              <a:prstClr val="black"/>
                            </a:solidFill>
                            <a:latin typeface="Cambria Math"/>
                          </a:rPr>
                          <m:t>𝑓</m:t>
                        </m:r>
                      </m:e>
                    </m:d>
                    <m:r>
                      <a:rPr lang="cs-CZ" sz="2600" b="0" i="1" smtClean="0">
                        <a:solidFill>
                          <a:prstClr val="black"/>
                        </a:solidFill>
                        <a:latin typeface="Cambria Math"/>
                      </a:rPr>
                      <m:t>=</m:t>
                    </m:r>
                    <m:r>
                      <a:rPr lang="cs-CZ" sz="2600" b="0" i="1" smtClean="0">
                        <a:solidFill>
                          <a:prstClr val="black"/>
                        </a:solidFill>
                        <a:latin typeface="Cambria Math"/>
                      </a:rPr>
                      <m:t>𝑁</m:t>
                    </m:r>
                  </m:oMath>
                </a14:m>
                <a:r>
                  <a:rPr lang="cs-CZ" sz="2600" dirty="0" smtClean="0">
                    <a:solidFill>
                      <a:prstClr val="black"/>
                    </a:solidFill>
                  </a:rPr>
                  <a:t>.</a:t>
                </a:r>
              </a:p>
            </p:txBody>
          </p:sp>
        </mc:Choice>
        <mc:Fallback xmlns="">
          <p:sp>
            <p:nvSpPr>
              <p:cNvPr id="8" name="Zástupný symbol pro obsah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3802" y="4421734"/>
                <a:ext cx="8448099" cy="879474"/>
              </a:xfrm>
              <a:prstGeom prst="rect">
                <a:avLst/>
              </a:prstGeom>
              <a:blipFill rotWithShape="1">
                <a:blip r:embed="rId6"/>
                <a:stretch>
                  <a:fillRect l="-1300" t="-5517" r="-1444" b="-17931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2298141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  <p:bldP spid="7" grpId="0"/>
      <p:bldP spid="12" grpId="0"/>
      <p:bldP spid="17" grpId="0"/>
      <p:bldP spid="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475" y="671512"/>
            <a:ext cx="7639050" cy="5514975"/>
          </a:xfrm>
          <a:prstGeom prst="rect">
            <a:avLst/>
          </a:prstGeom>
        </p:spPr>
      </p:pic>
      <p:sp>
        <p:nvSpPr>
          <p:cNvPr id="5" name="Ovál 4"/>
          <p:cNvSpPr/>
          <p:nvPr/>
        </p:nvSpPr>
        <p:spPr>
          <a:xfrm>
            <a:off x="7191710" y="1231200"/>
            <a:ext cx="144016" cy="144016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6" name="Ovál 5"/>
          <p:cNvSpPr/>
          <p:nvPr/>
        </p:nvSpPr>
        <p:spPr>
          <a:xfrm>
            <a:off x="2646000" y="5544000"/>
            <a:ext cx="144016" cy="144016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7" name="Ovál 6"/>
          <p:cNvSpPr/>
          <p:nvPr/>
        </p:nvSpPr>
        <p:spPr>
          <a:xfrm>
            <a:off x="3560400" y="4680000"/>
            <a:ext cx="144016" cy="144016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8" name="Ovál 7"/>
          <p:cNvSpPr/>
          <p:nvPr/>
        </p:nvSpPr>
        <p:spPr>
          <a:xfrm>
            <a:off x="4467600" y="3816000"/>
            <a:ext cx="144016" cy="144016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9" name="Ovál 8"/>
          <p:cNvSpPr/>
          <p:nvPr/>
        </p:nvSpPr>
        <p:spPr>
          <a:xfrm>
            <a:off x="5385600" y="2952000"/>
            <a:ext cx="144016" cy="144016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0" name="Ovál 9"/>
          <p:cNvSpPr/>
          <p:nvPr/>
        </p:nvSpPr>
        <p:spPr>
          <a:xfrm>
            <a:off x="6296400" y="2098800"/>
            <a:ext cx="144016" cy="144016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Obdélník 10"/>
              <p:cNvSpPr/>
              <p:nvPr/>
            </p:nvSpPr>
            <p:spPr>
              <a:xfrm>
                <a:off x="2734907" y="425290"/>
                <a:ext cx="2400901" cy="49244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cs-CZ" sz="2600" i="1" smtClean="0">
                              <a:latin typeface="Cambria Math"/>
                            </a:rPr>
                          </m:ctrlPr>
                        </m:sSubSupPr>
                        <m:e>
                          <m:d>
                            <m:dPr>
                              <m:ctrlPr>
                                <a:rPr lang="cs-CZ" sz="2600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cs-CZ" sz="2600" b="0" i="1" smtClean="0">
                                  <a:latin typeface="Cambria Math"/>
                                </a:rPr>
                                <m:t>2</m:t>
                              </m:r>
                              <m:r>
                                <a:rPr lang="cs-CZ" sz="2600" b="0" i="1" smtClean="0">
                                  <a:latin typeface="Cambria Math"/>
                                </a:rPr>
                                <m:t>𝑛</m:t>
                              </m:r>
                              <m:r>
                                <a:rPr lang="cs-CZ" sz="2600" b="0" i="1" smtClean="0">
                                  <a:latin typeface="Cambria Math"/>
                                </a:rPr>
                                <m:t>−5</m:t>
                              </m:r>
                            </m:e>
                          </m:d>
                        </m:e>
                        <m:sub>
                          <m:r>
                            <a:rPr lang="cs-CZ" sz="2600" i="1">
                              <a:latin typeface="Cambria Math"/>
                            </a:rPr>
                            <m:t>𝑛</m:t>
                          </m:r>
                          <m:r>
                            <a:rPr lang="cs-CZ" sz="2600" i="1">
                              <a:latin typeface="Cambria Math"/>
                            </a:rPr>
                            <m:t>=1</m:t>
                          </m:r>
                        </m:sub>
                        <m:sup>
                          <m:r>
                            <a:rPr lang="cs-CZ" sz="2600" i="1">
                              <a:latin typeface="Cambria Math"/>
                            </a:rPr>
                            <m:t>∞</m:t>
                          </m:r>
                        </m:sup>
                      </m:sSubSup>
                    </m:oMath>
                  </m:oMathPara>
                </a14:m>
                <a:endParaRPr lang="cs-CZ" sz="2600" dirty="0"/>
              </a:p>
            </p:txBody>
          </p:sp>
        </mc:Choice>
        <mc:Fallback xmlns="">
          <p:sp>
            <p:nvSpPr>
              <p:cNvPr id="11" name="Obdélník 1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34907" y="425290"/>
                <a:ext cx="2400901" cy="492443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Obdélník 11"/>
              <p:cNvSpPr/>
              <p:nvPr/>
            </p:nvSpPr>
            <p:spPr>
              <a:xfrm>
                <a:off x="2249400" y="1046534"/>
                <a:ext cx="3906776" cy="49244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600" i="1">
                          <a:solidFill>
                            <a:prstClr val="black"/>
                          </a:solidFill>
                          <a:latin typeface="Cambria Math"/>
                        </a:rPr>
                        <m:t>𝑓</m:t>
                      </m:r>
                      <m:r>
                        <a:rPr lang="cs-CZ" sz="2600" i="1">
                          <a:solidFill>
                            <a:prstClr val="black"/>
                          </a:solidFill>
                          <a:latin typeface="Cambria Math"/>
                        </a:rPr>
                        <m:t>:</m:t>
                      </m:r>
                      <m:r>
                        <a:rPr lang="cs-CZ" sz="2600" i="1">
                          <a:solidFill>
                            <a:prstClr val="black"/>
                          </a:solidFill>
                          <a:latin typeface="Cambria Math"/>
                        </a:rPr>
                        <m:t>𝑦</m:t>
                      </m:r>
                      <m:r>
                        <a:rPr lang="cs-CZ" sz="2600" i="1">
                          <a:solidFill>
                            <a:prstClr val="black"/>
                          </a:solidFill>
                          <a:latin typeface="Cambria Math"/>
                        </a:rPr>
                        <m:t>=2</m:t>
                      </m:r>
                      <m:r>
                        <a:rPr lang="cs-CZ" sz="2600" i="1">
                          <a:solidFill>
                            <a:prstClr val="black"/>
                          </a:solidFill>
                          <a:latin typeface="Cambria Math"/>
                        </a:rPr>
                        <m:t>𝑥</m:t>
                      </m:r>
                      <m:r>
                        <a:rPr lang="cs-CZ" sz="2600" i="1">
                          <a:solidFill>
                            <a:prstClr val="black"/>
                          </a:solidFill>
                          <a:latin typeface="Cambria Math"/>
                        </a:rPr>
                        <m:t>−5,</m:t>
                      </m:r>
                      <m:r>
                        <a:rPr lang="cs-CZ" sz="2600" i="1">
                          <a:solidFill>
                            <a:prstClr val="black"/>
                          </a:solidFill>
                          <a:latin typeface="Cambria Math"/>
                        </a:rPr>
                        <m:t>𝐷</m:t>
                      </m:r>
                      <m:d>
                        <m:dPr>
                          <m:ctrlPr>
                            <a:rPr lang="cs-CZ" sz="2600" i="1">
                              <a:solidFill>
                                <a:prstClr val="black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r>
                            <a:rPr lang="cs-CZ" sz="2600" i="1">
                              <a:solidFill>
                                <a:prstClr val="black"/>
                              </a:solidFill>
                              <a:latin typeface="Cambria Math"/>
                            </a:rPr>
                            <m:t>𝑓</m:t>
                          </m:r>
                        </m:e>
                      </m:d>
                      <m:r>
                        <a:rPr lang="cs-CZ" sz="2600" i="1">
                          <a:solidFill>
                            <a:prstClr val="black"/>
                          </a:solidFill>
                          <a:latin typeface="Cambria Math"/>
                        </a:rPr>
                        <m:t>=</m:t>
                      </m:r>
                      <m:r>
                        <a:rPr lang="cs-CZ" sz="2600" i="1">
                          <a:solidFill>
                            <a:prstClr val="black"/>
                          </a:solidFill>
                          <a:latin typeface="Cambria Math"/>
                        </a:rPr>
                        <m:t>𝑁</m:t>
                      </m:r>
                    </m:oMath>
                  </m:oMathPara>
                </a14:m>
                <a:endParaRPr lang="cs-CZ" sz="2600" dirty="0"/>
              </a:p>
            </p:txBody>
          </p:sp>
        </mc:Choice>
        <mc:Fallback xmlns="">
          <p:sp>
            <p:nvSpPr>
              <p:cNvPr id="12" name="Obdélník 1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49400" y="1046534"/>
                <a:ext cx="3906776" cy="492443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0578190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/>
      <p:bldP spid="12" grpId="0"/>
    </p:bldLst>
  </p:timing>
</p:sld>
</file>

<file path=ppt/theme/theme1.xml><?xml version="1.0" encoding="utf-8"?>
<a:theme xmlns:a="http://schemas.openxmlformats.org/drawingml/2006/main" name="Motiv1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Motiv1</Template>
  <TotalTime>1345</TotalTime>
  <Words>1003</Words>
  <Application>Microsoft Office PowerPoint</Application>
  <PresentationFormat>Předvádění na obrazovce (4:3)</PresentationFormat>
  <Paragraphs>83</Paragraphs>
  <Slides>14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14</vt:i4>
      </vt:variant>
    </vt:vector>
  </HeadingPairs>
  <TitlesOfParts>
    <vt:vector size="15" baseType="lpstr">
      <vt:lpstr>Motiv1</vt:lpstr>
      <vt:lpstr>Prezentace aplikace PowerPoint</vt:lpstr>
      <vt:lpstr>Prezentace aplikace PowerPoint</vt:lpstr>
      <vt:lpstr>Definice aritmetické posloupnosti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Company>MP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Aritmetická posloupnost</dc:title>
  <dc:creator>MP</dc:creator>
  <cp:lastModifiedBy>Gymnazium Fr. Zivneho</cp:lastModifiedBy>
  <cp:revision>29</cp:revision>
  <dcterms:created xsi:type="dcterms:W3CDTF">2013-08-26T13:30:28Z</dcterms:created>
  <dcterms:modified xsi:type="dcterms:W3CDTF">2013-12-06T06:26:38Z</dcterms:modified>
</cp:coreProperties>
</file>