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484F3-1CF5-4830-AB75-5D7CA1EDE34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9361-BE27-4242-943F-E7A4090395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484F3-1CF5-4830-AB75-5D7CA1EDE34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9361-BE27-4242-943F-E7A4090395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484F3-1CF5-4830-AB75-5D7CA1EDE34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9361-BE27-4242-943F-E7A4090395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484F3-1CF5-4830-AB75-5D7CA1EDE34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9361-BE27-4242-943F-E7A4090395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484F3-1CF5-4830-AB75-5D7CA1EDE34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9361-BE27-4242-943F-E7A4090395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484F3-1CF5-4830-AB75-5D7CA1EDE34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9361-BE27-4242-943F-E7A4090395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484F3-1CF5-4830-AB75-5D7CA1EDE34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9361-BE27-4242-943F-E7A4090395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484F3-1CF5-4830-AB75-5D7CA1EDE34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9361-BE27-4242-943F-E7A4090395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484F3-1CF5-4830-AB75-5D7CA1EDE34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9361-BE27-4242-943F-E7A4090395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484F3-1CF5-4830-AB75-5D7CA1EDE34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9361-BE27-4242-943F-E7A4090395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484F3-1CF5-4830-AB75-5D7CA1EDE34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59361-BE27-4242-943F-E7A4090395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484F3-1CF5-4830-AB75-5D7CA1EDE342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59361-BE27-4242-943F-E7A4090395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126202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Užití aritmetických posloupností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3. 9. 2013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VY_32_INOVACE_MA.PD.12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948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260648"/>
            <a:ext cx="8413484" cy="6408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4"/>
            </a:pPr>
            <a:r>
              <a:rPr lang="cs-CZ" sz="3000" dirty="0" smtClean="0"/>
              <a:t>Průměry jednotlivých kotoučů u stupňové řemenice tvoří AP. Vypočítejte průměry středních kotoučů u čtyřstupňové řemenice s průměry krajních kotoučů 300 mm a 165 mm. Tloušťky kotoučů všech stupňů jsou stejné. Kotouče tvoří „pyramidu“.</a:t>
            </a:r>
          </a:p>
        </p:txBody>
      </p:sp>
    </p:spTree>
    <p:extLst>
      <p:ext uri="{BB962C8B-B14F-4D97-AF65-F5344CB8AC3E}">
        <p14:creationId xmlns:p14="http://schemas.microsoft.com/office/powerpoint/2010/main" val="306904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Příklady 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181127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Užití aritmetických posloupností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Zástupný symbol pro obsah 4"/>
          <p:cNvSpPr txBox="1">
            <a:spLocks/>
          </p:cNvSpPr>
          <p:nvPr/>
        </p:nvSpPr>
        <p:spPr>
          <a:xfrm>
            <a:off x="450911" y="460302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cs-CZ" sz="3000" dirty="0">
              <a:solidFill>
                <a:prstClr val="black"/>
              </a:solidFill>
            </a:endParaRPr>
          </a:p>
        </p:txBody>
      </p:sp>
      <p:sp>
        <p:nvSpPr>
          <p:cNvPr id="9" name="Zástupný symbol pro obsah 4"/>
          <p:cNvSpPr txBox="1">
            <a:spLocks/>
          </p:cNvSpPr>
          <p:nvPr/>
        </p:nvSpPr>
        <p:spPr>
          <a:xfrm>
            <a:off x="436935" y="1628800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Úvodem opět stručně připomeňme, které vztahy </a:t>
            </a:r>
            <a:br>
              <a:rPr lang="cs-CZ" sz="3000" dirty="0" smtClean="0">
                <a:solidFill>
                  <a:prstClr val="black"/>
                </a:solidFill>
              </a:rPr>
            </a:br>
            <a:r>
              <a:rPr lang="cs-CZ" sz="3000" dirty="0" smtClean="0">
                <a:solidFill>
                  <a:prstClr val="black"/>
                </a:solidFill>
              </a:rPr>
              <a:t>u aritmetických posloupností používáme. Vyslovte </a:t>
            </a:r>
            <a:br>
              <a:rPr lang="cs-CZ" sz="3000" dirty="0" smtClean="0">
                <a:solidFill>
                  <a:prstClr val="black"/>
                </a:solidFill>
              </a:rPr>
            </a:br>
            <a:r>
              <a:rPr lang="cs-CZ" sz="3000" dirty="0" smtClean="0">
                <a:solidFill>
                  <a:prstClr val="black"/>
                </a:solidFill>
              </a:rPr>
              <a:t>k nim podmínky platnosti.</a:t>
            </a:r>
            <a:endParaRPr lang="cs-CZ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4"/>
              <p:cNvSpPr txBox="1">
                <a:spLocks/>
              </p:cNvSpPr>
              <p:nvPr/>
            </p:nvSpPr>
            <p:spPr>
              <a:xfrm>
                <a:off x="450911" y="2924944"/>
                <a:ext cx="8229600" cy="39330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  <m:r>
                            <a:rPr lang="cs-CZ" sz="30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+</m:t>
                      </m:r>
                      <m:r>
                        <a:rPr lang="cs-CZ" sz="3000" i="1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cs-CZ" sz="3000" dirty="0" smtClean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sz="3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  <m:r>
                            <a:rPr lang="cs-CZ" sz="30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cs-CZ" sz="3000" i="1">
                          <a:latin typeface="Cambria Math"/>
                        </a:rPr>
                        <m:t>𝑑</m:t>
                      </m:r>
                      <m:r>
                        <a:rPr lang="cs-CZ" sz="3000" b="0" i="0" smtClean="0">
                          <a:latin typeface="Cambria Math"/>
                        </a:rPr>
                        <m:t>; 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sz="3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000" i="1">
                              <a:latin typeface="Cambria Math"/>
                            </a:rPr>
                            <m:t>𝑠</m:t>
                          </m:r>
                          <m:r>
                            <a:rPr lang="cs-CZ" sz="3000" i="1">
                              <a:latin typeface="Cambria Math"/>
                            </a:rPr>
                            <m:t>−</m:t>
                          </m:r>
                          <m:r>
                            <a:rPr lang="cs-CZ" sz="3000" i="1">
                              <a:latin typeface="Cambria Math"/>
                            </a:rPr>
                            <m:t>𝑟</m:t>
                          </m:r>
                        </m:e>
                      </m:d>
                      <m:r>
                        <a:rPr lang="cs-CZ" sz="3000" i="1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cs-CZ" sz="3000" dirty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num>
                        <m:den>
                          <m:r>
                            <a:rPr lang="cs-CZ" sz="30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cs-CZ" sz="30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sz="3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cs-CZ" sz="30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cs-CZ" sz="3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cs-CZ" sz="3000" dirty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0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sz="3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30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3000" i="1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cs-CZ" sz="30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cs-CZ" sz="3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30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3000" i="1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r>
                            <a:rPr lang="cs-CZ" sz="3000" i="1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sz="30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1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911" y="2924944"/>
                <a:ext cx="8229600" cy="3933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368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32403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 smtClean="0">
                <a:solidFill>
                  <a:srgbClr val="00B050"/>
                </a:solidFill>
              </a:rPr>
              <a:t>Příklad </a:t>
            </a:r>
            <a:r>
              <a:rPr lang="cs-CZ" b="1" dirty="0">
                <a:solidFill>
                  <a:srgbClr val="00B050"/>
                </a:solidFill>
              </a:rPr>
              <a:t>1</a:t>
            </a:r>
            <a:r>
              <a:rPr lang="cs-CZ" b="1" dirty="0" smtClean="0">
                <a:solidFill>
                  <a:srgbClr val="00B050"/>
                </a:solidFill>
              </a:rPr>
              <a:t> (řešený)</a:t>
            </a:r>
          </a:p>
          <a:p>
            <a:pPr marL="0" indent="0">
              <a:buNone/>
            </a:pPr>
            <a:r>
              <a:rPr lang="cs-CZ" sz="3000" dirty="0"/>
              <a:t>Č</a:t>
            </a:r>
            <a:r>
              <a:rPr lang="cs-CZ" sz="3000" dirty="0" smtClean="0"/>
              <a:t>ást střechy domu má tvar lichoběžníku a je ji třeba pokrýt taškami. Do řady u hřebenu se vejde 96 tašek, do spodní řady u okapu 114 tašek. Tašky budou do řad srovnány tak, že v každé následující řadě bude o jednu tašku více než v řadě předchozí. Kolik je třeba tašek na pokrytí části střechy?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380" y="3356992"/>
                <a:ext cx="8376092" cy="17281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dirty="0" smtClean="0"/>
                  <a:t>Máme určit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2600" dirty="0" smtClean="0"/>
                  <a:t>, když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=96,  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=114</m:t>
                    </m:r>
                  </m:oMath>
                </a14:m>
                <a:r>
                  <a:rPr lang="cs-CZ" sz="2600" dirty="0" smtClean="0"/>
                  <a:t>, přičemž je zřejmé, že se jedná o AP, ve které je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cs-CZ" sz="2600" dirty="0" smtClean="0"/>
                  <a:t>. V každé následující řadě je právě o jednu tašku více.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3356992"/>
                <a:ext cx="8376092" cy="1728192"/>
              </a:xfrm>
              <a:prstGeom prst="rect">
                <a:avLst/>
              </a:prstGeom>
              <a:blipFill rotWithShape="1">
                <a:blip r:embed="rId2"/>
                <a:stretch>
                  <a:fillRect l="-1892" t="-7067" r="-655" b="-17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ástupný symbol pro obsah 5"/>
          <p:cNvSpPr txBox="1">
            <a:spLocks/>
          </p:cNvSpPr>
          <p:nvPr/>
        </p:nvSpPr>
        <p:spPr>
          <a:xfrm>
            <a:off x="444380" y="6201308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2600" dirty="0" smtClean="0"/>
              <a:t>Na pokrytí příslušné části střechy je potřeba 1 995 tašek.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19430" y="4869160"/>
                <a:ext cx="8520108" cy="5040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0" smtClean="0">
                        <a:latin typeface="Cambria Math"/>
                        <a:ea typeface="Cambria Math"/>
                      </a:rPr>
                      <m:t>114=96+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∙1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=19</m:t>
                    </m:r>
                  </m:oMath>
                </a14:m>
                <a:r>
                  <a:rPr lang="cs-CZ" sz="2600" dirty="0" smtClean="0"/>
                  <a:t>,</a:t>
                </a:r>
                <a:endParaRPr lang="cs-CZ" sz="2600" dirty="0"/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30" y="4869160"/>
                <a:ext cx="8520108" cy="504056"/>
              </a:xfrm>
              <a:prstGeom prst="rect">
                <a:avLst/>
              </a:prstGeom>
              <a:blipFill rotWithShape="1">
                <a:blip r:embed="rId3"/>
                <a:stretch>
                  <a:fillRect t="-9756" b="-292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ástupný symbol pro obsah 4"/>
              <p:cNvSpPr txBox="1">
                <a:spLocks/>
              </p:cNvSpPr>
              <p:nvPr/>
            </p:nvSpPr>
            <p:spPr>
              <a:xfrm>
                <a:off x="428310" y="5373216"/>
                <a:ext cx="8520108" cy="6480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26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19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19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96+114</m:t>
                        </m:r>
                      </m:e>
                    </m:d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=1 995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13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10" y="5373216"/>
                <a:ext cx="8520108" cy="648072"/>
              </a:xfrm>
              <a:prstGeom prst="rect">
                <a:avLst/>
              </a:prstGeom>
              <a:blipFill rotWithShape="1">
                <a:blip r:embed="rId4"/>
                <a:stretch>
                  <a:fillRect b="-121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821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0" grpId="0"/>
      <p:bldP spid="8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25922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>
                <a:solidFill>
                  <a:srgbClr val="00B050"/>
                </a:solidFill>
              </a:rPr>
              <a:t>Příklad </a:t>
            </a:r>
            <a:r>
              <a:rPr lang="cs-CZ" b="1" dirty="0">
                <a:solidFill>
                  <a:srgbClr val="00B050"/>
                </a:solidFill>
              </a:rPr>
              <a:t>2</a:t>
            </a:r>
            <a:r>
              <a:rPr lang="cs-CZ" b="1" dirty="0" smtClean="0">
                <a:solidFill>
                  <a:srgbClr val="00B050"/>
                </a:solidFill>
              </a:rPr>
              <a:t> (řešený)</a:t>
            </a:r>
          </a:p>
          <a:p>
            <a:pPr marL="0" indent="0">
              <a:buNone/>
            </a:pPr>
            <a:r>
              <a:rPr lang="cs-CZ" sz="3000" dirty="0" smtClean="0"/>
              <a:t>Trubky jsou srovnány v devíti řadách nad sebou tak, že vrchní má 8 trubek a každá další řada o jednu více. Trubky každé horní vrstvy zapadají do mezer dolní vrstvy. Kolik je všech trubek?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33380" y="2873547"/>
                <a:ext cx="8376092" cy="1368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dirty="0" smtClean="0"/>
                  <a:t>Máme určit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2600" dirty="0" smtClean="0"/>
                  <a:t>, když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=8,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=9</m:t>
                    </m:r>
                  </m:oMath>
                </a14:m>
                <a:r>
                  <a:rPr lang="cs-CZ" sz="2600" dirty="0" smtClean="0"/>
                  <a:t>, přičemž je zřejmé, že se jedná o AP, ve které je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cs-CZ" sz="2600" dirty="0" smtClean="0"/>
                  <a:t>. Určíme nejprve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9</m:t>
                        </m:r>
                      </m:sub>
                    </m:sSub>
                  </m:oMath>
                </a14:m>
                <a:r>
                  <a:rPr lang="cs-CZ" sz="2600" dirty="0" smtClean="0"/>
                  <a:t>, pak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9</m:t>
                        </m:r>
                      </m:sub>
                    </m:sSub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80" y="2873547"/>
                <a:ext cx="8376092" cy="1368152"/>
              </a:xfrm>
              <a:prstGeom prst="rect">
                <a:avLst/>
              </a:prstGeom>
              <a:blipFill rotWithShape="1">
                <a:blip r:embed="rId2"/>
                <a:stretch>
                  <a:fillRect l="-1820" t="-8889" b="-222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ástupný symbol pro obsah 5"/>
          <p:cNvSpPr txBox="1">
            <a:spLocks/>
          </p:cNvSpPr>
          <p:nvPr/>
        </p:nvSpPr>
        <p:spPr>
          <a:xfrm>
            <a:off x="433380" y="5805264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2600" dirty="0" smtClean="0"/>
              <a:t>Všech trubek je 108.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03360" y="4241699"/>
                <a:ext cx="8520108" cy="5040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9</m:t>
                        </m:r>
                      </m:sub>
                    </m:sSub>
                    <m:r>
                      <a:rPr lang="cs-CZ" sz="2600" b="0" i="0" smtClean="0">
                        <a:latin typeface="Cambria Math"/>
                        <a:ea typeface="Cambria Math"/>
                      </a:rPr>
                      <m:t>=8+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8∙1=16</m:t>
                    </m:r>
                  </m:oMath>
                </a14:m>
                <a:r>
                  <a:rPr lang="cs-CZ" sz="2600" dirty="0" smtClean="0"/>
                  <a:t>,</a:t>
                </a:r>
                <a:endParaRPr lang="cs-CZ" sz="2600" dirty="0"/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360" y="4241699"/>
                <a:ext cx="8520108" cy="504056"/>
              </a:xfrm>
              <a:prstGeom prst="rect">
                <a:avLst/>
              </a:prstGeom>
              <a:blipFill rotWithShape="1">
                <a:blip r:embed="rId3"/>
                <a:stretch>
                  <a:fillRect t="-9639" b="-2771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ástupný symbol pro obsah 4"/>
              <p:cNvSpPr txBox="1">
                <a:spLocks/>
              </p:cNvSpPr>
              <p:nvPr/>
            </p:nvSpPr>
            <p:spPr>
              <a:xfrm>
                <a:off x="433380" y="4941168"/>
                <a:ext cx="8520108" cy="6480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26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9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9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8+16</m:t>
                        </m:r>
                      </m:e>
                    </m:d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=108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13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80" y="4941168"/>
                <a:ext cx="8520108" cy="648072"/>
              </a:xfrm>
              <a:prstGeom prst="rect">
                <a:avLst/>
              </a:prstGeom>
              <a:blipFill rotWithShape="1">
                <a:blip r:embed="rId4"/>
                <a:stretch>
                  <a:fillRect b="-1320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5956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0" grpId="0"/>
      <p:bldP spid="8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15841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 smtClean="0">
                <a:solidFill>
                  <a:srgbClr val="00B050"/>
                </a:solidFill>
              </a:rPr>
              <a:t>Příklad </a:t>
            </a:r>
            <a:r>
              <a:rPr lang="cs-CZ" b="1" dirty="0">
                <a:solidFill>
                  <a:srgbClr val="00B050"/>
                </a:solidFill>
              </a:rPr>
              <a:t>3</a:t>
            </a:r>
            <a:r>
              <a:rPr lang="cs-CZ" b="1" dirty="0" smtClean="0">
                <a:solidFill>
                  <a:srgbClr val="00B050"/>
                </a:solidFill>
              </a:rPr>
              <a:t> (řešený)</a:t>
            </a:r>
          </a:p>
          <a:p>
            <a:pPr marL="0" indent="0">
              <a:buNone/>
            </a:pPr>
            <a:r>
              <a:rPr lang="cs-CZ" sz="3000" dirty="0" smtClean="0"/>
              <a:t>Délky stran pravoúhlého trojúhelníku tvoří AP. Přepona má délku 30. Určete délky odvěsen.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33380" y="1700809"/>
                <a:ext cx="8520108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dirty="0" smtClean="0"/>
                  <a:t>V pravoúhlém trojúhelníku je nejdelší stranou přepona, označme ji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cs-CZ" sz="2600" dirty="0" smtClean="0"/>
                  <a:t>. Odvěsny pak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cs-CZ" sz="260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2600" dirty="0" smtClean="0"/>
                  <a:t>. Platí, 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=30</m:t>
                    </m:r>
                  </m:oMath>
                </a14:m>
                <a:r>
                  <a:rPr lang="cs-CZ" sz="2600" dirty="0" smtClean="0"/>
                  <a:t>, pak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−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=30−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260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−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−</m:t>
                    </m:r>
                    <m:r>
                      <a:rPr lang="cs-CZ" sz="2600" b="0" i="1" smtClean="0">
                        <a:latin typeface="Cambria Math"/>
                      </a:rPr>
                      <m:t>2</m:t>
                    </m:r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i="1">
                        <a:latin typeface="Cambria Math"/>
                      </a:rPr>
                      <m:t>=30−2</m:t>
                    </m:r>
                    <m:r>
                      <a:rPr lang="cs-CZ" sz="2600" i="1">
                        <a:latin typeface="Cambria Math"/>
                      </a:rPr>
                      <m:t>𝑑</m:t>
                    </m:r>
                  </m:oMath>
                </a14:m>
                <a:r>
                  <a:rPr lang="cs-CZ" sz="2600" dirty="0" smtClean="0"/>
                  <a:t>.</a:t>
                </a:r>
                <a:r>
                  <a:rPr lang="cs-CZ" sz="2600" dirty="0"/>
                  <a:t> 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80" y="1700809"/>
                <a:ext cx="8520108" cy="1800200"/>
              </a:xfrm>
              <a:prstGeom prst="rect">
                <a:avLst/>
              </a:prstGeom>
              <a:blipFill rotWithShape="1">
                <a:blip r:embed="rId2"/>
                <a:stretch>
                  <a:fillRect l="-1788" t="-4068" r="-858" b="-71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433380" y="5661248"/>
                <a:ext cx="8229600" cy="10801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−36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+180=0⇒</m:t>
                    </m:r>
                  </m:oMath>
                </a14:m>
                <a:r>
                  <a:rPr lang="cs-CZ" sz="2600" dirty="0" smtClean="0"/>
                  <a:t> podmínkám úlohy vyhovuje jen kořen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=6⇒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=18,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=24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80" y="5661248"/>
                <a:ext cx="8229600" cy="1080120"/>
              </a:xfrm>
              <a:prstGeom prst="rect">
                <a:avLst/>
              </a:prstGeom>
              <a:blipFill rotWithShape="1">
                <a:blip r:embed="rId3"/>
                <a:stretch>
                  <a:fillRect l="-1259" t="-45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03360" y="3389088"/>
                <a:ext cx="8520108" cy="93610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V pravoúhlém trojúhelníku platí Pythagorova věta, v našem označení má tvar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cs-CZ" sz="2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sz="2600" dirty="0" smtClean="0"/>
                  <a:t>. Dosaďme do ní.</a:t>
                </a:r>
                <a:endParaRPr lang="cs-CZ" sz="2600" dirty="0"/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360" y="3389088"/>
                <a:ext cx="8520108" cy="936103"/>
              </a:xfrm>
              <a:prstGeom prst="rect">
                <a:avLst/>
              </a:prstGeom>
              <a:blipFill rotWithShape="1">
                <a:blip r:embed="rId4"/>
                <a:stretch>
                  <a:fillRect l="-1216" t="-5195" b="-110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ástupný symbol pro obsah 4"/>
              <p:cNvSpPr txBox="1">
                <a:spLocks/>
              </p:cNvSpPr>
              <p:nvPr/>
            </p:nvSpPr>
            <p:spPr>
              <a:xfrm>
                <a:off x="433380" y="4293096"/>
                <a:ext cx="8520108" cy="1368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30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30−2</m:t>
                            </m:r>
                            <m:r>
                              <a:rPr lang="cs-CZ" sz="2600" b="0" i="1" smtClean="0">
                                <a:latin typeface="Cambria Math"/>
                              </a:rPr>
                              <m:t>𝑑</m:t>
                            </m:r>
                          </m:e>
                        </m:d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30−</m:t>
                            </m:r>
                            <m:r>
                              <a:rPr lang="cs-CZ" sz="2600" b="0" i="1" smtClean="0">
                                <a:latin typeface="Cambria Math"/>
                              </a:rPr>
                              <m:t>𝑑</m:t>
                            </m:r>
                          </m:e>
                        </m:d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sz="2600" dirty="0" smtClean="0"/>
                  <a:t>, rovnici následně upravíme </a:t>
                </a:r>
                <a:br>
                  <a:rPr lang="cs-CZ" sz="2600" dirty="0" smtClean="0"/>
                </a:br>
                <a:r>
                  <a:rPr lang="cs-CZ" sz="2600" dirty="0" smtClean="0"/>
                  <a:t>a vyřešíme. Z trojúhelníkové nerovnosti také plyne, že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0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&lt;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13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80" y="4293096"/>
                <a:ext cx="8520108" cy="1368152"/>
              </a:xfrm>
              <a:prstGeom prst="rect">
                <a:avLst/>
              </a:prstGeom>
              <a:blipFill rotWithShape="1">
                <a:blip r:embed="rId5"/>
                <a:stretch>
                  <a:fillRect l="-1216" t="-3556" b="-844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602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0" grpId="0"/>
      <p:bldP spid="8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23042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 smtClean="0">
                <a:solidFill>
                  <a:srgbClr val="00B050"/>
                </a:solidFill>
              </a:rPr>
              <a:t>Příklad 4 (neřešený)</a:t>
            </a:r>
          </a:p>
          <a:p>
            <a:pPr marL="0" indent="0">
              <a:buNone/>
            </a:pPr>
            <a:r>
              <a:rPr lang="cs-CZ" sz="3000" dirty="0" smtClean="0"/>
              <a:t>Trubky jsou srovnány ve vrstvách tak, že trubky každé horní vrstvy zapadají do mezer dolní vrstvy. Do kolika vrstev se složí 210 trubek, jestliže nejhořejší vrstva má 7 trubek?</a:t>
            </a:r>
          </a:p>
        </p:txBody>
      </p:sp>
      <p:cxnSp>
        <p:nvCxnSpPr>
          <p:cNvPr id="3" name="Přímá spojnice 2"/>
          <p:cNvCxnSpPr/>
          <p:nvPr/>
        </p:nvCxnSpPr>
        <p:spPr>
          <a:xfrm>
            <a:off x="465597" y="2492896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Zástupný symbol pro obsah 5"/>
          <p:cNvSpPr txBox="1">
            <a:spLocks/>
          </p:cNvSpPr>
          <p:nvPr/>
        </p:nvSpPr>
        <p:spPr>
          <a:xfrm>
            <a:off x="444909" y="2636912"/>
            <a:ext cx="8229600" cy="20162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b="1" dirty="0" smtClean="0">
                <a:solidFill>
                  <a:srgbClr val="00B050"/>
                </a:solidFill>
              </a:rPr>
              <a:t>Příklad 5 (neřešený)</a:t>
            </a:r>
          </a:p>
          <a:p>
            <a:pPr marL="0" indent="0">
              <a:buNone/>
            </a:pPr>
            <a:r>
              <a:rPr lang="cs-CZ" sz="3000" dirty="0" smtClean="0"/>
              <a:t>Délky stran pravoúhlého trojúhelníku tvoří AP. Delší odvěsna má délku 12. Vypočítejte délky zbývajících stran, obvod a obsah trojúhelníku.</a:t>
            </a:r>
            <a:endParaRPr lang="cs-CZ" sz="3000" dirty="0"/>
          </a:p>
        </p:txBody>
      </p:sp>
      <p:cxnSp>
        <p:nvCxnSpPr>
          <p:cNvPr id="5" name="Přímá spojnice 4"/>
          <p:cNvCxnSpPr/>
          <p:nvPr/>
        </p:nvCxnSpPr>
        <p:spPr>
          <a:xfrm>
            <a:off x="444909" y="450912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44909" y="4668012"/>
            <a:ext cx="8229600" cy="19293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b="1" dirty="0" smtClean="0">
                <a:solidFill>
                  <a:srgbClr val="00B050"/>
                </a:solidFill>
              </a:rPr>
              <a:t>Příklad </a:t>
            </a:r>
            <a:r>
              <a:rPr lang="cs-CZ" b="1" dirty="0">
                <a:solidFill>
                  <a:srgbClr val="00B050"/>
                </a:solidFill>
              </a:rPr>
              <a:t>6</a:t>
            </a:r>
            <a:r>
              <a:rPr lang="cs-CZ" b="1" dirty="0" smtClean="0">
                <a:solidFill>
                  <a:srgbClr val="00B050"/>
                </a:solidFill>
              </a:rPr>
              <a:t> (neřešený)</a:t>
            </a:r>
          </a:p>
          <a:p>
            <a:pPr marL="0" indent="0">
              <a:buNone/>
            </a:pPr>
            <a:r>
              <a:rPr lang="cs-CZ" sz="3000" dirty="0" smtClean="0"/>
              <a:t>Letní kino má kapacitu 1 242 diváků. V první řadě je 35 sedadel, v každé další o 4 sedadla více. Kolik je </a:t>
            </a:r>
            <a:br>
              <a:rPr lang="cs-CZ" sz="3000" dirty="0" smtClean="0"/>
            </a:br>
            <a:r>
              <a:rPr lang="cs-CZ" sz="3000" dirty="0" smtClean="0"/>
              <a:t>v hledišti řad sedadel?</a:t>
            </a:r>
          </a:p>
        </p:txBody>
      </p:sp>
      <p:cxnSp>
        <p:nvCxnSpPr>
          <p:cNvPr id="8" name="Přímá spojnice 7"/>
          <p:cNvCxnSpPr/>
          <p:nvPr/>
        </p:nvCxnSpPr>
        <p:spPr>
          <a:xfrm>
            <a:off x="444909" y="6589577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017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18722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1" dirty="0" smtClean="0">
                <a:solidFill>
                  <a:srgbClr val="00B050"/>
                </a:solidFill>
              </a:rPr>
              <a:t>Příklad </a:t>
            </a:r>
            <a:r>
              <a:rPr lang="cs-CZ" b="1" dirty="0">
                <a:solidFill>
                  <a:srgbClr val="00B050"/>
                </a:solidFill>
              </a:rPr>
              <a:t>7</a:t>
            </a:r>
            <a:r>
              <a:rPr lang="cs-CZ" b="1" dirty="0" smtClean="0">
                <a:solidFill>
                  <a:srgbClr val="00B050"/>
                </a:solidFill>
              </a:rPr>
              <a:t> (řešený)</a:t>
            </a:r>
          </a:p>
          <a:p>
            <a:pPr marL="0" indent="0">
              <a:buNone/>
            </a:pPr>
            <a:r>
              <a:rPr lang="cs-CZ" sz="3000" dirty="0" smtClean="0"/>
              <a:t>Rozměry kvádru tvoří tři po sobě jdoucí členy AP. Součet délek hran je 24 cm, objem kvádru je 312 cm</a:t>
            </a:r>
            <a:r>
              <a:rPr lang="cs-CZ" sz="3000" baseline="30000" dirty="0" smtClean="0"/>
              <a:t>3</a:t>
            </a:r>
            <a:r>
              <a:rPr lang="cs-CZ" sz="3000" dirty="0" smtClean="0"/>
              <a:t>. Určete délky hran kvádru.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18572" y="2132856"/>
                <a:ext cx="8520108" cy="1368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dirty="0" smtClean="0"/>
                  <a:t>Ze zadání plyne, že např.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𝑎</m:t>
                    </m:r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−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r>
                      <a:rPr lang="cs-CZ" sz="2600" b="0" i="1" smtClean="0">
                        <a:latin typeface="Cambria Math"/>
                      </a:rPr>
                      <m:t>𝑏</m:t>
                    </m:r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r>
                      <a:rPr lang="cs-CZ" sz="2600" b="0" i="1" smtClean="0">
                        <a:latin typeface="Cambria Math"/>
                      </a:rPr>
                      <m:t>𝑐</m:t>
                    </m:r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2600" dirty="0" smtClean="0"/>
                  <a:t>, kde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2600" dirty="0" smtClean="0"/>
                  <a:t> je diference AP.</a:t>
                </a:r>
                <a:endParaRPr lang="cs-CZ" sz="26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572" y="2132856"/>
                <a:ext cx="8520108" cy="1368152"/>
              </a:xfrm>
              <a:prstGeom prst="rect">
                <a:avLst/>
              </a:prstGeom>
              <a:blipFill rotWithShape="1">
                <a:blip r:embed="rId2"/>
                <a:stretch>
                  <a:fillRect l="-1861" t="-8929" r="-1074" b="-26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18572" y="3501008"/>
                <a:ext cx="8520108" cy="46805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𝑎</m:t>
                    </m:r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r>
                      <a:rPr lang="cs-CZ" sz="2600" b="0" i="1" smtClean="0">
                        <a:latin typeface="Cambria Math"/>
                      </a:rPr>
                      <m:t>𝑏</m:t>
                    </m:r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r>
                      <a:rPr lang="cs-CZ" sz="2600" b="0" i="1" smtClean="0">
                        <a:latin typeface="Cambria Math"/>
                      </a:rPr>
                      <m:t>𝑐</m:t>
                    </m:r>
                    <m:r>
                      <a:rPr lang="cs-CZ" sz="2600" b="0" i="1" smtClean="0">
                        <a:latin typeface="Cambria Math"/>
                      </a:rPr>
                      <m:t>=24 </m:t>
                    </m:r>
                    <m:r>
                      <a:rPr lang="cs-CZ" sz="2600" b="0" i="1" smtClean="0">
                        <a:latin typeface="Cambria Math"/>
                      </a:rPr>
                      <m:t>𝑐𝑚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3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=24 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𝑐𝑚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=8 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𝑐𝑚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572" y="3501008"/>
                <a:ext cx="8520108" cy="468051"/>
              </a:xfrm>
              <a:prstGeom prst="rect">
                <a:avLst/>
              </a:prstGeom>
              <a:blipFill rotWithShape="1">
                <a:blip r:embed="rId3"/>
                <a:stretch>
                  <a:fillRect t="-10390" b="-376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53100" y="4088234"/>
                <a:ext cx="8520108" cy="46805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𝑎𝑏𝑐</m:t>
                    </m:r>
                    <m:r>
                      <a:rPr lang="cs-CZ" sz="2600" b="0" i="1" smtClean="0">
                        <a:latin typeface="Cambria Math"/>
                      </a:rPr>
                      <m:t>=312 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𝑐𝑚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d>
                      <m:d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</m:e>
                    </m:d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</m:e>
                    </m:d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=312 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𝑐𝑚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100" y="4088234"/>
                <a:ext cx="8520108" cy="468051"/>
              </a:xfrm>
              <a:prstGeom prst="rect">
                <a:avLst/>
              </a:prstGeom>
              <a:blipFill rotWithShape="1">
                <a:blip r:embed="rId4"/>
                <a:stretch>
                  <a:fillRect t="-10526" b="-394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4"/>
              <p:cNvSpPr txBox="1">
                <a:spLocks/>
              </p:cNvSpPr>
              <p:nvPr/>
            </p:nvSpPr>
            <p:spPr>
              <a:xfrm>
                <a:off x="461417" y="4570840"/>
                <a:ext cx="8520108" cy="46805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Po dosazení za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cs-CZ" sz="2600" dirty="0" smtClean="0"/>
                  <a:t> dostáváme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=5 </m:t>
                    </m:r>
                    <m:r>
                      <a:rPr lang="cs-CZ" sz="2600" b="0" i="1" smtClean="0">
                        <a:latin typeface="Cambria Math"/>
                      </a:rPr>
                      <m:t>𝑐𝑚</m:t>
                    </m:r>
                  </m:oMath>
                </a14:m>
                <a:r>
                  <a:rPr lang="cs-CZ" sz="2600" dirty="0" smtClean="0"/>
                  <a:t> nebo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´=−5 </m:t>
                    </m:r>
                    <m:r>
                      <a:rPr lang="cs-CZ" sz="2600" b="0" i="1" smtClean="0">
                        <a:latin typeface="Cambria Math"/>
                      </a:rPr>
                      <m:t>𝑐𝑚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endParaRPr lang="cs-CZ" sz="2600" dirty="0"/>
              </a:p>
            </p:txBody>
          </p:sp>
        </mc:Choice>
        <mc:Fallback xmlns="">
          <p:sp>
            <p:nvSpPr>
              <p:cNvPr id="11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417" y="4570840"/>
                <a:ext cx="8520108" cy="468051"/>
              </a:xfrm>
              <a:prstGeom prst="rect">
                <a:avLst/>
              </a:prstGeom>
              <a:blipFill rotWithShape="1">
                <a:blip r:embed="rId5"/>
                <a:stretch>
                  <a:fillRect l="-1288" t="-10390" b="-376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ástupný symbol pro obsah 4"/>
              <p:cNvSpPr txBox="1">
                <a:spLocks/>
              </p:cNvSpPr>
              <p:nvPr/>
            </p:nvSpPr>
            <p:spPr>
              <a:xfrm>
                <a:off x="418572" y="5038891"/>
                <a:ext cx="8520108" cy="97377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𝑎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=3 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𝑐𝑚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𝑏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=8 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𝑐𝑚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𝑐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=13 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𝑐𝑚</m:t>
                    </m:r>
                  </m:oMath>
                </a14:m>
                <a:r>
                  <a:rPr lang="cs-CZ" sz="2600" dirty="0" smtClean="0"/>
                  <a:t> nebo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𝑎</m:t>
                    </m:r>
                    <m:r>
                      <a:rPr lang="cs-CZ" sz="2600" b="0" i="1" smtClean="0">
                        <a:latin typeface="Cambria Math"/>
                      </a:rPr>
                      <m:t>=13 </m:t>
                    </m:r>
                    <m:r>
                      <a:rPr lang="cs-CZ" sz="2600" b="0" i="1" smtClean="0">
                        <a:latin typeface="Cambria Math"/>
                      </a:rPr>
                      <m:t>𝑐𝑚</m:t>
                    </m:r>
                    <m:r>
                      <a:rPr lang="cs-CZ" sz="2600" b="0" i="1" smtClean="0">
                        <a:latin typeface="Cambria Math"/>
                      </a:rPr>
                      <m:t>,</m:t>
                    </m:r>
                  </m:oMath>
                </a14:m>
                <a:endParaRPr lang="cs-CZ" sz="2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𝑏</m:t>
                    </m:r>
                    <m:r>
                      <a:rPr lang="cs-CZ" sz="2600" b="0" i="1" smtClean="0">
                        <a:latin typeface="Cambria Math"/>
                      </a:rPr>
                      <m:t>=8 </m:t>
                    </m:r>
                    <m:r>
                      <a:rPr lang="cs-CZ" sz="2600" b="0" i="1" smtClean="0">
                        <a:latin typeface="Cambria Math"/>
                      </a:rPr>
                      <m:t>𝑐𝑚</m:t>
                    </m:r>
                    <m:r>
                      <a:rPr lang="cs-CZ" sz="2600" b="0" i="1" smtClean="0">
                        <a:latin typeface="Cambria Math"/>
                      </a:rPr>
                      <m:t>, </m:t>
                    </m:r>
                    <m:r>
                      <a:rPr lang="cs-CZ" sz="2600" b="0" i="1" smtClean="0">
                        <a:latin typeface="Cambria Math"/>
                      </a:rPr>
                      <m:t>𝑐</m:t>
                    </m:r>
                    <m:r>
                      <a:rPr lang="cs-CZ" sz="2600" b="0" i="1" smtClean="0">
                        <a:latin typeface="Cambria Math"/>
                      </a:rPr>
                      <m:t>=3 </m:t>
                    </m:r>
                    <m:r>
                      <a:rPr lang="cs-CZ" sz="2600" b="0" i="1" smtClean="0">
                        <a:latin typeface="Cambria Math"/>
                      </a:rPr>
                      <m:t>𝑐𝑚</m:t>
                    </m:r>
                  </m:oMath>
                </a14:m>
                <a:r>
                  <a:rPr lang="cs-CZ" sz="2600" dirty="0" smtClean="0"/>
                  <a:t>, což je totéž.</a:t>
                </a:r>
                <a:endParaRPr lang="cs-CZ" sz="2600" dirty="0"/>
              </a:p>
            </p:txBody>
          </p:sp>
        </mc:Choice>
        <mc:Fallback xmlns="">
          <p:sp>
            <p:nvSpPr>
              <p:cNvPr id="12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572" y="5038891"/>
                <a:ext cx="8520108" cy="973771"/>
              </a:xfrm>
              <a:prstGeom prst="rect">
                <a:avLst/>
              </a:prstGeom>
              <a:blipFill rotWithShape="1">
                <a:blip r:embed="rId6"/>
                <a:stretch>
                  <a:fillRect t="-5031" b="-1572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ástupný symbol pro obsah 5"/>
          <p:cNvSpPr txBox="1">
            <a:spLocks/>
          </p:cNvSpPr>
          <p:nvPr/>
        </p:nvSpPr>
        <p:spPr>
          <a:xfrm>
            <a:off x="433380" y="6028377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2600" dirty="0" smtClean="0"/>
              <a:t>Délky hran kvádru jsou 3 cm, 8 cm a 13 cm.</a:t>
            </a:r>
          </a:p>
        </p:txBody>
      </p:sp>
    </p:spTree>
    <p:extLst>
      <p:ext uri="{BB962C8B-B14F-4D97-AF65-F5344CB8AC3E}">
        <p14:creationId xmlns:p14="http://schemas.microsoft.com/office/powerpoint/2010/main" val="256987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/>
      <p:bldP spid="9" grpId="0"/>
      <p:bldP spid="11" grpId="0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1006630"/>
            <a:ext cx="8413484" cy="57347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cs-CZ" sz="3000" dirty="0" smtClean="0"/>
              <a:t>Teplota Země roste s hloubkou na každých 33 m přibližně o 1 </a:t>
            </a:r>
            <a:r>
              <a:rPr lang="cs-CZ" sz="3000" dirty="0" smtClean="0">
                <a:sym typeface="Symbol"/>
              </a:rPr>
              <a:t>C</a:t>
            </a:r>
            <a:r>
              <a:rPr lang="cs-CZ" sz="3000" dirty="0" smtClean="0"/>
              <a:t>.</a:t>
            </a:r>
            <a:r>
              <a:rPr lang="cs-CZ" sz="3000" dirty="0"/>
              <a:t> </a:t>
            </a:r>
            <a:r>
              <a:rPr lang="cs-CZ" sz="3000" dirty="0" smtClean="0"/>
              <a:t>Jaká teplota bude přibližně na dně dolu hlubokého 1 075 m, je-li v hloubce 50 m teplota 9 </a:t>
            </a:r>
            <a:r>
              <a:rPr lang="cs-CZ" sz="3000" dirty="0">
                <a:sym typeface="Symbol"/>
              </a:rPr>
              <a:t></a:t>
            </a:r>
            <a:r>
              <a:rPr lang="cs-CZ" sz="3000" dirty="0" smtClean="0">
                <a:sym typeface="Symbol"/>
              </a:rPr>
              <a:t>C.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3000" dirty="0" smtClean="0">
                <a:sym typeface="Symbol"/>
              </a:rPr>
              <a:t>Povrch kvádru je 380 cm</a:t>
            </a:r>
            <a:r>
              <a:rPr lang="cs-CZ" sz="3000" baseline="30000" dirty="0" smtClean="0">
                <a:sym typeface="Symbol"/>
              </a:rPr>
              <a:t>2</a:t>
            </a:r>
            <a:r>
              <a:rPr lang="cs-CZ" sz="3000" dirty="0" smtClean="0">
                <a:sym typeface="Symbol"/>
              </a:rPr>
              <a:t>, tělesová úhlopříčka má délku 14 cm a rozměry kvádru tvoří tři po sobě jdoucí členy AP. Vypočítejte délky hran a objem kvádru.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3000" dirty="0" smtClean="0">
                <a:sym typeface="Symbol"/>
              </a:rPr>
              <a:t>Určete velikost nejmenšího vnitřního úhlu pravoúhlého trojúhelníku, v němž je délka jedné odvěsny aritmetickým průměrem délek druhé odvěsny a přepony.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4056320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1089</TotalTime>
  <Words>961</Words>
  <Application>Microsoft Office PowerPoint</Application>
  <PresentationFormat>Předvádění na obrazovce (4:3)</PresentationFormat>
  <Paragraphs>74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Motiv1</vt:lpstr>
      <vt:lpstr>Prezentace aplikace PowerPoint</vt:lpstr>
      <vt:lpstr>Prezentace aplikace PowerPoint</vt:lpstr>
      <vt:lpstr>Užití aritmetických posloupností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Užití aritmetických posloupností</dc:title>
  <dc:creator>MP</dc:creator>
  <cp:lastModifiedBy>Gymnazium Fr. Zivneho</cp:lastModifiedBy>
  <cp:revision>25</cp:revision>
  <dcterms:created xsi:type="dcterms:W3CDTF">2013-08-31T18:14:44Z</dcterms:created>
  <dcterms:modified xsi:type="dcterms:W3CDTF">2013-12-06T06:30:04Z</dcterms:modified>
</cp:coreProperties>
</file>