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CFA7-7A4C-4361-B0DA-1797C273EA2F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B09F-5859-4B70-9369-1ADAB5D6A8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83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CFA7-7A4C-4361-B0DA-1797C273EA2F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B09F-5859-4B70-9369-1ADAB5D6A8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38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CFA7-7A4C-4361-B0DA-1797C273EA2F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B09F-5859-4B70-9369-1ADAB5D6A8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2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CFA7-7A4C-4361-B0DA-1797C273EA2F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B09F-5859-4B70-9369-1ADAB5D6A8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9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CFA7-7A4C-4361-B0DA-1797C273EA2F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B09F-5859-4B70-9369-1ADAB5D6A8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6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CFA7-7A4C-4361-B0DA-1797C273EA2F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B09F-5859-4B70-9369-1ADAB5D6A8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75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CFA7-7A4C-4361-B0DA-1797C273EA2F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B09F-5859-4B70-9369-1ADAB5D6A8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520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CFA7-7A4C-4361-B0DA-1797C273EA2F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B09F-5859-4B70-9369-1ADAB5D6A8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05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CFA7-7A4C-4361-B0DA-1797C273EA2F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B09F-5859-4B70-9369-1ADAB5D6A8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34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CFA7-7A4C-4361-B0DA-1797C273EA2F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B09F-5859-4B70-9369-1ADAB5D6A8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8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CFA7-7A4C-4361-B0DA-1797C273EA2F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B09F-5859-4B70-9369-1ADAB5D6A8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7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4CFA7-7A4C-4361-B0DA-1797C273EA2F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DB09F-5859-4B70-9369-1ADAB5D6A8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13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ázek 3" descr="logo šablo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82867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153045"/>
              </p:ext>
            </p:extLst>
          </p:nvPr>
        </p:nvGraphicFramePr>
        <p:xfrm>
          <a:off x="539750" y="2349500"/>
          <a:ext cx="8137525" cy="3775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540"/>
                <a:gridCol w="5256985"/>
              </a:tblGrid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 ŠKOLY: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Gymnázium Františka Živného, Bohumín, </a:t>
                      </a:r>
                      <a:r>
                        <a:rPr lang="cs-CZ" sz="1800" dirty="0" smtClean="0"/>
                        <a:t/>
                      </a:r>
                      <a:br>
                        <a:rPr lang="cs-CZ" sz="1800" dirty="0" smtClean="0"/>
                      </a:br>
                      <a:r>
                        <a:rPr lang="cs-CZ" sz="1800" dirty="0" smtClean="0"/>
                        <a:t>Jana </a:t>
                      </a:r>
                      <a:r>
                        <a:rPr lang="cs-CZ" sz="1800" dirty="0" smtClean="0"/>
                        <a:t>Palacha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dirty="0" smtClean="0"/>
                        <a:t>794, příspěvková organizace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OBLAST: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Matematika a její aplikace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Matematika</a:t>
                      </a:r>
                      <a:r>
                        <a:rPr lang="cs-CZ" sz="1800" baseline="0" dirty="0" smtClean="0"/>
                        <a:t> pro</a:t>
                      </a:r>
                      <a:r>
                        <a:rPr lang="cs-CZ" sz="1800" dirty="0" smtClean="0"/>
                        <a:t> 4. ročník</a:t>
                      </a:r>
                      <a:r>
                        <a:rPr lang="cs-CZ" sz="1800" baseline="0" dirty="0" smtClean="0"/>
                        <a:t> SŠ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TÉMA: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aseline="0" dirty="0" smtClean="0"/>
                        <a:t>Věty platné pro geometrické posloupnosti (I)</a:t>
                      </a:r>
                      <a:endParaRPr lang="cs-CZ" sz="1800" dirty="0" smtClean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AUTOR: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Marek</a:t>
                      </a:r>
                      <a:r>
                        <a:rPr lang="cs-CZ" sz="1800" baseline="0" dirty="0" smtClean="0"/>
                        <a:t> Pazdera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DATUM: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7. 9. 2013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</a:t>
                      </a:r>
                      <a:r>
                        <a:rPr lang="cs-CZ" sz="1800" b="1" baseline="0" dirty="0" smtClean="0"/>
                        <a:t> A ČÍSLO PROJEKTU: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Učíme se pro život v 21. století</a:t>
                      </a:r>
                    </a:p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CZ.1.07/1.5.00/34.0629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OZNAČENÍ VÝUKOVÉHO MATERIÁLU: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VY_32_INOVACE_MA.PD.14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029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6633"/>
                <a:ext cx="8229600" cy="180020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4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 GP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dáno: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=27,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cs-CZ" sz="3000" dirty="0" smtClean="0"/>
                  <a:t>.</a:t>
                </a:r>
                <a:br>
                  <a:rPr lang="cs-CZ" sz="3000" dirty="0" smtClean="0"/>
                </a:br>
                <a:r>
                  <a:rPr lang="cs-CZ" sz="3000" dirty="0" smtClean="0"/>
                  <a:t>Určete kvocient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 a členy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6633"/>
                <a:ext cx="8229600" cy="1800200"/>
              </a:xfrm>
              <a:blipFill rotWithShape="1">
                <a:blip r:embed="rId2"/>
                <a:stretch>
                  <a:fillRect l="-1852" t="-7119" b="-271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380" y="1700808"/>
                <a:ext cx="8376092" cy="1656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b="1" dirty="0" smtClean="0">
                    <a:solidFill>
                      <a:schemeClr val="tx2"/>
                    </a:solidFill>
                  </a:rPr>
                  <a:t> </a:t>
                </a:r>
                <a:r>
                  <a:rPr lang="cs-CZ" sz="26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𝑟</m:t>
                        </m:r>
                      </m:sub>
                    </m:sSub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𝑠</m:t>
                        </m:r>
                        <m:r>
                          <a:rPr lang="cs-CZ" sz="2600" i="1">
                            <a:latin typeface="Cambria Math"/>
                          </a:rPr>
                          <m:t>−</m:t>
                        </m:r>
                        <m:r>
                          <a:rPr lang="cs-CZ" sz="2600" i="1">
                            <a:latin typeface="Cambria Math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cs-CZ" sz="2600" dirty="0" smtClean="0"/>
                  <a:t>)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8−3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sup>
                    </m:sSup>
                  </m:oMath>
                </a14:m>
                <a:r>
                  <a:rPr lang="cs-CZ" sz="2600" dirty="0" smtClean="0"/>
                  <a:t>,</a:t>
                </a:r>
                <a:br>
                  <a:rPr lang="cs-CZ" sz="2600" dirty="0" smtClean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=27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⇒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243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5</m:t>
                            </m:r>
                          </m:sup>
                        </m:sSup>
                      </m:den>
                    </m:f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𝑞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1700808"/>
                <a:ext cx="8376092" cy="1656184"/>
              </a:xfrm>
              <a:prstGeom prst="rect">
                <a:avLst/>
              </a:prstGeom>
              <a:blipFill rotWithShape="1">
                <a:blip r:embed="rId3"/>
                <a:stretch>
                  <a:fillRect l="-1892" t="-47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44380" y="3416224"/>
                <a:ext cx="8376092" cy="114293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cs-CZ" sz="2600" dirty="0" smtClean="0"/>
                  <a:t>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=27∙9=243=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p>
                    </m:sSup>
                  </m:oMath>
                </a14:m>
                <a:r>
                  <a:rPr lang="cs-CZ" sz="2600" dirty="0" smtClean="0"/>
                  <a:t>.</a:t>
                </a:r>
                <a:endParaRPr lang="cs-CZ" sz="26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3416224"/>
                <a:ext cx="8376092" cy="1142933"/>
              </a:xfrm>
              <a:prstGeom prst="rect">
                <a:avLst/>
              </a:prstGeom>
              <a:blipFill rotWithShape="1">
                <a:blip r:embed="rId4"/>
                <a:stretch>
                  <a:fillRect l="-1310" t="-4255" b="-53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4"/>
              <p:cNvSpPr txBox="1">
                <a:spLocks/>
              </p:cNvSpPr>
              <p:nvPr/>
            </p:nvSpPr>
            <p:spPr>
              <a:xfrm>
                <a:off x="444380" y="4559157"/>
                <a:ext cx="8376092" cy="137734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cs-CZ" sz="2600" dirty="0" smtClean="0"/>
                  <a:t>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10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9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26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2600" b="0" i="1" smtClean="0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cs-CZ" sz="2600" b="0" i="1" smtClean="0">
                                    <a:latin typeface="Cambria Math"/>
                                    <a:ea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9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5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9</m:t>
                            </m:r>
                          </m:sup>
                        </m:sSup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81</m:t>
                        </m:r>
                      </m:den>
                    </m:f>
                  </m:oMath>
                </a14:m>
                <a:r>
                  <a:rPr lang="cs-CZ" sz="2600" dirty="0" smtClean="0"/>
                  <a:t>.</a:t>
                </a:r>
                <a:endParaRPr lang="cs-CZ" sz="26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4559157"/>
                <a:ext cx="8376092" cy="1377347"/>
              </a:xfrm>
              <a:prstGeom prst="rect">
                <a:avLst/>
              </a:prstGeom>
              <a:blipFill rotWithShape="1">
                <a:blip r:embed="rId5"/>
                <a:stretch>
                  <a:fillRect l="-1310" t="-354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44380" y="5921660"/>
                <a:ext cx="8376092" cy="81970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𝑞</m:t>
                    </m:r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243,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10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81</m:t>
                        </m:r>
                      </m:den>
                    </m:f>
                  </m:oMath>
                </a14:m>
                <a:r>
                  <a:rPr lang="cs-CZ" sz="2600" dirty="0" smtClean="0"/>
                  <a:t>. Vypište členy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 až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10</m:t>
                        </m:r>
                      </m:sub>
                    </m:sSub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5921660"/>
                <a:ext cx="8376092" cy="81970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015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6633"/>
                <a:ext cx="8229600" cy="180020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5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 GP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dáno: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=27,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cs-CZ" sz="3000" dirty="0" smtClean="0"/>
                  <a:t>.</a:t>
                </a:r>
                <a:br>
                  <a:rPr lang="cs-CZ" sz="3000" dirty="0" smtClean="0"/>
                </a:br>
                <a:r>
                  <a:rPr lang="cs-CZ" sz="3000" dirty="0" smtClean="0"/>
                  <a:t>Určete kvocient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 a členy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6633"/>
                <a:ext cx="8229600" cy="1800200"/>
              </a:xfrm>
              <a:blipFill rotWithShape="1">
                <a:blip r:embed="rId2"/>
                <a:stretch>
                  <a:fillRect l="-1852" t="-7119" b="-271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380" y="1700808"/>
                <a:ext cx="8520108" cy="1656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b="1" dirty="0" smtClean="0">
                    <a:solidFill>
                      <a:schemeClr val="tx2"/>
                    </a:solidFill>
                  </a:rPr>
                  <a:t> </a:t>
                </a:r>
                <a:r>
                  <a:rPr lang="cs-CZ" sz="26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𝑟</m:t>
                        </m:r>
                      </m:sub>
                    </m:sSub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𝑠</m:t>
                        </m:r>
                        <m:r>
                          <a:rPr lang="cs-CZ" sz="2600" i="1">
                            <a:latin typeface="Cambria Math"/>
                          </a:rPr>
                          <m:t>−</m:t>
                        </m:r>
                        <m:r>
                          <a:rPr lang="cs-CZ" sz="2600" i="1">
                            <a:latin typeface="Cambria Math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cs-CZ" sz="2600" dirty="0" smtClean="0"/>
                  <a:t>)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7−3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cs-CZ" sz="2600" dirty="0" smtClean="0"/>
                  <a:t>,</a:t>
                </a:r>
                <a:br>
                  <a:rPr lang="cs-CZ" sz="2600" dirty="0" smtClean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=27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⇒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81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d>
                      <m:dPr>
                        <m:begChr m:val="|"/>
                        <m:endChr m:val="|"/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𝑞</m:t>
                        </m:r>
                      </m:e>
                    </m:d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cs-CZ" sz="2600" dirty="0" smtClean="0"/>
                  <a:t>. Ex. 2 řešení!!!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𝑞</m:t>
                    </m:r>
                    <m:r>
                      <a:rPr lang="cs-CZ" sz="2600" b="0" i="1" smtClean="0">
                        <a:latin typeface="Cambria Math"/>
                      </a:rPr>
                      <m:t>=±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cs-CZ" sz="2600" dirty="0" smtClean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1700808"/>
                <a:ext cx="8520108" cy="1656184"/>
              </a:xfrm>
              <a:prstGeom prst="rect">
                <a:avLst/>
              </a:prstGeom>
              <a:blipFill rotWithShape="1">
                <a:blip r:embed="rId3"/>
                <a:stretch>
                  <a:fillRect l="-1860" t="-47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44380" y="3416224"/>
                <a:ext cx="8376092" cy="114293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a) </a:t>
                </a:r>
                <a14:m>
                  <m:oMath xmlns:m="http://schemas.openxmlformats.org/officeDocument/2006/math">
                    <m:r>
                      <a:rPr lang="cs-CZ" sz="2600" b="0" i="1" dirty="0" smtClean="0">
                        <a:latin typeface="Cambria Math"/>
                      </a:rPr>
                      <m:t>𝑞</m:t>
                    </m:r>
                    <m:r>
                      <a:rPr lang="cs-CZ" sz="2600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dirty="0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cs-CZ" sz="2600" dirty="0" smtClean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cs-CZ" sz="2600" dirty="0" smtClean="0"/>
                  <a:t>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=27∙9=243=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p>
                    </m:sSup>
                  </m:oMath>
                </a14:m>
                <a:r>
                  <a:rPr lang="cs-CZ" sz="2600" dirty="0" smtClean="0"/>
                  <a:t>.</a:t>
                </a:r>
                <a:endParaRPr lang="cs-CZ" sz="26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3416224"/>
                <a:ext cx="8376092" cy="1142933"/>
              </a:xfrm>
              <a:prstGeom prst="rect">
                <a:avLst/>
              </a:prstGeom>
              <a:blipFill rotWithShape="1">
                <a:blip r:embed="rId4"/>
                <a:stretch>
                  <a:fillRect l="-1310" b="-196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4"/>
              <p:cNvSpPr txBox="1">
                <a:spLocks/>
              </p:cNvSpPr>
              <p:nvPr/>
            </p:nvSpPr>
            <p:spPr>
              <a:xfrm>
                <a:off x="444380" y="4787957"/>
                <a:ext cx="8376092" cy="137734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cs-CZ" sz="2600" dirty="0" smtClean="0"/>
                  <a:t>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10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9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26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2600" b="0" i="1" smtClean="0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cs-CZ" sz="2600" b="0" i="1" smtClean="0">
                                    <a:latin typeface="Cambria Math"/>
                                    <a:ea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9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5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9</m:t>
                            </m:r>
                          </m:sup>
                        </m:sSup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81</m:t>
                        </m:r>
                      </m:den>
                    </m:f>
                  </m:oMath>
                </a14:m>
                <a:r>
                  <a:rPr lang="cs-CZ" sz="2600" dirty="0" smtClean="0"/>
                  <a:t>.</a:t>
                </a:r>
                <a:endParaRPr lang="cs-CZ" sz="26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4787957"/>
                <a:ext cx="8376092" cy="1377347"/>
              </a:xfrm>
              <a:prstGeom prst="rect">
                <a:avLst/>
              </a:prstGeom>
              <a:blipFill rotWithShape="1">
                <a:blip r:embed="rId5"/>
                <a:stretch>
                  <a:fillRect l="-1310" t="-354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44380" y="6165304"/>
                <a:ext cx="8376092" cy="69269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𝑞</m:t>
                    </m:r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243,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10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81</m:t>
                        </m:r>
                      </m:den>
                    </m:f>
                  </m:oMath>
                </a14:m>
                <a:r>
                  <a:rPr lang="cs-CZ" sz="2600" dirty="0" smtClean="0"/>
                  <a:t>.</a:t>
                </a:r>
                <a:endParaRPr lang="cs-CZ" sz="26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6165304"/>
                <a:ext cx="8376092" cy="692696"/>
              </a:xfrm>
              <a:prstGeom prst="rect">
                <a:avLst/>
              </a:prstGeom>
              <a:blipFill rotWithShape="1">
                <a:blip r:embed="rId6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767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5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44380" y="260648"/>
                <a:ext cx="8376092" cy="137173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/>
                  <a:t>b</a:t>
                </a:r>
                <a:r>
                  <a:rPr lang="cs-CZ" sz="2600" dirty="0" smtClean="0"/>
                  <a:t>) </a:t>
                </a:r>
                <a14:m>
                  <m:oMath xmlns:m="http://schemas.openxmlformats.org/officeDocument/2006/math">
                    <m:r>
                      <a:rPr lang="cs-CZ" sz="2600" b="0" i="1" dirty="0" smtClean="0">
                        <a:latin typeface="Cambria Math"/>
                      </a:rPr>
                      <m:t>𝑞</m:t>
                    </m:r>
                    <m:r>
                      <a:rPr lang="cs-CZ" sz="2600" b="0" i="1" dirty="0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cs-CZ" sz="2600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dirty="0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cs-CZ" sz="2600" dirty="0" smtClean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cs-CZ" sz="2600" dirty="0" smtClean="0"/>
                  <a:t>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=27∙9=243=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p>
                    </m:sSup>
                  </m:oMath>
                </a14:m>
                <a:r>
                  <a:rPr lang="cs-CZ" sz="2600" dirty="0" smtClean="0"/>
                  <a:t>.</a:t>
                </a:r>
                <a:endParaRPr lang="cs-CZ" sz="26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260648"/>
                <a:ext cx="8376092" cy="1371733"/>
              </a:xfrm>
              <a:prstGeom prst="rect">
                <a:avLst/>
              </a:prstGeom>
              <a:blipFill rotWithShape="1">
                <a:blip r:embed="rId2"/>
                <a:stretch>
                  <a:fillRect l="-131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4"/>
              <p:cNvSpPr txBox="1">
                <a:spLocks/>
              </p:cNvSpPr>
              <p:nvPr/>
            </p:nvSpPr>
            <p:spPr>
              <a:xfrm>
                <a:off x="444380" y="1632381"/>
                <a:ext cx="8376092" cy="137734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cs-CZ" sz="2600" dirty="0" smtClean="0"/>
                  <a:t>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10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9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cs-CZ" sz="26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2600" b="0" i="1" smtClean="0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cs-CZ" sz="2600" b="0" i="1" smtClean="0">
                                    <a:latin typeface="Cambria Math"/>
                                    <a:ea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9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=−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5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9</m:t>
                            </m:r>
                          </m:sup>
                        </m:sSup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=−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=−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81</m:t>
                        </m:r>
                      </m:den>
                    </m:f>
                  </m:oMath>
                </a14:m>
                <a:r>
                  <a:rPr lang="cs-CZ" sz="2600" dirty="0" smtClean="0"/>
                  <a:t>.</a:t>
                </a:r>
                <a:endParaRPr lang="cs-CZ" sz="26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1632381"/>
                <a:ext cx="8376092" cy="1377347"/>
              </a:xfrm>
              <a:prstGeom prst="rect">
                <a:avLst/>
              </a:prstGeom>
              <a:blipFill rotWithShape="1">
                <a:blip r:embed="rId3"/>
                <a:stretch>
                  <a:fillRect l="-1310" t="-354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44380" y="3009728"/>
                <a:ext cx="8376092" cy="69269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𝑞</m:t>
                    </m:r>
                    <m:r>
                      <a:rPr lang="cs-CZ" sz="26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243,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10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=−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81</m:t>
                        </m:r>
                      </m:den>
                    </m:f>
                  </m:oMath>
                </a14:m>
                <a:r>
                  <a:rPr lang="cs-CZ" sz="2600" dirty="0" smtClean="0"/>
                  <a:t>.</a:t>
                </a:r>
                <a:endParaRPr lang="cs-CZ" sz="26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3009728"/>
                <a:ext cx="8376092" cy="692696"/>
              </a:xfrm>
              <a:prstGeom prst="rect">
                <a:avLst/>
              </a:prstGeom>
              <a:blipFill rotWithShape="1">
                <a:blip r:embed="rId4"/>
                <a:stretch>
                  <a:fillRect b="-61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ástupný symbol pro obsah 5"/>
          <p:cNvSpPr txBox="1">
            <a:spLocks/>
          </p:cNvSpPr>
          <p:nvPr/>
        </p:nvSpPr>
        <p:spPr>
          <a:xfrm>
            <a:off x="444380" y="4110388"/>
            <a:ext cx="8527992" cy="27476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Zadání úlohy vyhovují dvě řešení. Vypište si prvních deset členů obou posloupností, zkontrolujte, zda vyhovují zadání a zapište obě posloupnosti rekurentně a také vzorcem pro n-</a:t>
            </a:r>
            <a:r>
              <a:rPr lang="cs-CZ" sz="3000" dirty="0" err="1" smtClean="0"/>
              <a:t>tý</a:t>
            </a:r>
            <a:r>
              <a:rPr lang="cs-CZ" sz="3000" dirty="0" smtClean="0"/>
              <a:t> člen. Porovnejte zadání a posloupnosti z příkladů 4 a 5 a vysvětlete, proč má příklad 5 dvě řešení.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1614558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  <p:bldP spid="8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60649"/>
                <a:ext cx="8640960" cy="590465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6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 GP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dáno: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cs-CZ" sz="30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3</m:t>
                    </m:r>
                  </m:oMath>
                </a14:m>
                <a:r>
                  <a:rPr lang="cs-CZ" sz="3000" dirty="0" smtClean="0"/>
                  <a:t>.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kvocient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 a členy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11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Vyjádřete danou posloupnost rekurentně a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člen.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Která z čísel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96</m:t>
                    </m:r>
                    <m:r>
                      <a:rPr lang="cs-CZ" sz="3000" b="0" i="0" smtClean="0">
                        <a:latin typeface="Cambria Math"/>
                      </a:rPr>
                      <m:t>;−</m:t>
                    </m:r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;−3</m:t>
                    </m:r>
                  </m:oMath>
                </a14:m>
                <a:r>
                  <a:rPr lang="cs-CZ" sz="3000" dirty="0" smtClean="0"/>
                  <a:t> jsou členy dané posloupnosti?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Vyšetřete monotónnost a omezenost dané GP.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Kolik členů této GP je menších než 12?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Pro které členy platí, že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0,75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≤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&lt;50</m:t>
                    </m:r>
                  </m:oMath>
                </a14:m>
                <a:r>
                  <a:rPr lang="cs-CZ" sz="3000" dirty="0" smtClean="0"/>
                  <a:t>?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60649"/>
                <a:ext cx="8640960" cy="5904655"/>
              </a:xfrm>
              <a:blipFill rotWithShape="1">
                <a:blip r:embed="rId2"/>
                <a:stretch>
                  <a:fillRect l="-1763" t="-1343" r="-155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>
          <a:xfrm>
            <a:off x="436788" y="630932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432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rgbClr val="00B050"/>
                </a:solidFill>
              </a:rPr>
              <a:t>Ú</a:t>
            </a:r>
            <a:r>
              <a:rPr lang="cs-CZ" b="1" dirty="0" smtClean="0">
                <a:solidFill>
                  <a:srgbClr val="00B050"/>
                </a:solidFill>
              </a:rPr>
              <a:t>lohy k opakování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1006630"/>
                <a:ext cx="8413484" cy="57347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Vypište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 až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sub>
                    </m:sSub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sub>
                    </m:sSub>
                  </m:oMath>
                </a14:m>
                <a:r>
                  <a:rPr lang="cs-CZ" sz="3000" dirty="0" smtClean="0"/>
                  <a:t> GP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ve které platí: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=−1, </m:t>
                    </m:r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1</m:t>
                    </m:r>
                    <m:r>
                      <a:rPr lang="cs-CZ" sz="3000" i="1">
                        <a:latin typeface="Cambria Math"/>
                      </a:rPr>
                      <m:t>, </m:t>
                    </m:r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sz="3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10</m:t>
                    </m:r>
                    <m:r>
                      <a:rPr lang="cs-CZ" sz="3000" i="1">
                        <a:latin typeface="Cambria Math"/>
                      </a:rPr>
                      <m:t>, </m:t>
                    </m:r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</a:rPr>
                      <m:t>=−0,1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i="1" smtClean="0">
                        <a:latin typeface="Cambria Math"/>
                      </a:rPr>
                      <m:t>2</m:t>
                    </m:r>
                    <m:r>
                      <a:rPr lang="cs-CZ" sz="3000" b="0" i="1" smtClean="0">
                        <a:latin typeface="Cambria Math"/>
                      </a:rPr>
                      <m:t>,5</m:t>
                    </m:r>
                    <m:r>
                      <a:rPr lang="cs-CZ" sz="30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80</m:t>
                    </m:r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Nechť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GP. Vyjádřete pomocí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7</m:t>
                        </m:r>
                      </m:sub>
                    </m:sSub>
                  </m:oMath>
                </a14:m>
                <a:r>
                  <a:rPr lang="cs-CZ" sz="3000" dirty="0" smtClean="0"/>
                  <a:t>, 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201</m:t>
                        </m:r>
                      </m:sub>
                    </m:sSub>
                  </m:oMath>
                </a14:m>
                <a:r>
                  <a:rPr lang="cs-CZ" sz="3000" dirty="0" smtClean="0"/>
                  <a:t>, 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cs-CZ" sz="3000" dirty="0" smtClean="0"/>
                  <a:t>, 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𝑘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+4</m:t>
                        </m:r>
                      </m:sub>
                    </m:sSub>
                  </m:oMath>
                </a14:m>
                <a:r>
                  <a:rPr lang="cs-CZ" sz="3000" dirty="0" smtClean="0"/>
                  <a:t>, 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𝑘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cs-CZ" sz="3000" dirty="0" smtClean="0"/>
                  <a:t>,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𝑘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Určete </a:t>
                </a:r>
                <a:r>
                  <a:rPr lang="cs-CZ" sz="3000" dirty="0"/>
                  <a:t>G</a:t>
                </a:r>
                <a:r>
                  <a:rPr lang="cs-CZ" sz="3000" dirty="0" smtClean="0"/>
                  <a:t>P, ve které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1</m:t>
                    </m:r>
                    <m:r>
                      <a:rPr lang="cs-CZ" sz="30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4</m:t>
                    </m:r>
                    <m:rad>
                      <m:radPr>
                        <m:degHide m:val="on"/>
                        <m:ctrlPr>
                          <a:rPr lang="cs-CZ" sz="3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V GP je dáno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r>
                      <a:rPr lang="cs-CZ" sz="3000" i="1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. Určete příslušné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.</a:t>
                </a:r>
                <a:br>
                  <a:rPr lang="cs-CZ" sz="3000" dirty="0" smtClean="0"/>
                </a:br>
                <a:r>
                  <a:rPr lang="cs-CZ" sz="3000" dirty="0"/>
                  <a:t>a</a:t>
                </a:r>
                <a:r>
                  <a:rPr lang="cs-CZ" sz="3000" dirty="0" smtClean="0"/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2</m:t>
                    </m:r>
                    <m:r>
                      <a:rPr lang="cs-CZ" sz="3000" i="1">
                        <a:latin typeface="Cambria Math"/>
                      </a:rPr>
                      <m:t>, </m:t>
                    </m:r>
                    <m:r>
                      <a:rPr lang="cs-CZ" sz="3000" i="1">
                        <a:latin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1</m:t>
                    </m:r>
                    <m:r>
                      <a:rPr lang="cs-CZ" sz="3000" i="1">
                        <a:latin typeface="Cambria Math"/>
                      </a:rPr>
                      <m:t>, </m:t>
                    </m:r>
                    <m:r>
                      <a:rPr lang="cs-CZ" sz="3000" i="1">
                        <a:latin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sz="3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e>
                    </m:rad>
                    <m:r>
                      <a:rPr lang="cs-CZ" sz="30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81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1006630"/>
                <a:ext cx="8413484" cy="5734738"/>
              </a:xfrm>
              <a:prstGeom prst="rect">
                <a:avLst/>
              </a:prstGeom>
              <a:blipFill rotWithShape="1">
                <a:blip r:embed="rId2"/>
                <a:stretch>
                  <a:fillRect l="-1739" t="-13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0873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Z</a:t>
            </a:r>
            <a:r>
              <a:rPr lang="cs-CZ" b="1" dirty="0" smtClean="0"/>
              <a:t>droje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ODVÁRKO, Oldřich. Matematika pro gymnázia: Posloupnosti a řady. Dotisk 2. vyd. Praha: Prometheus, spol. s r. o., 2001, ISBN 80-7196-195-7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POLÁK, Josef. Středoškolská matematika v úlohách II. 1. vyd. Praha</a:t>
            </a:r>
            <a:r>
              <a:rPr lang="cs-CZ" sz="3000" dirty="0"/>
              <a:t>: </a:t>
            </a:r>
            <a:r>
              <a:rPr lang="cs-CZ" sz="3000" dirty="0" smtClean="0"/>
              <a:t>Prometheus</a:t>
            </a:r>
            <a:r>
              <a:rPr lang="cs-CZ" sz="3000" dirty="0"/>
              <a:t>, spol. s r. o., </a:t>
            </a:r>
            <a:r>
              <a:rPr lang="cs-CZ" sz="3000" dirty="0" smtClean="0"/>
              <a:t>1999, </a:t>
            </a:r>
            <a:br>
              <a:rPr lang="cs-CZ" sz="3000" dirty="0" smtClean="0"/>
            </a:br>
            <a:r>
              <a:rPr lang="cs-CZ" sz="3000" dirty="0" smtClean="0"/>
              <a:t>ISBN 80-7196-166-3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smtClean="0"/>
              <a:t>Příklady </a:t>
            </a:r>
            <a:r>
              <a:rPr lang="cs-CZ" sz="3000" dirty="0" smtClean="0"/>
              <a:t>– vlastní tvorba – M. Pazdera</a:t>
            </a:r>
            <a:endParaRPr lang="cs-CZ" sz="3000" dirty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84869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Anotace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600" dirty="0" smtClean="0"/>
          </a:p>
        </p:txBody>
      </p:sp>
      <p:sp>
        <p:nvSpPr>
          <p:cNvPr id="4" name="Zástupný symbol pro obsah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600" dirty="0" smtClean="0"/>
              <a:t>Prezentace slouží učiteli a žákům jako pomůcka při výkladu </a:t>
            </a:r>
            <a:br>
              <a:rPr lang="cs-CZ" sz="2600" dirty="0" smtClean="0"/>
            </a:br>
            <a:r>
              <a:rPr lang="cs-CZ" sz="2600" dirty="0" smtClean="0"/>
              <a:t>a upevňování nového a opakování již probraného učiva </a:t>
            </a:r>
            <a:br>
              <a:rPr lang="cs-CZ" sz="2600" dirty="0" smtClean="0"/>
            </a:br>
            <a:r>
              <a:rPr lang="cs-CZ" sz="2600" dirty="0" smtClean="0"/>
              <a:t>o posloupnostech. Obsahuje teorii, komentáře, řešené i neřešené příklady, otázky a úlohy k opakování.</a:t>
            </a:r>
          </a:p>
          <a:p>
            <a:pPr marL="0" indent="0">
              <a:buNone/>
            </a:pPr>
            <a:r>
              <a:rPr lang="cs-CZ" sz="2600" dirty="0" smtClean="0"/>
              <a:t>Forma výuky: hromadná (PC + dataprojektor), popřípadě individualizovaná (PC)</a:t>
            </a:r>
          </a:p>
          <a:p>
            <a:pPr marL="0" indent="0">
              <a:buNone/>
            </a:pPr>
            <a:r>
              <a:rPr lang="cs-CZ" sz="2600" dirty="0" smtClean="0"/>
              <a:t>Převládající klíčové kompetence: kompetence k učení, kompetence k řešení problémů, kompetence komunikativní</a:t>
            </a:r>
          </a:p>
          <a:p>
            <a:pPr marL="0" indent="0">
              <a:buNone/>
            </a:pPr>
            <a:r>
              <a:rPr lang="cs-CZ" sz="2600" dirty="0" smtClean="0"/>
              <a:t>Vazba na ŠVP:</a:t>
            </a:r>
            <a:br>
              <a:rPr lang="cs-CZ" sz="2600" dirty="0" smtClean="0"/>
            </a:br>
            <a:r>
              <a:rPr lang="cs-CZ" sz="2600" dirty="0" smtClean="0"/>
              <a:t>Školní vzdělávací program pro čtyřleté gymnázium – učební osnovy MATEMATIKA – 4. ročník – Posloupnosti a řady</a:t>
            </a:r>
          </a:p>
          <a:p>
            <a:pPr marL="0" indent="0">
              <a:buNone/>
            </a:pPr>
            <a:r>
              <a:rPr lang="cs-CZ" sz="2600" dirty="0"/>
              <a:t>Školní vzdělávací program pro </a:t>
            </a:r>
            <a:r>
              <a:rPr lang="cs-CZ" sz="2600" dirty="0" smtClean="0"/>
              <a:t>osmileté </a:t>
            </a:r>
            <a:r>
              <a:rPr lang="cs-CZ" sz="2600" dirty="0"/>
              <a:t>gymnázium – </a:t>
            </a:r>
            <a:r>
              <a:rPr lang="cs-CZ" sz="2600" dirty="0" smtClean="0"/>
              <a:t>část B - učební </a:t>
            </a:r>
            <a:r>
              <a:rPr lang="cs-CZ" sz="2600" dirty="0"/>
              <a:t>osnovy MATEMATIKA – </a:t>
            </a:r>
            <a:r>
              <a:rPr lang="cs-CZ" sz="2600" dirty="0" smtClean="0"/>
              <a:t>oktáva </a:t>
            </a:r>
            <a:r>
              <a:rPr lang="cs-CZ" sz="2600" dirty="0"/>
              <a:t>– Posloupnosti a řady</a:t>
            </a:r>
          </a:p>
          <a:p>
            <a:pPr marL="0" indent="0">
              <a:buNone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63977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Věty platné pro geometrické posloupnosti (I)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Zástupný symbol pro obsah 4"/>
          <p:cNvSpPr txBox="1">
            <a:spLocks/>
          </p:cNvSpPr>
          <p:nvPr/>
        </p:nvSpPr>
        <p:spPr>
          <a:xfrm>
            <a:off x="450911" y="4603022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cs-CZ" sz="30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36935" y="1772816"/>
                <a:ext cx="8229600" cy="19442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>
                    <a:solidFill>
                      <a:prstClr val="black"/>
                    </a:solidFill>
                  </a:rPr>
                  <a:t>Úvodem připomeňme, jak je rekurentně určena geometrická posloupnost: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i="1">
                        <a:latin typeface="Cambria Math"/>
                      </a:rPr>
                      <m:t>𝑎</m:t>
                    </m:r>
                    <m:r>
                      <a:rPr lang="cs-CZ" sz="30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/>
                  <a:t> pro každé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𝑛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/>
                  <a:t>,</a:t>
                </a:r>
                <a:br>
                  <a:rPr lang="cs-CZ" sz="3000" dirty="0"/>
                </a:br>
                <a:r>
                  <a:rPr lang="cs-CZ" sz="3000" dirty="0"/>
                  <a:t>kde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𝑎</m:t>
                    </m:r>
                    <m:r>
                      <a:rPr lang="cs-CZ" sz="3000" i="1">
                        <a:latin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/>
                  <a:t> jsou daná reálná čísla</a:t>
                </a:r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935" y="1772816"/>
                <a:ext cx="8229600" cy="1944216"/>
              </a:xfrm>
              <a:prstGeom prst="rect">
                <a:avLst/>
              </a:prstGeom>
              <a:blipFill rotWithShape="1">
                <a:blip r:embed="rId2"/>
                <a:stretch>
                  <a:fillRect l="-1778" t="-6270" b="-407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ástupný symbol pro obsah 4"/>
          <p:cNvSpPr txBox="1">
            <a:spLocks/>
          </p:cNvSpPr>
          <p:nvPr/>
        </p:nvSpPr>
        <p:spPr>
          <a:xfrm>
            <a:off x="414399" y="3610679"/>
            <a:ext cx="8229600" cy="1512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V příkladech jsme se však také běžně setkávali, jak si jistě vzpomínáte, s geometrickou posloupností danou vzorcem pro n-</a:t>
            </a:r>
            <a:r>
              <a:rPr lang="cs-CZ" sz="3000" dirty="0" err="1" smtClean="0">
                <a:solidFill>
                  <a:prstClr val="black"/>
                </a:solidFill>
              </a:rPr>
              <a:t>tý</a:t>
            </a:r>
            <a:r>
              <a:rPr lang="cs-CZ" sz="3000" dirty="0" smtClean="0">
                <a:solidFill>
                  <a:prstClr val="black"/>
                </a:solidFill>
              </a:rPr>
              <a:t> člen.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4"/>
              <p:cNvSpPr txBox="1">
                <a:spLocks/>
              </p:cNvSpPr>
              <p:nvPr/>
            </p:nvSpPr>
            <p:spPr>
              <a:xfrm>
                <a:off x="450911" y="5122846"/>
                <a:ext cx="8229600" cy="161852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>
                    <a:solidFill>
                      <a:prstClr val="black"/>
                    </a:solidFill>
                  </a:rPr>
                  <a:t>Z předchozího již také víme, že geo</a:t>
                </a:r>
                <a:r>
                  <a:rPr lang="cs-CZ" sz="3000" dirty="0" smtClean="0"/>
                  <a:t>metrická </a:t>
                </a:r>
                <a:r>
                  <a:rPr lang="cs-CZ" sz="3000" dirty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je jednoznačně určena zadáním jejího prvního členu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/>
                  <a:t> a </a:t>
                </a:r>
                <a:r>
                  <a:rPr lang="cs-CZ" sz="3000" dirty="0" smtClean="0"/>
                  <a:t>kvocientu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7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911" y="5122846"/>
                <a:ext cx="8229600" cy="1618522"/>
              </a:xfrm>
              <a:prstGeom prst="rect">
                <a:avLst/>
              </a:prstGeom>
              <a:blipFill rotWithShape="1">
                <a:blip r:embed="rId3"/>
                <a:stretch>
                  <a:fillRect l="-1778" t="-4511" b="-225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8487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8"/>
                <a:ext cx="8229600" cy="295232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sz="3000" dirty="0" smtClean="0"/>
                  <a:t>Také by již neměl být problém nahlédnout, že například posloupnost daná rekurentně předpisem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3000" b="0" i="0" smtClean="0">
                        <a:latin typeface="Cambria Math"/>
                      </a:rPr>
                      <m:t>3=3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0" smtClean="0">
                        <a:latin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 </a:t>
                </a:r>
                <a:br>
                  <a:rPr lang="cs-CZ" sz="3000" dirty="0" smtClean="0"/>
                </a:br>
                <a:r>
                  <a:rPr lang="cs-CZ" sz="3000" dirty="0" smtClean="0"/>
                  <a:t>a posloupnost daná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sSup>
                              <m:sSupPr>
                                <m:ctrlPr>
                                  <a:rPr lang="cs-CZ" sz="30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latin typeface="Cambria Math"/>
                                    <a:ea typeface="Cambria Math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  <a:ea typeface="Cambria Math"/>
                                  </a:rPr>
                                  <m:t>−1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představují touž geometrickou posloupnost. Přesvědčte se o tom.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8"/>
                <a:ext cx="8229600" cy="2952328"/>
              </a:xfrm>
              <a:blipFill rotWithShape="1">
                <a:blip r:embed="rId2"/>
                <a:stretch>
                  <a:fillRect l="-1704" t="-2479" r="-148" b="-268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ástupný symbol pro obsah 5"/>
          <p:cNvSpPr txBox="1">
            <a:spLocks/>
          </p:cNvSpPr>
          <p:nvPr/>
        </p:nvSpPr>
        <p:spPr>
          <a:xfrm>
            <a:off x="460708" y="3501008"/>
            <a:ext cx="822960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Připomeneme ještě, jaké vztahy mezi členy geometrické posloupnosti plynou z její definice a na jejich základě již vyslovíme bez důkazů některé důležité věty, které platí pro geometrické posloupnosti.</a:t>
            </a:r>
          </a:p>
        </p:txBody>
      </p:sp>
    </p:spTree>
    <p:extLst>
      <p:ext uri="{BB962C8B-B14F-4D97-AF65-F5344CB8AC3E}">
        <p14:creationId xmlns:p14="http://schemas.microsoft.com/office/powerpoint/2010/main" val="3168430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58455" y="42934"/>
                <a:ext cx="8229600" cy="55446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Z uvedené definice plyne: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…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cs-CZ" sz="3000" dirty="0" smtClean="0"/>
                  <a:t> …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cs-CZ" sz="3000" dirty="0" smtClean="0"/>
                  <a:t> …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cs-CZ" sz="3000" dirty="0" smtClean="0"/>
                  <a:t> …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455" y="42934"/>
                <a:ext cx="8229600" cy="5544616"/>
              </a:xfrm>
              <a:prstGeom prst="rect">
                <a:avLst/>
              </a:prstGeom>
              <a:blipFill rotWithShape="1">
                <a:blip r:embed="rId2"/>
                <a:stretch>
                  <a:fillRect l="-1704" t="-1319" b="-241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ástupný symbol pro obsah 5"/>
          <p:cNvSpPr txBox="1">
            <a:spLocks/>
          </p:cNvSpPr>
          <p:nvPr/>
        </p:nvSpPr>
        <p:spPr>
          <a:xfrm>
            <a:off x="458455" y="5491134"/>
            <a:ext cx="8527992" cy="14127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Nyní by již mohla být patrná souvislost mezi zadáním rekurentním a zadáním vzorcem pro n-</a:t>
            </a:r>
            <a:r>
              <a:rPr lang="cs-CZ" sz="3000" dirty="0" err="1" smtClean="0"/>
              <a:t>tý</a:t>
            </a:r>
            <a:r>
              <a:rPr lang="cs-CZ" sz="3000" dirty="0" smtClean="0"/>
              <a:t> člen geometrické posloupnosti.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12129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59228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7030A0"/>
                    </a:solidFill>
                  </a:rPr>
                  <a:t>Věta o určení geometrické posloupnosti vzorcem pro n-</a:t>
                </a:r>
                <a:r>
                  <a:rPr lang="cs-CZ" b="1" dirty="0" err="1" smtClean="0">
                    <a:solidFill>
                      <a:srgbClr val="7030A0"/>
                    </a:solidFill>
                  </a:rPr>
                  <a:t>tý</a:t>
                </a:r>
                <a:r>
                  <a:rPr lang="cs-CZ" b="1" dirty="0" smtClean="0">
                    <a:solidFill>
                      <a:srgbClr val="7030A0"/>
                    </a:solidFill>
                  </a:rPr>
                  <a:t> člen</a:t>
                </a:r>
                <a:endParaRPr lang="cs-CZ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cs-CZ" sz="3000" dirty="0" smtClean="0"/>
                  <a:t>V geometrické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se zadaným prvním členem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 a kvocientem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 platí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 vztah:</a:t>
                </a:r>
                <a:r>
                  <a:rPr lang="cs-CZ" sz="3000" i="1" dirty="0"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cs-CZ" sz="3000" dirty="0" smtClean="0"/>
                  <a:t> pro každé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592287"/>
              </a:xfrm>
              <a:blipFill rotWithShape="1">
                <a:blip r:embed="rId2"/>
                <a:stretch>
                  <a:fillRect l="-1852" t="-3059" r="-2519" b="-517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1896" y="2852936"/>
                <a:ext cx="8306568" cy="38884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Z uvedeného vztahu například plyne, že </a:t>
                </a:r>
                <a:br>
                  <a:rPr lang="cs-CZ" sz="3000" dirty="0" smtClean="0"/>
                </a:br>
                <a:r>
                  <a:rPr lang="cs-CZ" sz="3000" dirty="0" smtClean="0"/>
                  <a:t>v geometrické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cs-CZ" sz="3000" b="0" i="1" smtClean="0">
                        <a:latin typeface="Cambria Math"/>
                        <a:ea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⇒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𝑞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cs-CZ" sz="3000" dirty="0" smtClean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cs-CZ" sz="3000" dirty="0" smtClean="0"/>
                  <a:t>, … ,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b="0" i="1" smtClean="0">
                              <a:latin typeface="Cambria Math"/>
                            </a:rPr>
                            <m:t>8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cs-CZ" sz="3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000" i="1">
                              <a:latin typeface="Cambria Math"/>
                            </a:rPr>
                            <m:t>𝑞</m:t>
                          </m:r>
                        </m:e>
                        <m:sup>
                          <m:r>
                            <a:rPr lang="cs-CZ" sz="3000" b="0" i="1" smtClean="0">
                              <a:latin typeface="Cambria Math"/>
                            </a:rPr>
                            <m:t>7</m:t>
                          </m:r>
                        </m:sup>
                      </m:sSup>
                      <m:r>
                        <a:rPr lang="cs-CZ" sz="3000" i="1">
                          <a:latin typeface="Cambria Math"/>
                          <a:ea typeface="Cambria Math"/>
                        </a:rPr>
                        <m:t>⇒</m:t>
                      </m:r>
                      <m:sSup>
                        <m:sSupPr>
                          <m:ctrlPr>
                            <a:rPr lang="cs-CZ" sz="30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3000" i="1">
                              <a:latin typeface="Cambria Math"/>
                              <a:ea typeface="Cambria Math"/>
                            </a:rPr>
                            <m:t>𝑞</m:t>
                          </m:r>
                        </m:e>
                        <m:sup>
                          <m:r>
                            <a:rPr lang="cs-CZ" sz="30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sup>
                      </m:sSup>
                      <m:r>
                        <a:rPr lang="cs-CZ" sz="3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sz="3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sz="30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cs-CZ" sz="3000" i="1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3000" b="0" i="1" smtClean="0">
                                  <a:latin typeface="Cambria Math"/>
                                  <a:ea typeface="Cambria Math"/>
                                </a:rPr>
                                <m:t>8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cs-CZ" sz="30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cs-CZ" sz="3000" i="1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3000" i="1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cs-CZ" sz="3000" b="0" i="1" smtClean="0">
                          <a:latin typeface="Cambria Math"/>
                          <a:ea typeface="Cambria Math"/>
                        </a:rPr>
                        <m:t>,</m:t>
                      </m:r>
                      <m:sSub>
                        <m:sSubPr>
                          <m:ctrlPr>
                            <a:rPr lang="cs-CZ" sz="30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cs-CZ" sz="3000" i="1">
                          <a:latin typeface="Cambria Math"/>
                          <a:ea typeface="Cambria Math"/>
                        </a:rPr>
                        <m:t>≠0</m:t>
                      </m:r>
                      <m:r>
                        <a:rPr lang="cs-CZ" sz="3000" b="0" i="1" smtClean="0">
                          <a:latin typeface="Cambria Math"/>
                          <a:ea typeface="Cambria Math"/>
                        </a:rPr>
                        <m:t>,…</m:t>
                      </m:r>
                    </m:oMath>
                  </m:oMathPara>
                </a14:m>
                <a:endParaRPr lang="cs-CZ" sz="3000" dirty="0" smtClean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96" y="2852936"/>
                <a:ext cx="8306568" cy="3888432"/>
              </a:xfrm>
              <a:prstGeom prst="rect">
                <a:avLst/>
              </a:prstGeom>
              <a:blipFill rotWithShape="1">
                <a:blip r:embed="rId3"/>
                <a:stretch>
                  <a:fillRect l="-1687" t="-18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4662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21196" y="155452"/>
                <a:ext cx="8229600" cy="208823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1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Vypište prvních pět členů geometrické posloupnosti (dále v příkladech jen GP)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ve které platí: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=5,</m:t>
                    </m:r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cs-CZ" sz="3000" dirty="0" smtClean="0"/>
                  <a:t>, 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=−8,</m:t>
                    </m:r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</a:rPr>
                      <m:t>=−2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1196" y="155452"/>
                <a:ext cx="8229600" cy="2088231"/>
              </a:xfrm>
              <a:blipFill rotWithShape="1">
                <a:blip r:embed="rId2"/>
                <a:stretch>
                  <a:fillRect l="-1852" t="-3801" r="-2000" b="-701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251520" y="2094259"/>
                <a:ext cx="8568952" cy="237425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 </a:t>
                </a:r>
                <a:r>
                  <a:rPr lang="cs-CZ" sz="26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cs-CZ" sz="2600" dirty="0" smtClean="0"/>
                  <a:t>)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b="0" dirty="0" smtClean="0"/>
                  <a:t>ad 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𝑞</m:t>
                    </m:r>
                    <m:r>
                      <a:rPr lang="cs-CZ" sz="2600" b="0" i="1" smtClean="0">
                        <a:latin typeface="Cambria Math"/>
                      </a:rPr>
                      <m:t>=5∙2=10</m:t>
                    </m:r>
                  </m:oMath>
                </a14:m>
                <a:r>
                  <a:rPr lang="cs-CZ" sz="26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=5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600" b="0" i="1" smtClean="0">
                        <a:latin typeface="Cambria Math"/>
                      </a:rPr>
                      <m:t>4=20</m:t>
                    </m:r>
                  </m:oMath>
                </a14:m>
                <a:r>
                  <a:rPr lang="cs-CZ" sz="2600" dirty="0" smtClean="0"/>
                  <a:t>,</a:t>
                </a:r>
                <a:br>
                  <a:rPr lang="cs-CZ" sz="2600" dirty="0" smtClean="0"/>
                </a:br>
                <a:r>
                  <a:rPr lang="cs-CZ" sz="2600" dirty="0" smtClean="0"/>
                  <a:t>ale také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𝑞</m:t>
                    </m:r>
                    <m:r>
                      <a:rPr lang="cs-CZ" sz="2600" b="0" i="1" smtClean="0">
                        <a:latin typeface="Cambria Math"/>
                      </a:rPr>
                      <m:t>=10∙2=20</m:t>
                    </m:r>
                  </m:oMath>
                </a14:m>
                <a:r>
                  <a:rPr lang="cs-CZ" sz="2600" dirty="0" smtClean="0"/>
                  <a:t>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</m:d>
                    <m:r>
                      <a:rPr lang="cs-CZ" sz="2600" b="0" i="1" smtClean="0">
                        <a:latin typeface="Cambria Math"/>
                      </a:rPr>
                      <m:t>=5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∙8</m:t>
                    </m:r>
                    <m:r>
                      <a:rPr lang="cs-CZ" sz="2600" b="0" i="1" smtClean="0">
                        <a:latin typeface="Cambria Math"/>
                      </a:rPr>
                      <m:t>=40</m:t>
                    </m:r>
                  </m:oMath>
                </a14:m>
                <a:r>
                  <a:rPr lang="cs-CZ" sz="2600" dirty="0" smtClean="0"/>
                  <a:t>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4</m:t>
                            </m:r>
                          </m:sub>
                        </m:sSub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</m:d>
                    <m:r>
                      <a:rPr lang="cs-CZ" sz="2600" b="0" i="1" smtClean="0">
                        <a:latin typeface="Cambria Math"/>
                      </a:rPr>
                      <m:t>=5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∙16</m:t>
                    </m:r>
                    <m:r>
                      <a:rPr lang="cs-CZ" sz="2600" b="0" i="1" smtClean="0">
                        <a:latin typeface="Cambria Math"/>
                      </a:rPr>
                      <m:t>=80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2094259"/>
                <a:ext cx="8568952" cy="2374258"/>
              </a:xfrm>
              <a:prstGeom prst="rect">
                <a:avLst/>
              </a:prstGeom>
              <a:blipFill rotWithShape="1">
                <a:blip r:embed="rId3"/>
                <a:stretch>
                  <a:fillRect l="-1778" t="-3342" b="-462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237479" y="4293096"/>
                <a:ext cx="8892480" cy="256490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ad 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6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5</m:t>
                            </m:r>
                          </m:sup>
                        </m:sSup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−8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−32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=0,25</m:t>
                    </m:r>
                  </m:oMath>
                </a14:m>
                <a:r>
                  <a:rPr lang="cs-CZ" sz="2600" dirty="0" smtClean="0"/>
                  <a:t>,</a:t>
                </a:r>
                <a:r>
                  <a:rPr lang="cs-CZ" sz="2600" dirty="0"/>
                  <a:t/>
                </a:r>
                <a:br>
                  <a:rPr lang="cs-CZ" sz="26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𝑞</m:t>
                    </m:r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0,25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−2</m:t>
                        </m:r>
                      </m:e>
                    </m:d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−0,</m:t>
                    </m:r>
                    <m:r>
                      <a:rPr lang="cs-CZ" sz="2600" b="0" i="0" smtClean="0">
                        <a:latin typeface="Cambria Math"/>
                      </a:rPr>
                      <m:t>5</m:t>
                    </m:r>
                  </m:oMath>
                </a14:m>
                <a:r>
                  <a:rPr lang="cs-CZ" sz="26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=0,25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∙4</m:t>
                    </m:r>
                    <m:r>
                      <a:rPr lang="cs-CZ" sz="2600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cs-CZ" sz="2600" dirty="0" smtClean="0"/>
                  <a:t>,</a:t>
                </a:r>
                <a:br>
                  <a:rPr lang="cs-CZ" sz="2600" dirty="0" smtClean="0"/>
                </a:br>
                <a:r>
                  <a:rPr lang="cs-CZ" sz="2600" dirty="0" smtClean="0"/>
                  <a:t>ale také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𝑞</m:t>
                    </m:r>
                    <m:r>
                      <a:rPr lang="cs-CZ" sz="2600" b="0" i="1" smtClean="0">
                        <a:latin typeface="Cambria Math"/>
                      </a:rPr>
                      <m:t>=−0,5∙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−2</m:t>
                        </m:r>
                      </m:e>
                    </m:d>
                    <m:r>
                      <a:rPr lang="cs-CZ" sz="2600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cs-CZ" sz="2600" dirty="0" smtClean="0"/>
                  <a:t>,</a:t>
                </a:r>
                <a:endParaRPr lang="cs-CZ" sz="26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sz="26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</m:d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0,25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−8</m:t>
                        </m:r>
                      </m:e>
                    </m:d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−2</m:t>
                    </m:r>
                  </m:oMath>
                </a14:m>
                <a:r>
                  <a:rPr lang="cs-CZ" sz="2600" dirty="0"/>
                  <a:t>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cs-CZ" sz="26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4</m:t>
                            </m:r>
                          </m:sub>
                        </m:sSub>
                        <m:r>
                          <a:rPr lang="cs-CZ" sz="2600" b="0" i="1" smtClean="0">
                            <a:latin typeface="Cambria Math"/>
                          </a:rPr>
                          <m:t>𝑞</m:t>
                        </m:r>
                      </m:e>
                    </m:d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0,25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600" b="0" i="1" smtClean="0">
                        <a:latin typeface="Cambria Math"/>
                      </a:rPr>
                      <m:t>16</m:t>
                    </m:r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4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479" y="4293096"/>
                <a:ext cx="8892480" cy="2564904"/>
              </a:xfrm>
              <a:prstGeom prst="rect">
                <a:avLst/>
              </a:prstGeom>
              <a:blipFill rotWithShape="1">
                <a:blip r:embed="rId4"/>
                <a:stretch>
                  <a:fillRect l="-1234" b="-142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590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44380" y="116632"/>
                <a:ext cx="8376092" cy="20882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Mohli jsme samozřejmě také postupovat z definičního vztahu takto:</a:t>
                </a:r>
                <a:br>
                  <a:rPr lang="cs-CZ" sz="26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𝑞</m:t>
                    </m:r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6</m:t>
                            </m:r>
                          </m:sub>
                        </m:sSub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𝑞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−8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−2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=4</m:t>
                    </m:r>
                  </m:oMath>
                </a14:m>
                <a:r>
                  <a:rPr lang="cs-CZ" sz="2600" dirty="0" smtClean="0"/>
                  <a:t>,</a:t>
                </a:r>
                <a:r>
                  <a:rPr lang="cs-CZ" sz="2600" dirty="0"/>
                  <a:t/>
                </a:r>
                <a:br>
                  <a:rPr lang="cs-CZ" sz="26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𝑞</m:t>
                    </m:r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6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5</m:t>
                            </m:r>
                          </m:sub>
                        </m:sSub>
                      </m:num>
                      <m:den>
                        <m:r>
                          <a:rPr lang="cs-CZ" sz="2600" i="1">
                            <a:latin typeface="Cambria Math"/>
                            <a:ea typeface="Cambria Math"/>
                          </a:rPr>
                          <m:t>𝑞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−2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=−2</m:t>
                    </m:r>
                  </m:oMath>
                </a14:m>
                <a:r>
                  <a:rPr lang="cs-CZ" sz="2600" dirty="0" smtClean="0"/>
                  <a:t> atd.</a:t>
                </a:r>
                <a:endParaRPr lang="cs-CZ" sz="26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116632"/>
                <a:ext cx="8376092" cy="2088232"/>
              </a:xfrm>
              <a:prstGeom prst="rect">
                <a:avLst/>
              </a:prstGeom>
              <a:blipFill rotWithShape="1">
                <a:blip r:embed="rId2"/>
                <a:stretch>
                  <a:fillRect l="-1310" t="-2332" r="-1892" b="-174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ástupný symbol pro obsah 5"/>
          <p:cNvSpPr txBox="1">
            <a:spLocks/>
          </p:cNvSpPr>
          <p:nvPr/>
        </p:nvSpPr>
        <p:spPr>
          <a:xfrm>
            <a:off x="444380" y="2060848"/>
            <a:ext cx="8376092" cy="1412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600" dirty="0" smtClean="0"/>
              <a:t>Záleží jen na nás, které vztahy si vybereme (jestli přímo definiční nebo ze zmiňované věty), jak je upravíme a použijeme.</a:t>
            </a:r>
            <a:endParaRPr lang="cs-CZ" sz="2600" dirty="0"/>
          </a:p>
        </p:txBody>
      </p:sp>
      <p:cxnSp>
        <p:nvCxnSpPr>
          <p:cNvPr id="10" name="Přímá spojnice 9"/>
          <p:cNvCxnSpPr/>
          <p:nvPr/>
        </p:nvCxnSpPr>
        <p:spPr>
          <a:xfrm>
            <a:off x="444380" y="3356992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5"/>
              <p:cNvSpPr txBox="1">
                <a:spLocks/>
              </p:cNvSpPr>
              <p:nvPr/>
            </p:nvSpPr>
            <p:spPr>
              <a:xfrm>
                <a:off x="423692" y="3400783"/>
                <a:ext cx="8720308" cy="175640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2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Rozhodněte, která z čísel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36;−24;−16</m:t>
                    </m:r>
                  </m:oMath>
                </a14:m>
                <a:r>
                  <a:rPr lang="cs-CZ" sz="3000" dirty="0" smtClean="0"/>
                  <a:t> jsou členy GP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</a:t>
                </a:r>
                <a:r>
                  <a:rPr lang="cs-CZ" sz="3000" dirty="0"/>
                  <a:t> </a:t>
                </a:r>
                <a:r>
                  <a:rPr lang="cs-CZ" sz="3000" dirty="0" smtClean="0"/>
                  <a:t>v níž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=81,</m:t>
                    </m:r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cs-CZ" sz="3000" dirty="0" smtClean="0"/>
                  <a:t>. Čemu se rovná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sub>
                    </m:sSub>
                  </m:oMath>
                </a14:m>
                <a:r>
                  <a:rPr lang="cs-CZ" sz="3000" dirty="0" smtClean="0"/>
                  <a:t>?</a:t>
                </a:r>
                <a:endParaRPr lang="cs-CZ" sz="3000" dirty="0"/>
              </a:p>
            </p:txBody>
          </p:sp>
        </mc:Choice>
        <mc:Fallback xmlns="">
          <p:sp>
            <p:nvSpPr>
              <p:cNvPr id="11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692" y="3400783"/>
                <a:ext cx="8720308" cy="1756409"/>
              </a:xfrm>
              <a:prstGeom prst="rect">
                <a:avLst/>
              </a:prstGeom>
              <a:blipFill rotWithShape="1">
                <a:blip r:embed="rId3"/>
                <a:stretch>
                  <a:fillRect l="-1818" t="-7292" r="-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Přímá spojnice 11"/>
          <p:cNvCxnSpPr/>
          <p:nvPr/>
        </p:nvCxnSpPr>
        <p:spPr>
          <a:xfrm>
            <a:off x="423692" y="5042913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ástupný symbol pro obsah 5"/>
              <p:cNvSpPr txBox="1">
                <a:spLocks/>
              </p:cNvSpPr>
              <p:nvPr/>
            </p:nvSpPr>
            <p:spPr>
              <a:xfrm>
                <a:off x="434036" y="5013176"/>
                <a:ext cx="8602460" cy="184482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3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Následující GP určete rekurentně, vzorcem pro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 </a:t>
                </a:r>
                <a:br>
                  <a:rPr lang="cs-CZ" sz="3000" dirty="0" smtClean="0"/>
                </a:br>
                <a:r>
                  <a:rPr lang="cs-CZ" sz="3000" dirty="0" smtClean="0"/>
                  <a:t>a určete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r>
                  <a:rPr lang="cs-CZ" sz="3000" dirty="0" smtClean="0"/>
                  <a:t>: 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=7,</m:t>
                    </m:r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</a:rPr>
                      <m:t>=−0,5</m:t>
                    </m:r>
                  </m:oMath>
                </a14:m>
                <a:r>
                  <a:rPr lang="cs-CZ" sz="3000" dirty="0" smtClean="0"/>
                  <a:t>, 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−3</m:t>
                    </m:r>
                    <m:r>
                      <a:rPr lang="cs-CZ" sz="3000" i="1">
                        <a:latin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sz="3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13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036" y="5013176"/>
                <a:ext cx="8602460" cy="1844824"/>
              </a:xfrm>
              <a:prstGeom prst="rect">
                <a:avLst/>
              </a:prstGeom>
              <a:blipFill rotWithShape="1">
                <a:blip r:embed="rId4"/>
                <a:stretch>
                  <a:fillRect l="-1772" t="-4290" r="-148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Přímá spojnice 13"/>
          <p:cNvCxnSpPr/>
          <p:nvPr/>
        </p:nvCxnSpPr>
        <p:spPr>
          <a:xfrm>
            <a:off x="423692" y="6741368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2692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66429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7030A0"/>
                    </a:solidFill>
                  </a:rPr>
                  <a:t>Věta o vztahu mezi r-tým a s-tým členem geometrické posloupnosti</a:t>
                </a:r>
                <a:endParaRPr lang="cs-CZ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cs-CZ" sz="3000" dirty="0" smtClean="0"/>
                  <a:t>V geometrické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s kvocientem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 (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cs-CZ" sz="3000" dirty="0" smtClean="0"/>
                  <a:t>) platí mezi libovolnými  dvěma členy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𝑟</m:t>
                        </m:r>
                        <m:r>
                          <a:rPr lang="cs-CZ" sz="3000" b="0" i="1" smtClean="0">
                            <a:latin typeface="Cambria Math"/>
                          </a:rPr>
                          <m:t>,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𝑁</m:t>
                        </m:r>
                      </m:e>
                    </m:d>
                  </m:oMath>
                </a14:m>
                <a:r>
                  <a:rPr lang="cs-CZ" sz="3000" dirty="0" smtClean="0"/>
                  <a:t> vztah:</a:t>
                </a:r>
                <a:r>
                  <a:rPr lang="cs-CZ" sz="3000" i="1" dirty="0" smtClean="0"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𝑟</m:t>
                        </m:r>
                      </m:sub>
                    </m:sSub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664295"/>
              </a:xfrm>
              <a:blipFill rotWithShape="1">
                <a:blip r:embed="rId2"/>
                <a:stretch>
                  <a:fillRect l="-1852" t="-2975" b="-228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1896" y="2852936"/>
                <a:ext cx="8229600" cy="4005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Z uvedeného vztahu například plyne, že </a:t>
                </a:r>
                <a:br>
                  <a:rPr lang="cs-CZ" sz="3000" dirty="0" smtClean="0"/>
                </a:br>
                <a:r>
                  <a:rPr lang="cs-CZ" sz="3000" dirty="0" smtClean="0"/>
                  <a:t>v geometrické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cs-CZ" sz="3000" dirty="0" smtClean="0"/>
                  <a:t>) je: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⇒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𝑞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8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r>
                  <a:rPr lang="cs-CZ" sz="3000" dirty="0" smtClean="0"/>
                  <a:t>, ale také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8</m:t>
                        </m:r>
                      </m:sub>
                    </m:sSub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8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</a:rPr>
                              <m:t>5</m:t>
                            </m:r>
                          </m:sup>
                        </m:sSup>
                      </m:den>
                    </m:f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⇒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𝑞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8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r>
                  <a:rPr lang="cs-CZ" sz="3000" dirty="0" smtClean="0"/>
                  <a:t> , …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Uvedený vzorec je jen zobecněním vzorce z věty </a:t>
                </a:r>
                <a:br>
                  <a:rPr lang="cs-CZ" sz="3000" dirty="0" smtClean="0"/>
                </a:br>
                <a:r>
                  <a:rPr lang="cs-CZ" sz="3000" dirty="0" smtClean="0"/>
                  <a:t>o určení GP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3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  <m:r>
                          <a:rPr lang="cs-CZ" sz="3000" b="0" i="1" smtClean="0">
                            <a:latin typeface="Cambria Math"/>
                          </a:rPr>
                          <m:t>=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,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𝑟</m:t>
                        </m:r>
                        <m:r>
                          <a:rPr lang="cs-CZ" sz="3000" b="0" i="1" smtClean="0">
                            <a:latin typeface="Cambria Math"/>
                          </a:rPr>
                          <m:t>=1</m:t>
                        </m:r>
                      </m:e>
                    </m:d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96" y="2852936"/>
                <a:ext cx="8229600" cy="4005064"/>
              </a:xfrm>
              <a:prstGeom prst="rect">
                <a:avLst/>
              </a:prstGeom>
              <a:blipFill rotWithShape="1">
                <a:blip r:embed="rId3"/>
                <a:stretch>
                  <a:fillRect l="-1704" t="-182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386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theme/theme1.xml><?xml version="1.0" encoding="utf-8"?>
<a:theme xmlns:a="http://schemas.openxmlformats.org/drawingml/2006/main" name="Motiv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Motiv1</Template>
  <TotalTime>714</TotalTime>
  <Words>1583</Words>
  <Application>Microsoft Office PowerPoint</Application>
  <PresentationFormat>Předvádění na obrazovce (4:3)</PresentationFormat>
  <Paragraphs>109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Motiv1</vt:lpstr>
      <vt:lpstr>Prezentace aplikace PowerPoint</vt:lpstr>
      <vt:lpstr>Prezentace aplikace PowerPoint</vt:lpstr>
      <vt:lpstr>Věty platné pro geometrické posloupnosti (I)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Věty platné pro geometrické posloupnosti (I)</dc:title>
  <dc:creator>MP</dc:creator>
  <cp:lastModifiedBy>Gymnazium Fr. Zivneho</cp:lastModifiedBy>
  <cp:revision>27</cp:revision>
  <dcterms:created xsi:type="dcterms:W3CDTF">2013-09-03T18:36:03Z</dcterms:created>
  <dcterms:modified xsi:type="dcterms:W3CDTF">2013-12-06T06:31:18Z</dcterms:modified>
</cp:coreProperties>
</file>