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  <p:sldId id="269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8E288-09F6-495C-92D2-3DF4CAC14595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C5115-4092-442D-A730-1776DDE60AC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688379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8E288-09F6-495C-92D2-3DF4CAC14595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C5115-4092-442D-A730-1776DDE60AC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643862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8E288-09F6-495C-92D2-3DF4CAC14595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C5115-4092-442D-A730-1776DDE60AC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673247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8E288-09F6-495C-92D2-3DF4CAC14595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C5115-4092-442D-A730-1776DDE60AC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22904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8E288-09F6-495C-92D2-3DF4CAC14595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C5115-4092-442D-A730-1776DDE60AC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5464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8E288-09F6-495C-92D2-3DF4CAC14595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C5115-4092-442D-A730-1776DDE60AC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44758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8E288-09F6-495C-92D2-3DF4CAC14595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C5115-4092-442D-A730-1776DDE60AC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052082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8E288-09F6-495C-92D2-3DF4CAC14595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C5115-4092-442D-A730-1776DDE60AC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760500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8E288-09F6-495C-92D2-3DF4CAC14595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C5115-4092-442D-A730-1776DDE60AC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703415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8E288-09F6-495C-92D2-3DF4CAC14595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C5115-4092-442D-A730-1776DDE60AC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16833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8E288-09F6-495C-92D2-3DF4CAC14595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C5115-4092-442D-A730-1776DDE60AC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89782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0000">
              <a:schemeClr val="bg1">
                <a:tint val="80000"/>
                <a:satMod val="300000"/>
              </a:schemeClr>
            </a:gs>
            <a:gs pos="100000">
              <a:schemeClr val="bg1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D8E288-09F6-495C-92D2-3DF4CAC14595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8C5115-4092-442D-A730-1776DDE60AC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361397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Obrázek 3" descr="logo šablony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88913"/>
            <a:ext cx="8286750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Tabulk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9037142"/>
              </p:ext>
            </p:extLst>
          </p:nvPr>
        </p:nvGraphicFramePr>
        <p:xfrm>
          <a:off x="539750" y="2349500"/>
          <a:ext cx="8137525" cy="377507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80540"/>
                <a:gridCol w="5256985"/>
              </a:tblGrid>
              <a:tr h="640188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NÁZEV ŠKOLY: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Gymnázium Františka Živného, Bohumín, </a:t>
                      </a:r>
                      <a:r>
                        <a:rPr lang="cs-CZ" sz="1800" dirty="0" smtClean="0"/>
                        <a:t/>
                      </a:r>
                      <a:br>
                        <a:rPr lang="cs-CZ" sz="1800" dirty="0" smtClean="0"/>
                      </a:br>
                      <a:r>
                        <a:rPr lang="cs-CZ" sz="1800" dirty="0" smtClean="0"/>
                        <a:t>Jana </a:t>
                      </a:r>
                      <a:r>
                        <a:rPr lang="cs-CZ" sz="1800" dirty="0" smtClean="0"/>
                        <a:t>Palacha</a:t>
                      </a:r>
                      <a:r>
                        <a:rPr lang="cs-CZ" sz="1800" baseline="0" dirty="0" smtClean="0"/>
                        <a:t> </a:t>
                      </a:r>
                      <a:r>
                        <a:rPr lang="cs-CZ" sz="1800" dirty="0" smtClean="0"/>
                        <a:t>794, příspěvková organizace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  <a:tr h="370902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VZDĚLÁVACÍ OBLAST: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Matematika a její aplikace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  <a:tr h="370902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VZDĚLÁVACÍ OBOR: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dirty="0" smtClean="0"/>
                        <a:t>Matematika</a:t>
                      </a:r>
                      <a:r>
                        <a:rPr lang="cs-CZ" sz="1800" baseline="0" dirty="0" smtClean="0"/>
                        <a:t> pro</a:t>
                      </a:r>
                      <a:r>
                        <a:rPr lang="cs-CZ" sz="1800" dirty="0" smtClean="0"/>
                        <a:t> 4. ročník</a:t>
                      </a:r>
                      <a:r>
                        <a:rPr lang="cs-CZ" sz="1800" baseline="0" dirty="0" smtClean="0"/>
                        <a:t> SŠ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  <a:tr h="370902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TÉMA: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baseline="0" dirty="0" smtClean="0"/>
                        <a:t>Věty platné pro geometrické posloupnosti (II)</a:t>
                      </a:r>
                      <a:endParaRPr lang="cs-CZ" sz="1800" dirty="0" smtClean="0"/>
                    </a:p>
                  </a:txBody>
                  <a:tcPr marL="91447" marR="91447" marT="45728" marB="45728" anchor="ctr"/>
                </a:tc>
              </a:tr>
              <a:tr h="370902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AUTOR: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Marek</a:t>
                      </a:r>
                      <a:r>
                        <a:rPr lang="cs-CZ" sz="1800" baseline="0" dirty="0" smtClean="0"/>
                        <a:t> Pazdera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  <a:tr h="370902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DATUM: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9. 9. 2013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  <a:tr h="640188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NÁZEV</a:t>
                      </a:r>
                      <a:r>
                        <a:rPr lang="cs-CZ" sz="1800" b="1" baseline="0" dirty="0" smtClean="0"/>
                        <a:t> A ČÍSLO PROJEKTU: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Učíme se pro život v 21. století</a:t>
                      </a:r>
                    </a:p>
                    <a:p>
                      <a:r>
                        <a:rPr lang="cs-CZ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CZ.1.07/1.5.00/34.0629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  <a:tr h="640188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OZNAČENÍ VÝUKOVÉHO MATERIÁLU: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VY_32_INOVACE_MA.PD.15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94892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Zástupný symbol pro obsah 5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260649"/>
                <a:ext cx="8229600" cy="6480719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cs-CZ" sz="3000" dirty="0" smtClean="0"/>
                  <a:t>Geometrická </a:t>
                </a:r>
                <a:r>
                  <a:rPr lang="cs-CZ" sz="3000" dirty="0"/>
                  <a:t>posloupnost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cs-CZ" sz="3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cs-CZ" sz="3000" i="1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cs-CZ" sz="3000" i="1"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/>
                  <a:t> s kvocientem </a:t>
                </a:r>
                <a14:m>
                  <m:oMath xmlns:m="http://schemas.openxmlformats.org/officeDocument/2006/math">
                    <m:r>
                      <a:rPr lang="cs-CZ" sz="3000" i="1">
                        <a:latin typeface="Cambria Math"/>
                      </a:rPr>
                      <m:t>𝑞</m:t>
                    </m:r>
                  </m:oMath>
                </a14:m>
                <a:r>
                  <a:rPr lang="cs-CZ" sz="3000" dirty="0" smtClean="0"/>
                  <a:t> </a:t>
                </a:r>
                <a:br>
                  <a:rPr lang="cs-CZ" sz="3000" dirty="0" smtClean="0"/>
                </a:br>
                <a:r>
                  <a:rPr lang="cs-CZ" sz="3000" dirty="0" smtClean="0"/>
                  <a:t/>
                </a:r>
                <a:br>
                  <a:rPr lang="cs-CZ" sz="3000" dirty="0" smtClean="0"/>
                </a:br>
                <a:r>
                  <a:rPr lang="cs-CZ" sz="3000" dirty="0" smtClean="0"/>
                  <a:t>a) </a:t>
                </a:r>
                <a:r>
                  <a:rPr lang="cs-CZ" sz="3000" b="1" dirty="0" smtClean="0"/>
                  <a:t>je omezená</a:t>
                </a:r>
                <a:r>
                  <a:rPr lang="cs-CZ" sz="3000" dirty="0" smtClean="0"/>
                  <a:t>, právě když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cs-CZ" sz="300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sz="3000" b="0" i="1" smtClean="0">
                            <a:latin typeface="Cambria Math"/>
                          </a:rPr>
                          <m:t>𝑞</m:t>
                        </m:r>
                      </m:e>
                    </m:d>
                    <m:r>
                      <a:rPr lang="cs-CZ" sz="3000" i="1" smtClean="0">
                        <a:latin typeface="Cambria Math"/>
                        <a:ea typeface="Cambria Math"/>
                      </a:rPr>
                      <m:t>≤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1</m:t>
                    </m:r>
                  </m:oMath>
                </a14:m>
                <a:r>
                  <a:rPr lang="cs-CZ" sz="3000" dirty="0" smtClean="0"/>
                  <a:t> nebo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=0</m:t>
                    </m:r>
                  </m:oMath>
                </a14:m>
                <a:r>
                  <a:rPr lang="cs-CZ" sz="3000" dirty="0" smtClean="0"/>
                  <a:t>,</a:t>
                </a:r>
                <a:br>
                  <a:rPr lang="cs-CZ" sz="3000" dirty="0" smtClean="0"/>
                </a:br>
                <a:r>
                  <a:rPr lang="cs-CZ" sz="3000" dirty="0" smtClean="0"/>
                  <a:t/>
                </a:r>
                <a:br>
                  <a:rPr lang="cs-CZ" sz="3000" dirty="0" smtClean="0"/>
                </a:br>
                <a:r>
                  <a:rPr lang="cs-CZ" sz="3000" dirty="0" smtClean="0"/>
                  <a:t>b) </a:t>
                </a:r>
                <a:r>
                  <a:rPr lang="cs-CZ" sz="3000" b="1" dirty="0" smtClean="0"/>
                  <a:t>je zdola omezená</a:t>
                </a:r>
                <a:r>
                  <a:rPr lang="cs-CZ" sz="3000" dirty="0" smtClean="0"/>
                  <a:t>, ale </a:t>
                </a:r>
                <a:r>
                  <a:rPr lang="cs-CZ" sz="3000" b="1" dirty="0" smtClean="0"/>
                  <a:t>není shora omezená</a:t>
                </a:r>
                <a:r>
                  <a:rPr lang="cs-CZ" sz="3000" dirty="0" smtClean="0"/>
                  <a:t>, </a:t>
                </a:r>
                <a:br>
                  <a:rPr lang="cs-CZ" sz="3000" dirty="0" smtClean="0"/>
                </a:br>
                <a:r>
                  <a:rPr lang="cs-CZ" sz="3000" dirty="0" smtClean="0"/>
                  <a:t>právě když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i="1" smtClean="0">
                        <a:latin typeface="Cambria Math"/>
                        <a:ea typeface="Cambria Math"/>
                      </a:rPr>
                      <m:t>&gt;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0,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𝑞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&gt;1</m:t>
                    </m:r>
                  </m:oMath>
                </a14:m>
                <a:r>
                  <a:rPr lang="cs-CZ" sz="3000" dirty="0" smtClean="0"/>
                  <a:t>,</a:t>
                </a:r>
                <a:br>
                  <a:rPr lang="cs-CZ" sz="3000" dirty="0" smtClean="0"/>
                </a:br>
                <a:r>
                  <a:rPr lang="cs-CZ" sz="3000" dirty="0" smtClean="0"/>
                  <a:t/>
                </a:r>
                <a:br>
                  <a:rPr lang="cs-CZ" sz="3000" dirty="0" smtClean="0"/>
                </a:br>
                <a:r>
                  <a:rPr lang="cs-CZ" sz="3000" dirty="0" smtClean="0"/>
                  <a:t>c) </a:t>
                </a:r>
                <a:r>
                  <a:rPr lang="cs-CZ" sz="3000" b="1" dirty="0" smtClean="0"/>
                  <a:t>je shora omezená</a:t>
                </a:r>
                <a:r>
                  <a:rPr lang="cs-CZ" sz="3000" dirty="0" smtClean="0"/>
                  <a:t>, ale </a:t>
                </a:r>
                <a:r>
                  <a:rPr lang="cs-CZ" sz="3000" b="1" dirty="0" smtClean="0"/>
                  <a:t>není zdola omezená</a:t>
                </a:r>
                <a:r>
                  <a:rPr lang="cs-CZ" sz="3000" dirty="0" smtClean="0"/>
                  <a:t>, </a:t>
                </a:r>
                <a:br>
                  <a:rPr lang="cs-CZ" sz="3000" dirty="0" smtClean="0"/>
                </a:br>
                <a:r>
                  <a:rPr lang="cs-CZ" sz="3000" dirty="0" smtClean="0"/>
                  <a:t>právě když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i="1" smtClean="0">
                        <a:latin typeface="Cambria Math"/>
                        <a:ea typeface="Cambria Math"/>
                      </a:rPr>
                      <m:t>&lt;</m:t>
                    </m:r>
                    <m:r>
                      <a:rPr lang="cs-CZ" sz="3000" i="1">
                        <a:latin typeface="Cambria Math"/>
                        <a:ea typeface="Cambria Math"/>
                      </a:rPr>
                      <m:t>0,</m:t>
                    </m:r>
                    <m:r>
                      <a:rPr lang="cs-CZ" sz="3000" i="1">
                        <a:latin typeface="Cambria Math"/>
                        <a:ea typeface="Cambria Math"/>
                      </a:rPr>
                      <m:t>𝑞</m:t>
                    </m:r>
                    <m:r>
                      <a:rPr lang="cs-CZ" sz="3000" i="1">
                        <a:latin typeface="Cambria Math"/>
                        <a:ea typeface="Cambria Math"/>
                      </a:rPr>
                      <m:t>&gt;1</m:t>
                    </m:r>
                  </m:oMath>
                </a14:m>
                <a:r>
                  <a:rPr lang="cs-CZ" sz="3000" dirty="0" smtClean="0"/>
                  <a:t>,</a:t>
                </a:r>
                <a:br>
                  <a:rPr lang="cs-CZ" sz="3000" dirty="0" smtClean="0"/>
                </a:br>
                <a:r>
                  <a:rPr lang="cs-CZ" sz="3000" dirty="0" smtClean="0"/>
                  <a:t/>
                </a:r>
                <a:br>
                  <a:rPr lang="cs-CZ" sz="3000" dirty="0" smtClean="0"/>
                </a:br>
                <a:r>
                  <a:rPr lang="cs-CZ" sz="3000" dirty="0" smtClean="0"/>
                  <a:t>d) </a:t>
                </a:r>
                <a:r>
                  <a:rPr lang="cs-CZ" sz="3000" b="1" dirty="0" smtClean="0"/>
                  <a:t>není</a:t>
                </a:r>
                <a:r>
                  <a:rPr lang="cs-CZ" sz="3000" dirty="0" smtClean="0"/>
                  <a:t> ani </a:t>
                </a:r>
                <a:r>
                  <a:rPr lang="cs-CZ" sz="3000" b="1" dirty="0" smtClean="0"/>
                  <a:t>shora omezená</a:t>
                </a:r>
                <a:r>
                  <a:rPr lang="cs-CZ" sz="3000" dirty="0" smtClean="0"/>
                  <a:t>, </a:t>
                </a:r>
                <a:r>
                  <a:rPr lang="cs-CZ" sz="3000" b="1" dirty="0" smtClean="0"/>
                  <a:t>ani zdola omezená</a:t>
                </a:r>
                <a:r>
                  <a:rPr lang="cs-CZ" sz="3000" dirty="0" smtClean="0"/>
                  <a:t>, právě když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i="1" smtClean="0">
                        <a:latin typeface="Cambria Math"/>
                        <a:ea typeface="Cambria Math"/>
                      </a:rPr>
                      <m:t>≠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0,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𝑞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&lt;−1</m:t>
                    </m:r>
                  </m:oMath>
                </a14:m>
                <a:r>
                  <a:rPr lang="cs-CZ" sz="3000" dirty="0" smtClean="0"/>
                  <a:t>.</a:t>
                </a:r>
                <a:endParaRPr lang="cs-CZ" sz="3000" dirty="0"/>
              </a:p>
            </p:txBody>
          </p:sp>
        </mc:Choice>
        <mc:Fallback xmlns="">
          <p:sp>
            <p:nvSpPr>
              <p:cNvPr id="6" name="Zástupný symbol pro obsah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260649"/>
                <a:ext cx="8229600" cy="6480719"/>
              </a:xfrm>
              <a:blipFill rotWithShape="1">
                <a:blip r:embed="rId2"/>
                <a:stretch>
                  <a:fillRect l="-1704" t="-112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25738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ástupný symbol pro obsah 5"/>
          <p:cNvSpPr txBox="1">
            <a:spLocks/>
          </p:cNvSpPr>
          <p:nvPr/>
        </p:nvSpPr>
        <p:spPr>
          <a:xfrm>
            <a:off x="478996" y="260648"/>
            <a:ext cx="8229600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b="1" dirty="0">
                <a:solidFill>
                  <a:srgbClr val="00B050"/>
                </a:solidFill>
              </a:rPr>
              <a:t>Ú</a:t>
            </a:r>
            <a:r>
              <a:rPr lang="cs-CZ" b="1" dirty="0" smtClean="0">
                <a:solidFill>
                  <a:srgbClr val="00B050"/>
                </a:solidFill>
              </a:rPr>
              <a:t>lohy k opakování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ástupný symbol pro obsah 5"/>
              <p:cNvSpPr txBox="1">
                <a:spLocks/>
              </p:cNvSpPr>
              <p:nvPr/>
            </p:nvSpPr>
            <p:spPr>
              <a:xfrm>
                <a:off x="478996" y="1006630"/>
                <a:ext cx="8413484" cy="573473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514350" indent="-514350">
                  <a:buFont typeface="+mj-lt"/>
                  <a:buAutoNum type="arabicPeriod"/>
                </a:pPr>
                <a:r>
                  <a:rPr lang="cs-CZ" sz="3000" dirty="0" smtClean="0"/>
                  <a:t>Pro libovolné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𝑛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𝑁</m:t>
                    </m:r>
                  </m:oMath>
                </a14:m>
                <a:r>
                  <a:rPr lang="cs-CZ" sz="3000" dirty="0" smtClean="0"/>
                  <a:t> určete součty:</a:t>
                </a:r>
                <a:br>
                  <a:rPr lang="cs-CZ" sz="3000" dirty="0" smtClean="0"/>
                </a:br>
                <a:r>
                  <a:rPr lang="cs-CZ" sz="3000" dirty="0" smtClean="0"/>
                  <a:t/>
                </a:r>
                <a:br>
                  <a:rPr lang="cs-CZ" sz="3000" dirty="0" smtClean="0"/>
                </a:br>
                <a:r>
                  <a:rPr lang="cs-CZ" sz="3000" dirty="0" smtClean="0"/>
                  <a:t>a)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2+</m:t>
                    </m:r>
                    <m:sSup>
                      <m:sSup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cs-CZ" sz="3000" b="0" i="1" smtClean="0"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cs-CZ" sz="3000" i="1">
                            <a:latin typeface="Cambria Math"/>
                          </a:rPr>
                        </m:ctrlPr>
                      </m:sSupPr>
                      <m:e>
                        <m:r>
                          <a:rPr lang="cs-CZ" sz="3000" i="1"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cs-CZ" sz="3000" b="0" i="1" smtClean="0"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cs-CZ" sz="3000" b="0" i="1" smtClean="0">
                        <a:latin typeface="Cambria Math"/>
                      </a:rPr>
                      <m:t>+…+</m:t>
                    </m:r>
                    <m:sSup>
                      <m:sSupPr>
                        <m:ctrlPr>
                          <a:rPr lang="cs-CZ" sz="3000" i="1">
                            <a:latin typeface="Cambria Math"/>
                          </a:rPr>
                        </m:ctrlPr>
                      </m:sSupPr>
                      <m:e>
                        <m:r>
                          <a:rPr lang="cs-CZ" sz="3000" i="1"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cs-CZ" sz="3000" dirty="0" smtClean="0"/>
                  <a:t>,</a:t>
                </a:r>
                <a:br>
                  <a:rPr lang="cs-CZ" sz="3000" dirty="0" smtClean="0"/>
                </a:br>
                <a:r>
                  <a:rPr lang="cs-CZ" sz="3000" dirty="0" smtClean="0"/>
                  <a:t/>
                </a:r>
                <a:br>
                  <a:rPr lang="cs-CZ" sz="3000" dirty="0" smtClean="0"/>
                </a:br>
                <a:r>
                  <a:rPr lang="cs-CZ" sz="3000" dirty="0" smtClean="0"/>
                  <a:t>b)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cs-CZ" sz="300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sz="3000" b="0" i="1" smtClean="0">
                            <a:latin typeface="Cambria Math"/>
                          </a:rPr>
                          <m:t>−2</m:t>
                        </m:r>
                      </m:e>
                    </m:d>
                    <m:r>
                      <a:rPr lang="cs-CZ" sz="3000" b="0" i="1" smtClean="0"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cs-CZ" sz="3000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sz="3000" b="0" i="1" smtClean="0">
                                <a:latin typeface="Cambria Math"/>
                              </a:rPr>
                              <m:t>−2</m:t>
                            </m:r>
                          </m:e>
                        </m:d>
                      </m:e>
                      <m:sup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cs-CZ" sz="3000" b="0" i="1" smtClean="0"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cs-CZ" sz="3000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sz="3000" i="1">
                                <a:latin typeface="Cambria Math"/>
                              </a:rPr>
                              <m:t>−2</m:t>
                            </m:r>
                          </m:e>
                        </m:d>
                      </m:e>
                      <m:sup>
                        <m:r>
                          <a:rPr lang="cs-CZ" sz="3000" b="0" i="1" smtClean="0"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cs-CZ" sz="3000" b="0" i="1" smtClean="0">
                        <a:latin typeface="Cambria Math"/>
                      </a:rPr>
                      <m:t>+…+</m:t>
                    </m:r>
                    <m:sSup>
                      <m:sSupPr>
                        <m:ctrlPr>
                          <a:rPr lang="cs-CZ" sz="3000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sz="3000" i="1">
                                <a:latin typeface="Cambria Math"/>
                              </a:rPr>
                              <m:t>−2</m:t>
                            </m:r>
                          </m:e>
                        </m:d>
                      </m:e>
                      <m:sup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cs-CZ" sz="3000" dirty="0" smtClean="0"/>
                  <a:t>,</a:t>
                </a:r>
                <a:br>
                  <a:rPr lang="cs-CZ" sz="3000" dirty="0" smtClean="0"/>
                </a:br>
                <a:r>
                  <a:rPr lang="cs-CZ" sz="3000" dirty="0" smtClean="0"/>
                  <a:t/>
                </a:r>
                <a:br>
                  <a:rPr lang="cs-CZ" sz="3000" dirty="0" smtClean="0"/>
                </a:br>
                <a:r>
                  <a:rPr lang="cs-CZ" sz="3000" dirty="0" smtClean="0"/>
                  <a:t>c)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30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cs-CZ" sz="3000" b="0" i="1" smtClean="0">
                        <a:latin typeface="Cambria Math"/>
                      </a:rPr>
                      <m:t>+</m:t>
                    </m:r>
                    <m:f>
                      <m:f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cs-CZ" sz="30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cs-CZ" sz="3000" b="0" i="1" smtClean="0">
                                <a:latin typeface="Cambria Math"/>
                              </a:rPr>
                              <m:t>2</m:t>
                            </m:r>
                          </m:e>
                          <m:sup>
                            <m:r>
                              <a:rPr lang="cs-CZ" sz="30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cs-CZ" sz="3000" b="0" i="1" smtClean="0">
                        <a:latin typeface="Cambria Math"/>
                      </a:rPr>
                      <m:t>+</m:t>
                    </m:r>
                    <m:f>
                      <m:fPr>
                        <m:ctrlPr>
                          <a:rPr lang="cs-CZ" sz="3000" i="1">
                            <a:latin typeface="Cambria Math"/>
                          </a:rPr>
                        </m:ctrlPr>
                      </m:fPr>
                      <m:num>
                        <m:r>
                          <a:rPr lang="cs-CZ" sz="3000" i="1">
                            <a:latin typeface="Cambria Math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cs-CZ" sz="3000" i="1">
                                <a:latin typeface="Cambria Math"/>
                              </a:rPr>
                              <m:t>2</m:t>
                            </m:r>
                          </m:e>
                          <m:sup>
                            <m:r>
                              <a:rPr lang="cs-CZ" sz="3000" b="0" i="1" smtClean="0">
                                <a:latin typeface="Cambria Math"/>
                              </a:rPr>
                              <m:t>3</m:t>
                            </m:r>
                          </m:sup>
                        </m:sSup>
                      </m:den>
                    </m:f>
                    <m:r>
                      <a:rPr lang="cs-CZ" sz="3000" b="0" i="1" smtClean="0">
                        <a:latin typeface="Cambria Math"/>
                      </a:rPr>
                      <m:t>+…+</m:t>
                    </m:r>
                    <m:f>
                      <m:fPr>
                        <m:ctrlPr>
                          <a:rPr lang="cs-CZ" sz="3000" i="1">
                            <a:latin typeface="Cambria Math"/>
                          </a:rPr>
                        </m:ctrlPr>
                      </m:fPr>
                      <m:num>
                        <m:r>
                          <a:rPr lang="cs-CZ" sz="3000" i="1">
                            <a:latin typeface="Cambria Math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cs-CZ" sz="3000" i="1">
                                <a:latin typeface="Cambria Math"/>
                              </a:rPr>
                              <m:t>2</m:t>
                            </m:r>
                          </m:e>
                          <m:sup>
                            <m:r>
                              <a:rPr lang="cs-CZ" sz="3000" b="0" i="1" smtClean="0">
                                <a:latin typeface="Cambria Math"/>
                              </a:rPr>
                              <m:t>𝑛</m:t>
                            </m:r>
                          </m:sup>
                        </m:sSup>
                      </m:den>
                    </m:f>
                  </m:oMath>
                </a14:m>
                <a:r>
                  <a:rPr lang="cs-CZ" sz="3000" dirty="0" smtClean="0"/>
                  <a:t> ,</a:t>
                </a:r>
                <a:br>
                  <a:rPr lang="cs-CZ" sz="3000" dirty="0" smtClean="0"/>
                </a:br>
                <a:r>
                  <a:rPr lang="cs-CZ" sz="3000" dirty="0" smtClean="0"/>
                  <a:t/>
                </a:r>
                <a:br>
                  <a:rPr lang="cs-CZ" sz="3000" dirty="0" smtClean="0"/>
                </a:br>
                <a:r>
                  <a:rPr lang="cs-CZ" sz="3000" dirty="0" smtClean="0"/>
                  <a:t>d)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cs-CZ" sz="300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sz="3000" b="0" i="1" smtClean="0">
                            <a:latin typeface="Cambria Math"/>
                          </a:rPr>
                          <m:t>−</m:t>
                        </m:r>
                        <m:f>
                          <m:fPr>
                            <m:ctrlPr>
                              <a:rPr lang="cs-CZ" sz="3000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cs-CZ" sz="3000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cs-CZ" sz="3000" b="0" i="1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</m:e>
                    </m:d>
                    <m:r>
                      <a:rPr lang="cs-CZ" sz="3000" b="0" i="1" smtClean="0"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cs-CZ" sz="3000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sz="3000" b="0" i="1" smtClean="0">
                                <a:latin typeface="Cambria Math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cs-CZ" sz="3000" b="0" i="1" smtClean="0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cs-CZ" sz="3000" b="0" i="1" smtClean="0"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cs-CZ" sz="3000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sz="3000" i="1">
                                <a:latin typeface="Cambria Math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cs-CZ" sz="3000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cs-CZ" sz="3000" i="1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cs-CZ" sz="3000" i="1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cs-CZ" sz="3000" b="0" i="1" smtClean="0"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cs-CZ" sz="3000" b="0" i="1" smtClean="0">
                        <a:latin typeface="Cambria Math"/>
                      </a:rPr>
                      <m:t>+…+</m:t>
                    </m:r>
                    <m:sSup>
                      <m:sSupPr>
                        <m:ctrlPr>
                          <a:rPr lang="cs-CZ" sz="3000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sz="3000" i="1">
                                <a:latin typeface="Cambria Math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cs-CZ" sz="3000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cs-CZ" sz="3000" i="1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cs-CZ" sz="3000" i="1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cs-CZ" sz="3000" dirty="0" smtClean="0"/>
                  <a:t>.</a:t>
                </a:r>
                <a:endParaRPr lang="cs-CZ" sz="3000" dirty="0"/>
              </a:p>
            </p:txBody>
          </p:sp>
        </mc:Choice>
        <mc:Fallback xmlns="">
          <p:sp>
            <p:nvSpPr>
              <p:cNvPr id="7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996" y="1006630"/>
                <a:ext cx="8413484" cy="5734738"/>
              </a:xfrm>
              <a:prstGeom prst="rect">
                <a:avLst/>
              </a:prstGeom>
              <a:blipFill rotWithShape="1">
                <a:blip r:embed="rId2"/>
                <a:stretch>
                  <a:fillRect l="-1739" t="-138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12420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Zástupný symbol pro obsah 5"/>
              <p:cNvSpPr txBox="1">
                <a:spLocks/>
              </p:cNvSpPr>
              <p:nvPr/>
            </p:nvSpPr>
            <p:spPr>
              <a:xfrm>
                <a:off x="478996" y="260648"/>
                <a:ext cx="8229600" cy="640871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514350" indent="-514350">
                  <a:buFont typeface="+mj-lt"/>
                  <a:buAutoNum type="arabicPeriod" startAt="2"/>
                </a:pPr>
                <a:r>
                  <a:rPr lang="cs-CZ" sz="3000" dirty="0" smtClean="0"/>
                  <a:t>V GP o šesti členech je součet všech šesti členů roven číslu 63, součet sudých členů je 42. Určete tuto posloupnost.</a:t>
                </a:r>
              </a:p>
              <a:p>
                <a:pPr marL="514350" indent="-514350">
                  <a:buFont typeface="+mj-lt"/>
                  <a:buAutoNum type="arabicPeriod" startAt="2"/>
                </a:pPr>
                <a:r>
                  <a:rPr lang="cs-CZ" sz="3000" dirty="0" smtClean="0"/>
                  <a:t>V GP platí:</a:t>
                </a:r>
                <a:br>
                  <a:rPr lang="cs-CZ" sz="3000" dirty="0" smtClean="0"/>
                </a:br>
                <a:r>
                  <a:rPr lang="cs-CZ" sz="3000" dirty="0" smtClean="0"/>
                  <a:t/>
                </a:r>
                <a:br>
                  <a:rPr lang="cs-CZ" sz="3000" dirty="0" smtClean="0"/>
                </a:br>
                <a:r>
                  <a:rPr lang="cs-CZ" sz="3000" dirty="0" smtClean="0"/>
                  <a:t>a)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4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=9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𝑠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4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=80</m:t>
                    </m:r>
                  </m:oMath>
                </a14:m>
                <a:r>
                  <a:rPr lang="cs-CZ" sz="3000" dirty="0" smtClean="0"/>
                  <a:t>; určete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,</m:t>
                    </m:r>
                    <m:r>
                      <a:rPr lang="cs-CZ" sz="3000" b="0" i="1" smtClean="0">
                        <a:latin typeface="Cambria Math"/>
                      </a:rPr>
                      <m:t>𝑞</m:t>
                    </m:r>
                  </m:oMath>
                </a14:m>
                <a:r>
                  <a:rPr lang="cs-CZ" sz="3000" dirty="0" smtClean="0"/>
                  <a:t>;</a:t>
                </a:r>
                <a:br>
                  <a:rPr lang="cs-CZ" sz="3000" dirty="0" smtClean="0"/>
                </a:br>
                <a:r>
                  <a:rPr lang="cs-CZ" sz="3000" dirty="0" smtClean="0"/>
                  <a:t/>
                </a:r>
                <a:br>
                  <a:rPr lang="cs-CZ" sz="3000" dirty="0" smtClean="0"/>
                </a:br>
                <a:r>
                  <a:rPr lang="cs-CZ" sz="3000" dirty="0" smtClean="0"/>
                  <a:t>b)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=2,</m:t>
                    </m:r>
                    <m:r>
                      <a:rPr lang="cs-CZ" sz="3000" b="0" i="1" smtClean="0">
                        <a:latin typeface="Cambria Math"/>
                      </a:rPr>
                      <m:t>𝑞</m:t>
                    </m:r>
                    <m:r>
                      <a:rPr lang="cs-CZ" sz="3000" b="0" i="1" smtClean="0">
                        <a:latin typeface="Cambria Math"/>
                      </a:rPr>
                      <m:t>=3,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𝑠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=80</m:t>
                    </m:r>
                  </m:oMath>
                </a14:m>
                <a:r>
                  <a:rPr lang="cs-CZ" sz="3000" dirty="0" smtClean="0"/>
                  <a:t>; určete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𝑛</m:t>
                    </m:r>
                  </m:oMath>
                </a14:m>
                <a:r>
                  <a:rPr lang="cs-CZ" sz="3000" dirty="0" smtClean="0"/>
                  <a:t>.</a:t>
                </a:r>
              </a:p>
            </p:txBody>
          </p:sp>
        </mc:Choice>
        <mc:Fallback xmlns="">
          <p:sp>
            <p:nvSpPr>
              <p:cNvPr id="7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996" y="260648"/>
                <a:ext cx="8229600" cy="6408712"/>
              </a:xfrm>
              <a:prstGeom prst="rect">
                <a:avLst/>
              </a:prstGeom>
              <a:blipFill rotWithShape="1">
                <a:blip r:embed="rId2"/>
                <a:stretch>
                  <a:fillRect l="-1778" t="-1237" r="-200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43101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ástupný symbol pro obsah 5"/>
          <p:cNvSpPr txBox="1">
            <a:spLocks/>
          </p:cNvSpPr>
          <p:nvPr/>
        </p:nvSpPr>
        <p:spPr>
          <a:xfrm>
            <a:off x="478996" y="260648"/>
            <a:ext cx="8229600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b="1" dirty="0"/>
              <a:t>Z</a:t>
            </a:r>
            <a:r>
              <a:rPr lang="cs-CZ" b="1" dirty="0" smtClean="0"/>
              <a:t>droje</a:t>
            </a:r>
          </a:p>
        </p:txBody>
      </p:sp>
      <p:sp>
        <p:nvSpPr>
          <p:cNvPr id="7" name="Zástupný symbol pro obsah 5"/>
          <p:cNvSpPr txBox="1">
            <a:spLocks/>
          </p:cNvSpPr>
          <p:nvPr/>
        </p:nvSpPr>
        <p:spPr>
          <a:xfrm>
            <a:off x="478996" y="934622"/>
            <a:ext cx="8341476" cy="55187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sz="3000" dirty="0" smtClean="0"/>
              <a:t>ODVÁRKO, Oldřich. Matematika pro gymnázia: Posloupnosti a řady. Dotisk 2. vyd. Praha: Prometheus, spol. s r. o., 2001, ISBN 80-7196-195-7</a:t>
            </a:r>
          </a:p>
          <a:p>
            <a:pPr marL="0" indent="0">
              <a:buNone/>
            </a:pPr>
            <a:endParaRPr lang="cs-CZ" sz="3000" dirty="0"/>
          </a:p>
          <a:p>
            <a:pPr marL="0" indent="0">
              <a:buNone/>
            </a:pPr>
            <a:r>
              <a:rPr lang="cs-CZ" sz="3000" dirty="0" smtClean="0"/>
              <a:t>POLÁK, Josef. Středoškolská matematika v úlohách II. 1. vyd. Praha</a:t>
            </a:r>
            <a:r>
              <a:rPr lang="cs-CZ" sz="3000" dirty="0"/>
              <a:t>: </a:t>
            </a:r>
            <a:r>
              <a:rPr lang="cs-CZ" sz="3000" dirty="0" smtClean="0"/>
              <a:t>Prometheus</a:t>
            </a:r>
            <a:r>
              <a:rPr lang="cs-CZ" sz="3000" dirty="0"/>
              <a:t>, spol. s r. o., </a:t>
            </a:r>
            <a:r>
              <a:rPr lang="cs-CZ" sz="3000" dirty="0" smtClean="0"/>
              <a:t>1999, </a:t>
            </a:r>
            <a:br>
              <a:rPr lang="cs-CZ" sz="3000" dirty="0" smtClean="0"/>
            </a:br>
            <a:r>
              <a:rPr lang="cs-CZ" sz="3000" dirty="0" smtClean="0"/>
              <a:t>ISBN 80-7196-166-3</a:t>
            </a:r>
          </a:p>
          <a:p>
            <a:pPr marL="0" indent="0">
              <a:buNone/>
            </a:pPr>
            <a:endParaRPr lang="cs-CZ" sz="3000" dirty="0"/>
          </a:p>
          <a:p>
            <a:pPr marL="0" indent="0">
              <a:buNone/>
            </a:pPr>
            <a:r>
              <a:rPr lang="cs-CZ" sz="3000" smtClean="0"/>
              <a:t>Příklady </a:t>
            </a:r>
            <a:r>
              <a:rPr lang="cs-CZ" sz="3000" dirty="0" smtClean="0"/>
              <a:t>– vlastní tvorba – M. Pazdera</a:t>
            </a:r>
            <a:endParaRPr lang="cs-CZ" sz="3000" dirty="0"/>
          </a:p>
          <a:p>
            <a:pPr marL="0" indent="0">
              <a:buNone/>
            </a:pPr>
            <a:endParaRPr lang="cs-CZ" sz="3000" dirty="0" smtClean="0"/>
          </a:p>
          <a:p>
            <a:pPr marL="0" indent="0">
              <a:buNone/>
            </a:pPr>
            <a:endParaRPr lang="cs-CZ" sz="3000" dirty="0" smtClean="0"/>
          </a:p>
          <a:p>
            <a:pPr marL="0" indent="0">
              <a:buNone/>
            </a:pPr>
            <a:endParaRPr lang="cs-CZ" sz="3000" dirty="0" smtClean="0"/>
          </a:p>
        </p:txBody>
      </p:sp>
    </p:spTree>
    <p:extLst>
      <p:ext uri="{BB962C8B-B14F-4D97-AF65-F5344CB8AC3E}">
        <p14:creationId xmlns:p14="http://schemas.microsoft.com/office/powerpoint/2010/main" val="3487913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ástupný symbol pro obsah 5"/>
          <p:cNvSpPr txBox="1">
            <a:spLocks/>
          </p:cNvSpPr>
          <p:nvPr/>
        </p:nvSpPr>
        <p:spPr>
          <a:xfrm>
            <a:off x="478996" y="260648"/>
            <a:ext cx="8229600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b="1" dirty="0" smtClean="0"/>
              <a:t>Anotace</a:t>
            </a:r>
          </a:p>
        </p:txBody>
      </p:sp>
      <p:sp>
        <p:nvSpPr>
          <p:cNvPr id="7" name="Zástupný symbol pro obsah 5"/>
          <p:cNvSpPr txBox="1">
            <a:spLocks/>
          </p:cNvSpPr>
          <p:nvPr/>
        </p:nvSpPr>
        <p:spPr>
          <a:xfrm>
            <a:off x="478996" y="934622"/>
            <a:ext cx="8341476" cy="55187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cs-CZ" sz="2600" dirty="0" smtClean="0"/>
          </a:p>
        </p:txBody>
      </p:sp>
      <p:sp>
        <p:nvSpPr>
          <p:cNvPr id="4" name="Zástupný symbol pro obsah 4"/>
          <p:cNvSpPr>
            <a:spLocks noGrp="1"/>
          </p:cNvSpPr>
          <p:nvPr>
            <p:ph idx="1"/>
          </p:nvPr>
        </p:nvSpPr>
        <p:spPr>
          <a:xfrm>
            <a:off x="107504" y="764704"/>
            <a:ext cx="8928992" cy="609329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cs-CZ" sz="2600" dirty="0" smtClean="0"/>
              <a:t>Prezentace slouží učiteli a žákům jako pomůcka při výkladu </a:t>
            </a:r>
            <a:br>
              <a:rPr lang="cs-CZ" sz="2600" dirty="0" smtClean="0"/>
            </a:br>
            <a:r>
              <a:rPr lang="cs-CZ" sz="2600" dirty="0" smtClean="0"/>
              <a:t>a upevňování nového a opakování již probraného učiva </a:t>
            </a:r>
            <a:br>
              <a:rPr lang="cs-CZ" sz="2600" dirty="0" smtClean="0"/>
            </a:br>
            <a:r>
              <a:rPr lang="cs-CZ" sz="2600" dirty="0" smtClean="0"/>
              <a:t>o posloupnostech. Obsahuje teorii, komentáře, řešené i neřešené příklady, otázky a úlohy k opakování.</a:t>
            </a:r>
          </a:p>
          <a:p>
            <a:pPr marL="0" indent="0">
              <a:buNone/>
            </a:pPr>
            <a:r>
              <a:rPr lang="cs-CZ" sz="2600" dirty="0" smtClean="0"/>
              <a:t>Forma výuky: hromadná (PC + dataprojektor), popřípadě individualizovaná (PC)</a:t>
            </a:r>
          </a:p>
          <a:p>
            <a:pPr marL="0" indent="0">
              <a:buNone/>
            </a:pPr>
            <a:r>
              <a:rPr lang="cs-CZ" sz="2600" dirty="0" smtClean="0"/>
              <a:t>Převládající klíčové kompetence: kompetence k učení, kompetence k řešení problémů, kompetence komunikativní</a:t>
            </a:r>
          </a:p>
          <a:p>
            <a:pPr marL="0" indent="0">
              <a:buNone/>
            </a:pPr>
            <a:r>
              <a:rPr lang="cs-CZ" sz="2600" dirty="0" smtClean="0"/>
              <a:t>Vazba na ŠVP:</a:t>
            </a:r>
            <a:br>
              <a:rPr lang="cs-CZ" sz="2600" dirty="0" smtClean="0"/>
            </a:br>
            <a:r>
              <a:rPr lang="cs-CZ" sz="2600" dirty="0" smtClean="0"/>
              <a:t>Školní vzdělávací program pro čtyřleté gymnázium – učební osnovy MATEMATIKA – 4. ročník – Posloupnosti a řady</a:t>
            </a:r>
          </a:p>
          <a:p>
            <a:pPr marL="0" indent="0">
              <a:buNone/>
            </a:pPr>
            <a:r>
              <a:rPr lang="cs-CZ" sz="2600" dirty="0"/>
              <a:t>Školní vzdělávací program pro </a:t>
            </a:r>
            <a:r>
              <a:rPr lang="cs-CZ" sz="2600" dirty="0" smtClean="0"/>
              <a:t>osmileté </a:t>
            </a:r>
            <a:r>
              <a:rPr lang="cs-CZ" sz="2600" dirty="0"/>
              <a:t>gymnázium – </a:t>
            </a:r>
            <a:r>
              <a:rPr lang="cs-CZ" sz="2600" dirty="0" smtClean="0"/>
              <a:t>část B - učební </a:t>
            </a:r>
            <a:r>
              <a:rPr lang="cs-CZ" sz="2600" dirty="0"/>
              <a:t>osnovy MATEMATIKA – </a:t>
            </a:r>
            <a:r>
              <a:rPr lang="cs-CZ" sz="2600" dirty="0" smtClean="0"/>
              <a:t>oktáva </a:t>
            </a:r>
            <a:r>
              <a:rPr lang="cs-CZ" sz="2600" dirty="0"/>
              <a:t>– Posloupnosti a řady</a:t>
            </a:r>
          </a:p>
          <a:p>
            <a:pPr marL="0" indent="0">
              <a:buNone/>
            </a:pPr>
            <a:endParaRPr lang="cs-CZ" sz="2600" dirty="0"/>
          </a:p>
        </p:txBody>
      </p:sp>
    </p:spTree>
    <p:extLst>
      <p:ext uri="{BB962C8B-B14F-4D97-AF65-F5344CB8AC3E}">
        <p14:creationId xmlns:p14="http://schemas.microsoft.com/office/powerpoint/2010/main" val="639779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rm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Věty platné pro geometrické posloupnosti (II)</a:t>
            </a:r>
            <a:endParaRPr lang="cs-CZ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ástupný symbol pro obsah 5"/>
              <p:cNvSpPr>
                <a:spLocks noGrp="1"/>
              </p:cNvSpPr>
              <p:nvPr>
                <p:ph idx="1"/>
              </p:nvPr>
            </p:nvSpPr>
            <p:spPr>
              <a:xfrm>
                <a:off x="450911" y="1772816"/>
                <a:ext cx="8229600" cy="4824536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cs-CZ" b="1" dirty="0" smtClean="0">
                    <a:solidFill>
                      <a:srgbClr val="7030A0"/>
                    </a:solidFill>
                  </a:rPr>
                  <a:t>Věta o součtu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b="1" i="1" smtClean="0">
                            <a:solidFill>
                              <a:srgbClr val="7030A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cs-CZ" b="1" i="1" smtClean="0">
                            <a:solidFill>
                              <a:srgbClr val="7030A0"/>
                            </a:solidFill>
                            <a:latin typeface="Cambria Math"/>
                          </a:rPr>
                          <m:t>𝒔</m:t>
                        </m:r>
                      </m:e>
                      <m:sub>
                        <m:r>
                          <a:rPr lang="cs-CZ" b="1" i="1" smtClean="0">
                            <a:solidFill>
                              <a:srgbClr val="7030A0"/>
                            </a:solidFill>
                            <a:latin typeface="Cambria Math"/>
                          </a:rPr>
                          <m:t>𝒏</m:t>
                        </m:r>
                      </m:sub>
                    </m:sSub>
                  </m:oMath>
                </a14:m>
                <a:r>
                  <a:rPr lang="cs-CZ" b="1" dirty="0" smtClean="0">
                    <a:solidFill>
                      <a:srgbClr val="7030A0"/>
                    </a:solidFill>
                  </a:rPr>
                  <a:t> prvních </a:t>
                </a:r>
                <a14:m>
                  <m:oMath xmlns:m="http://schemas.openxmlformats.org/officeDocument/2006/math">
                    <m:r>
                      <a:rPr lang="cs-CZ" b="1" i="1" smtClean="0">
                        <a:solidFill>
                          <a:srgbClr val="7030A0"/>
                        </a:solidFill>
                        <a:latin typeface="Cambria Math"/>
                      </a:rPr>
                      <m:t>𝒏</m:t>
                    </m:r>
                  </m:oMath>
                </a14:m>
                <a:r>
                  <a:rPr lang="cs-CZ" b="1" dirty="0" smtClean="0">
                    <a:solidFill>
                      <a:srgbClr val="7030A0"/>
                    </a:solidFill>
                  </a:rPr>
                  <a:t> členů geometrické posloupnosti</a:t>
                </a:r>
                <a:endParaRPr lang="cs-CZ" dirty="0" smtClean="0">
                  <a:solidFill>
                    <a:srgbClr val="7030A0"/>
                  </a:solidFill>
                </a:endParaRPr>
              </a:p>
              <a:p>
                <a:pPr marL="0" indent="0">
                  <a:buNone/>
                </a:pPr>
                <a:r>
                  <a:rPr lang="cs-CZ" sz="3000" dirty="0" smtClean="0"/>
                  <a:t>V geometrické posloupnost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 smtClean="0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cs-CZ" sz="3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cs-CZ" sz="3000" i="1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cs-CZ" sz="3000" i="1"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/>
                  <a:t> se zadaným prvním členem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cs-CZ" sz="3000" dirty="0" smtClean="0"/>
                  <a:t> a kvocientem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𝑞</m:t>
                    </m:r>
                  </m:oMath>
                </a14:m>
                <a:r>
                  <a:rPr lang="cs-CZ" sz="3000" dirty="0" smtClean="0"/>
                  <a:t> platí pro součet prvních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𝑛</m:t>
                    </m:r>
                  </m:oMath>
                </a14:m>
                <a:r>
                  <a:rPr lang="cs-CZ" sz="3000" dirty="0" smtClean="0"/>
                  <a:t> členů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3000" i="1">
                                <a:latin typeface="Cambria Math"/>
                              </a:rPr>
                              <m:t>𝑠</m:t>
                            </m:r>
                          </m:e>
                          <m:sub>
                            <m:r>
                              <a:rPr lang="cs-CZ" sz="3000" i="1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  <m:r>
                          <a:rPr lang="cs-CZ" sz="3000" i="1">
                            <a:latin typeface="Cambria Math"/>
                          </a:rPr>
                          <m:t>=</m:t>
                        </m:r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+…+</m:t>
                    </m:r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cs-CZ" sz="3000" dirty="0" smtClean="0"/>
                  <a:t> vzorec: </a:t>
                </a:r>
                <a:br>
                  <a:rPr lang="cs-CZ" sz="3000" dirty="0" smtClean="0"/>
                </a:br>
                <a:r>
                  <a:rPr lang="cs-CZ" sz="3000" dirty="0" smtClean="0"/>
                  <a:t/>
                </a:r>
                <a:br>
                  <a:rPr lang="cs-CZ" sz="3000" dirty="0" smtClean="0"/>
                </a:br>
                <a:r>
                  <a:rPr lang="cs-CZ" sz="3000" dirty="0" smtClean="0"/>
                  <a:t>a)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𝑠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=</m:t>
                    </m:r>
                    <m:r>
                      <a:rPr lang="cs-CZ" sz="3000" b="0" i="1" smtClean="0">
                        <a:latin typeface="Cambria Math"/>
                      </a:rPr>
                      <m:t>𝑛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cs-CZ" sz="3000" dirty="0" smtClean="0"/>
                  <a:t>, je-li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𝑞</m:t>
                    </m:r>
                    <m:r>
                      <a:rPr lang="cs-CZ" sz="3000" b="0" i="1" smtClean="0">
                        <a:latin typeface="Cambria Math"/>
                      </a:rPr>
                      <m:t>=1</m:t>
                    </m:r>
                  </m:oMath>
                </a14:m>
                <a:r>
                  <a:rPr lang="cs-CZ" sz="3000" dirty="0" smtClean="0"/>
                  <a:t>,</a:t>
                </a:r>
                <a:br>
                  <a:rPr lang="cs-CZ" sz="3000" dirty="0" smtClean="0"/>
                </a:br>
                <a:r>
                  <a:rPr lang="cs-CZ" sz="3000" dirty="0" smtClean="0"/>
                  <a:t/>
                </a:r>
                <a:br>
                  <a:rPr lang="cs-CZ" sz="3000" dirty="0" smtClean="0"/>
                </a:br>
                <a:r>
                  <a:rPr lang="cs-CZ" sz="3000" dirty="0" smtClean="0"/>
                  <a:t>b)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𝑠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f>
                      <m:fPr>
                        <m:ctrlPr>
                          <a:rPr lang="cs-CZ" sz="3000" i="1" smtClean="0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cs-CZ" sz="300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cs-CZ" sz="3000" b="0" i="1" smtClean="0">
                                <a:latin typeface="Cambria Math"/>
                              </a:rPr>
                              <m:t>𝑞</m:t>
                            </m:r>
                          </m:e>
                          <m:sup>
                            <m:r>
                              <a:rPr lang="cs-CZ" sz="3000" b="0" i="1" smtClean="0">
                                <a:latin typeface="Cambria Math"/>
                              </a:rPr>
                              <m:t>𝑛</m:t>
                            </m:r>
                          </m:sup>
                        </m:sSup>
                        <m:r>
                          <a:rPr lang="cs-CZ" sz="3000" b="0" i="1" smtClean="0">
                            <a:latin typeface="Cambria Math"/>
                          </a:rPr>
                          <m:t>−1</m:t>
                        </m:r>
                      </m:num>
                      <m:den>
                        <m:r>
                          <a:rPr lang="cs-CZ" sz="3000" b="0" i="1" smtClean="0">
                            <a:latin typeface="Cambria Math"/>
                          </a:rPr>
                          <m:t>𝑞</m:t>
                        </m:r>
                        <m:r>
                          <a:rPr lang="cs-CZ" sz="3000" b="0" i="1" smtClean="0">
                            <a:latin typeface="Cambria Math"/>
                          </a:rPr>
                          <m:t>−1</m:t>
                        </m:r>
                      </m:den>
                    </m:f>
                  </m:oMath>
                </a14:m>
                <a:r>
                  <a:rPr lang="cs-CZ" sz="3000" dirty="0" smtClean="0"/>
                  <a:t>, je-li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𝑞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≠1</m:t>
                    </m:r>
                  </m:oMath>
                </a14:m>
                <a:r>
                  <a:rPr lang="cs-CZ" sz="3000" dirty="0" smtClean="0"/>
                  <a:t>.</a:t>
                </a:r>
                <a:endParaRPr lang="cs-CZ" sz="3000" dirty="0"/>
              </a:p>
            </p:txBody>
          </p:sp>
        </mc:Choice>
        <mc:Fallback xmlns="">
          <p:sp>
            <p:nvSpPr>
              <p:cNvPr id="10" name="Zástupný symbol pro obsah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0911" y="1772816"/>
                <a:ext cx="8229600" cy="4824536"/>
              </a:xfrm>
              <a:blipFill rotWithShape="1">
                <a:blip r:embed="rId2"/>
                <a:stretch>
                  <a:fillRect l="-1926" t="-151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Zástupný symbol pro obsah 4"/>
          <p:cNvSpPr txBox="1">
            <a:spLocks/>
          </p:cNvSpPr>
          <p:nvPr/>
        </p:nvSpPr>
        <p:spPr>
          <a:xfrm>
            <a:off x="450911" y="4603022"/>
            <a:ext cx="8229600" cy="15121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cs-CZ" sz="3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0172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Zástupný symbol pro obsah 5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88641"/>
                <a:ext cx="8229600" cy="1728192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Příklad </a:t>
                </a:r>
                <a:r>
                  <a:rPr lang="cs-CZ" b="1" dirty="0">
                    <a:solidFill>
                      <a:srgbClr val="00B050"/>
                    </a:solidFill>
                  </a:rPr>
                  <a:t>1</a:t>
                </a:r>
                <a:r>
                  <a:rPr lang="cs-CZ" b="1" dirty="0" smtClean="0">
                    <a:solidFill>
                      <a:srgbClr val="00B050"/>
                    </a:solidFill>
                  </a:rPr>
                  <a:t> (řešený)</a:t>
                </a:r>
              </a:p>
              <a:p>
                <a:pPr marL="0" indent="0">
                  <a:buNone/>
                </a:pPr>
                <a:r>
                  <a:rPr lang="cs-CZ" sz="3000" dirty="0" smtClean="0"/>
                  <a:t>Vypočítejte součet prvních pěti členů GP, je-li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=2,</m:t>
                    </m:r>
                    <m:r>
                      <a:rPr lang="cs-CZ" sz="3000" b="0" i="1" smtClean="0">
                        <a:latin typeface="Cambria Math"/>
                      </a:rPr>
                      <m:t>𝑞</m:t>
                    </m:r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cs-CZ" sz="3000" b="0" i="1" smtClean="0">
                            <a:latin typeface="Cambria Math"/>
                          </a:rPr>
                          <m:t>3</m:t>
                        </m:r>
                      </m:den>
                    </m:f>
                  </m:oMath>
                </a14:m>
                <a:r>
                  <a:rPr lang="cs-CZ" sz="3000" dirty="0" smtClean="0"/>
                  <a:t>.</a:t>
                </a:r>
              </a:p>
            </p:txBody>
          </p:sp>
        </mc:Choice>
        <mc:Fallback xmlns="">
          <p:sp>
            <p:nvSpPr>
              <p:cNvPr id="6" name="Zástupný symbol pro obsah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88641"/>
                <a:ext cx="8229600" cy="1728192"/>
              </a:xfrm>
              <a:blipFill rotWithShape="1">
                <a:blip r:embed="rId2"/>
                <a:stretch>
                  <a:fillRect l="-1852" t="-7420" b="-35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Zástupný symbol pro obsah 5"/>
              <p:cNvSpPr txBox="1">
                <a:spLocks/>
              </p:cNvSpPr>
              <p:nvPr/>
            </p:nvSpPr>
            <p:spPr>
              <a:xfrm>
                <a:off x="444380" y="1700808"/>
                <a:ext cx="8376092" cy="187220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Řešení</a:t>
                </a:r>
                <a:r>
                  <a:rPr lang="cs-CZ" sz="2600" b="0" i="1" dirty="0" smtClean="0">
                    <a:latin typeface="Cambria Math"/>
                  </a:rPr>
                  <a:t/>
                </a:r>
                <a:br>
                  <a:rPr lang="cs-CZ" sz="2600" b="0" i="1" dirty="0" smtClean="0">
                    <a:latin typeface="Cambria Math"/>
                  </a:rPr>
                </a:br>
                <a14:m>
                  <m:oMath xmlns:m="http://schemas.openxmlformats.org/officeDocument/2006/math">
                    <m:r>
                      <a:rPr lang="cs-CZ" sz="2800" i="1">
                        <a:latin typeface="Cambria Math"/>
                      </a:rPr>
                      <m:t>𝑞</m:t>
                    </m:r>
                    <m:r>
                      <a:rPr lang="cs-CZ" sz="2800" i="1" smtClean="0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cs-CZ" sz="280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cs-CZ" sz="2800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r>
                          <a:rPr lang="cs-CZ" sz="2800" b="0" i="1" smtClean="0">
                            <a:latin typeface="Cambria Math"/>
                            <a:ea typeface="Cambria Math"/>
                          </a:rPr>
                          <m:t>3</m:t>
                        </m:r>
                      </m:den>
                    </m:f>
                    <m:r>
                      <a:rPr lang="cs-CZ" sz="2800" i="1">
                        <a:latin typeface="Cambria Math"/>
                        <a:ea typeface="Cambria Math"/>
                      </a:rPr>
                      <m:t>≠1⇒</m:t>
                    </m:r>
                    <m:sSub>
                      <m:sSubPr>
                        <m:ctrlPr>
                          <a:rPr lang="cs-CZ" sz="28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800" i="1">
                            <a:latin typeface="Cambria Math"/>
                          </a:rPr>
                          <m:t>𝑠</m:t>
                        </m:r>
                      </m:e>
                      <m:sub>
                        <m:r>
                          <a:rPr lang="cs-CZ" sz="28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28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28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8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800" i="1">
                            <a:latin typeface="Cambria Math"/>
                          </a:rPr>
                          <m:t>1</m:t>
                        </m:r>
                      </m:sub>
                    </m:sSub>
                    <m:f>
                      <m:fPr>
                        <m:ctrlPr>
                          <a:rPr lang="cs-CZ" sz="2800" i="1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cs-CZ" sz="28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cs-CZ" sz="2800" i="1">
                                <a:latin typeface="Cambria Math"/>
                              </a:rPr>
                              <m:t>𝑞</m:t>
                            </m:r>
                          </m:e>
                          <m:sup>
                            <m:r>
                              <a:rPr lang="cs-CZ" sz="2800" i="1">
                                <a:latin typeface="Cambria Math"/>
                              </a:rPr>
                              <m:t>𝑛</m:t>
                            </m:r>
                          </m:sup>
                        </m:sSup>
                        <m:r>
                          <a:rPr lang="cs-CZ" sz="2800" i="1">
                            <a:latin typeface="Cambria Math"/>
                          </a:rPr>
                          <m:t>−1</m:t>
                        </m:r>
                      </m:num>
                      <m:den>
                        <m:r>
                          <a:rPr lang="cs-CZ" sz="2800" i="1">
                            <a:latin typeface="Cambria Math"/>
                          </a:rPr>
                          <m:t>𝑞</m:t>
                        </m:r>
                        <m:r>
                          <a:rPr lang="cs-CZ" sz="2800" i="1">
                            <a:latin typeface="Cambria Math"/>
                          </a:rPr>
                          <m:t>−1</m:t>
                        </m:r>
                      </m:den>
                    </m:f>
                    <m:r>
                      <a:rPr lang="cs-CZ" sz="2800" i="1">
                        <a:latin typeface="Cambria Math"/>
                        <a:ea typeface="Cambria Math"/>
                      </a:rPr>
                      <m:t>⇒</m:t>
                    </m:r>
                    <m:sSub>
                      <m:sSubPr>
                        <m:ctrlPr>
                          <a:rPr lang="cs-CZ" sz="280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2800" b="0" i="1" smtClean="0">
                            <a:latin typeface="Cambria Math"/>
                            <a:ea typeface="Cambria Math"/>
                          </a:rPr>
                          <m:t>𝑠</m:t>
                        </m:r>
                      </m:e>
                      <m:sub>
                        <m:r>
                          <a:rPr lang="cs-CZ" sz="2800" b="0" i="1" smtClean="0">
                            <a:latin typeface="Cambria Math"/>
                            <a:ea typeface="Cambria Math"/>
                          </a:rPr>
                          <m:t>5</m:t>
                        </m:r>
                      </m:sub>
                    </m:sSub>
                    <m:r>
                      <a:rPr lang="cs-CZ" sz="2800" b="0" i="1" smtClean="0">
                        <a:latin typeface="Cambria Math"/>
                        <a:ea typeface="Cambria Math"/>
                      </a:rPr>
                      <m:t>=2∙</m:t>
                    </m:r>
                    <m:f>
                      <m:fPr>
                        <m:ctrlPr>
                          <a:rPr lang="cs-CZ" sz="28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cs-CZ" sz="2800" b="0" i="1" smtClean="0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cs-CZ" sz="2800" b="0" i="1" smtClean="0">
                                    <a:latin typeface="Cambria Math"/>
                                    <a:ea typeface="Cambria Math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cs-CZ" sz="2800" b="0" i="1" smtClean="0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cs-CZ" sz="2800" b="0" i="1" smtClean="0">
                                        <a:latin typeface="Cambria Math"/>
                                        <a:ea typeface="Cambria Math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cs-CZ" sz="2800" b="0" i="1" smtClean="0">
                                        <a:latin typeface="Cambria Math"/>
                                        <a:ea typeface="Cambria Math"/>
                                      </a:rPr>
                                      <m:t>3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cs-CZ" sz="2800" b="0" i="1" smtClean="0">
                                <a:latin typeface="Cambria Math"/>
                                <a:ea typeface="Cambria Math"/>
                              </a:rPr>
                              <m:t>5</m:t>
                            </m:r>
                          </m:sup>
                        </m:sSup>
                        <m:r>
                          <a:rPr lang="cs-CZ" sz="2800" b="0" i="1" smtClean="0">
                            <a:latin typeface="Cambria Math"/>
                            <a:ea typeface="Cambria Math"/>
                          </a:rPr>
                          <m:t>−1</m:t>
                        </m:r>
                      </m:num>
                      <m:den>
                        <m:f>
                          <m:fPr>
                            <m:ctrlPr>
                              <a:rPr lang="cs-CZ" sz="2800" b="0" i="1" smtClean="0">
                                <a:latin typeface="Cambria Math"/>
                                <a:ea typeface="Cambria Math"/>
                              </a:rPr>
                            </m:ctrlPr>
                          </m:fPr>
                          <m:num>
                            <m:r>
                              <a:rPr lang="cs-CZ" sz="2800" b="0" i="1" smtClean="0"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cs-CZ" sz="2800" b="0" i="1" smtClean="0">
                                <a:latin typeface="Cambria Math"/>
                                <a:ea typeface="Cambria Math"/>
                              </a:rPr>
                              <m:t>3</m:t>
                            </m:r>
                          </m:den>
                        </m:f>
                        <m:r>
                          <a:rPr lang="cs-CZ" sz="2800" b="0" i="1" smtClean="0">
                            <a:latin typeface="Cambria Math"/>
                            <a:ea typeface="Cambria Math"/>
                          </a:rPr>
                          <m:t>−1</m:t>
                        </m:r>
                      </m:den>
                    </m:f>
                  </m:oMath>
                </a14:m>
                <a:r>
                  <a:rPr lang="cs-CZ" sz="2800" dirty="0" smtClean="0"/>
                  <a:t> ,</a:t>
                </a:r>
              </a:p>
            </p:txBody>
          </p:sp>
        </mc:Choice>
        <mc:Fallback xmlns="">
          <p:sp>
            <p:nvSpPr>
              <p:cNvPr id="7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380" y="1700808"/>
                <a:ext cx="8376092" cy="1872208"/>
              </a:xfrm>
              <a:prstGeom prst="rect">
                <a:avLst/>
              </a:prstGeom>
              <a:blipFill rotWithShape="1">
                <a:blip r:embed="rId3"/>
                <a:stretch>
                  <a:fillRect l="-1892" t="-390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Zástupný symbol pro obsah 4"/>
              <p:cNvSpPr txBox="1">
                <a:spLocks/>
              </p:cNvSpPr>
              <p:nvPr/>
            </p:nvSpPr>
            <p:spPr>
              <a:xfrm>
                <a:off x="444380" y="3573016"/>
                <a:ext cx="8520108" cy="122413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28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800" b="0" i="1" smtClean="0">
                            <a:latin typeface="Cambria Math"/>
                          </a:rPr>
                          <m:t>𝑠</m:t>
                        </m:r>
                      </m:e>
                      <m:sub>
                        <m:r>
                          <a:rPr lang="cs-CZ" sz="2800" b="0" i="1" smtClean="0">
                            <a:latin typeface="Cambria Math"/>
                          </a:rPr>
                          <m:t>5</m:t>
                        </m:r>
                      </m:sub>
                    </m:sSub>
                    <m:r>
                      <a:rPr lang="cs-CZ" sz="2800" i="1">
                        <a:latin typeface="Cambria Math"/>
                      </a:rPr>
                      <m:t>=</m:t>
                    </m:r>
                    <m:r>
                      <a:rPr lang="cs-CZ" sz="2800" b="0" i="1" smtClean="0">
                        <a:latin typeface="Cambria Math"/>
                      </a:rPr>
                      <m:t>2</m:t>
                    </m:r>
                    <m:r>
                      <a:rPr lang="cs-CZ" sz="2800" b="0" i="1" smtClean="0">
                        <a:latin typeface="Cambria Math"/>
                        <a:ea typeface="Cambria Math"/>
                      </a:rPr>
                      <m:t>∙</m:t>
                    </m:r>
                    <m:f>
                      <m:fPr>
                        <m:ctrlPr>
                          <a:rPr lang="cs-CZ" sz="28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cs-CZ" sz="2800" b="0" i="1" smtClean="0">
                                <a:latin typeface="Cambria Math"/>
                                <a:ea typeface="Cambria Math"/>
                              </a:rPr>
                            </m:ctrlPr>
                          </m:fPr>
                          <m:num>
                            <m:r>
                              <a:rPr lang="cs-CZ" sz="2800" b="0" i="1" smtClean="0"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cs-CZ" sz="2800" b="0" i="1" smtClean="0">
                                <a:latin typeface="Cambria Math"/>
                                <a:ea typeface="Cambria Math"/>
                              </a:rPr>
                              <m:t>243</m:t>
                            </m:r>
                          </m:den>
                        </m:f>
                        <m:r>
                          <a:rPr lang="cs-CZ" sz="2800" b="0" i="1" smtClean="0">
                            <a:latin typeface="Cambria Math"/>
                            <a:ea typeface="Cambria Math"/>
                          </a:rPr>
                          <m:t>−1</m:t>
                        </m:r>
                      </m:num>
                      <m:den>
                        <m:r>
                          <a:rPr lang="cs-CZ" sz="2800" b="0" i="1" smtClean="0">
                            <a:latin typeface="Cambria Math"/>
                            <a:ea typeface="Cambria Math"/>
                          </a:rPr>
                          <m:t>−</m:t>
                        </m:r>
                        <m:f>
                          <m:fPr>
                            <m:ctrlPr>
                              <a:rPr lang="cs-CZ" sz="2800" b="0" i="1" smtClean="0">
                                <a:latin typeface="Cambria Math"/>
                                <a:ea typeface="Cambria Math"/>
                              </a:rPr>
                            </m:ctrlPr>
                          </m:fPr>
                          <m:num>
                            <m:r>
                              <a:rPr lang="cs-CZ" sz="2800" b="0" i="1" smtClean="0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num>
                          <m:den>
                            <m:r>
                              <a:rPr lang="cs-CZ" sz="2800" b="0" i="1" smtClean="0">
                                <a:latin typeface="Cambria Math"/>
                                <a:ea typeface="Cambria Math"/>
                              </a:rPr>
                              <m:t>3</m:t>
                            </m:r>
                          </m:den>
                        </m:f>
                      </m:den>
                    </m:f>
                    <m:r>
                      <a:rPr lang="cs-CZ" sz="2800" b="0" i="1" smtClean="0">
                        <a:latin typeface="Cambria Math"/>
                        <a:ea typeface="Cambria Math"/>
                      </a:rPr>
                      <m:t>=2∙</m:t>
                    </m:r>
                    <m:f>
                      <m:fPr>
                        <m:ctrlPr>
                          <a:rPr lang="cs-CZ" sz="28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cs-CZ" sz="2800" b="0" i="1" smtClean="0">
                            <a:latin typeface="Cambria Math"/>
                            <a:ea typeface="Cambria Math"/>
                          </a:rPr>
                          <m:t>−</m:t>
                        </m:r>
                        <m:f>
                          <m:fPr>
                            <m:ctrlPr>
                              <a:rPr lang="cs-CZ" sz="2800" b="0" i="1" smtClean="0">
                                <a:latin typeface="Cambria Math"/>
                                <a:ea typeface="Cambria Math"/>
                              </a:rPr>
                            </m:ctrlPr>
                          </m:fPr>
                          <m:num>
                            <m:r>
                              <a:rPr lang="cs-CZ" sz="2800" b="0" i="1" smtClean="0">
                                <a:latin typeface="Cambria Math"/>
                                <a:ea typeface="Cambria Math"/>
                              </a:rPr>
                              <m:t>242</m:t>
                            </m:r>
                          </m:num>
                          <m:den>
                            <m:r>
                              <a:rPr lang="cs-CZ" sz="2800" b="0" i="1" smtClean="0">
                                <a:latin typeface="Cambria Math"/>
                                <a:ea typeface="Cambria Math"/>
                              </a:rPr>
                              <m:t>243</m:t>
                            </m:r>
                          </m:den>
                        </m:f>
                      </m:num>
                      <m:den>
                        <m:r>
                          <a:rPr lang="cs-CZ" sz="2800" b="0" i="1" smtClean="0">
                            <a:latin typeface="Cambria Math"/>
                            <a:ea typeface="Cambria Math"/>
                          </a:rPr>
                          <m:t>−</m:t>
                        </m:r>
                        <m:f>
                          <m:fPr>
                            <m:ctrlPr>
                              <a:rPr lang="cs-CZ" sz="2800" b="0" i="1" smtClean="0">
                                <a:latin typeface="Cambria Math"/>
                                <a:ea typeface="Cambria Math"/>
                              </a:rPr>
                            </m:ctrlPr>
                          </m:fPr>
                          <m:num>
                            <m:r>
                              <a:rPr lang="cs-CZ" sz="2800" b="0" i="1" smtClean="0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num>
                          <m:den>
                            <m:r>
                              <a:rPr lang="cs-CZ" sz="2800" b="0" i="1" smtClean="0">
                                <a:latin typeface="Cambria Math"/>
                                <a:ea typeface="Cambria Math"/>
                              </a:rPr>
                              <m:t>3</m:t>
                            </m:r>
                          </m:den>
                        </m:f>
                      </m:den>
                    </m:f>
                    <m:r>
                      <a:rPr lang="cs-CZ" sz="2800" b="0" i="1" smtClean="0">
                        <a:latin typeface="Cambria Math"/>
                        <a:ea typeface="Cambria Math"/>
                      </a:rPr>
                      <m:t>=2∙</m:t>
                    </m:r>
                    <m:f>
                      <m:fPr>
                        <m:ctrlPr>
                          <a:rPr lang="cs-CZ" sz="28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cs-CZ" sz="2800" b="0" i="1" smtClean="0">
                            <a:latin typeface="Cambria Math"/>
                            <a:ea typeface="Cambria Math"/>
                          </a:rPr>
                          <m:t>242</m:t>
                        </m:r>
                      </m:num>
                      <m:den>
                        <m:r>
                          <a:rPr lang="cs-CZ" sz="2800" b="0" i="1" smtClean="0">
                            <a:latin typeface="Cambria Math"/>
                            <a:ea typeface="Cambria Math"/>
                          </a:rPr>
                          <m:t>243</m:t>
                        </m:r>
                      </m:den>
                    </m:f>
                    <m:r>
                      <a:rPr lang="cs-CZ" sz="2800" b="0" i="1" smtClean="0">
                        <a:latin typeface="Cambria Math"/>
                        <a:ea typeface="Cambria Math"/>
                      </a:rPr>
                      <m:t>∙</m:t>
                    </m:r>
                    <m:f>
                      <m:fPr>
                        <m:ctrlPr>
                          <a:rPr lang="cs-CZ" sz="28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cs-CZ" sz="2800" b="0" i="1" smtClean="0">
                            <a:latin typeface="Cambria Math"/>
                            <a:ea typeface="Cambria Math"/>
                          </a:rPr>
                          <m:t>3</m:t>
                        </m:r>
                      </m:num>
                      <m:den>
                        <m:r>
                          <a:rPr lang="cs-CZ" sz="28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den>
                    </m:f>
                    <m:r>
                      <a:rPr lang="cs-CZ" sz="2800" b="0" i="1" smtClean="0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cs-CZ" sz="28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cs-CZ" sz="2800" b="0" i="1" smtClean="0">
                            <a:latin typeface="Cambria Math"/>
                            <a:ea typeface="Cambria Math"/>
                          </a:rPr>
                          <m:t>242</m:t>
                        </m:r>
                      </m:num>
                      <m:den>
                        <m:r>
                          <a:rPr lang="cs-CZ" sz="2800" b="0" i="1" smtClean="0">
                            <a:latin typeface="Cambria Math"/>
                            <a:ea typeface="Cambria Math"/>
                          </a:rPr>
                          <m:t>81</m:t>
                        </m:r>
                      </m:den>
                    </m:f>
                  </m:oMath>
                </a14:m>
                <a:r>
                  <a:rPr lang="cs-CZ" sz="2800" dirty="0" smtClean="0"/>
                  <a:t> .</a:t>
                </a:r>
              </a:p>
            </p:txBody>
          </p:sp>
        </mc:Choice>
        <mc:Fallback xmlns="">
          <p:sp>
            <p:nvSpPr>
              <p:cNvPr id="9" name="Zástupný symbol pro obsah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380" y="3573016"/>
                <a:ext cx="8520108" cy="122413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ástupný symbol pro obsah 5"/>
              <p:cNvSpPr txBox="1">
                <a:spLocks/>
              </p:cNvSpPr>
              <p:nvPr/>
            </p:nvSpPr>
            <p:spPr>
              <a:xfrm>
                <a:off x="444380" y="4797152"/>
                <a:ext cx="8229600" cy="190821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:r>
                  <a:rPr lang="cs-CZ" sz="2600" dirty="0" smtClean="0"/>
                  <a:t>Součet prvních pěti členů dané GP je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26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2600" b="0" i="1" smtClean="0">
                            <a:latin typeface="Cambria Math"/>
                          </a:rPr>
                          <m:t>242</m:t>
                        </m:r>
                      </m:num>
                      <m:den>
                        <m:r>
                          <a:rPr lang="cs-CZ" sz="2600" b="0" i="1" smtClean="0">
                            <a:latin typeface="Cambria Math"/>
                          </a:rPr>
                          <m:t>81</m:t>
                        </m:r>
                      </m:den>
                    </m:f>
                  </m:oMath>
                </a14:m>
                <a:r>
                  <a:rPr lang="cs-CZ" sz="2600" dirty="0" smtClean="0"/>
                  <a:t>.</a:t>
                </a:r>
              </a:p>
              <a:p>
                <a:pPr marL="0" indent="0">
                  <a:buFont typeface="Arial" pitchFamily="34" charset="0"/>
                  <a:buNone/>
                </a:pPr>
                <a:r>
                  <a:rPr lang="cs-CZ" sz="2600" dirty="0" smtClean="0"/>
                  <a:t>Vypište prvních pět členů této posloupnosti a sečtěte je bez použití vzorce. </a:t>
                </a:r>
              </a:p>
            </p:txBody>
          </p:sp>
        </mc:Choice>
        <mc:Fallback xmlns="">
          <p:sp>
            <p:nvSpPr>
              <p:cNvPr id="10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380" y="4797152"/>
                <a:ext cx="8229600" cy="1908212"/>
              </a:xfrm>
              <a:prstGeom prst="rect">
                <a:avLst/>
              </a:prstGeom>
              <a:blipFill rotWithShape="1">
                <a:blip r:embed="rId5"/>
                <a:stretch>
                  <a:fillRect l="-1333" r="-96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35170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Zástupný symbol pro obsah 5"/>
              <p:cNvSpPr>
                <a:spLocks noGrp="1"/>
              </p:cNvSpPr>
              <p:nvPr>
                <p:ph idx="1"/>
              </p:nvPr>
            </p:nvSpPr>
            <p:spPr>
              <a:xfrm>
                <a:off x="323528" y="260649"/>
                <a:ext cx="8496944" cy="6408711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Příklad 2 (neřešený)</a:t>
                </a:r>
              </a:p>
              <a:p>
                <a:pPr marL="0" indent="0">
                  <a:buNone/>
                </a:pPr>
                <a:r>
                  <a:rPr lang="cs-CZ" sz="3000" dirty="0" smtClean="0"/>
                  <a:t>Vypočítejte součet:</a:t>
                </a:r>
                <a:br>
                  <a:rPr lang="cs-CZ" sz="3000" dirty="0" smtClean="0"/>
                </a:br>
                <a:r>
                  <a:rPr lang="cs-CZ" sz="3000" dirty="0" smtClean="0"/>
                  <a:t/>
                </a:r>
                <a:br>
                  <a:rPr lang="cs-CZ" sz="3000" dirty="0" smtClean="0"/>
                </a:br>
                <a:r>
                  <a:rPr lang="cs-CZ" sz="3000" dirty="0" smtClean="0"/>
                  <a:t>a)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𝑠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8</m:t>
                        </m:r>
                      </m:sub>
                    </m:sSub>
                  </m:oMath>
                </a14:m>
                <a:r>
                  <a:rPr lang="cs-CZ" sz="3000" dirty="0" smtClean="0"/>
                  <a:t> členů GP, ve které je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=4,</m:t>
                    </m:r>
                    <m:r>
                      <a:rPr lang="cs-CZ" sz="3000" b="0" i="1" smtClean="0">
                        <a:latin typeface="Cambria Math"/>
                      </a:rPr>
                      <m:t>𝑞</m:t>
                    </m:r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cs-CZ" sz="3000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cs-CZ" sz="3000" b="0" i="1" smtClean="0">
                            <a:latin typeface="Cambria Math"/>
                          </a:rPr>
                          <m:t>3</m:t>
                        </m:r>
                      </m:e>
                    </m:rad>
                  </m:oMath>
                </a14:m>
                <a:r>
                  <a:rPr lang="cs-CZ" sz="3000" dirty="0" smtClean="0"/>
                  <a:t>,</a:t>
                </a:r>
                <a:br>
                  <a:rPr lang="cs-CZ" sz="3000" dirty="0" smtClean="0"/>
                </a:br>
                <a:r>
                  <a:rPr lang="cs-CZ" sz="3000" dirty="0" smtClean="0"/>
                  <a:t/>
                </a:r>
                <a:br>
                  <a:rPr lang="cs-CZ" sz="3000" dirty="0" smtClean="0"/>
                </a:br>
                <a:r>
                  <a:rPr lang="cs-CZ" sz="3000" dirty="0" smtClean="0"/>
                  <a:t>b)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𝑠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10</m:t>
                        </m:r>
                      </m:sub>
                    </m:sSub>
                  </m:oMath>
                </a14:m>
                <a:r>
                  <a:rPr lang="cs-CZ" sz="3000" dirty="0" smtClean="0"/>
                  <a:t> členů GP, ve které je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=−2,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=4</m:t>
                    </m:r>
                  </m:oMath>
                </a14:m>
                <a:r>
                  <a:rPr lang="cs-CZ" sz="3000" dirty="0" smtClean="0"/>
                  <a:t>,</a:t>
                </a:r>
                <a:br>
                  <a:rPr lang="cs-CZ" sz="3000" dirty="0" smtClean="0"/>
                </a:br>
                <a:r>
                  <a:rPr lang="cs-CZ" sz="3000" dirty="0" smtClean="0"/>
                  <a:t/>
                </a:r>
                <a:br>
                  <a:rPr lang="cs-CZ" sz="3000" dirty="0" smtClean="0"/>
                </a:br>
                <a:r>
                  <a:rPr lang="cs-CZ" sz="3000" dirty="0" smtClean="0"/>
                  <a:t>c) všech členů konečné GP: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30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3000" b="0" i="1" smtClean="0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cs-CZ" sz="3000" b="0" i="1" smtClean="0">
                            <a:latin typeface="Cambria Math"/>
                          </a:rPr>
                          <m:t>4</m:t>
                        </m:r>
                      </m:den>
                    </m:f>
                    <m:r>
                      <a:rPr lang="cs-CZ" sz="3000" b="0" i="1" smtClean="0">
                        <a:latin typeface="Cambria Math"/>
                      </a:rPr>
                      <m:t>,1,</m:t>
                    </m:r>
                    <m:f>
                      <m:f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3000" b="0" i="1" smtClean="0">
                            <a:latin typeface="Cambria Math"/>
                          </a:rPr>
                          <m:t>4</m:t>
                        </m:r>
                      </m:num>
                      <m:den>
                        <m:r>
                          <a:rPr lang="cs-CZ" sz="3000" b="0" i="1" smtClean="0">
                            <a:latin typeface="Cambria Math"/>
                          </a:rPr>
                          <m:t>3</m:t>
                        </m:r>
                      </m:den>
                    </m:f>
                    <m:r>
                      <a:rPr lang="cs-CZ" sz="3000" b="0" i="1" smtClean="0">
                        <a:latin typeface="Cambria Math"/>
                      </a:rPr>
                      <m:t>,…,</m:t>
                    </m:r>
                    <m:f>
                      <m:f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3000" b="0" i="1" smtClean="0">
                            <a:latin typeface="Cambria Math"/>
                          </a:rPr>
                          <m:t>64</m:t>
                        </m:r>
                      </m:num>
                      <m:den>
                        <m:r>
                          <a:rPr lang="cs-CZ" sz="3000" b="0" i="1" smtClean="0">
                            <a:latin typeface="Cambria Math"/>
                          </a:rPr>
                          <m:t>27</m:t>
                        </m:r>
                      </m:den>
                    </m:f>
                  </m:oMath>
                </a14:m>
                <a:r>
                  <a:rPr lang="cs-CZ" sz="3000" dirty="0" smtClean="0"/>
                  <a:t> ,</a:t>
                </a:r>
                <a:br>
                  <a:rPr lang="cs-CZ" sz="3000" dirty="0" smtClean="0"/>
                </a:br>
                <a:r>
                  <a:rPr lang="cs-CZ" sz="3000" dirty="0" smtClean="0"/>
                  <a:t/>
                </a:r>
                <a:br>
                  <a:rPr lang="cs-CZ" sz="3000" dirty="0" smtClean="0"/>
                </a:br>
                <a:r>
                  <a:rPr lang="cs-CZ" sz="3000" dirty="0" smtClean="0"/>
                  <a:t>d) všech členů konečné GP: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30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3000" b="0" i="1" smtClean="0">
                            <a:latin typeface="Cambria Math"/>
                          </a:rPr>
                          <m:t>4</m:t>
                        </m:r>
                      </m:num>
                      <m:den>
                        <m:r>
                          <a:rPr lang="cs-CZ" sz="3000" b="0" i="1" smtClean="0">
                            <a:latin typeface="Cambria Math"/>
                          </a:rPr>
                          <m:t>9</m:t>
                        </m:r>
                      </m:den>
                    </m:f>
                    <m:r>
                      <a:rPr lang="cs-CZ" sz="3000" b="0" i="1" smtClean="0">
                        <a:latin typeface="Cambria Math"/>
                      </a:rPr>
                      <m:t>,−</m:t>
                    </m:r>
                    <m:f>
                      <m:f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cs-CZ" sz="3000" b="0" i="1" smtClean="0">
                            <a:latin typeface="Cambria Math"/>
                          </a:rPr>
                          <m:t>3</m:t>
                        </m:r>
                      </m:den>
                    </m:f>
                    <m:r>
                      <a:rPr lang="cs-CZ" sz="3000" b="0" i="1" smtClean="0">
                        <a:latin typeface="Cambria Math"/>
                      </a:rPr>
                      <m:t>,1,…,−</m:t>
                    </m:r>
                    <m:f>
                      <m:f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3000" b="0" i="1" smtClean="0">
                            <a:latin typeface="Cambria Math"/>
                          </a:rPr>
                          <m:t>27</m:t>
                        </m:r>
                      </m:num>
                      <m:den>
                        <m:r>
                          <a:rPr lang="cs-CZ" sz="3000" b="0" i="1" smtClean="0">
                            <a:latin typeface="Cambria Math"/>
                          </a:rPr>
                          <m:t>8</m:t>
                        </m:r>
                      </m:den>
                    </m:f>
                  </m:oMath>
                </a14:m>
                <a:r>
                  <a:rPr lang="cs-CZ" sz="3000" dirty="0" smtClean="0"/>
                  <a:t> ,</a:t>
                </a:r>
                <a:br>
                  <a:rPr lang="cs-CZ" sz="3000" dirty="0" smtClean="0"/>
                </a:br>
                <a:r>
                  <a:rPr lang="cs-CZ" sz="3000" dirty="0" smtClean="0"/>
                  <a:t/>
                </a:r>
                <a:br>
                  <a:rPr lang="cs-CZ" sz="3000" dirty="0" smtClean="0"/>
                </a:br>
                <a:r>
                  <a:rPr lang="cs-CZ" sz="3000" dirty="0" smtClean="0"/>
                  <a:t>e) členů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3</m:t>
                        </m:r>
                      </m:sub>
                    </m:sSub>
                  </m:oMath>
                </a14:m>
                <a:r>
                  <a:rPr lang="cs-CZ" sz="3000" dirty="0" smtClean="0"/>
                  <a:t> až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7</m:t>
                        </m:r>
                      </m:sub>
                    </m:sSub>
                  </m:oMath>
                </a14:m>
                <a:r>
                  <a:rPr lang="cs-CZ" sz="3000" dirty="0" smtClean="0"/>
                  <a:t> GP, ve které je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=18,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=−12</m:t>
                    </m:r>
                  </m:oMath>
                </a14:m>
                <a:r>
                  <a:rPr lang="cs-CZ" sz="3000" dirty="0" smtClean="0"/>
                  <a:t>.</a:t>
                </a:r>
              </a:p>
            </p:txBody>
          </p:sp>
        </mc:Choice>
        <mc:Fallback xmlns="">
          <p:sp>
            <p:nvSpPr>
              <p:cNvPr id="6" name="Zástupný symbol pro obsah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3528" y="260649"/>
                <a:ext cx="8496944" cy="6408711"/>
              </a:xfrm>
              <a:blipFill rotWithShape="1">
                <a:blip r:embed="rId2"/>
                <a:stretch>
                  <a:fillRect l="-1793" t="-123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Přímá spojnice 4"/>
          <p:cNvCxnSpPr/>
          <p:nvPr/>
        </p:nvCxnSpPr>
        <p:spPr>
          <a:xfrm>
            <a:off x="420546" y="6669360"/>
            <a:ext cx="820891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8231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Zástupný symbol pro obsah 5"/>
              <p:cNvSpPr>
                <a:spLocks noGrp="1"/>
              </p:cNvSpPr>
              <p:nvPr>
                <p:ph idx="1"/>
              </p:nvPr>
            </p:nvSpPr>
            <p:spPr>
              <a:xfrm>
                <a:off x="467544" y="260649"/>
                <a:ext cx="8507288" cy="1656183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Příklad </a:t>
                </a:r>
                <a:r>
                  <a:rPr lang="cs-CZ" b="1" dirty="0">
                    <a:solidFill>
                      <a:srgbClr val="00B050"/>
                    </a:solidFill>
                  </a:rPr>
                  <a:t>3</a:t>
                </a:r>
                <a:r>
                  <a:rPr lang="cs-CZ" b="1" dirty="0" smtClean="0">
                    <a:solidFill>
                      <a:srgbClr val="00B050"/>
                    </a:solidFill>
                  </a:rPr>
                  <a:t> (řešený)</a:t>
                </a:r>
              </a:p>
              <a:p>
                <a:pPr marL="0" indent="0">
                  <a:buNone/>
                </a:pPr>
                <a:r>
                  <a:rPr lang="cs-CZ" sz="3000" dirty="0" smtClean="0"/>
                  <a:t>Kolik prvních členů GP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sz="3000" b="0" i="1" smtClean="0">
                                <a:latin typeface="Cambria Math"/>
                              </a:rPr>
                              <m:t>1,5</m:t>
                            </m:r>
                            <m:r>
                              <a:rPr lang="cs-CZ" sz="3000" b="0" i="1" smtClean="0">
                                <a:latin typeface="Cambria Math"/>
                                <a:ea typeface="Cambria Math"/>
                              </a:rPr>
                              <m:t>∙</m:t>
                            </m:r>
                            <m:sSup>
                              <m:sSupPr>
                                <m:ctrlPr>
                                  <a:rPr lang="cs-CZ" sz="3000" b="0" i="1" smtClean="0">
                                    <a:latin typeface="Cambria Math"/>
                                    <a:ea typeface="Cambria Math"/>
                                  </a:rPr>
                                </m:ctrlPr>
                              </m:sSupPr>
                              <m:e>
                                <m:r>
                                  <a:rPr lang="cs-CZ" sz="3000" b="0" i="1" smtClean="0">
                                    <a:latin typeface="Cambria Math"/>
                                    <a:ea typeface="Cambria Math"/>
                                  </a:rPr>
                                  <m:t>4</m:t>
                                </m:r>
                              </m:e>
                              <m:sup>
                                <m:r>
                                  <a:rPr lang="cs-CZ" sz="3000" b="0" i="1" smtClean="0">
                                    <a:latin typeface="Cambria Math"/>
                                    <a:ea typeface="Cambria Math"/>
                                  </a:rPr>
                                  <m:t>𝑛</m:t>
                                </m:r>
                              </m:sup>
                            </m:sSup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/>
                  <a:t> je třeba sečíst, aby byl součet </a:t>
                </a:r>
                <a14:m>
                  <m:oMath xmlns:m="http://schemas.openxmlformats.org/officeDocument/2006/math">
                    <m:r>
                      <a:rPr lang="cs-CZ" sz="3000" b="0" i="0" smtClean="0">
                        <a:latin typeface="Cambria Math"/>
                      </a:rPr>
                      <m:t>2 0</m:t>
                    </m:r>
                    <m:r>
                      <a:rPr lang="cs-CZ" sz="3000" b="0" i="1" smtClean="0">
                        <a:latin typeface="Cambria Math"/>
                      </a:rPr>
                      <m:t>46</m:t>
                    </m:r>
                  </m:oMath>
                </a14:m>
                <a:r>
                  <a:rPr lang="cs-CZ" sz="3000" dirty="0" smtClean="0"/>
                  <a:t>?</a:t>
                </a:r>
              </a:p>
            </p:txBody>
          </p:sp>
        </mc:Choice>
        <mc:Fallback xmlns="">
          <p:sp>
            <p:nvSpPr>
              <p:cNvPr id="6" name="Zástupný symbol pro obsah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67544" y="260649"/>
                <a:ext cx="8507288" cy="1656183"/>
              </a:xfrm>
              <a:blipFill rotWithShape="1">
                <a:blip r:embed="rId2"/>
                <a:stretch>
                  <a:fillRect l="-1864" t="-4797" b="-774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Zástupný symbol pro obsah 5"/>
              <p:cNvSpPr txBox="1">
                <a:spLocks/>
              </p:cNvSpPr>
              <p:nvPr/>
            </p:nvSpPr>
            <p:spPr>
              <a:xfrm>
                <a:off x="423239" y="1988840"/>
                <a:ext cx="8376092" cy="1939753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Řešení</a:t>
                </a:r>
                <a:r>
                  <a:rPr lang="cs-CZ" sz="2600" b="0" i="1" dirty="0" smtClean="0">
                    <a:latin typeface="Cambria Math"/>
                  </a:rPr>
                  <a:t/>
                </a:r>
                <a:br>
                  <a:rPr lang="cs-CZ" sz="2600" b="0" i="1" dirty="0" smtClean="0">
                    <a:latin typeface="Cambria Math"/>
                  </a:rPr>
                </a:b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2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sz="2600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cs-CZ" sz="2600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cs-CZ" sz="2600" i="1">
                          <a:latin typeface="Cambria Math"/>
                        </a:rPr>
                        <m:t>=</m:t>
                      </m:r>
                      <m:r>
                        <a:rPr lang="cs-CZ" sz="2600" b="0" i="1" smtClean="0">
                          <a:latin typeface="Cambria Math"/>
                        </a:rPr>
                        <m:t>1,5</m:t>
                      </m:r>
                      <m:r>
                        <a:rPr lang="cs-CZ" sz="2600" b="0" i="1" smtClean="0">
                          <a:latin typeface="Cambria Math"/>
                          <a:ea typeface="Cambria Math"/>
                        </a:rPr>
                        <m:t>∙4=6</m:t>
                      </m:r>
                      <m:r>
                        <a:rPr lang="cs-CZ" sz="2600" b="0" i="0" smtClean="0">
                          <a:latin typeface="Cambria Math"/>
                          <a:ea typeface="Cambria Math"/>
                        </a:rPr>
                        <m:t>;</m:t>
                      </m:r>
                      <m:sSub>
                        <m:sSubPr>
                          <m:ctrlPr>
                            <a:rPr lang="cs-CZ" sz="2600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cs-CZ" sz="2600" b="0" i="1" smtClean="0">
                              <a:latin typeface="Cambria Math"/>
                              <a:ea typeface="Cambria Math"/>
                            </a:rPr>
                            <m:t>𝑎</m:t>
                          </m:r>
                        </m:e>
                        <m:sub>
                          <m:r>
                            <a:rPr lang="cs-CZ" sz="2600" b="0" i="1" smtClean="0">
                              <a:latin typeface="Cambria Math"/>
                              <a:ea typeface="Cambria Math"/>
                            </a:rPr>
                            <m:t>𝑛</m:t>
                          </m:r>
                        </m:sub>
                      </m:sSub>
                      <m:r>
                        <a:rPr lang="cs-CZ" sz="2600" b="0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cs-CZ" sz="2600" i="1">
                          <a:latin typeface="Cambria Math"/>
                        </a:rPr>
                        <m:t>1,5</m:t>
                      </m:r>
                      <m:r>
                        <a:rPr lang="cs-CZ" sz="2600" i="1"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cs-CZ" sz="2600" i="1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2600" i="1">
                              <a:latin typeface="Cambria Math"/>
                              <a:ea typeface="Cambria Math"/>
                            </a:rPr>
                            <m:t>4</m:t>
                          </m:r>
                        </m:e>
                        <m:sup>
                          <m:r>
                            <a:rPr lang="cs-CZ" sz="2600" i="1">
                              <a:latin typeface="Cambria Math"/>
                              <a:ea typeface="Cambria Math"/>
                            </a:rPr>
                            <m:t>𝑛</m:t>
                          </m:r>
                        </m:sup>
                      </m:sSup>
                      <m:r>
                        <a:rPr lang="cs-CZ" sz="2600" b="0" i="0" smtClean="0">
                          <a:latin typeface="Cambria Math"/>
                          <a:ea typeface="Cambria Math"/>
                        </a:rPr>
                        <m:t>,</m:t>
                      </m:r>
                      <m:sSub>
                        <m:sSubPr>
                          <m:ctrlPr>
                            <a:rPr lang="cs-CZ" sz="2600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cs-CZ" sz="2600" b="0" i="1" smtClean="0">
                              <a:latin typeface="Cambria Math"/>
                              <a:ea typeface="Cambria Math"/>
                            </a:rPr>
                            <m:t>𝑎</m:t>
                          </m:r>
                        </m:e>
                        <m:sub>
                          <m:r>
                            <a:rPr lang="cs-CZ" sz="2600" b="0" i="1" smtClean="0">
                              <a:latin typeface="Cambria Math"/>
                              <a:ea typeface="Cambria Math"/>
                            </a:rPr>
                            <m:t>𝑛</m:t>
                          </m:r>
                          <m:r>
                            <a:rPr lang="cs-CZ" sz="2600" b="0" i="1" smtClean="0">
                              <a:latin typeface="Cambria Math"/>
                              <a:ea typeface="Cambria Math"/>
                            </a:rPr>
                            <m:t>+1</m:t>
                          </m:r>
                        </m:sub>
                      </m:sSub>
                      <m:r>
                        <a:rPr lang="cs-CZ" sz="2600" b="0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cs-CZ" sz="2600" i="1">
                          <a:latin typeface="Cambria Math"/>
                        </a:rPr>
                        <m:t>1,5</m:t>
                      </m:r>
                      <m:r>
                        <a:rPr lang="cs-CZ" sz="2600" i="1"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cs-CZ" sz="2600" i="1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2600" i="1">
                              <a:latin typeface="Cambria Math"/>
                              <a:ea typeface="Cambria Math"/>
                            </a:rPr>
                            <m:t>4</m:t>
                          </m:r>
                        </m:e>
                        <m:sup>
                          <m:r>
                            <a:rPr lang="cs-CZ" sz="2600" i="1">
                              <a:latin typeface="Cambria Math"/>
                              <a:ea typeface="Cambria Math"/>
                            </a:rPr>
                            <m:t>𝑛</m:t>
                          </m:r>
                          <m:r>
                            <a:rPr lang="cs-CZ" sz="2600" b="0" i="1" smtClean="0">
                              <a:latin typeface="Cambria Math"/>
                              <a:ea typeface="Cambria Math"/>
                            </a:rPr>
                            <m:t>+1</m:t>
                          </m:r>
                        </m:sup>
                      </m:sSup>
                      <m:r>
                        <a:rPr lang="cs-CZ" sz="2600" i="1">
                          <a:latin typeface="Cambria Math"/>
                          <a:ea typeface="Cambria Math"/>
                        </a:rPr>
                        <m:t>⇒</m:t>
                      </m:r>
                    </m:oMath>
                  </m:oMathPara>
                </a14:m>
                <a:endParaRPr lang="cs-CZ" sz="2600" i="1" dirty="0" smtClean="0">
                  <a:latin typeface="Cambria Math"/>
                  <a:ea typeface="Cambria Math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cs-CZ" sz="2600" i="1">
                        <a:latin typeface="Cambria Math"/>
                        <a:ea typeface="Cambria Math"/>
                      </a:rPr>
                      <m:t>⇒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𝑞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cs-CZ" sz="2600" b="0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cs-CZ" sz="2600" b="0" i="1" smtClean="0">
                                <a:latin typeface="Cambria Math"/>
                                <a:ea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2600" b="0" i="1" smtClean="0">
                                <a:latin typeface="Cambria Math"/>
                                <a:ea typeface="Cambria Math"/>
                              </a:rPr>
                              <m:t>𝑛</m:t>
                            </m:r>
                            <m:r>
                              <a:rPr lang="cs-CZ" sz="2600" b="0" i="1" smtClean="0">
                                <a:latin typeface="Cambria Math"/>
                                <a:ea typeface="Cambria Math"/>
                              </a:rPr>
                              <m:t>+1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cs-CZ" sz="2600" b="0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cs-CZ" sz="2600" b="0" i="1" smtClean="0">
                                <a:latin typeface="Cambria Math"/>
                                <a:ea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2600" b="0" i="1" smtClean="0">
                                <a:latin typeface="Cambria Math"/>
                                <a:ea typeface="Cambria Math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=4</m:t>
                    </m:r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;</m:t>
                        </m:r>
                        <m:r>
                          <a:rPr lang="cs-CZ" sz="2600" b="0" i="1" smtClean="0">
                            <a:latin typeface="Cambria Math"/>
                          </a:rPr>
                          <m:t>𝑠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=2 046</m:t>
                    </m:r>
                  </m:oMath>
                </a14:m>
                <a:r>
                  <a:rPr lang="cs-CZ" sz="2600" dirty="0" smtClean="0"/>
                  <a:t>.</a:t>
                </a:r>
              </a:p>
            </p:txBody>
          </p:sp>
        </mc:Choice>
        <mc:Fallback xmlns="">
          <p:sp>
            <p:nvSpPr>
              <p:cNvPr id="7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3239" y="1988840"/>
                <a:ext cx="8376092" cy="1939753"/>
              </a:xfrm>
              <a:prstGeom prst="rect">
                <a:avLst/>
              </a:prstGeom>
              <a:blipFill rotWithShape="1">
                <a:blip r:embed="rId3"/>
                <a:stretch>
                  <a:fillRect l="-1820" t="-3774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Zástupný symbol pro obsah 4"/>
              <p:cNvSpPr txBox="1">
                <a:spLocks/>
              </p:cNvSpPr>
              <p:nvPr/>
            </p:nvSpPr>
            <p:spPr>
              <a:xfrm>
                <a:off x="423239" y="3789040"/>
                <a:ext cx="8520108" cy="86409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𝑠</m:t>
                        </m:r>
                      </m:e>
                      <m:sub>
                        <m:r>
                          <a:rPr lang="cs-CZ" sz="26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26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i="1">
                            <a:latin typeface="Cambria Math"/>
                          </a:rPr>
                          <m:t>1</m:t>
                        </m:r>
                      </m:sub>
                    </m:sSub>
                    <m:f>
                      <m:fPr>
                        <m:ctrlPr>
                          <a:rPr lang="cs-CZ" sz="2600" i="1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cs-CZ" sz="26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cs-CZ" sz="2600" i="1">
                                <a:latin typeface="Cambria Math"/>
                              </a:rPr>
                              <m:t>𝑞</m:t>
                            </m:r>
                          </m:e>
                          <m:sup>
                            <m:r>
                              <a:rPr lang="cs-CZ" sz="2600" i="1">
                                <a:latin typeface="Cambria Math"/>
                              </a:rPr>
                              <m:t>𝑛</m:t>
                            </m:r>
                          </m:sup>
                        </m:sSup>
                        <m:r>
                          <a:rPr lang="cs-CZ" sz="2600" i="1">
                            <a:latin typeface="Cambria Math"/>
                          </a:rPr>
                          <m:t>−1</m:t>
                        </m:r>
                      </m:num>
                      <m:den>
                        <m:r>
                          <a:rPr lang="cs-CZ" sz="2600" i="1">
                            <a:latin typeface="Cambria Math"/>
                          </a:rPr>
                          <m:t>𝑞</m:t>
                        </m:r>
                        <m:r>
                          <a:rPr lang="cs-CZ" sz="2600" i="1">
                            <a:latin typeface="Cambria Math"/>
                          </a:rPr>
                          <m:t>−1</m:t>
                        </m:r>
                      </m:den>
                    </m:f>
                    <m:r>
                      <a:rPr lang="cs-CZ" sz="2600" i="1">
                        <a:latin typeface="Cambria Math"/>
                        <a:ea typeface="Cambria Math"/>
                      </a:rPr>
                      <m:t>⇒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2 046=6∙</m:t>
                    </m:r>
                    <m:f>
                      <m:f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cs-CZ" sz="2600" b="0" i="1" smtClean="0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cs-CZ" sz="2600" b="0" i="1" smtClean="0">
                                <a:latin typeface="Cambria Math"/>
                                <a:ea typeface="Cambria Math"/>
                              </a:rPr>
                              <m:t>4</m:t>
                            </m:r>
                          </m:e>
                          <m:sup>
                            <m:r>
                              <a:rPr lang="cs-CZ" sz="2600" b="0" i="1" smtClean="0">
                                <a:latin typeface="Cambria Math"/>
                                <a:ea typeface="Cambria Math"/>
                              </a:rPr>
                              <m:t>𝑛</m:t>
                            </m:r>
                          </m:sup>
                        </m:sSup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−1</m:t>
                        </m:r>
                      </m:num>
                      <m:den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4−1</m:t>
                        </m:r>
                      </m:den>
                    </m:f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=2∙</m:t>
                    </m:r>
                    <m:d>
                      <m:d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cs-CZ" sz="2600" b="0" i="1" smtClean="0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cs-CZ" sz="2600" b="0" i="1" smtClean="0">
                                <a:latin typeface="Cambria Math"/>
                                <a:ea typeface="Cambria Math"/>
                              </a:rPr>
                              <m:t>4</m:t>
                            </m:r>
                          </m:e>
                          <m:sup>
                            <m:r>
                              <a:rPr lang="cs-CZ" sz="2600" b="0" i="1" smtClean="0">
                                <a:latin typeface="Cambria Math"/>
                                <a:ea typeface="Cambria Math"/>
                              </a:rPr>
                              <m:t>𝑛</m:t>
                            </m:r>
                          </m:sup>
                        </m:sSup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−1</m:t>
                        </m:r>
                      </m:e>
                    </m:d>
                  </m:oMath>
                </a14:m>
                <a:r>
                  <a:rPr lang="cs-CZ" sz="2600" dirty="0" smtClean="0"/>
                  <a:t>,</a:t>
                </a:r>
              </a:p>
            </p:txBody>
          </p:sp>
        </mc:Choice>
        <mc:Fallback xmlns="">
          <p:sp>
            <p:nvSpPr>
              <p:cNvPr id="9" name="Zástupný symbol pro obsah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3239" y="3789040"/>
                <a:ext cx="8520108" cy="86409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Zástupný symbol pro obsah 4"/>
              <p:cNvSpPr txBox="1">
                <a:spLocks/>
              </p:cNvSpPr>
              <p:nvPr/>
            </p:nvSpPr>
            <p:spPr>
              <a:xfrm>
                <a:off x="448324" y="4792689"/>
                <a:ext cx="8376092" cy="57606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1 023</m:t>
                    </m:r>
                    <m:r>
                      <a:rPr lang="cs-CZ" sz="2600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cs-CZ" sz="26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2600" b="0" i="1" smtClean="0">
                            <a:latin typeface="Cambria Math"/>
                          </a:rPr>
                          <m:t>4</m:t>
                        </m:r>
                      </m:e>
                      <m:sup>
                        <m:r>
                          <a:rPr lang="cs-CZ" sz="2600" b="0" i="1" smtClean="0">
                            <a:latin typeface="Cambria Math"/>
                          </a:rPr>
                          <m:t>𝑛</m:t>
                        </m:r>
                      </m:sup>
                    </m:sSup>
                    <m:r>
                      <a:rPr lang="cs-CZ" sz="2600" b="0" i="1" smtClean="0">
                        <a:latin typeface="Cambria Math"/>
                      </a:rPr>
                      <m:t>−1</m:t>
                    </m:r>
                    <m:r>
                      <a:rPr lang="cs-CZ" sz="2600" i="1">
                        <a:latin typeface="Cambria Math"/>
                        <a:ea typeface="Cambria Math"/>
                      </a:rPr>
                      <m:t>⇒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1 024=</m:t>
                    </m:r>
                    <m:sSup>
                      <m:sSup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4</m:t>
                        </m:r>
                      </m:e>
                      <m:sup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𝑛</m:t>
                        </m:r>
                      </m:sup>
                    </m:sSup>
                    <m:r>
                      <a:rPr lang="cs-CZ" sz="2600" i="1">
                        <a:latin typeface="Cambria Math"/>
                        <a:ea typeface="Cambria Math"/>
                      </a:rPr>
                      <m:t>⇒</m:t>
                    </m:r>
                    <m:sSup>
                      <m:sSupPr>
                        <m:ctrlPr>
                          <a:rPr lang="cs-CZ" sz="260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4</m:t>
                        </m:r>
                      </m:e>
                      <m:sup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5</m:t>
                        </m:r>
                      </m:sup>
                    </m:sSup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</m:t>
                    </m:r>
                    <m:sSup>
                      <m:sSup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4</m:t>
                        </m:r>
                      </m:e>
                      <m:sup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𝑛</m:t>
                        </m:r>
                      </m:sup>
                    </m:sSup>
                    <m:r>
                      <a:rPr lang="cs-CZ" sz="2600" i="1">
                        <a:latin typeface="Cambria Math"/>
                        <a:ea typeface="Cambria Math"/>
                      </a:rPr>
                      <m:t>⇒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𝑛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=5</m:t>
                    </m:r>
                  </m:oMath>
                </a14:m>
                <a:r>
                  <a:rPr lang="cs-CZ" sz="2600" dirty="0" smtClean="0"/>
                  <a:t>.</a:t>
                </a:r>
              </a:p>
            </p:txBody>
          </p:sp>
        </mc:Choice>
        <mc:Fallback xmlns="">
          <p:sp>
            <p:nvSpPr>
              <p:cNvPr id="8" name="Zástupný symbol pro obsah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8324" y="4792689"/>
                <a:ext cx="8376092" cy="576064"/>
              </a:xfrm>
              <a:prstGeom prst="rect">
                <a:avLst/>
              </a:prstGeom>
              <a:blipFill rotWithShape="1">
                <a:blip r:embed="rId5"/>
                <a:stretch>
                  <a:fillRect t="-7368" b="-1263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ástupný symbol pro obsah 5"/>
              <p:cNvSpPr txBox="1">
                <a:spLocks/>
              </p:cNvSpPr>
              <p:nvPr/>
            </p:nvSpPr>
            <p:spPr>
              <a:xfrm>
                <a:off x="444380" y="5517232"/>
                <a:ext cx="8376092" cy="1152127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sz="2600" dirty="0" smtClean="0"/>
                  <a:t>Je třeba sečíst prvních pět členů dané GP, aby součet vyšel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2 046</m:t>
                    </m:r>
                  </m:oMath>
                </a14:m>
                <a:r>
                  <a:rPr lang="cs-CZ" sz="2600" dirty="0" smtClean="0"/>
                  <a:t>.</a:t>
                </a:r>
              </a:p>
            </p:txBody>
          </p:sp>
        </mc:Choice>
        <mc:Fallback xmlns="">
          <p:sp>
            <p:nvSpPr>
              <p:cNvPr id="11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380" y="5517232"/>
                <a:ext cx="8376092" cy="1152127"/>
              </a:xfrm>
              <a:prstGeom prst="rect">
                <a:avLst/>
              </a:prstGeom>
              <a:blipFill rotWithShape="1">
                <a:blip r:embed="rId6"/>
                <a:stretch>
                  <a:fillRect l="-1310" t="-423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26480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/>
      <p:bldP spid="9" grpId="0"/>
      <p:bldP spid="8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Zástupný symbol pro obsah 5"/>
              <p:cNvSpPr>
                <a:spLocks noGrp="1"/>
              </p:cNvSpPr>
              <p:nvPr>
                <p:ph idx="1"/>
              </p:nvPr>
            </p:nvSpPr>
            <p:spPr>
              <a:xfrm>
                <a:off x="467544" y="260649"/>
                <a:ext cx="8507288" cy="1224135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Příklad </a:t>
                </a:r>
                <a:r>
                  <a:rPr lang="cs-CZ" b="1" dirty="0">
                    <a:solidFill>
                      <a:srgbClr val="00B050"/>
                    </a:solidFill>
                  </a:rPr>
                  <a:t>4</a:t>
                </a:r>
                <a:r>
                  <a:rPr lang="cs-CZ" b="1" dirty="0" smtClean="0">
                    <a:solidFill>
                      <a:srgbClr val="00B050"/>
                    </a:solidFill>
                  </a:rPr>
                  <a:t> (řešený)</a:t>
                </a:r>
              </a:p>
              <a:p>
                <a:pPr marL="0" indent="0">
                  <a:buNone/>
                </a:pPr>
                <a:r>
                  <a:rPr lang="cs-CZ" sz="3000" dirty="0"/>
                  <a:t>V</a:t>
                </a:r>
                <a:r>
                  <a:rPr lang="cs-CZ" sz="3000" dirty="0" smtClean="0"/>
                  <a:t> GP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cs-CZ" sz="300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/>
                  <a:t> je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𝑠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=10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∙</m:t>
                    </m:r>
                    <m:d>
                      <m:dPr>
                        <m:ctrlPr>
                          <a:rPr lang="cs-CZ" sz="3000" b="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cs-CZ" sz="3000" b="0" i="1" smtClean="0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cs-CZ" sz="3000" b="0" i="1" smtClean="0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e>
                          <m:sup>
                            <m:r>
                              <a:rPr lang="cs-CZ" sz="3000" b="0" i="1" smtClean="0">
                                <a:latin typeface="Cambria Math"/>
                                <a:ea typeface="Cambria Math"/>
                              </a:rPr>
                              <m:t>𝑛</m:t>
                            </m:r>
                          </m:sup>
                        </m:sSup>
                        <m:r>
                          <a:rPr lang="cs-CZ" sz="3000" b="0" i="1" smtClean="0">
                            <a:latin typeface="Cambria Math"/>
                            <a:ea typeface="Cambria Math"/>
                          </a:rPr>
                          <m:t>−1</m:t>
                        </m:r>
                      </m:e>
                    </m:d>
                  </m:oMath>
                </a14:m>
                <a:r>
                  <a:rPr lang="cs-CZ" sz="3000" dirty="0" smtClean="0"/>
                  <a:t>. Určete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8</m:t>
                        </m:r>
                      </m:sub>
                    </m:sSub>
                  </m:oMath>
                </a14:m>
                <a:r>
                  <a:rPr lang="cs-CZ" sz="3000" dirty="0" smtClean="0"/>
                  <a:t>.</a:t>
                </a:r>
              </a:p>
            </p:txBody>
          </p:sp>
        </mc:Choice>
        <mc:Fallback xmlns="">
          <p:sp>
            <p:nvSpPr>
              <p:cNvPr id="6" name="Zástupný symbol pro obsah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67544" y="260649"/>
                <a:ext cx="8507288" cy="1224135"/>
              </a:xfrm>
              <a:blipFill rotWithShape="1">
                <a:blip r:embed="rId2"/>
                <a:stretch>
                  <a:fillRect l="-1864" t="-6468" b="-796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Zástupný symbol pro obsah 5"/>
              <p:cNvSpPr txBox="1">
                <a:spLocks/>
              </p:cNvSpPr>
              <p:nvPr/>
            </p:nvSpPr>
            <p:spPr>
              <a:xfrm>
                <a:off x="423238" y="1412776"/>
                <a:ext cx="8541249" cy="158417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Řešení</a:t>
                </a:r>
                <a:r>
                  <a:rPr lang="cs-CZ" sz="2600" b="0" i="1" dirty="0" smtClean="0">
                    <a:latin typeface="Cambria Math"/>
                  </a:rPr>
                  <a:t/>
                </a:r>
                <a:br>
                  <a:rPr lang="cs-CZ" sz="2600" b="0" i="1" dirty="0" smtClean="0">
                    <a:latin typeface="Cambria Math"/>
                  </a:rPr>
                </a:b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2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sz="2600" b="0" i="1" smtClean="0">
                              <a:latin typeface="Cambria Math"/>
                            </a:rPr>
                            <m:t>𝑠</m:t>
                          </m:r>
                        </m:e>
                        <m:sub>
                          <m:r>
                            <a:rPr lang="cs-CZ" sz="2600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cs-CZ" sz="2600" i="1">
                          <a:latin typeface="Cambria Math"/>
                        </a:rPr>
                        <m:t>=</m:t>
                      </m:r>
                      <m:r>
                        <a:rPr lang="cs-CZ" sz="2600" b="0" i="1" smtClean="0">
                          <a:latin typeface="Cambria Math"/>
                        </a:rPr>
                        <m:t>10</m:t>
                      </m:r>
                      <m:r>
                        <a:rPr lang="cs-CZ" sz="2600" b="0" i="1" smtClean="0">
                          <a:latin typeface="Cambria Math"/>
                          <a:ea typeface="Cambria Math"/>
                        </a:rPr>
                        <m:t>∙</m:t>
                      </m:r>
                      <m:d>
                        <m:dPr>
                          <m:ctrlPr>
                            <a:rPr lang="cs-CZ" sz="2600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cs-CZ" sz="2600" b="0" i="1" smtClean="0">
                              <a:latin typeface="Cambria Math"/>
                              <a:ea typeface="Cambria Math"/>
                            </a:rPr>
                            <m:t>2−1</m:t>
                          </m:r>
                        </m:e>
                      </m:d>
                      <m:r>
                        <a:rPr lang="cs-CZ" sz="2600" b="0" i="1" smtClean="0">
                          <a:latin typeface="Cambria Math"/>
                        </a:rPr>
                        <m:t>=10=</m:t>
                      </m:r>
                      <m:sSub>
                        <m:sSubPr>
                          <m:ctrlPr>
                            <a:rPr lang="cs-CZ" sz="26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sz="2600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cs-CZ" sz="2600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cs-CZ" sz="2600" b="0" i="1" smtClean="0">
                          <a:latin typeface="Cambria Math"/>
                        </a:rPr>
                        <m:t>,</m:t>
                      </m:r>
                    </m:oMath>
                  </m:oMathPara>
                </a14:m>
                <a:endParaRPr lang="cs-CZ" sz="2600" b="0" i="1" dirty="0" smtClean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𝑠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=10</m:t>
                    </m:r>
                    <m:r>
                      <a:rPr lang="cs-CZ" sz="2600" i="1">
                        <a:latin typeface="Cambria Math"/>
                        <a:ea typeface="Cambria Math"/>
                      </a:rPr>
                      <m:t>∙</m:t>
                    </m:r>
                    <m:d>
                      <m:dPr>
                        <m:ctrlPr>
                          <a:rPr lang="cs-CZ" sz="260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4−1</m:t>
                        </m:r>
                      </m:e>
                    </m:d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=30</m:t>
                    </m:r>
                    <m:r>
                      <a:rPr lang="cs-CZ" sz="2600" b="0" i="0" smtClean="0">
                        <a:latin typeface="Cambria Math"/>
                        <a:ea typeface="Cambria Math"/>
                      </a:rPr>
                      <m:t>=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  <a:ea typeface="Cambria Math"/>
                      </a:rPr>
                      <m:t>+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b>
                    </m:sSub>
                    <m:r>
                      <a:rPr lang="cs-CZ" sz="2600" i="1">
                        <a:latin typeface="Cambria Math"/>
                        <a:ea typeface="Cambria Math"/>
                      </a:rPr>
                      <m:t>⇒</m:t>
                    </m:r>
                    <m:sSub>
                      <m:sSubPr>
                        <m:ctrlPr>
                          <a:rPr lang="cs-CZ" sz="260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=20</m:t>
                    </m:r>
                  </m:oMath>
                </a14:m>
                <a:r>
                  <a:rPr lang="cs-CZ" sz="2600" dirty="0" smtClean="0"/>
                  <a:t>,</a:t>
                </a:r>
              </a:p>
            </p:txBody>
          </p:sp>
        </mc:Choice>
        <mc:Fallback xmlns="">
          <p:sp>
            <p:nvSpPr>
              <p:cNvPr id="7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3238" y="1412776"/>
                <a:ext cx="8541249" cy="1584176"/>
              </a:xfrm>
              <a:prstGeom prst="rect">
                <a:avLst/>
              </a:prstGeom>
              <a:blipFill rotWithShape="1">
                <a:blip r:embed="rId3"/>
                <a:stretch>
                  <a:fillRect l="-1783" t="-4615" b="-153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Zástupný symbol pro obsah 4"/>
              <p:cNvSpPr txBox="1">
                <a:spLocks/>
              </p:cNvSpPr>
              <p:nvPr/>
            </p:nvSpPr>
            <p:spPr>
              <a:xfrm>
                <a:off x="423238" y="2996952"/>
                <a:ext cx="8520108" cy="771477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𝑞</m:t>
                    </m:r>
                    <m:r>
                      <a:rPr lang="cs-CZ" sz="26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2600" i="1" smtClean="0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cs-CZ" sz="26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2600" b="0" i="1" smtClean="0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2600" b="0" i="1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cs-CZ" sz="26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2600" b="0" i="1" smtClean="0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2600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cs-CZ" sz="2600" b="0" i="1" smtClean="0">
                        <a:latin typeface="Cambria Math"/>
                      </a:rPr>
                      <m:t>=2</m:t>
                    </m:r>
                  </m:oMath>
                </a14:m>
                <a:r>
                  <a:rPr lang="cs-CZ" sz="2600" dirty="0" smtClean="0"/>
                  <a:t>.</a:t>
                </a:r>
              </a:p>
            </p:txBody>
          </p:sp>
        </mc:Choice>
        <mc:Fallback xmlns="">
          <p:sp>
            <p:nvSpPr>
              <p:cNvPr id="9" name="Zástupný symbol pro obsah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3238" y="2996952"/>
                <a:ext cx="8520108" cy="77147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Zástupný symbol pro obsah 4"/>
              <p:cNvSpPr txBox="1">
                <a:spLocks/>
              </p:cNvSpPr>
              <p:nvPr/>
            </p:nvSpPr>
            <p:spPr>
              <a:xfrm>
                <a:off x="430564" y="3692351"/>
                <a:ext cx="8376092" cy="89656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28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8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8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28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28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8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800" i="1">
                            <a:latin typeface="Cambria Math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cs-CZ" sz="2800" i="1">
                            <a:latin typeface="Cambria Math"/>
                          </a:rPr>
                        </m:ctrlPr>
                      </m:sSupPr>
                      <m:e>
                        <m:r>
                          <a:rPr lang="cs-CZ" sz="2800" i="1">
                            <a:latin typeface="Cambria Math"/>
                          </a:rPr>
                          <m:t>𝑞</m:t>
                        </m:r>
                      </m:e>
                      <m:sup>
                        <m:r>
                          <a:rPr lang="cs-CZ" sz="2800" i="1">
                            <a:latin typeface="Cambria Math"/>
                          </a:rPr>
                          <m:t>𝑛</m:t>
                        </m:r>
                        <m:r>
                          <a:rPr lang="cs-CZ" sz="2800" i="1">
                            <a:latin typeface="Cambria Math"/>
                          </a:rPr>
                          <m:t>−1</m:t>
                        </m:r>
                      </m:sup>
                    </m:sSup>
                    <m:r>
                      <a:rPr lang="cs-CZ" sz="2600" i="1">
                        <a:latin typeface="Cambria Math"/>
                        <a:ea typeface="Cambria Math"/>
                      </a:rPr>
                      <m:t>⇒</m:t>
                    </m:r>
                    <m:sSub>
                      <m:sSubPr>
                        <m:ctrlPr>
                          <a:rPr lang="cs-CZ" sz="260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8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=10∙</m:t>
                    </m:r>
                    <m:sSup>
                      <m:sSup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e>
                      <m:sup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7</m:t>
                        </m:r>
                      </m:sup>
                    </m:sSup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=10∙128=1 280</m:t>
                    </m:r>
                  </m:oMath>
                </a14:m>
                <a:r>
                  <a:rPr lang="cs-CZ" sz="2600" dirty="0" smtClean="0"/>
                  <a:t>.</a:t>
                </a:r>
              </a:p>
            </p:txBody>
          </p:sp>
        </mc:Choice>
        <mc:Fallback xmlns="">
          <p:sp>
            <p:nvSpPr>
              <p:cNvPr id="8" name="Zástupný symbol pro obsah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0564" y="3692351"/>
                <a:ext cx="8376092" cy="896562"/>
              </a:xfrm>
              <a:prstGeom prst="rect">
                <a:avLst/>
              </a:prstGeom>
              <a:blipFill rotWithShape="1">
                <a:blip r:embed="rId5"/>
                <a:stretch>
                  <a:fillRect t="-204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ástupný symbol pro obsah 5"/>
              <p:cNvSpPr txBox="1">
                <a:spLocks/>
              </p:cNvSpPr>
              <p:nvPr/>
            </p:nvSpPr>
            <p:spPr>
              <a:xfrm>
                <a:off x="429648" y="4437112"/>
                <a:ext cx="8507288" cy="194421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Příklad </a:t>
                </a:r>
                <a:r>
                  <a:rPr lang="cs-CZ" b="1" dirty="0">
                    <a:solidFill>
                      <a:srgbClr val="00B050"/>
                    </a:solidFill>
                  </a:rPr>
                  <a:t>5</a:t>
                </a:r>
                <a:r>
                  <a:rPr lang="cs-CZ" b="1" dirty="0" smtClean="0">
                    <a:solidFill>
                      <a:srgbClr val="00B050"/>
                    </a:solidFill>
                  </a:rPr>
                  <a:t> (neřešený</a:t>
                </a:r>
                <a:r>
                  <a:rPr lang="cs-CZ" b="1" dirty="0">
                    <a:solidFill>
                      <a:srgbClr val="00B050"/>
                    </a:solidFill>
                  </a:rPr>
                  <a:t>)</a:t>
                </a:r>
              </a:p>
              <a:p>
                <a:pPr marL="0" indent="0">
                  <a:buFont typeface="Arial" pitchFamily="34" charset="0"/>
                  <a:buNone/>
                </a:pPr>
                <a:r>
                  <a:rPr lang="cs-CZ" sz="3000" dirty="0"/>
                  <a:t>V GP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cs-CZ" sz="3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cs-CZ" sz="3000" i="1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cs-CZ" sz="3000" i="1"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/>
                  <a:t> je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𝑠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3000" i="1" smtClean="0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cs-CZ" sz="300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cs-CZ" sz="3000" b="0" i="1" smtClean="0">
                                <a:latin typeface="Cambria Math"/>
                              </a:rPr>
                              <m:t>3</m:t>
                            </m:r>
                          </m:e>
                          <m:sup>
                            <m:r>
                              <a:rPr lang="cs-CZ" sz="3000" b="0" i="1" smtClean="0">
                                <a:latin typeface="Cambria Math"/>
                              </a:rPr>
                              <m:t>𝑛</m:t>
                            </m:r>
                          </m:sup>
                        </m:sSup>
                        <m:r>
                          <a:rPr lang="cs-CZ" sz="3000" b="0" i="1" smtClean="0">
                            <a:latin typeface="Cambria Math"/>
                          </a:rPr>
                          <m:t>−</m:t>
                        </m:r>
                        <m:sSup>
                          <m:sSupPr>
                            <m:ctrlPr>
                              <a:rPr lang="cs-CZ" sz="30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cs-CZ" sz="3000" b="0" i="1" smtClean="0">
                                <a:latin typeface="Cambria Math"/>
                              </a:rPr>
                              <m:t>2</m:t>
                            </m:r>
                          </m:e>
                          <m:sup>
                            <m:r>
                              <a:rPr lang="cs-CZ" sz="3000" b="0" i="1" smtClean="0">
                                <a:latin typeface="Cambria Math"/>
                              </a:rPr>
                              <m:t>𝑛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cs-CZ" sz="300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cs-CZ" sz="3000" b="0" i="1" smtClean="0">
                                <a:latin typeface="Cambria Math"/>
                              </a:rPr>
                              <m:t>2</m:t>
                            </m:r>
                          </m:e>
                          <m:sup>
                            <m:r>
                              <a:rPr lang="cs-CZ" sz="3000" b="0" i="1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cs-CZ" sz="3000" b="0" i="1" smtClean="0">
                                <a:latin typeface="Cambria Math"/>
                              </a:rPr>
                              <m:t>−2</m:t>
                            </m:r>
                          </m:sup>
                        </m:sSup>
                      </m:den>
                    </m:f>
                  </m:oMath>
                </a14:m>
                <a:r>
                  <a:rPr lang="cs-CZ" sz="3000" dirty="0"/>
                  <a:t>. Určete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cs-CZ" sz="3000" dirty="0"/>
                  <a:t>.</a:t>
                </a:r>
              </a:p>
            </p:txBody>
          </p:sp>
        </mc:Choice>
        <mc:Fallback xmlns="">
          <p:sp>
            <p:nvSpPr>
              <p:cNvPr id="10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9648" y="4437112"/>
                <a:ext cx="8507288" cy="1944216"/>
              </a:xfrm>
              <a:prstGeom prst="rect">
                <a:avLst/>
              </a:prstGeom>
              <a:blipFill rotWithShape="1">
                <a:blip r:embed="rId6"/>
                <a:stretch>
                  <a:fillRect l="-1791" t="-407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Přímá spojnice 11"/>
          <p:cNvCxnSpPr/>
          <p:nvPr/>
        </p:nvCxnSpPr>
        <p:spPr>
          <a:xfrm>
            <a:off x="420546" y="6093296"/>
            <a:ext cx="820891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443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/>
      <p:bldP spid="9" grpId="0"/>
      <p:bldP spid="8" grpId="0"/>
      <p:bldP spid="10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Zástupný symbol pro obsah 5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260649"/>
                <a:ext cx="8229600" cy="2448271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cs-CZ" sz="3000" dirty="0" smtClean="0"/>
                  <a:t>Uveďme ještě jednu větu, která platí v geometrické posloupnosti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 smtClean="0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cs-CZ" sz="3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cs-CZ" sz="3000" i="1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cs-CZ" sz="3000" i="1"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/>
                  <a:t>.</a:t>
                </a:r>
                <a:endParaRPr lang="cs-CZ" sz="3000" dirty="0"/>
              </a:p>
              <a:p>
                <a:pPr marL="0" indent="0">
                  <a:buNone/>
                </a:pPr>
                <a:r>
                  <a:rPr lang="cs-CZ" sz="3000" dirty="0" smtClean="0"/>
                  <a:t>Pro každé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𝑛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𝑁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,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𝑛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&gt;1</m:t>
                    </m:r>
                  </m:oMath>
                </a14:m>
                <a:r>
                  <a:rPr lang="cs-CZ" sz="3000" dirty="0" smtClean="0"/>
                  <a:t> v GP platí: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cs-CZ" sz="3000" b="0" i="1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cs-CZ" sz="30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3000" b="0" i="1" smtClean="0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3000" b="0" i="1" smtClean="0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</m:e>
                    </m:d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cs-CZ" sz="3000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cs-CZ" sz="30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3000" b="0" i="1" smtClean="0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3000" b="0" i="1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cs-CZ" sz="3000" b="0" i="1" smtClean="0">
                                <a:latin typeface="Cambria Math"/>
                              </a:rPr>
                              <m:t>−</m:t>
                            </m:r>
                            <m:r>
                              <a:rPr lang="cs-CZ" sz="3000" b="0" i="1" smtClean="0">
                                <a:latin typeface="Cambria Math"/>
                              </a:rPr>
                              <m:t>𝑘</m:t>
                            </m:r>
                          </m:sub>
                        </m:sSub>
                        <m:r>
                          <a:rPr lang="cs-CZ" sz="3000" b="0" i="1" smtClean="0">
                            <a:latin typeface="Cambria Math"/>
                            <a:ea typeface="Cambria Math"/>
                          </a:rPr>
                          <m:t>∙</m:t>
                        </m:r>
                        <m:sSub>
                          <m:sSubPr>
                            <m:ctrlPr>
                              <a:rPr lang="cs-CZ" sz="3000" b="0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cs-CZ" sz="3000" b="0" i="1" smtClean="0">
                                <a:latin typeface="Cambria Math"/>
                                <a:ea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3000" b="0" i="1" smtClean="0">
                                <a:latin typeface="Cambria Math"/>
                                <a:ea typeface="Cambria Math"/>
                              </a:rPr>
                              <m:t>𝑛</m:t>
                            </m:r>
                            <m:r>
                              <a:rPr lang="cs-CZ" sz="3000" b="0" i="1" smtClean="0">
                                <a:latin typeface="Cambria Math"/>
                                <a:ea typeface="Cambria Math"/>
                              </a:rPr>
                              <m:t>+</m:t>
                            </m:r>
                            <m:r>
                              <a:rPr lang="cs-CZ" sz="3000" b="0" i="1" smtClean="0">
                                <a:latin typeface="Cambria Math"/>
                                <a:ea typeface="Cambria Math"/>
                              </a:rPr>
                              <m:t>𝑘</m:t>
                            </m:r>
                          </m:sub>
                        </m:sSub>
                      </m:e>
                    </m:rad>
                  </m:oMath>
                </a14:m>
                <a:r>
                  <a:rPr lang="cs-CZ" sz="3000" dirty="0" smtClean="0"/>
                  <a:t> , kde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𝑘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𝑁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,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𝑘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&lt;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𝑛</m:t>
                    </m:r>
                  </m:oMath>
                </a14:m>
                <a:r>
                  <a:rPr lang="cs-CZ" sz="3000" dirty="0" smtClean="0"/>
                  <a:t>.</a:t>
                </a:r>
                <a:endParaRPr lang="cs-CZ" sz="3000" dirty="0"/>
              </a:p>
            </p:txBody>
          </p:sp>
        </mc:Choice>
        <mc:Fallback xmlns="">
          <p:sp>
            <p:nvSpPr>
              <p:cNvPr id="6" name="Zástupný symbol pro obsah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260649"/>
                <a:ext cx="8229600" cy="2448271"/>
              </a:xfrm>
              <a:blipFill rotWithShape="1">
                <a:blip r:embed="rId2"/>
                <a:stretch>
                  <a:fillRect l="-1704" t="-2993" r="-51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Zástupný symbol pro obsah 5"/>
              <p:cNvSpPr txBox="1">
                <a:spLocks/>
              </p:cNvSpPr>
              <p:nvPr/>
            </p:nvSpPr>
            <p:spPr>
              <a:xfrm>
                <a:off x="441896" y="2780928"/>
                <a:ext cx="8229600" cy="267291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lnSpcReduction="1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sz="3000" dirty="0" smtClean="0"/>
                  <a:t>Pokud za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𝑘</m:t>
                    </m:r>
                  </m:oMath>
                </a14:m>
                <a:r>
                  <a:rPr lang="cs-CZ" sz="3000" dirty="0" smtClean="0"/>
                  <a:t> zvolíme číslo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1</m:t>
                    </m:r>
                  </m:oMath>
                </a14:m>
                <a:r>
                  <a:rPr lang="cs-CZ" sz="3000" dirty="0" smtClean="0"/>
                  <a:t>, dostaneme vztah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cs-CZ" sz="3000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3000" i="1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3000" i="1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</m:e>
                    </m:d>
                    <m:r>
                      <a:rPr lang="cs-CZ" sz="3000" i="1"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cs-CZ" sz="3000" i="1">
                            <a:latin typeface="Cambria Math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3000" i="1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3000" i="1">
                                <a:latin typeface="Cambria Math"/>
                              </a:rPr>
                              <m:t>𝑛</m:t>
                            </m:r>
                            <m:r>
                              <a:rPr lang="cs-CZ" sz="3000" i="1">
                                <a:latin typeface="Cambria Math"/>
                              </a:rPr>
                              <m:t>−1</m:t>
                            </m:r>
                          </m:sub>
                        </m:sSub>
                        <m:r>
                          <a:rPr lang="cs-CZ" sz="3000" i="1">
                            <a:latin typeface="Cambria Math"/>
                            <a:ea typeface="Cambria Math"/>
                          </a:rPr>
                          <m:t>∙</m:t>
                        </m:r>
                        <m:sSub>
                          <m:sSubPr>
                            <m:ctrlPr>
                              <a:rPr lang="cs-CZ" sz="3000" i="1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cs-CZ" sz="3000" i="1">
                                <a:latin typeface="Cambria Math"/>
                                <a:ea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3000" i="1">
                                <a:latin typeface="Cambria Math"/>
                                <a:ea typeface="Cambria Math"/>
                              </a:rPr>
                              <m:t>𝑛</m:t>
                            </m:r>
                            <m:r>
                              <a:rPr lang="cs-CZ" sz="3000" i="1">
                                <a:latin typeface="Cambria Math"/>
                                <a:ea typeface="Cambria Math"/>
                              </a:rPr>
                              <m:t>+1</m:t>
                            </m:r>
                          </m:sub>
                        </m:sSub>
                      </m:e>
                    </m:rad>
                  </m:oMath>
                </a14:m>
                <a:r>
                  <a:rPr lang="cs-CZ" sz="3000" dirty="0" smtClean="0"/>
                  <a:t>, který říká, že počínaje druhým členem je absolutní hodnota každého členu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cs-CZ" sz="3000" dirty="0" smtClean="0"/>
                  <a:t> GP rovna geometrickému průměru sousedních členů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3000" b="0" i="1" smtClean="0">
                            <a:latin typeface="Cambria Math"/>
                          </a:rPr>
                          <m:t>−1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3000" b="0" i="1" smtClean="0">
                            <a:latin typeface="Cambria Math"/>
                          </a:rPr>
                          <m:t>+1</m:t>
                        </m:r>
                      </m:sub>
                    </m:sSub>
                  </m:oMath>
                </a14:m>
                <a:r>
                  <a:rPr lang="cs-CZ" sz="3000" dirty="0" smtClean="0"/>
                  <a:t>. Odtud je také název pro geometrickou posloupnost.</a:t>
                </a:r>
              </a:p>
            </p:txBody>
          </p:sp>
        </mc:Choice>
        <mc:Fallback xmlns="">
          <p:sp>
            <p:nvSpPr>
              <p:cNvPr id="7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896" y="2780928"/>
                <a:ext cx="8229600" cy="2672916"/>
              </a:xfrm>
              <a:prstGeom prst="rect">
                <a:avLst/>
              </a:prstGeom>
              <a:blipFill rotWithShape="1">
                <a:blip r:embed="rId3"/>
                <a:stretch>
                  <a:fillRect l="-1704" t="-4556" r="-2741" b="-6834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Zástupný symbol pro obsah 5"/>
              <p:cNvSpPr txBox="1">
                <a:spLocks/>
              </p:cNvSpPr>
              <p:nvPr/>
            </p:nvSpPr>
            <p:spPr>
              <a:xfrm>
                <a:off x="417375" y="5453844"/>
                <a:ext cx="8229600" cy="140415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:r>
                  <a:rPr lang="cs-CZ" sz="3000" dirty="0" smtClean="0"/>
                  <a:t>Platí tedy např.: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cs-CZ" sz="3000" i="1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cs-CZ" sz="30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3000" b="0" i="1" smtClean="0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3000" b="0" i="1" smtClean="0">
                                <a:latin typeface="Cambria Math"/>
                              </a:rPr>
                              <m:t>7</m:t>
                            </m:r>
                          </m:sub>
                        </m:sSub>
                      </m:e>
                    </m:d>
                    <m:r>
                      <a:rPr lang="cs-CZ" sz="3000" i="1"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cs-CZ" sz="3000" i="1">
                            <a:latin typeface="Cambria Math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3000" i="1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3000" b="0" i="1" smtClean="0">
                                <a:latin typeface="Cambria Math"/>
                              </a:rPr>
                              <m:t>6</m:t>
                            </m:r>
                          </m:sub>
                        </m:sSub>
                        <m:r>
                          <a:rPr lang="cs-CZ" sz="3000" i="1">
                            <a:latin typeface="Cambria Math"/>
                            <a:ea typeface="Cambria Math"/>
                          </a:rPr>
                          <m:t>∙</m:t>
                        </m:r>
                        <m:sSub>
                          <m:sSubPr>
                            <m:ctrlPr>
                              <a:rPr lang="cs-CZ" sz="3000" i="1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cs-CZ" sz="3000" i="1">
                                <a:latin typeface="Cambria Math"/>
                                <a:ea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3000" b="0" i="1" smtClean="0">
                                <a:latin typeface="Cambria Math"/>
                                <a:ea typeface="Cambria Math"/>
                              </a:rPr>
                              <m:t>8</m:t>
                            </m:r>
                          </m:sub>
                        </m:sSub>
                      </m:e>
                    </m:rad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cs-CZ" sz="3000" i="1">
                            <a:latin typeface="Cambria Math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3000" i="1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3000" b="0" i="1" smtClean="0">
                                <a:latin typeface="Cambria Math"/>
                              </a:rPr>
                              <m:t>5</m:t>
                            </m:r>
                          </m:sub>
                        </m:sSub>
                        <m:r>
                          <a:rPr lang="cs-CZ" sz="3000" i="1">
                            <a:latin typeface="Cambria Math"/>
                            <a:ea typeface="Cambria Math"/>
                          </a:rPr>
                          <m:t>∙</m:t>
                        </m:r>
                        <m:sSub>
                          <m:sSubPr>
                            <m:ctrlPr>
                              <a:rPr lang="cs-CZ" sz="3000" i="1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cs-CZ" sz="3000" i="1">
                                <a:latin typeface="Cambria Math"/>
                                <a:ea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3000" b="0" i="1" smtClean="0">
                                <a:latin typeface="Cambria Math"/>
                                <a:ea typeface="Cambria Math"/>
                              </a:rPr>
                              <m:t>9</m:t>
                            </m:r>
                          </m:sub>
                        </m:sSub>
                      </m:e>
                    </m:rad>
                    <m:r>
                      <a:rPr lang="cs-CZ" sz="3000" b="0" i="1" smtClean="0">
                        <a:latin typeface="Cambria Math"/>
                        <a:ea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cs-CZ" sz="3000" i="1">
                            <a:latin typeface="Cambria Math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3000" i="1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3000" b="0" i="1" smtClean="0">
                                <a:latin typeface="Cambria Math"/>
                              </a:rPr>
                              <m:t>3</m:t>
                            </m:r>
                          </m:sub>
                        </m:sSub>
                        <m:r>
                          <a:rPr lang="cs-CZ" sz="3000" i="1">
                            <a:latin typeface="Cambria Math"/>
                            <a:ea typeface="Cambria Math"/>
                          </a:rPr>
                          <m:t>∙</m:t>
                        </m:r>
                        <m:sSub>
                          <m:sSubPr>
                            <m:ctrlPr>
                              <a:rPr lang="cs-CZ" sz="3000" i="1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cs-CZ" sz="3000" i="1">
                                <a:latin typeface="Cambria Math"/>
                                <a:ea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3000" b="0" i="1" smtClean="0">
                                <a:latin typeface="Cambria Math"/>
                                <a:ea typeface="Cambria Math"/>
                              </a:rPr>
                              <m:t>11</m:t>
                            </m:r>
                          </m:sub>
                        </m:sSub>
                      </m:e>
                    </m:rad>
                    <m:r>
                      <a:rPr lang="cs-CZ" sz="3000" b="0" i="1" smtClean="0">
                        <a:latin typeface="Cambria Math"/>
                        <a:ea typeface="Cambria Math"/>
                      </a:rPr>
                      <m:t>=</m:t>
                    </m:r>
                  </m:oMath>
                </a14:m>
                <a:r>
                  <a:rPr lang="cs-CZ" sz="3000" dirty="0" smtClean="0"/>
                  <a:t> …</a:t>
                </a:r>
              </a:p>
            </p:txBody>
          </p:sp>
        </mc:Choice>
        <mc:Fallback xmlns="">
          <p:sp>
            <p:nvSpPr>
              <p:cNvPr id="4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7375" y="5453844"/>
                <a:ext cx="8229600" cy="1404156"/>
              </a:xfrm>
              <a:prstGeom prst="rect">
                <a:avLst/>
              </a:prstGeom>
              <a:blipFill rotWithShape="1">
                <a:blip r:embed="rId4"/>
                <a:stretch>
                  <a:fillRect l="-1704" t="-521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50054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Zástupný symbol pro obsah 5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260649"/>
                <a:ext cx="8435280" cy="3672407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cs-CZ" b="1" dirty="0" smtClean="0">
                    <a:solidFill>
                      <a:srgbClr val="7030A0"/>
                    </a:solidFill>
                  </a:rPr>
                  <a:t>Vlastnosti geometrických posloupností</a:t>
                </a:r>
                <a:endParaRPr lang="cs-CZ" dirty="0" smtClean="0">
                  <a:solidFill>
                    <a:srgbClr val="7030A0"/>
                  </a:solidFill>
                </a:endParaRPr>
              </a:p>
              <a:p>
                <a:pPr marL="0" indent="0">
                  <a:buNone/>
                </a:pPr>
                <a:r>
                  <a:rPr lang="cs-CZ" sz="3000" dirty="0" smtClean="0"/>
                  <a:t>Geometrická posloupnost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 smtClean="0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cs-CZ" sz="3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cs-CZ" sz="3000" i="1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cs-CZ" sz="3000" i="1"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/>
                  <a:t> s kvocientem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𝑞</m:t>
                    </m:r>
                  </m:oMath>
                </a14:m>
                <a:r>
                  <a:rPr lang="cs-CZ" sz="3000" dirty="0" smtClean="0"/>
                  <a:t> </a:t>
                </a:r>
                <a:r>
                  <a:rPr lang="cs-CZ" sz="3000" b="1" dirty="0" smtClean="0"/>
                  <a:t>je</a:t>
                </a:r>
                <a:br>
                  <a:rPr lang="cs-CZ" sz="3000" b="1" dirty="0" smtClean="0"/>
                </a:br>
                <a:r>
                  <a:rPr lang="cs-CZ" sz="3000" dirty="0" smtClean="0"/>
                  <a:t/>
                </a:r>
                <a:br>
                  <a:rPr lang="cs-CZ" sz="3000" dirty="0" smtClean="0"/>
                </a:br>
                <a:r>
                  <a:rPr lang="cs-CZ" sz="3000" dirty="0" smtClean="0"/>
                  <a:t>a) </a:t>
                </a:r>
                <a:r>
                  <a:rPr lang="cs-CZ" sz="3000" b="1" dirty="0" smtClean="0"/>
                  <a:t>rostoucí</a:t>
                </a:r>
                <a:r>
                  <a:rPr lang="cs-CZ" sz="3000" dirty="0" smtClean="0"/>
                  <a:t>, právě když</a:t>
                </a:r>
                <a:br>
                  <a:rPr lang="cs-CZ" sz="3000" dirty="0" smtClean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i="1" smtClean="0">
                        <a:latin typeface="Cambria Math"/>
                        <a:ea typeface="Cambria Math"/>
                      </a:rPr>
                      <m:t>&gt;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0,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𝑞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&gt;1</m:t>
                    </m:r>
                  </m:oMath>
                </a14:m>
                <a:r>
                  <a:rPr lang="cs-CZ" sz="3000" dirty="0" smtClean="0"/>
                  <a:t> nebo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i="1" smtClean="0">
                        <a:latin typeface="Cambria Math"/>
                        <a:ea typeface="Cambria Math"/>
                      </a:rPr>
                      <m:t>&lt;</m:t>
                    </m:r>
                    <m:r>
                      <a:rPr lang="cs-CZ" sz="3000" i="1">
                        <a:latin typeface="Cambria Math"/>
                        <a:ea typeface="Cambria Math"/>
                      </a:rPr>
                      <m:t>0,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 0&lt;</m:t>
                    </m:r>
                    <m:r>
                      <a:rPr lang="cs-CZ" sz="3000" i="1">
                        <a:latin typeface="Cambria Math"/>
                        <a:ea typeface="Cambria Math"/>
                      </a:rPr>
                      <m:t>𝑞</m:t>
                    </m:r>
                    <m:r>
                      <a:rPr lang="cs-CZ" sz="3000" i="1" smtClean="0">
                        <a:latin typeface="Cambria Math"/>
                        <a:ea typeface="Cambria Math"/>
                      </a:rPr>
                      <m:t>&lt;</m:t>
                    </m:r>
                    <m:r>
                      <a:rPr lang="cs-CZ" sz="3000" i="1">
                        <a:latin typeface="Cambria Math"/>
                        <a:ea typeface="Cambria Math"/>
                      </a:rPr>
                      <m:t>1</m:t>
                    </m:r>
                  </m:oMath>
                </a14:m>
                <a:r>
                  <a:rPr lang="cs-CZ" sz="3000" dirty="0" smtClean="0"/>
                  <a:t>,</a:t>
                </a:r>
                <a:br>
                  <a:rPr lang="cs-CZ" sz="3000" dirty="0" smtClean="0"/>
                </a:br>
                <a:r>
                  <a:rPr lang="cs-CZ" sz="3000" dirty="0" smtClean="0"/>
                  <a:t/>
                </a:r>
                <a:br>
                  <a:rPr lang="cs-CZ" sz="3000" dirty="0" smtClean="0"/>
                </a:br>
                <a:r>
                  <a:rPr lang="cs-CZ" sz="3000" dirty="0" smtClean="0"/>
                  <a:t>b) </a:t>
                </a:r>
                <a:r>
                  <a:rPr lang="cs-CZ" sz="3000" b="1" dirty="0" smtClean="0"/>
                  <a:t>klesající</a:t>
                </a:r>
                <a:r>
                  <a:rPr lang="cs-CZ" sz="3000" dirty="0" smtClean="0"/>
                  <a:t>, právě když</a:t>
                </a:r>
                <a:br>
                  <a:rPr lang="cs-CZ" sz="3000" dirty="0" smtClean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i="1" smtClean="0">
                        <a:latin typeface="Cambria Math"/>
                        <a:ea typeface="Cambria Math"/>
                      </a:rPr>
                      <m:t>&gt;</m:t>
                    </m:r>
                    <m:r>
                      <a:rPr lang="cs-CZ" sz="3000" i="1">
                        <a:latin typeface="Cambria Math"/>
                        <a:ea typeface="Cambria Math"/>
                      </a:rPr>
                      <m:t>0,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 </m:t>
                    </m:r>
                    <m:r>
                      <a:rPr lang="cs-CZ" sz="3000" i="1">
                        <a:latin typeface="Cambria Math"/>
                        <a:ea typeface="Cambria Math"/>
                      </a:rPr>
                      <m:t>0&lt;</m:t>
                    </m:r>
                    <m:r>
                      <a:rPr lang="cs-CZ" sz="3000" i="1">
                        <a:latin typeface="Cambria Math"/>
                        <a:ea typeface="Cambria Math"/>
                      </a:rPr>
                      <m:t>𝑞</m:t>
                    </m:r>
                    <m:r>
                      <a:rPr lang="cs-CZ" sz="3000" i="1">
                        <a:latin typeface="Cambria Math"/>
                        <a:ea typeface="Cambria Math"/>
                      </a:rPr>
                      <m:t>&lt;1</m:t>
                    </m:r>
                  </m:oMath>
                </a14:m>
                <a:r>
                  <a:rPr lang="cs-CZ" sz="3000" dirty="0" smtClean="0"/>
                  <a:t> nebo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i="1" smtClean="0">
                        <a:latin typeface="Cambria Math"/>
                        <a:ea typeface="Cambria Math"/>
                      </a:rPr>
                      <m:t>&lt;</m:t>
                    </m:r>
                    <m:r>
                      <a:rPr lang="cs-CZ" sz="3000" i="1">
                        <a:latin typeface="Cambria Math"/>
                        <a:ea typeface="Cambria Math"/>
                      </a:rPr>
                      <m:t>0,</m:t>
                    </m:r>
                    <m:r>
                      <a:rPr lang="cs-CZ" sz="3000" i="1">
                        <a:latin typeface="Cambria Math"/>
                        <a:ea typeface="Cambria Math"/>
                      </a:rPr>
                      <m:t>𝑞</m:t>
                    </m:r>
                    <m:r>
                      <a:rPr lang="cs-CZ" sz="3000" i="1">
                        <a:latin typeface="Cambria Math"/>
                        <a:ea typeface="Cambria Math"/>
                      </a:rPr>
                      <m:t>&gt;1</m:t>
                    </m:r>
                  </m:oMath>
                </a14:m>
                <a:r>
                  <a:rPr lang="cs-CZ" sz="3000" dirty="0" smtClean="0"/>
                  <a:t>.</a:t>
                </a:r>
                <a:endParaRPr lang="cs-CZ" sz="3000" dirty="0"/>
              </a:p>
            </p:txBody>
          </p:sp>
        </mc:Choice>
        <mc:Fallback xmlns="">
          <p:sp>
            <p:nvSpPr>
              <p:cNvPr id="6" name="Zástupný symbol pro obsah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260649"/>
                <a:ext cx="8435280" cy="3672407"/>
              </a:xfrm>
              <a:blipFill rotWithShape="1">
                <a:blip r:embed="rId2"/>
                <a:stretch>
                  <a:fillRect l="-1806" t="-3488" r="-361" b="-664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Zástupný symbol pro obsah 5"/>
          <p:cNvSpPr txBox="1">
            <a:spLocks/>
          </p:cNvSpPr>
          <p:nvPr/>
        </p:nvSpPr>
        <p:spPr>
          <a:xfrm>
            <a:off x="441896" y="4149080"/>
            <a:ext cx="8229600" cy="25922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sz="3000" dirty="0" smtClean="0"/>
              <a:t>Ke každému z uvedených příkladů vymyslete příslušnou geometrickou posloupnost a znázorněte ji graficky v pravoúhlé soustavě souřadnic.</a:t>
            </a:r>
          </a:p>
          <a:p>
            <a:pPr marL="0" indent="0">
              <a:buNone/>
            </a:pPr>
            <a:r>
              <a:rPr lang="cs-CZ" sz="3000" dirty="0" smtClean="0"/>
              <a:t>Učiňte tak i v případě následujících vět, které se vyslovují k omezenosti geometrických posloupností.</a:t>
            </a:r>
          </a:p>
        </p:txBody>
      </p:sp>
    </p:spTree>
    <p:extLst>
      <p:ext uri="{BB962C8B-B14F-4D97-AF65-F5344CB8AC3E}">
        <p14:creationId xmlns:p14="http://schemas.microsoft.com/office/powerpoint/2010/main" val="742321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/>
    </p:bldLst>
  </p:timing>
</p:sld>
</file>

<file path=ppt/theme/theme1.xml><?xml version="1.0" encoding="utf-8"?>
<a:theme xmlns:a="http://schemas.openxmlformats.org/drawingml/2006/main" name="Motiv1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Motiv1</Template>
  <TotalTime>809</TotalTime>
  <Words>864</Words>
  <Application>Microsoft Office PowerPoint</Application>
  <PresentationFormat>Předvádění na obrazovce (4:3)</PresentationFormat>
  <Paragraphs>72</Paragraphs>
  <Slides>13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4" baseType="lpstr">
      <vt:lpstr>Motiv1</vt:lpstr>
      <vt:lpstr>Prezentace aplikace PowerPoint</vt:lpstr>
      <vt:lpstr>Prezentace aplikace PowerPoint</vt:lpstr>
      <vt:lpstr>Věty platné pro geometrické posloupnosti (II)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MP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Věty platné pro geometrické posloupnosti (I)</dc:title>
  <dc:creator>MP</dc:creator>
  <cp:lastModifiedBy>Gymnazium Fr. Zivneho</cp:lastModifiedBy>
  <cp:revision>27</cp:revision>
  <dcterms:created xsi:type="dcterms:W3CDTF">2013-09-04T17:18:48Z</dcterms:created>
  <dcterms:modified xsi:type="dcterms:W3CDTF">2013-12-06T06:31:45Z</dcterms:modified>
</cp:coreProperties>
</file>