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C635A-5B5B-46AD-B062-5D0EEB888CF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C1F08-C6DB-4AC5-B157-F440345D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080191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Věty platné pro aritmetické posloupnosti (II)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VY_32_INOVACE_MA.PD.10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3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4482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Uveďme ještě jednu větu, která platí v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None/>
                </a:pPr>
                <a:r>
                  <a:rPr lang="cs-CZ" sz="3000" dirty="0" smtClean="0"/>
                  <a:t>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 v AP platí: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 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448271"/>
              </a:xfrm>
              <a:blipFill rotWithShape="1">
                <a:blip r:embed="rId2"/>
                <a:stretch>
                  <a:fillRect l="-1704" t="-29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2780928"/>
                <a:ext cx="8229600" cy="2520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Pokud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cs-CZ" sz="3000" dirty="0" smtClean="0"/>
                  <a:t> zvolíme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, dostaneme vztah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 , který říká, že počínaje druhým členem je každý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AP roven aritmetickému průměru sousedních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 Odtud je také název pro aritmetickou posloupnost.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2780928"/>
                <a:ext cx="8229600" cy="2520280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831" b="-41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44380" y="5301208"/>
                <a:ext cx="8229600" cy="14041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Platí tedy např.: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8</m:t>
                            </m:r>
                          </m:sub>
                        </m:sSub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9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10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11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</a:t>
                </a:r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301208"/>
                <a:ext cx="8229600" cy="1404156"/>
              </a:xfrm>
              <a:prstGeom prst="rect">
                <a:avLst/>
              </a:prstGeom>
              <a:blipFill rotWithShape="1">
                <a:blip r:embed="rId4"/>
                <a:stretch>
                  <a:fillRect l="-1778" t="-5217" b="-4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050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9"/>
                <a:ext cx="8507288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součet prvních 13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13</m:t>
                        </m:r>
                      </m:sub>
                    </m:sSub>
                  </m:oMath>
                </a14:m>
                <a:r>
                  <a:rPr lang="cs-CZ" sz="3000" dirty="0" smtClean="0"/>
                  <a:t> AP, ve které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9"/>
                <a:ext cx="8507288" cy="1584175"/>
              </a:xfrm>
              <a:blipFill rotWithShape="1">
                <a:blip r:embed="rId2"/>
                <a:stretch>
                  <a:fillRect l="-1864" t="-8077" r="-72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772816"/>
                <a:ext cx="869962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cs-CZ" sz="2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b="0" i="1" smtClean="0">
                                <a:latin typeface="Cambria Math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2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b="0" i="1" smtClean="0">
                                <a:latin typeface="Cambria Math"/>
                              </a:rPr>
                              <m:t>10</m:t>
                            </m:r>
                          </m:sub>
                        </m:sSub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i="1"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r>
                          <a:rPr lang="cs-CZ" sz="2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8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800" i="1">
                                <a:latin typeface="Cambria Math"/>
                              </a:rPr>
                              <m:t>8</m:t>
                            </m:r>
                          </m:sub>
                        </m:sSub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dirty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 dirty="0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dirty="0">
                        <a:latin typeface="Cambria Math"/>
                        <a:ea typeface="Cambria Math"/>
                      </a:rPr>
                      <m:t>2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cs-CZ" sz="2600" i="1" dirty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i="1" dirty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12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i="1" dirty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cs-CZ" sz="2600" b="0" i="1" dirty="0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i="1" dirty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cs-CZ" sz="26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 dirty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  <a:ea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772816"/>
                <a:ext cx="8699620" cy="1800200"/>
              </a:xfrm>
              <a:prstGeom prst="rect">
                <a:avLst/>
              </a:prstGeom>
              <a:blipFill rotWithShape="1">
                <a:blip r:embed="rId3"/>
                <a:stretch>
                  <a:fillRect l="-1822" t="-4068" b="-3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23803" y="3613674"/>
                <a:ext cx="8520108" cy="1063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dosazení do rovnosti v zadání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90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5</m:t>
                    </m:r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Dále také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cs-CZ" sz="2600" dirty="0" smtClean="0"/>
                  <a:t>. 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03" y="3613674"/>
                <a:ext cx="8520108" cy="1063104"/>
              </a:xfrm>
              <a:prstGeom prst="rect">
                <a:avLst/>
              </a:prstGeom>
              <a:blipFill rotWithShape="1">
                <a:blip r:embed="rId4"/>
                <a:stretch>
                  <a:fillRect l="-1288" t="-4598" b="-57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4380" y="4877503"/>
                <a:ext cx="8229600" cy="7989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13</m:t>
                            </m:r>
                          </m:sub>
                        </m:sSub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=13∙15=195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877503"/>
                <a:ext cx="8229600" cy="798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76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12</m:t>
                        </m:r>
                      </m:sub>
                    </m:sSub>
                  </m:oMath>
                </a14:m>
                <a:r>
                  <a:rPr lang="cs-CZ" sz="3000" dirty="0" smtClean="0"/>
                  <a:t>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=−7,2, 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=5,1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  <m:r>
                      <a:rPr lang="cs-CZ" sz="3000" i="1">
                        <a:latin typeface="Cambria Math"/>
                      </a:rPr>
                      <m:t>=−0,1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−6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Vypočítejte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12</m:t>
                        </m:r>
                      </m:sub>
                    </m:sSub>
                  </m:oMath>
                </a14:m>
                <a:r>
                  <a:rPr lang="cs-CZ" sz="3000" dirty="0" smtClean="0"/>
                  <a:t>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je: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−5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=2−</m:t>
                    </m:r>
                    <m:r>
                      <a:rPr lang="cs-CZ" sz="3000" b="0" i="1" smtClean="0">
                        <a:latin typeface="Cambria Math"/>
                      </a:rPr>
                      <m:t>0,</m:t>
                    </m:r>
                    <m:r>
                      <a:rPr lang="cs-CZ" sz="3000" i="1">
                        <a:latin typeface="Cambria Math"/>
                      </a:rPr>
                      <m:t>5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/>
                  <a:t>Vypočítejte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/>
                  <a:t>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ve které je</a:t>
                </a:r>
                <a:r>
                  <a:rPr lang="cs-CZ" sz="3000" dirty="0" smtClean="0"/>
                  <a:t>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0" smtClean="0">
                        <a:latin typeface="Cambria Math"/>
                      </a:rPr>
                      <m:t>2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−8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cs-CZ" sz="3000" dirty="0" smtClean="0"/>
                  <a:t>3.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3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53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Vypočítejte součet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20</m:t>
                        </m:r>
                      </m:sub>
                    </m:sSub>
                  </m:oMath>
                </a14:m>
                <a:r>
                  <a:rPr lang="cs-CZ" sz="3000" dirty="0" smtClean="0"/>
                  <a:t>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je: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=37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=69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=−4,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=0,7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V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+5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. Určete její první čtyři členy a diferenci.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Je dána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−26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 Vypočítejte součet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63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V AP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=2,1,;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=3,6</m:t>
                    </m:r>
                  </m:oMath>
                </a14:m>
                <a:r>
                  <a:rPr lang="cs-CZ" sz="3000" dirty="0" smtClean="0"/>
                  <a:t>. Kolik prvních členů této posloupnosti je třeba minimálně sečíst, aby byl součet větší než 213?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 r="-15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06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Věty platné pro aritmetické posloupnosti (II)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50911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Než vyslovíme další z vět, které platí pro aritmetické posloupnosti, zastavme se u jedné historky, která se traduje.</a:t>
            </a:r>
            <a:endParaRPr lang="cs-CZ" sz="3000" dirty="0"/>
          </a:p>
        </p:txBody>
      </p:sp>
      <p:sp>
        <p:nvSpPr>
          <p:cNvPr id="11" name="Zástupný symbol pro obsah 4"/>
          <p:cNvSpPr txBox="1">
            <a:spLocks/>
          </p:cNvSpPr>
          <p:nvPr/>
        </p:nvSpPr>
        <p:spPr>
          <a:xfrm>
            <a:off x="450911" y="2852936"/>
            <a:ext cx="8229600" cy="296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O slavném německém matematikovi K. F. Gaussovi se vypráví tento příběh. Když byl Gauss malým žáčkem, zadal jeho učitel při hodině matematiky namáhavý a zdlouhavý úkol: vypočítat součet všech přirozených čísel od 1 do 100. Žák Gauss prý ale vzápětí prohlásil: „Je to 5 050.“</a:t>
            </a:r>
          </a:p>
        </p:txBody>
      </p:sp>
      <p:sp>
        <p:nvSpPr>
          <p:cNvPr id="7" name="Zástupný symbol pro obsah 4"/>
          <p:cNvSpPr txBox="1">
            <a:spLocks/>
          </p:cNvSpPr>
          <p:nvPr/>
        </p:nvSpPr>
        <p:spPr>
          <a:xfrm>
            <a:off x="450911" y="5661248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Pokuste se tuto úlohu vyřešit, aniž byste postupně sčítali všechna přirozená čísla od 1 do 100.</a:t>
            </a:r>
          </a:p>
        </p:txBody>
      </p:sp>
    </p:spTree>
    <p:extLst>
      <p:ext uri="{BB962C8B-B14F-4D97-AF65-F5344CB8AC3E}">
        <p14:creationId xmlns:p14="http://schemas.microsoft.com/office/powerpoint/2010/main" val="279417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579296" cy="201622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Úlohu, kterou jste řešili, lze formulovat také takto: určete součet prvních 100 členů posloupnosti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 Jedná se o aritmetickou posloupnost, ve které platí: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=2,…,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99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=99,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=100;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579296" cy="2016224"/>
              </a:xfrm>
              <a:blipFill rotWithShape="1">
                <a:blip r:embed="rId2"/>
                <a:stretch>
                  <a:fillRect l="-1635" t="-3625" r="-1564" b="-48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0708" y="2357264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Úlohu ještě zobecníme a odvodíme vzorec pro součet prvních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členů aritmetické posloupnosti.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2357264"/>
                <a:ext cx="8229600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60708" y="3365376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Vypočítejte součet </a:t>
                </a:r>
                <a:r>
                  <a:rPr lang="cs-CZ" sz="3000" dirty="0"/>
                  <a:t>prvních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/>
                  <a:t> členů aritmetické </a:t>
                </a:r>
                <a:r>
                  <a:rPr lang="cs-CZ" sz="3000" dirty="0" smtClean="0"/>
                  <a:t>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3365376"/>
                <a:ext cx="8229600" cy="100811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0708" y="4428976"/>
                <a:ext cx="8229600" cy="24290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Máme vypočítat součet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=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. Tento součet přepíšeme ještě jinak, a to takto: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. Sečtením levých </a:t>
                </a:r>
                <a:br>
                  <a:rPr lang="cs-CZ" sz="3000" dirty="0" smtClean="0"/>
                </a:br>
                <a:r>
                  <a:rPr lang="cs-CZ" sz="3000" dirty="0" smtClean="0"/>
                  <a:t>a pravých stran dostaneme: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4428976"/>
                <a:ext cx="8229600" cy="2429024"/>
              </a:xfrm>
              <a:prstGeom prst="rect">
                <a:avLst/>
              </a:prstGeom>
              <a:blipFill rotWithShape="1">
                <a:blip r:embed="rId5"/>
                <a:stretch>
                  <a:fillRect l="-1778" t="-5025" b="-40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49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0708" y="260648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cs-CZ" sz="3000" b="0" i="1" smtClean="0">
                        <a:latin typeface="Cambria Math"/>
                      </a:rPr>
                      <m:t>+…+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260648"/>
                <a:ext cx="8229600" cy="576064"/>
              </a:xfrm>
              <a:prstGeom prst="rect">
                <a:avLst/>
              </a:prstGeom>
              <a:blipFill rotWithShape="1">
                <a:blip r:embed="rId2"/>
                <a:stretch>
                  <a:fillRect t="-12766" b="-297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60708" y="980728"/>
                <a:ext cx="8229600" cy="360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Pokud vyjádříme každý člen pomocí prvního členu </a:t>
                </a:r>
                <a:br>
                  <a:rPr lang="cs-CZ" sz="3000" dirty="0" smtClean="0"/>
                </a:br>
                <a:r>
                  <a:rPr lang="cs-CZ" sz="3000" dirty="0" smtClean="0"/>
                  <a:t>a diference </a:t>
                </a:r>
                <a:br>
                  <a:rPr lang="cs-CZ" sz="3000" dirty="0" smtClean="0"/>
                </a:br>
                <a:r>
                  <a:rPr lang="cs-CZ" sz="3000" dirty="0" smtClean="0"/>
                  <a:t>(např.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3000" b="0" dirty="0" smtClean="0">
                    <a:ea typeface="Cambria Math"/>
                  </a:rPr>
                  <a:t/>
                </a:r>
                <a:br>
                  <a:rPr lang="cs-CZ" sz="3000" b="0" dirty="0" smtClean="0">
                    <a:ea typeface="Cambria Math"/>
                  </a:rPr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), dostáváme po úpravě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i="1">
                        <a:latin typeface="Cambria Math"/>
                      </a:rPr>
                      <m:t>+…+</m:t>
                    </m:r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/>
                  <a:t>, kde na pravé straně je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sčítanců (dvojčlenů </a:t>
                </a:r>
                <a:br>
                  <a:rPr lang="cs-CZ" sz="3000" dirty="0" smtClean="0"/>
                </a:br>
                <a:r>
                  <a:rPr lang="cs-CZ" sz="3000" dirty="0" smtClean="0"/>
                  <a:t>v závorkách).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980728"/>
                <a:ext cx="8229600" cy="360040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390" b="-20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0708" y="4437112"/>
                <a:ext cx="8359764" cy="24208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Platí tedy, že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/>
                  <a:t> a odtud již máme hledaný vzorec pro součet prvních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členů aritmetické posloupnosti: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" y="4437112"/>
                <a:ext cx="8359764" cy="2420888"/>
              </a:xfrm>
              <a:prstGeom prst="rect">
                <a:avLst/>
              </a:prstGeom>
              <a:blipFill rotWithShape="1">
                <a:blip r:embed="rId4"/>
                <a:stretch>
                  <a:fillRect l="-1751" t="-3023" r="-13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51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32403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součtu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cs-CZ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cs-CZ" b="1" dirty="0" smtClean="0">
                    <a:solidFill>
                      <a:srgbClr val="7030A0"/>
                    </a:solidFill>
                  </a:rPr>
                  <a:t> prvních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rgbClr val="7030A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cs-CZ" b="1" dirty="0" smtClean="0">
                    <a:solidFill>
                      <a:srgbClr val="7030A0"/>
                    </a:solidFill>
                  </a:rPr>
                  <a:t> členů aritmetické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aritmetické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zadaným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n-tým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platí pro součet prvních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vzorec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3240359"/>
              </a:xfrm>
              <a:blipFill rotWithShape="1">
                <a:blip r:embed="rId2"/>
                <a:stretch>
                  <a:fillRect l="-1852" t="-2260" b="-1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3861048"/>
                <a:ext cx="8229600" cy="2880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Uvedený vztah můžeme také upravit užitím vztahu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8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800" dirty="0"/>
                  <a:t> </a:t>
                </a:r>
                <a:r>
                  <a:rPr lang="cs-CZ" sz="2800" dirty="0" smtClean="0"/>
                  <a:t>následovně: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cs-CZ" sz="30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cs-CZ" sz="30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cs-CZ" sz="30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000" b="0" i="1" smtClean="0">
                              <a:latin typeface="Cambria Math"/>
                            </a:rPr>
                            <m:t>𝑛</m:t>
                          </m:r>
                        </m:num>
                        <m:den>
                          <m:r>
                            <a:rPr lang="cs-CZ" sz="3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30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cs-CZ" sz="3000" i="1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3861048"/>
                <a:ext cx="8229600" cy="2880320"/>
              </a:xfrm>
              <a:prstGeom prst="rect">
                <a:avLst/>
              </a:prstGeom>
              <a:blipFill rotWithShape="1">
                <a:blip r:embed="rId3"/>
                <a:stretch>
                  <a:fillRect l="-1704" t="-25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62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5121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1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Vypočítejte součet všech lichých přirozených čísel menších než 370.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700808"/>
                <a:ext cx="8376092" cy="20162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Máme vypočítat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1+3+5+…+367+369</m:t>
                    </m:r>
                  </m:oMath>
                </a14:m>
                <a:r>
                  <a:rPr lang="cs-CZ" sz="2600" dirty="0" smtClean="0"/>
                  <a:t>. Máme tedy AP,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=1,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=369</m:t>
                    </m:r>
                  </m:oMath>
                </a14:m>
                <a:r>
                  <a:rPr lang="cs-CZ" sz="2600" dirty="0" smtClean="0"/>
                  <a:t>. Musíme určit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, tedy zjistit, kolikátý člen je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369</m:t>
                    </m:r>
                  </m:oMath>
                </a14:m>
                <a:r>
                  <a:rPr lang="cs-CZ" sz="2600" dirty="0" smtClean="0"/>
                  <a:t>, kolik členů budeme sčítat.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700808"/>
                <a:ext cx="8376092" cy="2016224"/>
              </a:xfrm>
              <a:prstGeom prst="rect">
                <a:avLst/>
              </a:prstGeom>
              <a:blipFill rotWithShape="1">
                <a:blip r:embed="rId2"/>
                <a:stretch>
                  <a:fillRect l="-1892" t="-6042" b="-48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573016"/>
                <a:ext cx="8520108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cs-CZ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cs-CZ" sz="2600" i="1">
                          <a:latin typeface="Cambria Math"/>
                        </a:rPr>
                        <m:t>𝑑</m:t>
                      </m:r>
                      <m:r>
                        <a:rPr lang="cs-CZ" sz="2600" i="1" smtClean="0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369=1+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∙2⇒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=185⇒</m:t>
                      </m:r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573016"/>
                <a:ext cx="8520108" cy="5760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79606" y="4033214"/>
                <a:ext cx="8376092" cy="936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 smtClean="0">
                            <a:latin typeface="Cambria Math"/>
                            <a:ea typeface="Cambria Math"/>
                          </a:rPr>
                          <m:t>⇒</m:t>
                        </m:r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185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369</m:t>
                    </m:r>
                  </m:oMath>
                </a14:m>
                <a:r>
                  <a:rPr lang="cs-CZ" sz="2600" dirty="0" smtClean="0"/>
                  <a:t>. Nyní už můžeme dosadit do vzorce pro součet prvních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členů AP.</a:t>
                </a: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06" y="4033214"/>
                <a:ext cx="8376092" cy="936104"/>
              </a:xfrm>
              <a:prstGeom prst="rect">
                <a:avLst/>
              </a:prstGeom>
              <a:blipFill rotWithShape="1">
                <a:blip r:embed="rId4"/>
                <a:stretch>
                  <a:fillRect l="-1310" t="-5229" r="-1820" b="-117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79606" y="4941168"/>
                <a:ext cx="8376092" cy="7560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185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185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369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=34 225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06" y="4941168"/>
                <a:ext cx="8376092" cy="7560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4380" y="569725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Součet všech lichých přirozených čísel menších než 370 je 34 225.</a:t>
            </a:r>
          </a:p>
        </p:txBody>
      </p:sp>
    </p:spTree>
    <p:extLst>
      <p:ext uri="{BB962C8B-B14F-4D97-AF65-F5344CB8AC3E}">
        <p14:creationId xmlns:p14="http://schemas.microsoft.com/office/powerpoint/2010/main" val="8880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60486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Vypočítejte součet: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všech sudých přirozených čísel menších než 371. (Pokuste se najít dva způsoby řešení, v jednom využijte výsledek řešeného příkladu 1.),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všech dvojciferných přirozených čísel,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všech trojciferných násobků čísla 8,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všech členů konečné AP: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,1,…,3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 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6048671"/>
              </a:xfrm>
              <a:blipFill rotWithShape="1">
                <a:blip r:embed="rId2"/>
                <a:stretch>
                  <a:fillRect l="-1793" t="-1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20546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690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9"/>
                <a:ext cx="8507288" cy="194421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3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Kolik prvních členů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=8,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=18</m:t>
                    </m:r>
                  </m:oMath>
                </a14:m>
                <a:r>
                  <a:rPr lang="cs-CZ" sz="3000" dirty="0" smtClean="0"/>
                  <a:t> je třeba sečíst, aby součet byl větší než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100</m:t>
                    </m:r>
                  </m:oMath>
                </a14:m>
                <a:r>
                  <a:rPr lang="cs-CZ" sz="3000" dirty="0" smtClean="0"/>
                  <a:t> a menší než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110</m:t>
                    </m:r>
                  </m:oMath>
                </a14:m>
                <a:r>
                  <a:rPr lang="cs-CZ" sz="3000" dirty="0" smtClean="0"/>
                  <a:t>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9"/>
                <a:ext cx="8507288" cy="1944215"/>
              </a:xfrm>
              <a:blipFill rotWithShape="1">
                <a:blip r:embed="rId2"/>
                <a:stretch>
                  <a:fillRect l="-1864" t="-6583" r="-1935" b="-53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060848"/>
                <a:ext cx="8376092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i="1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060848"/>
                <a:ext cx="8376092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892" t="-7273" b="-1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013968"/>
                <a:ext cx="8520108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+9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=−10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013968"/>
                <a:ext cx="8520108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79606" y="3501008"/>
                <a:ext cx="8376092" cy="4320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Hledáme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aby platilo,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100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&lt;110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06" y="3501008"/>
                <a:ext cx="8376092" cy="432048"/>
              </a:xfrm>
              <a:prstGeom prst="rect">
                <a:avLst/>
              </a:prstGeom>
              <a:blipFill rotWithShape="1">
                <a:blip r:embed="rId5"/>
                <a:stretch>
                  <a:fillRect l="-1310" t="-11268" b="-492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79606" y="3933056"/>
                <a:ext cx="8376092" cy="6300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cs-CZ" sz="2600" b="0" i="1" smtClean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−11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06" y="3933056"/>
                <a:ext cx="8376092" cy="630070"/>
              </a:xfrm>
              <a:prstGeom prst="rect">
                <a:avLst/>
              </a:prstGeom>
              <a:blipFill rotWithShape="1">
                <a:blip r:embed="rId6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4380" y="4563126"/>
                <a:ext cx="8229600" cy="11701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V množině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řešíme soustavu dvou kvadratických nerovnic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−11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100</m:t>
                    </m:r>
                  </m:oMath>
                </a14:m>
                <a:r>
                  <a:rPr lang="cs-CZ" sz="2600" dirty="0" smtClean="0"/>
                  <a:t> a zároveň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−11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110</m:t>
                    </m:r>
                  </m:oMath>
                </a14:m>
                <a:r>
                  <a:rPr lang="cs-CZ" sz="2600" dirty="0" smtClean="0"/>
                  <a:t>, jejímž řešením je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</a:rPr>
                      <m:t>n</m:t>
                    </m:r>
                    <m:r>
                      <a:rPr lang="cs-CZ" sz="2600" b="0" i="0" smtClean="0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17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563126"/>
                <a:ext cx="8229600" cy="1170130"/>
              </a:xfrm>
              <a:prstGeom prst="rect">
                <a:avLst/>
              </a:prstGeom>
              <a:blipFill rotWithShape="1">
                <a:blip r:embed="rId7"/>
                <a:stretch>
                  <a:fillRect l="-1333" t="-7853" b="-130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44380" y="5619509"/>
                <a:ext cx="8376092" cy="11701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=−10+16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∙2=22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17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−10+22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=102</m:t>
                    </m:r>
                  </m:oMath>
                </a14:m>
                <a:r>
                  <a:rPr lang="cs-CZ" sz="2600" dirty="0" smtClean="0"/>
                  <a:t>, což je číslo větší než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100</m:t>
                    </m:r>
                  </m:oMath>
                </a14:m>
                <a:r>
                  <a:rPr lang="cs-CZ" sz="2600" dirty="0" smtClean="0"/>
                  <a:t> a menší než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110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619509"/>
                <a:ext cx="8376092" cy="1170130"/>
              </a:xfrm>
              <a:prstGeom prst="rect">
                <a:avLst/>
              </a:prstGeom>
              <a:blipFill rotWithShape="1">
                <a:blip r:embed="rId8"/>
                <a:stretch>
                  <a:fillRect l="-1310" r="-73" b="-31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228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2195</TotalTime>
  <Words>1324</Words>
  <Application>Microsoft Office PowerPoint</Application>
  <PresentationFormat>Předvádění na obrazovce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Motiv1</vt:lpstr>
      <vt:lpstr>Prezentace aplikace PowerPoint</vt:lpstr>
      <vt:lpstr>Prezentace aplikace PowerPoint</vt:lpstr>
      <vt:lpstr>Věty platné pro aritmetické posloupnosti (II)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Věty platné pro aritmetické posloupnosti (II)</dc:title>
  <dc:creator>MP</dc:creator>
  <cp:lastModifiedBy>Gymnazium Fr. Zivneho</cp:lastModifiedBy>
  <cp:revision>43</cp:revision>
  <dcterms:created xsi:type="dcterms:W3CDTF">2013-08-27T22:30:47Z</dcterms:created>
  <dcterms:modified xsi:type="dcterms:W3CDTF">2013-12-06T06:28:18Z</dcterms:modified>
</cp:coreProperties>
</file>