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33EA8-1B79-47E0-8EF5-25D221D5CDA6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9354D-AE15-4C82-A1E8-12E86DD03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421544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Úlohy řešené pomocí aritmetických posloupností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VY_32_INOVACE_MA.PD.11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32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1006630"/>
            <a:ext cx="8413484" cy="5734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cs-CZ" sz="3000" dirty="0" smtClean="0"/>
              <a:t>V tabulce doplňte chybějící údaje o čtyřech AP.</a:t>
            </a:r>
            <a:br>
              <a:rPr lang="cs-CZ" sz="3000" dirty="0" smtClean="0"/>
            </a:b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9186223"/>
                  </p:ext>
                </p:extLst>
              </p:nvPr>
            </p:nvGraphicFramePr>
            <p:xfrm>
              <a:off x="1083796" y="2073999"/>
              <a:ext cx="7020000" cy="360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04000"/>
                    <a:gridCol w="1404000"/>
                    <a:gridCol w="1404000"/>
                    <a:gridCol w="1404000"/>
                    <a:gridCol w="1404000"/>
                  </a:tblGrid>
                  <a:tr h="72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18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330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11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−0,5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14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140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1 050</m:t>
                                </m:r>
                              </m:oMath>
                            </m:oMathPara>
                          </a14:m>
                          <a:endParaRPr lang="cs-CZ" sz="30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9186223"/>
                  </p:ext>
                </p:extLst>
              </p:nvPr>
            </p:nvGraphicFramePr>
            <p:xfrm>
              <a:off x="1083796" y="2073999"/>
              <a:ext cx="7020000" cy="360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04000"/>
                    <a:gridCol w="1404000"/>
                    <a:gridCol w="1404000"/>
                    <a:gridCol w="1404000"/>
                    <a:gridCol w="1404000"/>
                  </a:tblGrid>
                  <a:tr h="72000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35" r="-400870" b="-4008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00435" r="-300870" b="-4008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567" r="-199567" b="-4008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r="-100435" b="-4008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00870" r="-435" b="-400847"/>
                          </a:stretch>
                        </a:blipFill>
                      </a:tcPr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35" t="-100000" r="-400870" b="-3008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t="-100000" r="-100435" b="-3008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00870" t="-100000" r="-435" b="-300847"/>
                          </a:stretch>
                        </a:blipFill>
                      </a:tcPr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35" t="-198319" r="-400870" b="-198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567" t="-198319" r="-199567" b="-198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t="-198319" r="-100435" b="-198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35" t="-300847" r="-40087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00435" t="-300847" r="-30087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00870" t="-300847" r="-435" b="-100000"/>
                          </a:stretch>
                        </a:blipFill>
                      </a:tcPr>
                    </a:tc>
                  </a:tr>
                  <a:tr h="720000">
                    <a:tc>
                      <a:txBody>
                        <a:bodyPr/>
                        <a:lstStyle/>
                        <a:p>
                          <a:pPr algn="ctr"/>
                          <a:endParaRPr lang="cs-CZ" sz="3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cs-CZ" sz="3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99567" t="-400847" r="-1995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300870" t="-400847" r="-100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400870" t="-400847" r="-43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9582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Určete AP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), ve které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7</m:t>
                            </m:r>
                          </m:sub>
                        </m:sSub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19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=46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20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5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+7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=90;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=12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Určete všechny AP, u nichž je součet prvních tří členů 15 a součin těchto členů je 80.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V AP dělením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</m:oMath>
                </a14:m>
                <a:r>
                  <a:rPr lang="cs-CZ" sz="3000" dirty="0" smtClean="0"/>
                  <a:t>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3000" dirty="0" smtClean="0"/>
                  <a:t> vyšel podíl 5 a dělením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13</m:t>
                        </m:r>
                      </m:sub>
                    </m:sSub>
                  </m:oMath>
                </a14:m>
                <a:r>
                  <a:rPr lang="cs-CZ" sz="3000" dirty="0" smtClean="0"/>
                  <a:t>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cs-CZ" sz="3000" dirty="0" smtClean="0"/>
                  <a:t> jsme dostali neúplný podíl 2 se zbytkem 5.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V konečné AP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/>
                  <a:t> a poslední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=31</m:t>
                    </m:r>
                  </m:oMath>
                </a14:m>
                <a:r>
                  <a:rPr lang="cs-CZ" sz="3000" dirty="0" smtClean="0"/>
                  <a:t>. Určete všechny ostatní členy, je-li jejich součet čtyřikrát větší než součet dvou největších z nich.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237" r="-507" b="-199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412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5575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V AP,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=20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=−4</m:t>
                    </m:r>
                  </m:oMath>
                </a14:m>
                <a:r>
                  <a:rPr lang="cs-CZ" sz="3000" dirty="0" smtClean="0"/>
                  <a:t>, najděte člen, který je roven jedné čtrnáctině součtu všech předcházejících členů.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Ukažte, že v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3000" dirty="0" smtClean="0"/>
                  <a:t>. Z uvedeného plyne, že druhou mocninu každého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lze nahradit součtem lichých, po sobě jdoucích přirozených čísel, z nichž nejmenší je 1. Rozepište takto čísla 9, 25, 64 a 100. Co udává počet sčítanců takového součtu?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V AP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. Určete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a vzorec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cs-CZ" sz="3000" dirty="0" smtClean="0"/>
                  <a:t>Řešte v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cs-CZ" sz="3000" dirty="0" smtClean="0"/>
                  <a:t> rovnici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1+7+13+…+</m:t>
                    </m:r>
                    <m:r>
                      <a:rPr lang="cs-CZ" sz="3000" b="0" i="1" smtClean="0">
                        <a:latin typeface="Cambria Math"/>
                      </a:rPr>
                      <m:t>𝑥</m:t>
                    </m:r>
                    <m:r>
                      <a:rPr lang="cs-CZ" sz="3000" b="0" i="1" smtClean="0">
                        <a:latin typeface="Cambria Math"/>
                      </a:rPr>
                      <m:t>=1 160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5575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11" t="-1237" r="-17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9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5575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10"/>
                </a:pPr>
                <a:r>
                  <a:rPr lang="cs-CZ" sz="3000" dirty="0" smtClean="0"/>
                  <a:t>Mezi čísla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 </a:t>
                </a:r>
                <a:r>
                  <a:rPr lang="cs-CZ" sz="3000" dirty="0"/>
                  <a:t>a </a:t>
                </a:r>
                <a14:m>
                  <m:oMath xmlns:m="http://schemas.openxmlformats.org/officeDocument/2006/math">
                    <m:r>
                      <a:rPr lang="cs-CZ" sz="3000" b="0" i="0" smtClean="0">
                        <a:latin typeface="Cambria Math"/>
                      </a:rPr>
                      <m:t>2</m:t>
                    </m:r>
                    <m:r>
                      <a:rPr lang="cs-CZ" sz="3000" b="0" i="1" smtClean="0">
                        <a:latin typeface="Cambria Math"/>
                      </a:rPr>
                      <m:t>5</m:t>
                    </m:r>
                  </m:oMath>
                </a14:m>
                <a:r>
                  <a:rPr lang="cs-CZ" sz="3000" dirty="0"/>
                  <a:t> vložte několik čísel tak, aby spolu </a:t>
                </a:r>
                <a:br>
                  <a:rPr lang="cs-CZ" sz="3000" dirty="0"/>
                </a:br>
                <a:r>
                  <a:rPr lang="cs-CZ" sz="3000" dirty="0"/>
                  <a:t>s danými čísly tvořila po sobě jdoucí členy AP a aby součet daných i vložených čísel byl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117</m:t>
                    </m:r>
                  </m:oMath>
                </a14:m>
                <a:r>
                  <a:rPr lang="cs-CZ" sz="3000" dirty="0" smtClean="0"/>
                  <a:t>. </a:t>
                </a:r>
                <a:r>
                  <a:rPr lang="cs-CZ" sz="3000" dirty="0"/>
                  <a:t>Určete počet vložených čísel a diferenci dané AP</a:t>
                </a:r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10"/>
                </a:pPr>
                <a:r>
                  <a:rPr lang="cs-CZ" sz="3000" dirty="0" smtClean="0"/>
                  <a:t>V AP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cs-CZ" sz="3000" dirty="0" smtClean="0"/>
                  <a:t>. Zjistěte, jaká podmínka musí platit pro diferenci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 aby platilo,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15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200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5575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11" t="-1237" r="-22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85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9932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Úlohy řešené pomocí aritmetických posloupností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36935" y="162880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Úvodem stručně připomeneme, které vztahy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u aritmetických posloupností používáme. Vyslovte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k nim podmínky platnosti.</a:t>
            </a: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  <m:r>
                            <a:rPr lang="cs-CZ" sz="30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+</m:t>
                      </m:r>
                      <m:r>
                        <a:rPr lang="cs-CZ" sz="3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  <m:r>
                            <a:rPr lang="cs-CZ" sz="30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cs-CZ" sz="3000" i="1">
                          <a:latin typeface="Cambria Math"/>
                        </a:rPr>
                        <m:t>𝑑</m:t>
                      </m:r>
                      <m:r>
                        <a:rPr lang="cs-CZ" sz="3000" b="0" i="0" smtClean="0">
                          <a:latin typeface="Cambria Math"/>
                        </a:rPr>
                        <m:t>; 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sz="3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  <m:r>
                            <a:rPr lang="cs-CZ" sz="3000" i="1">
                              <a:latin typeface="Cambria Math"/>
                            </a:rPr>
                            <m:t>−</m:t>
                          </m:r>
                          <m:r>
                            <a:rPr lang="cs-CZ" sz="3000" i="1"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cs-CZ" sz="30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cs-CZ" sz="30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cs-CZ" sz="30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cs-CZ" sz="30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220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AP,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−3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=−6,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=−3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92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844824"/>
                <a:ext cx="8376092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Máme určit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. Každý člen této AP tedy pomocí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/>
                  <a:t> a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 vyjádříme</a:t>
                </a:r>
                <a:r>
                  <a:rPr lang="cs-CZ" sz="2600" dirty="0"/>
                  <a:t> </a:t>
                </a:r>
                <a:r>
                  <a:rPr lang="cs-CZ" sz="2600" dirty="0" smtClean="0"/>
                  <a:t>a dosadíme do dané soustavy rovnic.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844824"/>
                <a:ext cx="8376092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1892" t="-8929" b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0571" y="3212976"/>
                <a:ext cx="8520108" cy="96425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2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+4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6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8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12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. Po dosazení a úpravě dostáváme soustavu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71" y="3212976"/>
                <a:ext cx="8520108" cy="964254"/>
              </a:xfrm>
              <a:prstGeom prst="rect">
                <a:avLst/>
              </a:prstGeom>
              <a:blipFill rotWithShape="1">
                <a:blip r:embed="rId4"/>
                <a:stretch>
                  <a:fillRect t="-5063" b="-164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44380" y="6201308"/>
                <a:ext cx="8229600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Určete také součet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23</m:t>
                        </m:r>
                      </m:sub>
                    </m:sSub>
                  </m:oMath>
                </a14:m>
                <a:r>
                  <a:rPr lang="cs-CZ" sz="2600" dirty="0" smtClean="0"/>
                  <a:t> prvních 23 členů této AP.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6201308"/>
                <a:ext cx="8229600" cy="504056"/>
              </a:xfrm>
              <a:prstGeom prst="rect">
                <a:avLst/>
              </a:prstGeom>
              <a:blipFill rotWithShape="1">
                <a:blip r:embed="rId5"/>
                <a:stretch>
                  <a:fillRect l="-1333" t="-9639" b="-277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44380" y="4275449"/>
                <a:ext cx="8520108" cy="96425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+14</m:t>
                      </m:r>
                      <m:r>
                        <a:rPr lang="cs-CZ" sz="2600" b="0" i="1" smtClean="0">
                          <a:latin typeface="Cambria Math"/>
                        </a:rPr>
                        <m:t>𝑑</m:t>
                      </m:r>
                      <m:r>
                        <a:rPr lang="cs-CZ" sz="2600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+8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</a:rPr>
                      <m:t>=−3</m:t>
                    </m:r>
                  </m:oMath>
                </a14:m>
                <a:r>
                  <a:rPr lang="cs-CZ" sz="2600" dirty="0" smtClean="0"/>
                  <a:t>, kterou vyřešíme.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275449"/>
                <a:ext cx="8520108" cy="964254"/>
              </a:xfrm>
              <a:prstGeom prst="rect">
                <a:avLst/>
              </a:prstGeom>
              <a:blipFill rotWithShape="1">
                <a:blip r:embed="rId6"/>
                <a:stretch>
                  <a:fillRect b="-1572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40571" y="5445224"/>
                <a:ext cx="8520108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−15,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=1,5</m:t>
                    </m:r>
                  </m:oMath>
                </a14:m>
                <a:r>
                  <a:rPr lang="cs-CZ" sz="2600" dirty="0" smtClean="0"/>
                  <a:t>, čímž je AP jednoznačně určena.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71" y="5445224"/>
                <a:ext cx="8520108" cy="576064"/>
              </a:xfrm>
              <a:prstGeom prst="rect">
                <a:avLst/>
              </a:prstGeom>
              <a:blipFill rotWithShape="1">
                <a:blip r:embed="rId7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181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AP,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=−10</m:t>
                    </m:r>
                  </m:oMath>
                </a14:m>
                <a:r>
                  <a:rPr lang="cs-CZ" sz="3000" dirty="0" smtClean="0"/>
                  <a:t>. Dále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100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4407" b="-4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AP,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0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24,75</m:t>
                    </m:r>
                  </m:oMath>
                </a14:m>
                <a:r>
                  <a:rPr lang="cs-CZ" sz="3000" dirty="0" smtClean="0"/>
                  <a:t>.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15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4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AP, ve které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12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i="1">
                        <a:latin typeface="Cambria Math"/>
                      </a:rPr>
                      <m:t>=1</m:t>
                    </m:r>
                    <m:r>
                      <a:rPr lang="cs-CZ" sz="3000" b="0" i="1" smtClean="0">
                        <a:latin typeface="Cambria Math"/>
                      </a:rPr>
                      <m:t>8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 b="-4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89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5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AP s diferencí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=−6,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=18</m:t>
                    </m:r>
                  </m:oMath>
                </a14:m>
                <a:r>
                  <a:rPr lang="cs-CZ" sz="3000" dirty="0" smtClean="0"/>
                  <a:t>, 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𝑝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 Určete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57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28310" y="1700808"/>
                <a:ext cx="8376092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Máme určit dvě neznámé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cs-CZ" sz="2600" dirty="0" smtClean="0"/>
                  <a:t>, musíme tedy sestavit soustavu dvou rovnic o dvou daných neznámých.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1700808"/>
                <a:ext cx="8376092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1820" t="-8929" b="-26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0571" y="2924943"/>
                <a:ext cx="8520108" cy="151216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𝑝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 Do uvedených rovnic dosadíme za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 Rovnice upravíme a dostaneme soustavu</a:t>
                </a:r>
                <a:endParaRPr lang="cs-CZ" sz="26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endParaRPr lang="cs-CZ" sz="2600" dirty="0" smtClean="0"/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71" y="2924943"/>
                <a:ext cx="8520108" cy="1512169"/>
              </a:xfrm>
              <a:prstGeom prst="rect">
                <a:avLst/>
              </a:prstGeom>
              <a:blipFill rotWithShape="1">
                <a:blip r:embed="rId4"/>
                <a:stretch>
                  <a:fillRect l="-1216" b="-56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28310" y="4430847"/>
                <a:ext cx="8520108" cy="96425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−2</m:t>
                      </m:r>
                      <m:r>
                        <a:rPr lang="cs-CZ" sz="2600" b="0" i="1" smtClean="0">
                          <a:latin typeface="Cambria Math"/>
                        </a:rPr>
                        <m:t>𝑝</m:t>
                      </m:r>
                      <m:r>
                        <a:rPr lang="cs-CZ" sz="2600" b="0" i="1" smtClean="0">
                          <a:latin typeface="Cambria Math"/>
                        </a:rPr>
                        <m:t>=−8</m:t>
                      </m:r>
                    </m:oMath>
                  </m:oMathPara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𝑝</m:t>
                    </m:r>
                    <m:r>
                      <a:rPr lang="cs-CZ" sz="26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−6)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36</m:t>
                    </m:r>
                  </m:oMath>
                </a14:m>
                <a:r>
                  <a:rPr lang="cs-CZ" sz="2600" dirty="0" smtClean="0"/>
                  <a:t>, kterou vyřešíme dosazovací metodou.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4430847"/>
                <a:ext cx="8520108" cy="964254"/>
              </a:xfrm>
              <a:prstGeom prst="rect">
                <a:avLst/>
              </a:prstGeom>
              <a:blipFill rotWithShape="1">
                <a:blip r:embed="rId5"/>
                <a:stretch>
                  <a:fillRect b="-164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40571" y="5445224"/>
                <a:ext cx="8520108" cy="12961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/>
                  <a:t>Ř</a:t>
                </a:r>
                <a:r>
                  <a:rPr lang="cs-CZ" sz="2600" dirty="0" smtClean="0"/>
                  <a:t>ešením zjistíme, že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𝑝</m:t>
                    </m:r>
                    <m:r>
                      <a:rPr lang="cs-CZ" sz="2600" b="0" i="1" smtClean="0">
                        <a:latin typeface="Cambria Math"/>
                      </a:rPr>
                      <m:t>=9,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=10</m:t>
                    </m:r>
                  </m:oMath>
                </a14:m>
                <a:r>
                  <a:rPr lang="cs-CZ" sz="2600" dirty="0" smtClean="0"/>
                  <a:t>.</a:t>
                </a:r>
                <a:br>
                  <a:rPr lang="cs-CZ" sz="2600" dirty="0" smtClean="0"/>
                </a:br>
                <a:r>
                  <a:rPr lang="cs-CZ" sz="2600" dirty="0" smtClean="0"/>
                  <a:t>Při řešení nezapomeňte, že </a:t>
                </a:r>
                <a14:m>
                  <m:oMath xmlns:m="http://schemas.openxmlformats.org/officeDocument/2006/math">
                    <m:r>
                      <a:rPr lang="cs-CZ" sz="2800" i="1">
                        <a:latin typeface="Cambria Math"/>
                      </a:rPr>
                      <m:t>𝑝</m:t>
                    </m:r>
                    <m:r>
                      <a:rPr lang="cs-CZ" sz="28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8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kdežto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je obecně reálné číslo.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71" y="5445224"/>
                <a:ext cx="8520108" cy="1296144"/>
              </a:xfrm>
              <a:prstGeom prst="rect">
                <a:avLst/>
              </a:prstGeom>
              <a:blipFill rotWithShape="1">
                <a:blip r:embed="rId6"/>
                <a:stretch>
                  <a:fillRect l="-1216" t="-3756" r="-2003" b="-122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962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V</a:t>
                </a:r>
                <a:r>
                  <a:rPr lang="cs-CZ" sz="3000" dirty="0" smtClean="0"/>
                  <a:t> AP,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=−6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cs-CZ" sz="3000" dirty="0" smtClean="0"/>
                  <a:t>,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3000" dirty="0" smtClean="0"/>
                  <a:t>. Vyslovte se k vlastnostem této posloupnosti.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7*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všechny AP</a:t>
                </a:r>
                <a:r>
                  <a:rPr lang="cs-CZ" sz="3000" dirty="0"/>
                  <a:t>, ve </a:t>
                </a:r>
                <a:r>
                  <a:rPr lang="cs-CZ" sz="3000" dirty="0" smtClean="0"/>
                  <a:t>kterých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=108</m:t>
                    </m:r>
                  </m:oMath>
                </a14:m>
                <a:r>
                  <a:rPr lang="cs-CZ" sz="3000" dirty="0" smtClean="0"/>
                  <a:t>, </a:t>
                </a:r>
                <a:br>
                  <a:rPr lang="cs-CZ" sz="3000" dirty="0" smtClean="0"/>
                </a:br>
                <a:r>
                  <a:rPr lang="cs-CZ" sz="3000" dirty="0" smtClean="0"/>
                  <a:t>a víte-li, že členy jsou přirozená čísla.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8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V</a:t>
                </a:r>
                <a:r>
                  <a:rPr lang="cs-CZ" sz="3000" dirty="0" smtClean="0"/>
                  <a:t> AP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=65, 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=−5</m:t>
                    </m:r>
                  </m:oMath>
                </a14:m>
                <a:r>
                  <a:rPr lang="cs-CZ" sz="3000" dirty="0" smtClean="0"/>
                  <a:t>. Určete člen, který se rovná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sz="3000" dirty="0" smtClean="0"/>
                  <a:t> součtu všech předcházejících členů.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 b="-40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57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376263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9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Mezi čísla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30</m:t>
                    </m:r>
                  </m:oMath>
                </a14:m>
                <a:r>
                  <a:rPr lang="cs-CZ" sz="3000" dirty="0" smtClean="0"/>
                  <a:t> vložte několik čísel tak, aby spolu </a:t>
                </a:r>
                <a:br>
                  <a:rPr lang="cs-CZ" sz="3000" dirty="0" smtClean="0"/>
                </a:br>
                <a:r>
                  <a:rPr lang="cs-CZ" sz="3000" dirty="0" smtClean="0"/>
                  <a:t>s danými čísly tvořila po sobě jdoucí členy AP a aby součet daných i vložených čísel byl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306</m:t>
                    </m:r>
                  </m:oMath>
                </a14:m>
                <a:r>
                  <a:rPr lang="cs-CZ" sz="3000" dirty="0" smtClean="0"/>
                  <a:t>. Určete počet vložených čísel a diferenci dané AP.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376263"/>
              </a:xfrm>
              <a:blipFill rotWithShape="1">
                <a:blip r:embed="rId2"/>
                <a:stretch>
                  <a:fillRect l="-1852" t="-5385" r="-74" b="-3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15486" y="2636912"/>
                <a:ext cx="8376092" cy="9969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Zvolme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=6,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=30,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=306</m:t>
                    </m:r>
                  </m:oMath>
                </a14:m>
                <a:r>
                  <a:rPr lang="cs-CZ" sz="2600" dirty="0" smtClean="0"/>
                  <a:t>. Hledáme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−2</m:t>
                    </m:r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86" y="2636912"/>
                <a:ext cx="8376092" cy="996933"/>
              </a:xfrm>
              <a:prstGeom prst="rect">
                <a:avLst/>
              </a:prstGeom>
              <a:blipFill rotWithShape="1">
                <a:blip r:embed="rId3"/>
                <a:stretch>
                  <a:fillRect l="-1820" t="-7362" b="-141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28310" y="3789040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306=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∙36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=17⇒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−2=15</m:t>
                    </m:r>
                  </m:oMath>
                </a14:m>
                <a:r>
                  <a:rPr lang="cs-CZ" sz="2600" dirty="0" smtClean="0"/>
                  <a:t>,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3789040"/>
                <a:ext cx="8520108" cy="648072"/>
              </a:xfrm>
              <a:prstGeom prst="rect">
                <a:avLst/>
              </a:prstGeom>
              <a:blipFill rotWithShape="1">
                <a:blip r:embed="rId4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15486" y="5661248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Počet vložených čísel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15</m:t>
                    </m:r>
                  </m:oMath>
                </a14:m>
                <a:r>
                  <a:rPr lang="cs-CZ" sz="2600" dirty="0" smtClean="0"/>
                  <a:t> a diference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1,5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86" y="5661248"/>
                <a:ext cx="8520108" cy="648072"/>
              </a:xfrm>
              <a:prstGeom prst="rect">
                <a:avLst/>
              </a:prstGeom>
              <a:blipFill rotWithShape="1">
                <a:blip r:embed="rId5"/>
                <a:stretch>
                  <a:fillRect l="-1216" t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28310" y="4643383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30=6+16</m:t>
                    </m:r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  <a:ea typeface="Cambria Math"/>
                      </a:rPr>
                      <m:t>d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=1,5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4643383"/>
                <a:ext cx="8520108" cy="648072"/>
              </a:xfrm>
              <a:prstGeom prst="rect">
                <a:avLst/>
              </a:prstGeom>
              <a:blipFill rotWithShape="1">
                <a:blip r:embed="rId6"/>
                <a:stretch>
                  <a:fillRect t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41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1" grpId="0"/>
      <p:bldP spid="1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15212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10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Řešte v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cs-CZ" sz="3000" dirty="0" smtClean="0"/>
                  <a:t> rovnici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2+5+8+…+</m:t>
                    </m:r>
                    <m:r>
                      <a:rPr lang="cs-CZ" sz="3000" b="0" i="1" smtClean="0">
                        <a:latin typeface="Cambria Math"/>
                      </a:rPr>
                      <m:t>𝑥</m:t>
                    </m:r>
                    <m:r>
                      <a:rPr lang="cs-CZ" sz="3000" b="0" i="1" smtClean="0">
                        <a:latin typeface="Cambria Math"/>
                      </a:rPr>
                      <m:t>=3 060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152127"/>
              </a:xfrm>
              <a:blipFill rotWithShape="1">
                <a:blip r:embed="rId2"/>
                <a:stretch>
                  <a:fillRect l="-1852" t="-6878" b="-148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15486" y="1340768"/>
                <a:ext cx="8520108" cy="20162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Obor řešení rovnice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𝑂</m:t>
                    </m:r>
                  </m:oMath>
                </a14:m>
                <a:r>
                  <a:rPr lang="cs-CZ" sz="2600" dirty="0" smtClean="0"/>
                  <a:t> a definiční obor rovnice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𝐷</m:t>
                    </m:r>
                  </m:oMath>
                </a14:m>
                <a:r>
                  <a:rPr lang="cs-CZ" sz="2600" dirty="0" smtClean="0"/>
                  <a:t> jsou rovny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cs-CZ" sz="2600" dirty="0" smtClean="0"/>
                  <a:t>, ale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Na levé straně rovnice je součet prvních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členů AP,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𝑥</m:t>
                    </m:r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cs-CZ" sz="2600" dirty="0" smtClean="0"/>
                  <a:t>. Nejdříve určíme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, pak teprve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𝑥</m:t>
                    </m:r>
                    <m:r>
                      <a:rPr lang="cs-CZ" sz="2600" b="0" i="0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86" y="1340768"/>
                <a:ext cx="8520108" cy="2016224"/>
              </a:xfrm>
              <a:prstGeom prst="rect">
                <a:avLst/>
              </a:prstGeom>
              <a:blipFill rotWithShape="1">
                <a:blip r:embed="rId3"/>
                <a:stretch>
                  <a:fillRect l="-1788" t="-6042" r="-1931" b="-48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15486" y="3222425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cs-CZ" sz="2600" b="0" i="1" smtClean="0">
                            <a:latin typeface="Cambria Math"/>
                          </a:rPr>
                          <m:t>𝑑</m:t>
                        </m:r>
                      </m:e>
                    </m:d>
                  </m:oMath>
                </a14:m>
                <a:r>
                  <a:rPr lang="cs-CZ" sz="2600" dirty="0" smtClean="0"/>
                  <a:t>,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86" y="3222425"/>
                <a:ext cx="8520108" cy="648072"/>
              </a:xfrm>
              <a:prstGeom prst="rect">
                <a:avLst/>
              </a:prstGeom>
              <a:blipFill rotWithShape="1">
                <a:blip r:embed="rId4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15486" y="4941168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136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∉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=45∈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86" y="4941168"/>
                <a:ext cx="8520108" cy="648072"/>
              </a:xfrm>
              <a:prstGeom prst="rect">
                <a:avLst/>
              </a:prstGeom>
              <a:blipFill rotWithShape="1">
                <a:blip r:embed="rId5"/>
                <a:stretch>
                  <a:fillRect b="-132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28310" y="4470834"/>
                <a:ext cx="8520108" cy="5423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Obdrželi jsme kvadratickou rovnici, kterou řešíme v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</a:rPr>
                      <m:t>N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4470834"/>
                <a:ext cx="8520108" cy="542342"/>
              </a:xfrm>
              <a:prstGeom prst="rect">
                <a:avLst/>
              </a:prstGeom>
              <a:blipFill rotWithShape="1">
                <a:blip r:embed="rId6"/>
                <a:stretch>
                  <a:fillRect l="-1216" t="-8989" b="-1910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28310" y="3822762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3 060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4+</m:t>
                        </m:r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∙3</m:t>
                        </m:r>
                      </m:e>
                    </m:d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3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−6 120=0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3822762"/>
                <a:ext cx="8520108" cy="648072"/>
              </a:xfrm>
              <a:prstGeom prst="rect">
                <a:avLst/>
              </a:prstGeom>
              <a:blipFill rotWithShape="1">
                <a:blip r:embed="rId7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4"/>
              <p:cNvSpPr txBox="1">
                <a:spLocks/>
              </p:cNvSpPr>
              <p:nvPr/>
            </p:nvSpPr>
            <p:spPr>
              <a:xfrm>
                <a:off x="428310" y="5589240"/>
                <a:ext cx="8520108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  <a:ea typeface="Cambria Math"/>
                      </a:rPr>
                      <m:t>x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=2+44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∙3=134∈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0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5589240"/>
                <a:ext cx="8520108" cy="504056"/>
              </a:xfrm>
              <a:prstGeom prst="rect">
                <a:avLst/>
              </a:prstGeom>
              <a:blipFill rotWithShape="1">
                <a:blip r:embed="rId8"/>
                <a:stretch>
                  <a:fillRect t="-9639" b="-277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4"/>
              <p:cNvSpPr txBox="1">
                <a:spLocks/>
              </p:cNvSpPr>
              <p:nvPr/>
            </p:nvSpPr>
            <p:spPr>
              <a:xfrm>
                <a:off x="415486" y="6093296"/>
                <a:ext cx="8520108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Kořenem dané rovnice je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134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3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86" y="6093296"/>
                <a:ext cx="8520108" cy="648072"/>
              </a:xfrm>
              <a:prstGeom prst="rect">
                <a:avLst/>
              </a:prstGeom>
              <a:blipFill rotWithShape="1">
                <a:blip r:embed="rId9"/>
                <a:stretch>
                  <a:fillRect l="-1216" t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106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1" grpId="0"/>
      <p:bldP spid="12" grpId="0"/>
      <p:bldP spid="8" grpId="0"/>
      <p:bldP spid="9" grpId="0"/>
      <p:bldP spid="10" grpId="0"/>
      <p:bldP spid="13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1545</TotalTime>
  <Words>1194</Words>
  <Application>Microsoft Office PowerPoint</Application>
  <PresentationFormat>Předvádění na obrazovce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Motiv1</vt:lpstr>
      <vt:lpstr>Prezentace aplikace PowerPoint</vt:lpstr>
      <vt:lpstr>Prezentace aplikace PowerPoint</vt:lpstr>
      <vt:lpstr>Úlohy řešené pomocí aritmetických posloupností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Úlohy řešené pomocí aritmetických posloupností</dc:title>
  <dc:creator>MP</dc:creator>
  <cp:lastModifiedBy>Gymnazium Fr. Zivneho</cp:lastModifiedBy>
  <cp:revision>42</cp:revision>
  <dcterms:created xsi:type="dcterms:W3CDTF">2013-08-30T15:54:32Z</dcterms:created>
  <dcterms:modified xsi:type="dcterms:W3CDTF">2013-12-06T06:29:19Z</dcterms:modified>
</cp:coreProperties>
</file>