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3EF69-E03C-41EF-B109-C4584370A64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DBFA1-78A5-4933-924A-AD8CE8D492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18029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Věty platné pro aritmetické posloupnosti (I)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18. 8. 2013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39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6561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4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dáno: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=9,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=19</m:t>
                    </m:r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 smtClean="0"/>
                  <a:t>Určete diferenci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16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656183"/>
              </a:xfrm>
              <a:blipFill rotWithShape="1">
                <a:blip r:embed="rId2"/>
                <a:stretch>
                  <a:fillRect l="-1852" t="-4797" b="-77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1844824"/>
                <a:ext cx="8376092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/>
                  <a:t> </a:t>
                </a:r>
                <a:r>
                  <a:rPr lang="cs-CZ" sz="2600" dirty="0" smtClean="0"/>
                  <a:t>)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8−3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+5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r>
                      <a:rPr lang="cs-CZ" sz="2600" b="0" i="0" smtClean="0">
                        <a:latin typeface="Cambria Math"/>
                      </a:rPr>
                      <m:t>19</m:t>
                    </m:r>
                    <m:r>
                      <a:rPr lang="cs-CZ" sz="2600" b="0" i="1" smtClean="0">
                        <a:latin typeface="Cambria Math"/>
                      </a:rPr>
                      <m:t>=9+5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1844824"/>
                <a:ext cx="8376092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892" t="-5242" b="-12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3347797"/>
                <a:ext cx="8376092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/>
                  <a:t> )</a:t>
                </a:r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2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−2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=9−4=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5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347797"/>
                <a:ext cx="8376092" cy="1008112"/>
              </a:xfrm>
              <a:prstGeom prst="rect">
                <a:avLst/>
              </a:prstGeom>
              <a:blipFill rotWithShape="1">
                <a:blip r:embed="rId4"/>
                <a:stretch>
                  <a:fillRect l="-1310" t="-4819" b="-108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44380" y="4509120"/>
                <a:ext cx="8376092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</m:t>
                        </m:r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/>
                  <a:t> )</a:t>
                </a:r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16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15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=5+30=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35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509120"/>
                <a:ext cx="8376092" cy="1008112"/>
              </a:xfrm>
              <a:prstGeom prst="rect">
                <a:avLst/>
              </a:prstGeom>
              <a:blipFill rotWithShape="1">
                <a:blip r:embed="rId5"/>
                <a:stretch>
                  <a:fillRect l="-1310" t="-4848" b="-115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44380" y="5921660"/>
                <a:ext cx="8376092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5,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35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921660"/>
                <a:ext cx="8376092" cy="504056"/>
              </a:xfrm>
              <a:prstGeom prst="rect">
                <a:avLst/>
              </a:prstGeom>
              <a:blipFill rotWithShape="1">
                <a:blip r:embed="rId6"/>
                <a:stretch>
                  <a:fillRect t="-9639" b="-277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972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496944" cy="590465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dáno: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7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19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diferenci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16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Vyjádřete danou posloupnost rekurentně a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Která z čísel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−13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 jsou členy dané posloupnosti?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monotónnost a omezenost dané AP. Své poznatky zobecněte a zapište jako </a:t>
                </a:r>
                <a:r>
                  <a:rPr lang="cs-CZ" b="1" dirty="0" smtClean="0">
                    <a:solidFill>
                      <a:srgbClr val="7030A0"/>
                    </a:solidFill>
                  </a:rPr>
                  <a:t>vlastnosti AP</a:t>
                </a:r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Kolik členů této AP je kladných?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496944" cy="5904655"/>
              </a:xfrm>
              <a:blipFill rotWithShape="1">
                <a:blip r:embed="rId2"/>
                <a:stretch>
                  <a:fillRect l="-1793" t="-13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36788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03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Vypište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20</m:t>
                        </m:r>
                      </m:sub>
                    </m:sSub>
                  </m:oMath>
                </a14:m>
                <a:r>
                  <a:rPr lang="cs-CZ" sz="3000" dirty="0" smtClean="0"/>
                  <a:t> AP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=−7,2, 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=5,1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0</m:t>
                    </m:r>
                    <m:r>
                      <a:rPr lang="cs-CZ" sz="3000" i="1">
                        <a:latin typeface="Cambria Math"/>
                      </a:rPr>
                      <m:t>,2, 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0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  <m:r>
                      <a:rPr lang="cs-CZ" sz="3000" i="1">
                        <a:latin typeface="Cambria Math"/>
                      </a:rPr>
                      <m:t>=−0,1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−3</m:t>
                    </m:r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+6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Nechť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AP. Vyjádřete pomocí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7</m:t>
                        </m:r>
                      </m:sub>
                    </m:sSub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201</m:t>
                        </m:r>
                      </m:sub>
                    </m:sSub>
                  </m:oMath>
                </a14:m>
                <a:r>
                  <a:rPr lang="cs-CZ" sz="3000" dirty="0" smtClean="0"/>
                  <a:t>, 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cs-CZ" sz="3000" dirty="0" smtClean="0"/>
                  <a:t>, 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+4</m:t>
                        </m:r>
                      </m:sub>
                    </m:sSub>
                  </m:oMath>
                </a14:m>
                <a:r>
                  <a:rPr lang="cs-CZ" sz="3000" dirty="0" smtClean="0"/>
                  <a:t>, 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aritmetická. Platí v ní, že: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11</m:t>
                        </m:r>
                      </m:sub>
                    </m:sSub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800" b="0" i="1" smtClean="0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cs-CZ" sz="3000" dirty="0" smtClean="0"/>
                  <a:t>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Určete AP, ve které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413484" cy="5734738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382" r="-145" b="-12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297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Věty platné pro aritmetické posloupnosti (I)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36935" y="1772816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Úvodem připomeňme, jak je rekurentně určena aritmetická posloupnost: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i="1">
                        <a:latin typeface="Cambria Math"/>
                      </a:rPr>
                      <m:t>𝑎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+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/>
                  <a:t> pro každé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,</a:t>
                </a:r>
                <a:br>
                  <a:rPr lang="cs-CZ" sz="3000" dirty="0"/>
                </a:br>
                <a:r>
                  <a:rPr lang="cs-CZ" sz="3000" dirty="0"/>
                  <a:t>kde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𝑎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/>
                  <a:t> jsou daná reálná čísla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35" y="1772816"/>
                <a:ext cx="8229600" cy="1944216"/>
              </a:xfrm>
              <a:prstGeom prst="rect">
                <a:avLst/>
              </a:prstGeom>
              <a:blipFill rotWithShape="1">
                <a:blip r:embed="rId2"/>
                <a:stretch>
                  <a:fillRect l="-1778" t="-6270" b="-40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obsah 4"/>
          <p:cNvSpPr txBox="1">
            <a:spLocks/>
          </p:cNvSpPr>
          <p:nvPr/>
        </p:nvSpPr>
        <p:spPr>
          <a:xfrm>
            <a:off x="414399" y="3610679"/>
            <a:ext cx="8229600" cy="1512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 příkladech jsme se však také běžně setkávali, jak si jistě vzpomínáte, s aritmetickou posloupností danou vzorcem pro n-</a:t>
            </a:r>
            <a:r>
              <a:rPr lang="cs-CZ" sz="3000" dirty="0" err="1" smtClean="0">
                <a:solidFill>
                  <a:prstClr val="black"/>
                </a:solidFill>
              </a:rPr>
              <a:t>tý</a:t>
            </a:r>
            <a:r>
              <a:rPr lang="cs-CZ" sz="3000" dirty="0" smtClean="0">
                <a:solidFill>
                  <a:prstClr val="black"/>
                </a:solidFill>
              </a:rPr>
              <a:t> člen.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4"/>
              <p:cNvSpPr txBox="1">
                <a:spLocks/>
              </p:cNvSpPr>
              <p:nvPr/>
            </p:nvSpPr>
            <p:spPr>
              <a:xfrm>
                <a:off x="450911" y="5122846"/>
                <a:ext cx="8229600" cy="16185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>
                    <a:solidFill>
                      <a:prstClr val="black"/>
                    </a:solidFill>
                  </a:rPr>
                  <a:t>Z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předchozího již také víme, že a</a:t>
                </a:r>
                <a:r>
                  <a:rPr lang="cs-CZ" sz="3000" dirty="0" smtClean="0"/>
                  <a:t>ritmetická </a:t>
                </a:r>
                <a:r>
                  <a:rPr lang="cs-CZ" sz="3000" dirty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je jednoznačně určena zadáním jejího prvního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/>
                  <a:t> a diference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5122846"/>
                <a:ext cx="8229600" cy="1618522"/>
              </a:xfrm>
              <a:prstGeom prst="rect">
                <a:avLst/>
              </a:prstGeom>
              <a:blipFill rotWithShape="1">
                <a:blip r:embed="rId3"/>
                <a:stretch>
                  <a:fillRect l="-1778" t="-4511" b="-22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29523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Také by již neměl být problém nahlédnout, že například posloupnost daná rekurentně předpisem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0" smtClean="0">
                        <a:latin typeface="Cambria Math"/>
                      </a:rPr>
                      <m:t>3,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posloupnost daná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představují touž aritmetickou posloupnost. Přesvědčte se o tom.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2952328"/>
              </a:xfrm>
              <a:blipFill rotWithShape="1">
                <a:blip r:embed="rId2"/>
                <a:stretch>
                  <a:fillRect l="-1704" t="-2479" r="-148" b="-268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60708" y="3501008"/>
            <a:ext cx="822960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Připomeneme ještě, jaké vztahy mezi členy aritmetické posloupnosti plynou z její definice a na jejich základě již vyslovíme bez důkazů některé důležité věty, které platí pro aritmetické posloupnosti.</a:t>
            </a:r>
          </a:p>
        </p:txBody>
      </p:sp>
    </p:spTree>
    <p:extLst>
      <p:ext uri="{BB962C8B-B14F-4D97-AF65-F5344CB8AC3E}">
        <p14:creationId xmlns:p14="http://schemas.microsoft.com/office/powerpoint/2010/main" val="346628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58455" y="42934"/>
                <a:ext cx="8229600" cy="55446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Z uvedené definice plyne: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+3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+3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+4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…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30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55" y="42934"/>
                <a:ext cx="8229600" cy="5544616"/>
              </a:xfrm>
              <a:prstGeom prst="rect">
                <a:avLst/>
              </a:prstGeom>
              <a:blipFill rotWithShape="1">
                <a:blip r:embed="rId2"/>
                <a:stretch>
                  <a:fillRect l="-1704" t="-1319" b="-24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58455" y="5491134"/>
            <a:ext cx="8527992" cy="1412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Nyní by již mohla být patrná souvislost mezi zadáním rekurentním a zadáním vzorcem pro n-</a:t>
            </a:r>
            <a:r>
              <a:rPr lang="cs-CZ" sz="3000" dirty="0" err="1" smtClean="0"/>
              <a:t>tý</a:t>
            </a:r>
            <a:r>
              <a:rPr lang="cs-CZ" sz="3000" dirty="0" smtClean="0"/>
              <a:t> člen aritmetické posloupnosti.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3608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59228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Věta o určení aritmetické posloupnosti vzorcem pro n-</a:t>
                </a:r>
                <a:r>
                  <a:rPr lang="cs-CZ" b="1" dirty="0" err="1" smtClean="0">
                    <a:solidFill>
                      <a:srgbClr val="7030A0"/>
                    </a:solidFill>
                  </a:rPr>
                  <a:t>tý</a:t>
                </a:r>
                <a:r>
                  <a:rPr lang="cs-CZ" b="1" dirty="0" smtClean="0">
                    <a:solidFill>
                      <a:srgbClr val="7030A0"/>
                    </a:solidFill>
                  </a:rPr>
                  <a:t> člen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V aritmetické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se zadaným prvním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diferencí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platí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vztah:</a:t>
                </a:r>
                <a:r>
                  <a:rPr lang="cs-CZ" sz="3000" i="1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592287"/>
              </a:xfrm>
              <a:blipFill rotWithShape="1">
                <a:blip r:embed="rId2"/>
                <a:stretch>
                  <a:fillRect l="-1852" t="-3059" r="-2370" b="-51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2852936"/>
                <a:ext cx="8229600" cy="38884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 uvedeného vztahu například plyne, že v každé aritmetické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 , …,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+16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17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2852936"/>
                <a:ext cx="8229600" cy="3888432"/>
              </a:xfrm>
              <a:prstGeom prst="rect">
                <a:avLst/>
              </a:prstGeom>
              <a:blipFill rotWithShape="1">
                <a:blip r:embed="rId3"/>
                <a:stretch>
                  <a:fillRect l="-1704" t="-18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18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Vypište prvních pět členů aritmetické posloupnosti (dále v příkladech jen AP)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ve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=5,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=−7,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=−3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  <a:blipFill rotWithShape="1">
                <a:blip r:embed="rId2"/>
                <a:stretch>
                  <a:fillRect l="-1852" t="-3801" b="-7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2233464"/>
                <a:ext cx="8376092" cy="23742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 </a:t>
                </a:r>
                <a:r>
                  <a:rPr lang="cs-CZ" sz="2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/>
                  <a:t> </a:t>
                </a:r>
                <a:r>
                  <a:rPr lang="cs-CZ" sz="2600" dirty="0" smtClean="0"/>
                  <a:t>)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ad 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=5+2=7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+2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=5+4=9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r>
                  <a:rPr lang="cs-CZ" sz="2600" dirty="0" smtClean="0"/>
                  <a:t>ale také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=7+2=9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+3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=5+6=11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+4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=5+8=13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233464"/>
                <a:ext cx="8376092" cy="2374258"/>
              </a:xfrm>
              <a:prstGeom prst="rect">
                <a:avLst/>
              </a:prstGeom>
              <a:blipFill rotWithShape="1">
                <a:blip r:embed="rId3"/>
                <a:stretch>
                  <a:fillRect l="-1892" t="-3333" r="-728" b="-43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4581128"/>
                <a:ext cx="8376092" cy="22768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ad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5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=−7+15=8</m:t>
                    </m:r>
                  </m:oMath>
                </a14:m>
                <a:r>
                  <a:rPr lang="cs-CZ" sz="2600" dirty="0" smtClean="0"/>
                  <a:t>,</a:t>
                </a:r>
                <a:r>
                  <a:rPr lang="cs-CZ" sz="2600" dirty="0"/>
                  <a:t/>
                </a:r>
                <a:br>
                  <a:rPr lang="cs-CZ" sz="2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</a:rPr>
                      <m:t>=8−3=</m:t>
                    </m:r>
                    <m:r>
                      <a:rPr lang="cs-CZ" sz="2600" b="0" i="0" smtClean="0">
                        <a:latin typeface="Cambria Math"/>
                      </a:rPr>
                      <m:t>5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+2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=8−6=2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r>
                  <a:rPr lang="cs-CZ" sz="2600" dirty="0" smtClean="0"/>
                  <a:t>ale také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=5−3=2</m:t>
                    </m:r>
                  </m:oMath>
                </a14:m>
                <a:r>
                  <a:rPr lang="cs-CZ" sz="2600" dirty="0" smtClean="0"/>
                  <a:t>,</a:t>
                </a:r>
                <a:endParaRPr lang="cs-CZ" sz="2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+3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r>
                          <a:rPr lang="cs-CZ" sz="2600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8−9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r>
                      <a:rPr lang="cs-CZ" sz="2600" i="1"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+4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r>
                          <a:rPr lang="cs-CZ" sz="2600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8−12</m:t>
                    </m:r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−4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581128"/>
                <a:ext cx="8376092" cy="2276872"/>
              </a:xfrm>
              <a:prstGeom prst="rect">
                <a:avLst/>
              </a:prstGeom>
              <a:blipFill rotWithShape="1">
                <a:blip r:embed="rId4"/>
                <a:stretch>
                  <a:fillRect l="-1310" t="-2139" b="-48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26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260648"/>
                <a:ext cx="8376092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Mohli jsme samozřejmě také postupovat z definičního vztahu takto: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=−7−(−3)=−4</m:t>
                    </m:r>
                  </m:oMath>
                </a14:m>
                <a:r>
                  <a:rPr lang="cs-CZ" sz="2600" dirty="0" smtClean="0"/>
                  <a:t>,</a:t>
                </a:r>
                <a:r>
                  <a:rPr lang="cs-CZ" sz="2600" dirty="0"/>
                  <a:t/>
                </a:r>
                <a:br>
                  <a:rPr lang="cs-CZ" sz="2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+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</a:rPr>
                      <m:t>=−4−(−3)=−1</m:t>
                    </m:r>
                  </m:oMath>
                </a14:m>
                <a:r>
                  <a:rPr lang="cs-CZ" sz="2600" dirty="0" smtClean="0"/>
                  <a:t> atd.</a:t>
                </a:r>
                <a:endParaRPr lang="cs-CZ" sz="26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60648"/>
                <a:ext cx="8376092" cy="1800200"/>
              </a:xfrm>
              <a:prstGeom prst="rect">
                <a:avLst/>
              </a:prstGeom>
              <a:blipFill rotWithShape="1">
                <a:blip r:embed="rId2"/>
                <a:stretch>
                  <a:fillRect l="-1310" t="-2712" r="-1892" b="-20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5"/>
          <p:cNvSpPr txBox="1">
            <a:spLocks/>
          </p:cNvSpPr>
          <p:nvPr/>
        </p:nvSpPr>
        <p:spPr>
          <a:xfrm>
            <a:off x="444380" y="2060848"/>
            <a:ext cx="8376092" cy="141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/>
              <a:t>Záleží jen na nás, které vztahy si vybereme (jestli přímo definiční nebo ze zmiňované věty), jak je upravíme a použijeme.</a:t>
            </a:r>
            <a:endParaRPr lang="cs-CZ" sz="2600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444380" y="335699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23692" y="3400783"/>
                <a:ext cx="8720308" cy="16123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Rozhodněte, která z čísel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37;68;−26</m:t>
                    </m:r>
                  </m:oMath>
                </a14:m>
                <a:r>
                  <a:rPr lang="cs-CZ" sz="3000" dirty="0" smtClean="0"/>
                  <a:t> jsou členy AP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> </a:t>
                </a:r>
                <a:r>
                  <a:rPr lang="cs-CZ" sz="3000" dirty="0" smtClean="0"/>
                  <a:t>v níž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=−5,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=3,5</m:t>
                    </m:r>
                  </m:oMath>
                </a14:m>
                <a:r>
                  <a:rPr lang="cs-CZ" sz="3000" dirty="0" smtClean="0"/>
                  <a:t>. Čemu se rovná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</m:oMath>
                </a14:m>
                <a:r>
                  <a:rPr lang="cs-CZ" sz="3000" dirty="0" smtClean="0"/>
                  <a:t>?</a:t>
                </a:r>
                <a:endParaRPr lang="cs-CZ" sz="30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92" y="3400783"/>
                <a:ext cx="8720308" cy="1612393"/>
              </a:xfrm>
              <a:prstGeom prst="rect">
                <a:avLst/>
              </a:prstGeom>
              <a:blipFill rotWithShape="1">
                <a:blip r:embed="rId3"/>
                <a:stretch>
                  <a:fillRect l="-1818" t="-4924" r="-979" b="-106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Přímá spojnice 11"/>
          <p:cNvCxnSpPr/>
          <p:nvPr/>
        </p:nvCxnSpPr>
        <p:spPr>
          <a:xfrm>
            <a:off x="423692" y="501117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34036" y="5013176"/>
                <a:ext cx="8386436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Následující AP určete rekurentně, vzorcem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19</m:t>
                        </m:r>
                      </m:sub>
                    </m:sSub>
                  </m:oMath>
                </a14:m>
                <a:r>
                  <a:rPr lang="cs-CZ" sz="3000" dirty="0" smtClean="0"/>
                  <a:t>: 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=7,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−3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36" y="5013176"/>
                <a:ext cx="8386436" cy="1656184"/>
              </a:xfrm>
              <a:prstGeom prst="rect">
                <a:avLst/>
              </a:prstGeom>
              <a:blipFill rotWithShape="1">
                <a:blip r:embed="rId4"/>
                <a:stretch>
                  <a:fillRect l="-1817" t="-4779" b="-73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Přímá spojnice 13"/>
          <p:cNvCxnSpPr/>
          <p:nvPr/>
        </p:nvCxnSpPr>
        <p:spPr>
          <a:xfrm>
            <a:off x="423692" y="666936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16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66429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Věta o vztahu mezi r-tým a s-tým členem aritmetické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V aritmetické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 diferencí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platí mezi libovolnými  dvěma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  <m:r>
                          <a:rPr lang="cs-CZ" sz="3000" b="0" i="1" smtClean="0">
                            <a:latin typeface="Cambria Math"/>
                          </a:rPr>
                          <m:t>,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cs-CZ" sz="3000" dirty="0" smtClean="0"/>
                  <a:t> vztah:</a:t>
                </a:r>
                <a:r>
                  <a:rPr lang="cs-CZ" sz="3000" i="1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664295"/>
              </a:xfrm>
              <a:blipFill rotWithShape="1">
                <a:blip r:embed="rId2"/>
                <a:stretch>
                  <a:fillRect l="-1852" t="-2975" b="-22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3356992"/>
                <a:ext cx="8229600" cy="35010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 uvedeného vztahu například plyne, že v každé aritmetické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+5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8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sz="3000" dirty="0" smtClean="0"/>
                  <a:t>, ale také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−5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8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sz="3000" dirty="0" smtClean="0"/>
                  <a:t> , …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Uvedený vzorec je jen zobecněním vzorce z věty </a:t>
                </a:r>
                <a:br>
                  <a:rPr lang="cs-CZ" sz="3000" dirty="0" smtClean="0"/>
                </a:br>
                <a:r>
                  <a:rPr lang="cs-CZ" sz="3000" dirty="0" smtClean="0"/>
                  <a:t>o určení AP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𝑠</m:t>
                        </m:r>
                        <m:r>
                          <a:rPr lang="cs-CZ" sz="3000" b="0" i="1" smtClean="0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,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  <m:r>
                          <a:rPr lang="cs-CZ" sz="3000" b="0" i="1" smtClean="0">
                            <a:latin typeface="Cambria Math"/>
                          </a:rPr>
                          <m:t>=1</m:t>
                        </m:r>
                      </m:e>
                    </m:d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3356992"/>
                <a:ext cx="8229600" cy="3501008"/>
              </a:xfrm>
              <a:prstGeom prst="rect">
                <a:avLst/>
              </a:prstGeom>
              <a:blipFill rotWithShape="1">
                <a:blip r:embed="rId3"/>
                <a:stretch>
                  <a:fillRect l="-1704" t="-2091" b="-50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2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1495</TotalTime>
  <Words>1313</Words>
  <Application>Microsoft Office PowerPoint</Application>
  <PresentationFormat>Předvádění na obrazovce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Motiv1</vt:lpstr>
      <vt:lpstr>Prezentace aplikace PowerPoint</vt:lpstr>
      <vt:lpstr>Prezentace aplikace PowerPoint</vt:lpstr>
      <vt:lpstr>Věty platné pro aritmetické posloupnosti (I)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Věty platné pro aritmetické posloupnosti</dc:title>
  <dc:creator>MP</dc:creator>
  <cp:lastModifiedBy>Gymnazium Fr. Zivneho</cp:lastModifiedBy>
  <cp:revision>45</cp:revision>
  <dcterms:created xsi:type="dcterms:W3CDTF">2013-08-26T17:38:07Z</dcterms:created>
  <dcterms:modified xsi:type="dcterms:W3CDTF">2013-12-06T06:27:24Z</dcterms:modified>
</cp:coreProperties>
</file>