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73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  <p:sldId id="272" r:id="rId1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CDB0-B213-4A3D-9265-B45D3B7AC39A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8A882-E201-4200-A6F8-EB66CA22BE1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8837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CDB0-B213-4A3D-9265-B45D3B7AC39A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8A882-E201-4200-A6F8-EB66CA22BE1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4386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CDB0-B213-4A3D-9265-B45D3B7AC39A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8A882-E201-4200-A6F8-EB66CA22BE1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7324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CDB0-B213-4A3D-9265-B45D3B7AC39A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8A882-E201-4200-A6F8-EB66CA22BE1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2290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CDB0-B213-4A3D-9265-B45D3B7AC39A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8A882-E201-4200-A6F8-EB66CA22BE1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464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CDB0-B213-4A3D-9265-B45D3B7AC39A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8A882-E201-4200-A6F8-EB66CA22BE1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4758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CDB0-B213-4A3D-9265-B45D3B7AC39A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8A882-E201-4200-A6F8-EB66CA22BE1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05208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CDB0-B213-4A3D-9265-B45D3B7AC39A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8A882-E201-4200-A6F8-EB66CA22BE1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6050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CDB0-B213-4A3D-9265-B45D3B7AC39A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8A882-E201-4200-A6F8-EB66CA22BE1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0341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CDB0-B213-4A3D-9265-B45D3B7AC39A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8A882-E201-4200-A6F8-EB66CA22BE1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683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CDB0-B213-4A3D-9265-B45D3B7AC39A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8A882-E201-4200-A6F8-EB66CA22BE1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978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000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63CDB0-B213-4A3D-9265-B45D3B7AC39A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B8A882-E201-4200-A6F8-EB66CA22BE1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36139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Obrázek 3" descr="logo šablon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88913"/>
            <a:ext cx="828675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0541445"/>
              </p:ext>
            </p:extLst>
          </p:nvPr>
        </p:nvGraphicFramePr>
        <p:xfrm>
          <a:off x="539750" y="2349500"/>
          <a:ext cx="8137525" cy="37750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80540"/>
                <a:gridCol w="5256985"/>
              </a:tblGrid>
              <a:tr h="640188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NÁZEV ŠKOLY: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Gymnázium Františka Živného, Bohumín, </a:t>
                      </a:r>
                      <a:r>
                        <a:rPr lang="cs-CZ" sz="1800" dirty="0" smtClean="0"/>
                        <a:t/>
                      </a:r>
                      <a:br>
                        <a:rPr lang="cs-CZ" sz="1800" dirty="0" smtClean="0"/>
                      </a:br>
                      <a:r>
                        <a:rPr lang="cs-CZ" sz="1800" dirty="0" smtClean="0"/>
                        <a:t>Jana </a:t>
                      </a:r>
                      <a:r>
                        <a:rPr lang="cs-CZ" sz="1800" dirty="0" smtClean="0"/>
                        <a:t>Palacha</a:t>
                      </a:r>
                      <a:r>
                        <a:rPr lang="cs-CZ" sz="1800" baseline="0" dirty="0" smtClean="0"/>
                        <a:t> </a:t>
                      </a:r>
                      <a:r>
                        <a:rPr lang="cs-CZ" sz="1800" dirty="0" smtClean="0"/>
                        <a:t>794, příspěvková organizace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VZDĚLÁVACÍ OBLAST: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Matematika a její aplikace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VZDĚLÁVACÍ OBOR: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/>
                        <a:t>Matematika</a:t>
                      </a:r>
                      <a:r>
                        <a:rPr lang="cs-CZ" sz="1800" baseline="0" dirty="0" smtClean="0"/>
                        <a:t> pro</a:t>
                      </a:r>
                      <a:r>
                        <a:rPr lang="cs-CZ" sz="1800" dirty="0" smtClean="0"/>
                        <a:t> 4. ročník</a:t>
                      </a:r>
                      <a:r>
                        <a:rPr lang="cs-CZ" sz="1800" baseline="0" dirty="0" smtClean="0"/>
                        <a:t> SŠ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TÉMA: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aseline="0" dirty="0" smtClean="0"/>
                        <a:t>Monotónnost posloupnosti</a:t>
                      </a:r>
                      <a:endParaRPr lang="cs-CZ" sz="1800" dirty="0" smtClean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AUTOR: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Marek</a:t>
                      </a:r>
                      <a:r>
                        <a:rPr lang="cs-CZ" sz="1800" baseline="0" dirty="0" smtClean="0"/>
                        <a:t> Pazdera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DATUM: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12. 8. 2013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640188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NÁZEV</a:t>
                      </a:r>
                      <a:r>
                        <a:rPr lang="cs-CZ" sz="1800" b="1" baseline="0" dirty="0" smtClean="0"/>
                        <a:t> A ČÍSLO PROJEKTU: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Učíme se pro život v 21. století</a:t>
                      </a:r>
                    </a:p>
                    <a:p>
                      <a:r>
                        <a:rPr lang="cs-C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CZ.1.07/1.5.00/34.0629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640188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OZNAČENÍ VÝUKOVÉHO MATERIÁLU: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VY_32_INOVACE_MA.PD.06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079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1656183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6 (řešený)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Zjistěte, zda je posloupnost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cs-CZ" sz="3000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cs-CZ" sz="3000" b="0" i="1" smtClean="0">
                                <a:latin typeface="Cambria Math"/>
                              </a:rPr>
                              <m:t>−4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+3</m:t>
                            </m:r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rostoucí, nebo klesající.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1656183"/>
              </a:xfrm>
              <a:blipFill rotWithShape="1">
                <a:blip r:embed="rId2"/>
                <a:stretch>
                  <a:fillRect l="-1852" t="-4797" b="-774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30431" y="1772816"/>
                <a:ext cx="8229600" cy="151216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Řešení</a:t>
                </a:r>
                <a:r>
                  <a:rPr lang="cs-CZ" sz="2600" b="0" i="1" dirty="0" smtClean="0">
                    <a:latin typeface="Cambria Math"/>
                  </a:rPr>
                  <a:t/>
                </a:r>
                <a:br>
                  <a:rPr lang="cs-CZ" sz="2600" b="0" i="1" dirty="0" smtClean="0">
                    <a:latin typeface="Cambria Math"/>
                  </a:rPr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6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600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2600" b="0" i="1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cs-CZ" sz="26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sz="26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600" b="0" i="1" smtClean="0">
                              <a:latin typeface="Cambria Math"/>
                            </a:rPr>
                            <m:t>𝑛</m:t>
                          </m:r>
                        </m:e>
                        <m:sup>
                          <m:r>
                            <a:rPr lang="cs-CZ" sz="26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cs-CZ" sz="2600" b="0" i="1" smtClean="0">
                          <a:latin typeface="Cambria Math"/>
                        </a:rPr>
                        <m:t>−4</m:t>
                      </m:r>
                      <m:r>
                        <a:rPr lang="cs-CZ" sz="2600" b="0" i="1" smtClean="0">
                          <a:latin typeface="Cambria Math"/>
                        </a:rPr>
                        <m:t>𝑛</m:t>
                      </m:r>
                      <m:r>
                        <a:rPr lang="cs-CZ" sz="2600" b="0" i="1" smtClean="0">
                          <a:latin typeface="Cambria Math"/>
                        </a:rPr>
                        <m:t>+3,</m:t>
                      </m:r>
                      <m:sSub>
                        <m:sSubPr>
                          <m:ctrlPr>
                            <a:rPr lang="cs-CZ" sz="2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600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26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cs-CZ" sz="2600" b="0" i="1" smtClean="0">
                              <a:latin typeface="Cambria Math"/>
                            </a:rPr>
                            <m:t>+1</m:t>
                          </m:r>
                        </m:sub>
                      </m:sSub>
                      <m:r>
                        <a:rPr lang="cs-CZ" sz="26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sz="2600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6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600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cs-CZ" sz="2600" b="0" i="1" smtClean="0">
                                  <a:latin typeface="Cambria Math"/>
                                </a:rPr>
                                <m:t>+1</m:t>
                              </m:r>
                            </m:e>
                          </m:d>
                        </m:e>
                        <m:sup>
                          <m:r>
                            <a:rPr lang="cs-CZ" sz="26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cs-CZ" sz="2600" b="0" i="1" smtClean="0">
                          <a:latin typeface="Cambria Math"/>
                        </a:rPr>
                        <m:t>−4</m:t>
                      </m:r>
                      <m:d>
                        <m:dPr>
                          <m:ctrlPr>
                            <a:rPr lang="cs-CZ" sz="2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6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cs-CZ" sz="2600" b="0" i="1" smtClean="0">
                              <a:latin typeface="Cambria Math"/>
                            </a:rPr>
                            <m:t>+1</m:t>
                          </m:r>
                        </m:e>
                      </m:d>
                      <m:r>
                        <a:rPr lang="cs-CZ" sz="2600" b="0" i="1" smtClean="0">
                          <a:latin typeface="Cambria Math"/>
                        </a:rPr>
                        <m:t>+3=</m:t>
                      </m:r>
                    </m:oMath>
                  </m:oMathPara>
                </a14:m>
                <a:r>
                  <a:rPr lang="cs-CZ" sz="2600" b="0" i="1" dirty="0" smtClean="0">
                    <a:latin typeface="Cambria Math"/>
                  </a:rPr>
                  <a:t/>
                </a:r>
                <a:br>
                  <a:rPr lang="cs-CZ" sz="2600" b="0" i="1" dirty="0" smtClean="0">
                    <a:latin typeface="Cambria Math"/>
                  </a:rPr>
                </a:b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</a:rPr>
                      <m:t>+2</m:t>
                    </m:r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</a:rPr>
                      <m:t>+</m:t>
                    </m:r>
                    <m:r>
                      <a:rPr lang="cs-CZ" sz="2600" b="0" i="0" smtClean="0">
                        <a:latin typeface="Cambria Math"/>
                      </a:rPr>
                      <m:t>1−4</m:t>
                    </m:r>
                    <m:r>
                      <m:rPr>
                        <m:sty m:val="p"/>
                      </m:rPr>
                      <a:rPr lang="cs-CZ" sz="2600" b="0" i="0" smtClean="0">
                        <a:latin typeface="Cambria Math"/>
                      </a:rPr>
                      <m:t>n</m:t>
                    </m:r>
                    <m:r>
                      <a:rPr lang="cs-CZ" sz="2600" b="0" i="0" smtClean="0">
                        <a:latin typeface="Cambria Math"/>
                      </a:rPr>
                      <m:t>−4+3=</m:t>
                    </m:r>
                    <m:sSup>
                      <m:sSupPr>
                        <m:ctrlPr>
                          <a:rPr lang="cs-CZ" sz="2600" i="1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cs-CZ" sz="26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2600" i="1">
                        <a:latin typeface="Cambria Math"/>
                      </a:rPr>
                      <m:t>−2</m:t>
                    </m:r>
                    <m:r>
                      <a:rPr lang="cs-CZ" sz="2600" i="1">
                        <a:latin typeface="Cambria Math"/>
                      </a:rPr>
                      <m:t>𝑛</m:t>
                    </m:r>
                  </m:oMath>
                </a14:m>
                <a:r>
                  <a:rPr lang="cs-CZ" sz="2600" dirty="0" smtClean="0"/>
                  <a:t>,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431" y="1772816"/>
                <a:ext cx="8229600" cy="1512168"/>
              </a:xfrm>
              <a:prstGeom prst="rect">
                <a:avLst/>
              </a:prstGeom>
              <a:blipFill rotWithShape="1">
                <a:blip r:embed="rId3"/>
                <a:stretch>
                  <a:fillRect l="-1926" t="-4839" b="-121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ástupný symbol pro obsah 5"/>
              <p:cNvSpPr txBox="1">
                <a:spLocks/>
              </p:cNvSpPr>
              <p:nvPr/>
            </p:nvSpPr>
            <p:spPr>
              <a:xfrm>
                <a:off x="417607" y="3301436"/>
                <a:ext cx="8229600" cy="108012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  <m:r>
                          <a:rPr lang="cs-CZ" sz="2600" i="1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2600" i="1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cs-CZ" sz="26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2600" i="1">
                        <a:latin typeface="Cambria Math"/>
                      </a:rPr>
                      <m:t>−2</m:t>
                    </m:r>
                    <m:r>
                      <a:rPr lang="cs-CZ" sz="2600" i="1">
                        <a:latin typeface="Cambria Math"/>
                      </a:rPr>
                      <m:t>𝑛</m:t>
                    </m:r>
                    <m:r>
                      <a:rPr lang="cs-CZ" sz="2600" i="1">
                        <a:latin typeface="Cambria Math"/>
                      </a:rPr>
                      <m:t>−</m:t>
                    </m:r>
                    <m:d>
                      <m:dPr>
                        <m:ctrlPr>
                          <a:rPr lang="cs-CZ" sz="2600" i="1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cs-CZ" sz="2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sz="2600" i="1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cs-CZ" sz="26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cs-CZ" sz="2600" b="0" i="1" smtClean="0">
                            <a:latin typeface="Cambria Math"/>
                          </a:rPr>
                          <m:t>−4</m:t>
                        </m:r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2600" i="1">
                            <a:latin typeface="Cambria Math"/>
                          </a:rPr>
                          <m:t>+</m:t>
                        </m:r>
                        <m:r>
                          <a:rPr lang="cs-CZ" sz="2600" b="0" i="1" smtClean="0">
                            <a:latin typeface="Cambria Math"/>
                          </a:rPr>
                          <m:t>3</m:t>
                        </m:r>
                      </m:e>
                    </m:d>
                    <m:r>
                      <a:rPr lang="cs-CZ" sz="2600" i="1">
                        <a:latin typeface="Cambria Math"/>
                      </a:rPr>
                      <m:t>=</m:t>
                    </m:r>
                    <m:r>
                      <a:rPr lang="cs-CZ" sz="2600" b="0" i="1" smtClean="0">
                        <a:latin typeface="Cambria Math"/>
                      </a:rPr>
                      <m:t>2</m:t>
                    </m:r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</a:rPr>
                      <m:t>−3</m:t>
                    </m:r>
                  </m:oMath>
                </a14:m>
                <a:r>
                  <a:rPr lang="cs-CZ" sz="2600" dirty="0" smtClean="0"/>
                  <a:t>.</a:t>
                </a:r>
              </a:p>
              <a:p>
                <a:pPr marL="0" indent="0">
                  <a:buNone/>
                </a:pPr>
                <a:r>
                  <a:rPr lang="cs-CZ" sz="2600" dirty="0" smtClean="0"/>
                  <a:t>Výraz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2</m:t>
                    </m:r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</a:rPr>
                      <m:t>−3</m:t>
                    </m:r>
                  </m:oMath>
                </a14:m>
                <a:r>
                  <a:rPr lang="cs-CZ" sz="2600" dirty="0" smtClean="0"/>
                  <a:t> není kladný ani záporný pro všechna </a:t>
                </a:r>
                <a14:m>
                  <m:oMath xmlns:m="http://schemas.openxmlformats.org/officeDocument/2006/math">
                    <m:r>
                      <a:rPr lang="cs-CZ" sz="2600" i="1">
                        <a:latin typeface="Cambria Math"/>
                      </a:rPr>
                      <m:t>𝑛</m:t>
                    </m:r>
                    <m:r>
                      <a:rPr lang="cs-CZ" sz="2600" i="1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2600" i="1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2600" dirty="0" smtClean="0"/>
                  <a:t>.</a:t>
                </a:r>
              </a:p>
            </p:txBody>
          </p:sp>
        </mc:Choice>
        <mc:Fallback xmlns="">
          <p:sp>
            <p:nvSpPr>
              <p:cNvPr id="9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607" y="3301436"/>
                <a:ext cx="8229600" cy="1080121"/>
              </a:xfrm>
              <a:prstGeom prst="rect">
                <a:avLst/>
              </a:prstGeom>
              <a:blipFill rotWithShape="1">
                <a:blip r:embed="rId4"/>
                <a:stretch>
                  <a:fillRect l="-1333" t="-4520" b="-395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Zástupný symbol pro obsah 4"/>
          <p:cNvSpPr txBox="1">
            <a:spLocks/>
          </p:cNvSpPr>
          <p:nvPr/>
        </p:nvSpPr>
        <p:spPr>
          <a:xfrm>
            <a:off x="411409" y="4550256"/>
            <a:ext cx="8229600" cy="5086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2600" b="1" dirty="0" smtClean="0">
                <a:solidFill>
                  <a:prstClr val="black"/>
                </a:solidFill>
              </a:rPr>
              <a:t>Uvedená posloupnost není rostoucí, ani klesající.</a:t>
            </a:r>
          </a:p>
        </p:txBody>
      </p:sp>
      <p:sp>
        <p:nvSpPr>
          <p:cNvPr id="17" name="Zástupný symbol pro obsah 4"/>
          <p:cNvSpPr txBox="1">
            <a:spLocks/>
          </p:cNvSpPr>
          <p:nvPr/>
        </p:nvSpPr>
        <p:spPr>
          <a:xfrm>
            <a:off x="427050" y="5229200"/>
            <a:ext cx="8229600" cy="10081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2600" dirty="0" smtClean="0">
                <a:solidFill>
                  <a:prstClr val="black"/>
                </a:solidFill>
              </a:rPr>
              <a:t>Vypište si také několik prvních členů této posloupnosti a znázorněte je v pravoúhlé soustavě souřadnic.</a:t>
            </a:r>
          </a:p>
        </p:txBody>
      </p:sp>
    </p:spTree>
    <p:extLst>
      <p:ext uri="{BB962C8B-B14F-4D97-AF65-F5344CB8AC3E}">
        <p14:creationId xmlns:p14="http://schemas.microsoft.com/office/powerpoint/2010/main" val="4183827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9" grpId="0"/>
      <p:bldP spid="12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8"/>
                <a:ext cx="8229600" cy="208823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sz="3000" dirty="0" smtClean="0"/>
                  <a:t>Načrtněte v soustavě souřadnic v rovině graf posloupnosti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𝑔</m:t>
                                </m:r>
                              </m:e>
                              <m:sub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, která je dána takto:</a:t>
                </a:r>
                <a:br>
                  <a:rPr lang="cs-CZ" sz="3000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𝑔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=−2</m:t>
                    </m:r>
                  </m:oMath>
                </a14:m>
                <a:r>
                  <a:rPr lang="cs-CZ" sz="3000" dirty="0" smtClean="0"/>
                  <a:t> pro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𝑛</m:t>
                    </m:r>
                    <m:r>
                      <a:rPr lang="cs-CZ" sz="3000" b="0" i="1" smtClean="0">
                        <a:latin typeface="Cambria Math"/>
                      </a:rPr>
                      <m:t>=1,2,3</m:t>
                    </m:r>
                  </m:oMath>
                </a14:m>
                <a:r>
                  <a:rPr lang="cs-CZ" sz="3000" dirty="0" smtClean="0"/>
                  <a:t>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𝑔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=1</m:t>
                    </m:r>
                  </m:oMath>
                </a14:m>
                <a:r>
                  <a:rPr lang="cs-CZ" sz="3000" dirty="0" smtClean="0"/>
                  <a:t> pro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𝑛</m:t>
                    </m:r>
                    <m:r>
                      <a:rPr lang="cs-CZ" sz="3000" b="0" i="1" smtClean="0">
                        <a:latin typeface="Cambria Math"/>
                      </a:rPr>
                      <m:t>=4,5</m:t>
                    </m:r>
                  </m:oMath>
                </a14:m>
                <a:r>
                  <a:rPr lang="cs-CZ" sz="3000" dirty="0" smtClean="0"/>
                  <a:t>;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𝑔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=0,5</m:t>
                    </m:r>
                    <m:r>
                      <a:rPr lang="cs-CZ" sz="3000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cs-CZ" sz="3000" dirty="0" smtClean="0"/>
                  <a:t> pro všechna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𝑛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≥6</m:t>
                    </m:r>
                  </m:oMath>
                </a14:m>
                <a:r>
                  <a:rPr lang="cs-CZ" sz="3000" dirty="0" smtClean="0"/>
                  <a:t>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8"/>
                <a:ext cx="8229600" cy="2088232"/>
              </a:xfrm>
              <a:blipFill rotWithShape="1">
                <a:blip r:embed="rId2"/>
                <a:stretch>
                  <a:fillRect l="-1704" t="-3509" b="-584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ástupný symbol pro obsah 4"/>
              <p:cNvSpPr txBox="1">
                <a:spLocks/>
              </p:cNvSpPr>
              <p:nvPr/>
            </p:nvSpPr>
            <p:spPr>
              <a:xfrm>
                <a:off x="475358" y="4653136"/>
                <a:ext cx="8229600" cy="136815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3000" dirty="0" smtClean="0">
                    <a:solidFill>
                      <a:prstClr val="black"/>
                    </a:solidFill>
                  </a:rPr>
                  <a:t>Posloupnost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𝑔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>
                    <a:solidFill>
                      <a:prstClr val="black"/>
                    </a:solidFill>
                  </a:rPr>
                  <a:t> je příkladem </a:t>
                </a:r>
                <a:r>
                  <a:rPr lang="cs-CZ" sz="3000" i="1" dirty="0" smtClean="0">
                    <a:solidFill>
                      <a:prstClr val="black"/>
                    </a:solidFill>
                  </a:rPr>
                  <a:t>neklesající</a:t>
                </a:r>
                <a:r>
                  <a:rPr lang="cs-CZ" sz="3000" dirty="0" smtClean="0">
                    <a:solidFill>
                      <a:prstClr val="black"/>
                    </a:solidFill>
                  </a:rPr>
                  <a:t> posloupnosti, posloupnost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>
                    <a:solidFill>
                      <a:prstClr val="black"/>
                    </a:solidFill>
                  </a:rPr>
                  <a:t> je příkladem </a:t>
                </a:r>
                <a:r>
                  <a:rPr lang="cs-CZ" sz="3000" i="1" dirty="0" smtClean="0">
                    <a:solidFill>
                      <a:prstClr val="black"/>
                    </a:solidFill>
                  </a:rPr>
                  <a:t>nerostoucí</a:t>
                </a:r>
                <a:r>
                  <a:rPr lang="cs-CZ" sz="3000" dirty="0" smtClean="0">
                    <a:solidFill>
                      <a:prstClr val="black"/>
                    </a:solidFill>
                  </a:rPr>
                  <a:t> posloupnosti.</a:t>
                </a:r>
                <a:endParaRPr lang="cs-CZ" sz="30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8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358" y="4653136"/>
                <a:ext cx="8229600" cy="1368152"/>
              </a:xfrm>
              <a:prstGeom prst="rect">
                <a:avLst/>
              </a:prstGeom>
              <a:blipFill rotWithShape="1">
                <a:blip r:embed="rId3"/>
                <a:stretch>
                  <a:fillRect l="-1778" t="-8889" b="-10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ástupný symbol pro obsah 5"/>
              <p:cNvSpPr txBox="1">
                <a:spLocks/>
              </p:cNvSpPr>
              <p:nvPr/>
            </p:nvSpPr>
            <p:spPr>
              <a:xfrm>
                <a:off x="475358" y="2420888"/>
                <a:ext cx="8229600" cy="208823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sz="3000" dirty="0" smtClean="0"/>
                  <a:t>Načrtněte v soustavě souřadnic v rovině graf posloupnosti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/>
                  <a:t>, která je dána takto:</a:t>
                </a:r>
                <a:br>
                  <a:rPr lang="cs-CZ" sz="3000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h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3</m:t>
                    </m:r>
                  </m:oMath>
                </a14:m>
                <a:r>
                  <a:rPr lang="cs-CZ" sz="3000" dirty="0"/>
                  <a:t> pro </a:t>
                </a:r>
                <a14:m>
                  <m:oMath xmlns:m="http://schemas.openxmlformats.org/officeDocument/2006/math">
                    <m:r>
                      <a:rPr lang="cs-CZ" sz="3000" i="1">
                        <a:latin typeface="Cambria Math"/>
                      </a:rPr>
                      <m:t>𝑛</m:t>
                    </m:r>
                    <m:r>
                      <a:rPr lang="cs-CZ" sz="3000" i="1">
                        <a:latin typeface="Cambria Math"/>
                      </a:rPr>
                      <m:t>=1,2</m:t>
                    </m:r>
                  </m:oMath>
                </a14:m>
                <a:r>
                  <a:rPr lang="cs-CZ" sz="3000" dirty="0"/>
                  <a:t>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h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=1</m:t>
                    </m:r>
                  </m:oMath>
                </a14:m>
                <a:r>
                  <a:rPr lang="cs-CZ" sz="3000" dirty="0"/>
                  <a:t> pro </a:t>
                </a:r>
                <a14:m>
                  <m:oMath xmlns:m="http://schemas.openxmlformats.org/officeDocument/2006/math">
                    <m:r>
                      <a:rPr lang="cs-CZ" sz="3000" i="1">
                        <a:latin typeface="Cambria Math"/>
                      </a:rPr>
                      <m:t>𝑛</m:t>
                    </m:r>
                    <m:r>
                      <a:rPr lang="cs-CZ" sz="3000" i="1">
                        <a:latin typeface="Cambria Math"/>
                      </a:rPr>
                      <m:t>=3,4,5</m:t>
                    </m:r>
                  </m:oMath>
                </a14:m>
                <a:r>
                  <a:rPr lang="cs-CZ" sz="3000" dirty="0"/>
                  <a:t>;</a:t>
                </a:r>
              </a:p>
              <a:p>
                <a:pPr marL="0" indent="0">
                  <a:buFont typeface="Arial" pitchFamily="34" charset="0"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h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−</m:t>
                    </m:r>
                    <m:r>
                      <a:rPr lang="cs-CZ" sz="3000" i="1">
                        <a:latin typeface="Cambria Math"/>
                      </a:rPr>
                      <m:t>0,5</m:t>
                    </m:r>
                    <m:r>
                      <a:rPr lang="cs-CZ" sz="3000" i="1">
                        <a:latin typeface="Cambria Math"/>
                      </a:rPr>
                      <m:t>𝑛</m:t>
                    </m:r>
                  </m:oMath>
                </a14:m>
                <a:r>
                  <a:rPr lang="cs-CZ" sz="3000" dirty="0"/>
                  <a:t> pro všechna </a:t>
                </a:r>
                <a14:m>
                  <m:oMath xmlns:m="http://schemas.openxmlformats.org/officeDocument/2006/math">
                    <m:r>
                      <a:rPr lang="cs-CZ" sz="3000" i="1">
                        <a:latin typeface="Cambria Math"/>
                      </a:rPr>
                      <m:t>𝑛</m:t>
                    </m:r>
                    <m:r>
                      <a:rPr lang="cs-CZ" sz="3000" i="1">
                        <a:latin typeface="Cambria Math"/>
                        <a:ea typeface="Cambria Math"/>
                      </a:rPr>
                      <m:t>≥6</m:t>
                    </m:r>
                  </m:oMath>
                </a14:m>
                <a:r>
                  <a:rPr lang="cs-CZ" sz="3000" dirty="0"/>
                  <a:t>.</a:t>
                </a:r>
              </a:p>
            </p:txBody>
          </p:sp>
        </mc:Choice>
        <mc:Fallback xmlns="">
          <p:sp>
            <p:nvSpPr>
              <p:cNvPr id="9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358" y="2420888"/>
                <a:ext cx="8229600" cy="2088232"/>
              </a:xfrm>
              <a:prstGeom prst="rect">
                <a:avLst/>
              </a:prstGeom>
              <a:blipFill rotWithShape="1">
                <a:blip r:embed="rId4"/>
                <a:stretch>
                  <a:fillRect l="-1778" t="-3499" b="-553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Přímá spojnice 9"/>
          <p:cNvCxnSpPr/>
          <p:nvPr/>
        </p:nvCxnSpPr>
        <p:spPr>
          <a:xfrm>
            <a:off x="444909" y="2276872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Přímá spojnice 10"/>
          <p:cNvCxnSpPr/>
          <p:nvPr/>
        </p:nvCxnSpPr>
        <p:spPr>
          <a:xfrm>
            <a:off x="444909" y="4509120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Zástupný symbol pro obsah 4"/>
          <p:cNvSpPr txBox="1">
            <a:spLocks/>
          </p:cNvSpPr>
          <p:nvPr/>
        </p:nvSpPr>
        <p:spPr>
          <a:xfrm>
            <a:off x="475358" y="6026405"/>
            <a:ext cx="8229600" cy="6840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3000" dirty="0" smtClean="0">
                <a:solidFill>
                  <a:prstClr val="black"/>
                </a:solidFill>
              </a:rPr>
              <a:t>Platí následující věty:</a:t>
            </a:r>
            <a:endParaRPr lang="cs-CZ" sz="3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046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/>
      <p:bldP spid="9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100811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sz="3000" dirty="0" smtClean="0"/>
                  <a:t>Posloupnost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je </a:t>
                </a:r>
                <a:r>
                  <a:rPr lang="cs-CZ" sz="3000" b="1" dirty="0" smtClean="0"/>
                  <a:t>neklesající</a:t>
                </a:r>
                <a:r>
                  <a:rPr lang="cs-CZ" sz="3000" dirty="0" smtClean="0"/>
                  <a:t>, právě když pro všechna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cs-CZ" sz="3000" b="0" i="0" smtClean="0">
                        <a:latin typeface="Cambria Math"/>
                        <a:ea typeface="Cambria Math"/>
                      </a:rPr>
                      <m:t>n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3000" dirty="0" smtClean="0"/>
                  <a:t> je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i="1">
                        <a:latin typeface="Cambria Math"/>
                        <a:ea typeface="Cambria Math"/>
                      </a:rPr>
                      <m:t>≤</m:t>
                    </m:r>
                    <m:sSub>
                      <m:sSubPr>
                        <m:ctrlPr>
                          <a:rPr lang="cs-CZ" sz="300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+1</m:t>
                        </m:r>
                      </m:sub>
                    </m:sSub>
                  </m:oMath>
                </a14:m>
                <a:r>
                  <a:rPr lang="cs-CZ" sz="3000" dirty="0" smtClean="0"/>
                  <a:t>.</a:t>
                </a:r>
                <a:endParaRPr lang="cs-CZ" sz="3000" dirty="0"/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1008111"/>
              </a:xfrm>
              <a:blipFill rotWithShape="1">
                <a:blip r:embed="rId2"/>
                <a:stretch>
                  <a:fillRect l="-1704" t="-7273" b="-1939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ástupný symbol pro obsah 5"/>
              <p:cNvSpPr txBox="1">
                <a:spLocks/>
              </p:cNvSpPr>
              <p:nvPr/>
            </p:nvSpPr>
            <p:spPr>
              <a:xfrm>
                <a:off x="467544" y="1412776"/>
                <a:ext cx="8229600" cy="100811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sz="3000" dirty="0" smtClean="0"/>
                  <a:t>Posloupnost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/>
                  <a:t> je </a:t>
                </a:r>
                <a:r>
                  <a:rPr lang="cs-CZ" sz="3000" b="1" dirty="0" smtClean="0"/>
                  <a:t>nerostoucí</a:t>
                </a:r>
                <a:r>
                  <a:rPr lang="cs-CZ" sz="3000" dirty="0"/>
                  <a:t>, právě když pro všechna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cs-CZ" sz="3000">
                        <a:latin typeface="Cambria Math"/>
                        <a:ea typeface="Cambria Math"/>
                      </a:rPr>
                      <m:t>n</m:t>
                    </m:r>
                    <m:r>
                      <a:rPr lang="cs-CZ" sz="3000" i="1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i="1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3000" dirty="0"/>
                  <a:t> je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i="1">
                        <a:latin typeface="Cambria Math"/>
                        <a:ea typeface="Cambria Math"/>
                      </a:rPr>
                      <m:t>≥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  <a:ea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  <a:ea typeface="Cambria Math"/>
                          </a:rPr>
                          <m:t>+1</m:t>
                        </m:r>
                      </m:sub>
                    </m:sSub>
                  </m:oMath>
                </a14:m>
                <a:r>
                  <a:rPr lang="cs-CZ" sz="3000" dirty="0"/>
                  <a:t>.</a:t>
                </a:r>
              </a:p>
            </p:txBody>
          </p:sp>
        </mc:Choice>
        <mc:Fallback xmlns="">
          <p:sp>
            <p:nvSpPr>
              <p:cNvPr id="8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1412776"/>
                <a:ext cx="8229600" cy="1008111"/>
              </a:xfrm>
              <a:prstGeom prst="rect">
                <a:avLst/>
              </a:prstGeom>
              <a:blipFill rotWithShape="1">
                <a:blip r:embed="rId3"/>
                <a:stretch>
                  <a:fillRect l="-1778" t="-7273" r="-74" b="-1939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Zástupný symbol pro obsah 5"/>
          <p:cNvSpPr txBox="1">
            <a:spLocks/>
          </p:cNvSpPr>
          <p:nvPr/>
        </p:nvSpPr>
        <p:spPr>
          <a:xfrm>
            <a:off x="467544" y="2564905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cs-CZ" sz="3000" dirty="0" smtClean="0"/>
              <a:t>Každá rostoucí posloupnost je neklesající.</a:t>
            </a:r>
            <a:endParaRPr lang="cs-CZ" sz="3000" dirty="0"/>
          </a:p>
        </p:txBody>
      </p:sp>
      <p:sp>
        <p:nvSpPr>
          <p:cNvPr id="9" name="Zástupný symbol pro obsah 5"/>
          <p:cNvSpPr txBox="1">
            <a:spLocks/>
          </p:cNvSpPr>
          <p:nvPr/>
        </p:nvSpPr>
        <p:spPr>
          <a:xfrm>
            <a:off x="467544" y="3068960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cs-CZ" sz="3000" dirty="0" smtClean="0"/>
              <a:t>Každá klesající posloupnost je nerostoucí.</a:t>
            </a:r>
            <a:endParaRPr lang="cs-CZ" sz="3000" dirty="0"/>
          </a:p>
        </p:txBody>
      </p:sp>
      <p:cxnSp>
        <p:nvCxnSpPr>
          <p:cNvPr id="11" name="Přímá spojnice 10"/>
          <p:cNvCxnSpPr/>
          <p:nvPr/>
        </p:nvCxnSpPr>
        <p:spPr>
          <a:xfrm>
            <a:off x="444909" y="2448045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Přímá spojnice 11"/>
          <p:cNvCxnSpPr/>
          <p:nvPr/>
        </p:nvCxnSpPr>
        <p:spPr>
          <a:xfrm>
            <a:off x="444909" y="3645024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ástupný symbol pro obsah 5"/>
              <p:cNvSpPr txBox="1">
                <a:spLocks/>
              </p:cNvSpPr>
              <p:nvPr/>
            </p:nvSpPr>
            <p:spPr>
              <a:xfrm>
                <a:off x="460146" y="3760821"/>
                <a:ext cx="8229600" cy="100811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sz="3000" dirty="0" smtClean="0"/>
                  <a:t>Posloupnost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/>
                  <a:t> je </a:t>
                </a:r>
                <a:r>
                  <a:rPr lang="cs-CZ" sz="3000" b="1" dirty="0" smtClean="0"/>
                  <a:t>konstantní</a:t>
                </a:r>
                <a:r>
                  <a:rPr lang="cs-CZ" sz="3000" dirty="0"/>
                  <a:t>, právě když pro všechna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cs-CZ" sz="3000">
                        <a:latin typeface="Cambria Math"/>
                        <a:ea typeface="Cambria Math"/>
                      </a:rPr>
                      <m:t>n</m:t>
                    </m:r>
                    <m:r>
                      <a:rPr lang="cs-CZ" sz="3000" i="1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i="1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3000" dirty="0"/>
                  <a:t> je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  <a:ea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  <a:ea typeface="Cambria Math"/>
                          </a:rPr>
                          <m:t>+1</m:t>
                        </m:r>
                      </m:sub>
                    </m:sSub>
                  </m:oMath>
                </a14:m>
                <a:r>
                  <a:rPr lang="cs-CZ" sz="3000" dirty="0"/>
                  <a:t>.</a:t>
                </a:r>
              </a:p>
            </p:txBody>
          </p:sp>
        </mc:Choice>
        <mc:Fallback xmlns="">
          <p:sp>
            <p:nvSpPr>
              <p:cNvPr id="13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146" y="3760821"/>
                <a:ext cx="8229600" cy="1008111"/>
              </a:xfrm>
              <a:prstGeom prst="rect">
                <a:avLst/>
              </a:prstGeom>
              <a:blipFill rotWithShape="1">
                <a:blip r:embed="rId4"/>
                <a:stretch>
                  <a:fillRect l="-1704" t="-7273" r="-222" b="-1939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Přímá spojnice 13"/>
          <p:cNvCxnSpPr/>
          <p:nvPr/>
        </p:nvCxnSpPr>
        <p:spPr>
          <a:xfrm>
            <a:off x="460146" y="4807652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Zástupný symbol pro obsah 5"/>
          <p:cNvSpPr txBox="1">
            <a:spLocks/>
          </p:cNvSpPr>
          <p:nvPr/>
        </p:nvSpPr>
        <p:spPr>
          <a:xfrm>
            <a:off x="444909" y="4828476"/>
            <a:ext cx="8229600" cy="1048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cs-CZ" sz="3000" dirty="0" smtClean="0"/>
              <a:t>Posloupnosti, které </a:t>
            </a:r>
            <a:r>
              <a:rPr lang="cs-CZ" sz="3000" dirty="0"/>
              <a:t>j</a:t>
            </a:r>
            <a:r>
              <a:rPr lang="cs-CZ" sz="3000" dirty="0" smtClean="0"/>
              <a:t>sou nerostoucí nebo neklesající, se nazývají </a:t>
            </a:r>
            <a:r>
              <a:rPr lang="cs-CZ" sz="3000" b="1" dirty="0" smtClean="0"/>
              <a:t>monotónní posloupnosti</a:t>
            </a:r>
            <a:r>
              <a:rPr lang="cs-CZ" sz="3000" dirty="0" smtClean="0"/>
              <a:t>.</a:t>
            </a:r>
            <a:endParaRPr lang="cs-CZ" sz="3000" dirty="0"/>
          </a:p>
        </p:txBody>
      </p:sp>
      <p:sp>
        <p:nvSpPr>
          <p:cNvPr id="16" name="Zástupný symbol pro obsah 5"/>
          <p:cNvSpPr txBox="1">
            <a:spLocks/>
          </p:cNvSpPr>
          <p:nvPr/>
        </p:nvSpPr>
        <p:spPr>
          <a:xfrm>
            <a:off x="449802" y="5811680"/>
            <a:ext cx="8229600" cy="1048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cs-CZ" sz="3000" dirty="0" smtClean="0"/>
              <a:t>Rostoucí a klesající posloupnosti se nazývají </a:t>
            </a:r>
            <a:r>
              <a:rPr lang="cs-CZ" sz="3000" b="1" dirty="0" smtClean="0"/>
              <a:t>ryze monotónní posloupnosti</a:t>
            </a:r>
            <a:r>
              <a:rPr lang="cs-CZ" sz="3000" dirty="0" smtClean="0"/>
              <a:t>.</a:t>
            </a:r>
            <a:endParaRPr lang="cs-CZ" sz="3000" dirty="0"/>
          </a:p>
        </p:txBody>
      </p:sp>
    </p:spTree>
    <p:extLst>
      <p:ext uri="{BB962C8B-B14F-4D97-AF65-F5344CB8AC3E}">
        <p14:creationId xmlns:p14="http://schemas.microsoft.com/office/powerpoint/2010/main" val="3119336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/>
      <p:bldP spid="5" grpId="0"/>
      <p:bldP spid="9" grpId="0"/>
      <p:bldP spid="13" grpId="0"/>
      <p:bldP spid="15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obsah 5"/>
          <p:cNvSpPr txBox="1">
            <a:spLocks/>
          </p:cNvSpPr>
          <p:nvPr/>
        </p:nvSpPr>
        <p:spPr>
          <a:xfrm>
            <a:off x="478996" y="260648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>
                <a:solidFill>
                  <a:srgbClr val="00B050"/>
                </a:solidFill>
              </a:rPr>
              <a:t>Ú</a:t>
            </a:r>
            <a:r>
              <a:rPr lang="cs-CZ" b="1" dirty="0" smtClean="0">
                <a:solidFill>
                  <a:srgbClr val="00B050"/>
                </a:solidFill>
              </a:rPr>
              <a:t>lohy k opakování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78996" y="1006630"/>
                <a:ext cx="8229600" cy="585137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514350" indent="-514350">
                  <a:buFont typeface="+mj-lt"/>
                  <a:buAutoNum type="arabicPeriod"/>
                </a:pPr>
                <a:r>
                  <a:rPr lang="cs-CZ" sz="3000" dirty="0" smtClean="0"/>
                  <a:t>Vyšetřete monotónnost posloupností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daných vzorcem pro n-</a:t>
                </a:r>
                <a:r>
                  <a:rPr lang="cs-CZ" sz="3000" dirty="0" err="1" smtClean="0"/>
                  <a:t>tý</a:t>
                </a:r>
                <a:r>
                  <a:rPr lang="cs-CZ" sz="3000" dirty="0" smtClean="0"/>
                  <a:t> člen:</a:t>
                </a:r>
                <a:br>
                  <a:rPr lang="cs-CZ" sz="3000" dirty="0" smtClean="0"/>
                </a:br>
                <a:r>
                  <a:rPr lang="cs-CZ" sz="3000" dirty="0" smtClean="0"/>
                  <a:t>a)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=2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𝜋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−1</m:t>
                    </m:r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b)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=2</m:t>
                    </m:r>
                    <m:r>
                      <a:rPr lang="cs-CZ" sz="3000" i="1">
                        <a:latin typeface="Cambria Math"/>
                        <a:ea typeface="Cambria Math"/>
                      </a:rPr>
                      <m:t>𝜋</m:t>
                    </m:r>
                    <m:r>
                      <a:rPr lang="cs-CZ" sz="3000" i="1">
                        <a:latin typeface="Cambria Math"/>
                        <a:ea typeface="Cambria Math"/>
                      </a:rPr>
                      <m:t>−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𝑛</m:t>
                    </m:r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c)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𝑛</m:t>
                    </m:r>
                    <m:d>
                      <m:d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+1</m:t>
                        </m:r>
                      </m:e>
                    </m:d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d)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0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e)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3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+5</m:t>
                        </m:r>
                      </m:den>
                    </m:f>
                  </m:oMath>
                </a14:m>
                <a:r>
                  <a:rPr lang="cs-CZ" sz="3000" dirty="0" smtClean="0"/>
                  <a:t> ,</a:t>
                </a:r>
                <a:br>
                  <a:rPr lang="cs-CZ" sz="3000" dirty="0" smtClean="0"/>
                </a:br>
                <a:r>
                  <a:rPr lang="cs-CZ" sz="3000" dirty="0" smtClean="0"/>
                  <a:t>f)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30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30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g)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30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3000" i="1">
                                <a:latin typeface="Cambria Math"/>
                              </a:rPr>
                              <m:t>−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2</m:t>
                            </m:r>
                          </m:e>
                        </m:d>
                      </m:e>
                      <m:sup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h)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3000" b="0" i="1" smtClean="0">
                        <a:latin typeface="Cambria Math"/>
                      </a:rPr>
                      <m:t>−10</m:t>
                    </m:r>
                    <m:r>
                      <a:rPr lang="cs-CZ" sz="3000" b="0" i="1" smtClean="0">
                        <a:latin typeface="Cambria Math"/>
                      </a:rPr>
                      <m:t>𝑛</m:t>
                    </m:r>
                    <m:r>
                      <a:rPr lang="cs-CZ" sz="3000" b="0" i="1" smtClean="0">
                        <a:latin typeface="Cambria Math"/>
                      </a:rPr>
                      <m:t>+1</m:t>
                    </m:r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i)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1−</m:t>
                    </m:r>
                    <m:f>
                      <m:fPr>
                        <m:ctrlPr>
                          <a:rPr lang="cs-CZ" sz="3000" i="1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i="1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den>
                    </m:f>
                  </m:oMath>
                </a14:m>
                <a:r>
                  <a:rPr lang="cs-CZ" sz="3000" dirty="0" smtClean="0"/>
                  <a:t> ,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996" y="1006630"/>
                <a:ext cx="8229600" cy="5851370"/>
              </a:xfrm>
              <a:prstGeom prst="rect">
                <a:avLst/>
              </a:prstGeom>
              <a:blipFill rotWithShape="1">
                <a:blip r:embed="rId2"/>
                <a:stretch>
                  <a:fillRect l="-1778" t="-135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71263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78996" y="260648"/>
                <a:ext cx="8229600" cy="659735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3000" dirty="0" smtClean="0"/>
                  <a:t>j)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cs-CZ" sz="3000" b="0" i="0" smtClean="0"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𝜋</m:t>
                        </m:r>
                      </m:e>
                    </m:func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k)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cs-CZ" sz="3000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cs-CZ" sz="3000"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f>
                          <m:fPr>
                            <m:ctrlPr>
                              <a:rPr lang="cs-CZ" sz="300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cs-CZ" sz="3000" i="1" smtClean="0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</m:num>
                          <m:den>
                            <m:r>
                              <a:rPr lang="cs-CZ" sz="30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func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l)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m)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+0,01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den>
                    </m:f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/>
                  <a:t>n</a:t>
                </a:r>
                <a:r>
                  <a:rPr lang="cs-CZ" sz="3000" dirty="0" smtClean="0"/>
                  <a:t>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+3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+2</m:t>
                        </m:r>
                      </m:den>
                    </m:f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o)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3000" b="0" i="1" smtClean="0">
                            <a:latin typeface="Cambria Math"/>
                          </a:rPr>
                          <m:t>0,1</m:t>
                        </m:r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p)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cs-CZ" sz="3000" i="1" smtClean="0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cs-CZ" sz="30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cs-CZ" sz="3000" i="0" smtClean="0">
                                <a:latin typeface="Cambria Math"/>
                              </a:rPr>
                              <m:t>log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fName>
                      <m:e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e>
                    </m:func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q)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cs-CZ" sz="3000" i="1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cs-CZ" sz="3000">
                                <a:latin typeface="Cambria Math"/>
                              </a:rPr>
                              <m:t>log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</a:rPr>
                              <m:t>0,5</m:t>
                            </m:r>
                          </m:sub>
                        </m:sSub>
                      </m:fName>
                      <m:e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e>
                    </m:func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r)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3000" i="1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num>
                      <m:den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−5,5</m:t>
                        </m:r>
                      </m:den>
                    </m:f>
                  </m:oMath>
                </a14:m>
                <a:r>
                  <a:rPr lang="cs-CZ" sz="3000" dirty="0" smtClean="0"/>
                  <a:t> .</a:t>
                </a:r>
              </a:p>
              <a:p>
                <a:pPr marL="514350" indent="-514350">
                  <a:buFont typeface="+mj-lt"/>
                  <a:buAutoNum type="arabicPeriod" startAt="2"/>
                </a:pPr>
                <a:r>
                  <a:rPr lang="cs-CZ" sz="3000" dirty="0"/>
                  <a:t>Vyšetřete monotónnost </a:t>
                </a:r>
                <a:r>
                  <a:rPr lang="cs-CZ" sz="3000" dirty="0" smtClean="0"/>
                  <a:t>posloupnosti dané rekurentně: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=10,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+0,5</m:t>
                    </m:r>
                  </m:oMath>
                </a14:m>
                <a:r>
                  <a:rPr lang="cs-CZ" sz="3000" dirty="0" smtClean="0"/>
                  <a:t>.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996" y="260648"/>
                <a:ext cx="8229600" cy="6597352"/>
              </a:xfrm>
              <a:prstGeom prst="rect">
                <a:avLst/>
              </a:prstGeom>
              <a:blipFill rotWithShape="1">
                <a:blip r:embed="rId2"/>
                <a:stretch>
                  <a:fillRect l="-1778" t="-110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34410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5"/>
          <p:cNvSpPr txBox="1">
            <a:spLocks/>
          </p:cNvSpPr>
          <p:nvPr/>
        </p:nvSpPr>
        <p:spPr>
          <a:xfrm>
            <a:off x="478996" y="260648"/>
            <a:ext cx="8229600" cy="6408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 startAt="3"/>
            </a:pPr>
            <a:r>
              <a:rPr lang="cs-CZ" sz="3000" dirty="0" smtClean="0"/>
              <a:t>Jsou ekvivalentní tato dvě tvrzení:</a:t>
            </a:r>
            <a:br>
              <a:rPr lang="cs-CZ" sz="3000" dirty="0" smtClean="0"/>
            </a:br>
            <a:r>
              <a:rPr lang="cs-CZ" sz="3000" dirty="0" smtClean="0"/>
              <a:t>„posloupnost je neklesající“ a „posloupnost není klesající“?</a:t>
            </a:r>
          </a:p>
        </p:txBody>
      </p:sp>
    </p:spTree>
    <p:extLst>
      <p:ext uri="{BB962C8B-B14F-4D97-AF65-F5344CB8AC3E}">
        <p14:creationId xmlns:p14="http://schemas.microsoft.com/office/powerpoint/2010/main" val="252762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obsah 5"/>
          <p:cNvSpPr txBox="1">
            <a:spLocks/>
          </p:cNvSpPr>
          <p:nvPr/>
        </p:nvSpPr>
        <p:spPr>
          <a:xfrm>
            <a:off x="478996" y="260648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/>
              <a:t>Z</a:t>
            </a:r>
            <a:r>
              <a:rPr lang="cs-CZ" b="1" dirty="0" smtClean="0"/>
              <a:t>droje</a:t>
            </a:r>
          </a:p>
        </p:txBody>
      </p:sp>
      <p:sp>
        <p:nvSpPr>
          <p:cNvPr id="7" name="Zástupný symbol pro obsah 5"/>
          <p:cNvSpPr txBox="1">
            <a:spLocks/>
          </p:cNvSpPr>
          <p:nvPr/>
        </p:nvSpPr>
        <p:spPr>
          <a:xfrm>
            <a:off x="478996" y="934622"/>
            <a:ext cx="8341476" cy="55187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3000" dirty="0" smtClean="0"/>
              <a:t>ODVÁRKO, Oldřich. Matematika pro gymnázia: Posloupnosti a řady. Dotisk 2. vyd. Praha: Prometheus, spol. s r. o., 2001, ISBN 80-7196-195-7</a:t>
            </a:r>
          </a:p>
          <a:p>
            <a:pPr marL="0" indent="0">
              <a:buNone/>
            </a:pPr>
            <a:endParaRPr lang="cs-CZ" sz="3000" dirty="0"/>
          </a:p>
          <a:p>
            <a:pPr marL="0" indent="0">
              <a:buNone/>
            </a:pPr>
            <a:r>
              <a:rPr lang="cs-CZ" sz="3000" dirty="0" smtClean="0"/>
              <a:t>POLÁK, Josef. Středoškolská matematika v úlohách II. 1. vyd. Praha</a:t>
            </a:r>
            <a:r>
              <a:rPr lang="cs-CZ" sz="3000" dirty="0"/>
              <a:t>: </a:t>
            </a:r>
            <a:r>
              <a:rPr lang="cs-CZ" sz="3000" dirty="0" smtClean="0"/>
              <a:t>Prometheus</a:t>
            </a:r>
            <a:r>
              <a:rPr lang="cs-CZ" sz="3000" dirty="0"/>
              <a:t>, spol. s r. o., </a:t>
            </a:r>
            <a:r>
              <a:rPr lang="cs-CZ" sz="3000" dirty="0" smtClean="0"/>
              <a:t>1999, </a:t>
            </a:r>
            <a:br>
              <a:rPr lang="cs-CZ" sz="3000" dirty="0" smtClean="0"/>
            </a:br>
            <a:r>
              <a:rPr lang="cs-CZ" sz="3000" dirty="0" smtClean="0"/>
              <a:t>ISBN 80-7196-166-3</a:t>
            </a:r>
          </a:p>
          <a:p>
            <a:pPr marL="0" indent="0">
              <a:buNone/>
            </a:pPr>
            <a:endParaRPr lang="cs-CZ" sz="3000" dirty="0"/>
          </a:p>
          <a:p>
            <a:pPr marL="0" indent="0">
              <a:buNone/>
            </a:pPr>
            <a:r>
              <a:rPr lang="cs-CZ" sz="3000" smtClean="0"/>
              <a:t>Příklady </a:t>
            </a:r>
            <a:r>
              <a:rPr lang="cs-CZ" sz="3000" dirty="0" smtClean="0"/>
              <a:t>– vlastní tvorba – M. Pazdera</a:t>
            </a:r>
            <a:endParaRPr lang="cs-CZ" sz="3000" dirty="0"/>
          </a:p>
          <a:p>
            <a:pPr marL="0" indent="0">
              <a:buNone/>
            </a:pPr>
            <a:endParaRPr lang="cs-CZ" sz="3000" dirty="0" smtClean="0"/>
          </a:p>
          <a:p>
            <a:pPr marL="0" indent="0">
              <a:buNone/>
            </a:pPr>
            <a:endParaRPr lang="cs-CZ" sz="3000" dirty="0" smtClean="0"/>
          </a:p>
          <a:p>
            <a:pPr marL="0" indent="0">
              <a:buNone/>
            </a:pPr>
            <a:endParaRPr lang="cs-CZ" sz="3000" dirty="0" smtClean="0"/>
          </a:p>
        </p:txBody>
      </p:sp>
    </p:spTree>
    <p:extLst>
      <p:ext uri="{BB962C8B-B14F-4D97-AF65-F5344CB8AC3E}">
        <p14:creationId xmlns:p14="http://schemas.microsoft.com/office/powerpoint/2010/main" val="910274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obsah 5"/>
          <p:cNvSpPr txBox="1">
            <a:spLocks/>
          </p:cNvSpPr>
          <p:nvPr/>
        </p:nvSpPr>
        <p:spPr>
          <a:xfrm>
            <a:off x="478996" y="260648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 smtClean="0"/>
              <a:t>Anotace</a:t>
            </a:r>
          </a:p>
        </p:txBody>
      </p:sp>
      <p:sp>
        <p:nvSpPr>
          <p:cNvPr id="7" name="Zástupný symbol pro obsah 5"/>
          <p:cNvSpPr txBox="1">
            <a:spLocks/>
          </p:cNvSpPr>
          <p:nvPr/>
        </p:nvSpPr>
        <p:spPr>
          <a:xfrm>
            <a:off x="478996" y="934622"/>
            <a:ext cx="8341476" cy="55187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s-CZ" sz="2600" dirty="0" smtClean="0"/>
          </a:p>
        </p:txBody>
      </p:sp>
      <p:sp>
        <p:nvSpPr>
          <p:cNvPr id="4" name="Zástupný symbol pro obsah 4"/>
          <p:cNvSpPr>
            <a:spLocks noGrp="1"/>
          </p:cNvSpPr>
          <p:nvPr>
            <p:ph idx="1"/>
          </p:nvPr>
        </p:nvSpPr>
        <p:spPr>
          <a:xfrm>
            <a:off x="107504" y="764704"/>
            <a:ext cx="8928992" cy="60932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2600" dirty="0" smtClean="0"/>
              <a:t>Prezentace slouží učiteli a žákům jako pomůcka při výkladu </a:t>
            </a:r>
            <a:br>
              <a:rPr lang="cs-CZ" sz="2600" dirty="0" smtClean="0"/>
            </a:br>
            <a:r>
              <a:rPr lang="cs-CZ" sz="2600" dirty="0" smtClean="0"/>
              <a:t>a upevňování nového a opakování již probraného učiva </a:t>
            </a:r>
            <a:br>
              <a:rPr lang="cs-CZ" sz="2600" dirty="0" smtClean="0"/>
            </a:br>
            <a:r>
              <a:rPr lang="cs-CZ" sz="2600" dirty="0" smtClean="0"/>
              <a:t>o posloupnostech. Obsahuje teorii, komentáře, řešené i neřešené příklady, otázky a úlohy k opakování.</a:t>
            </a:r>
          </a:p>
          <a:p>
            <a:pPr marL="0" indent="0">
              <a:buNone/>
            </a:pPr>
            <a:r>
              <a:rPr lang="cs-CZ" sz="2600" dirty="0" smtClean="0"/>
              <a:t>Forma výuky: hromadná (PC + dataprojektor), popřípadě individualizovaná (PC)</a:t>
            </a:r>
          </a:p>
          <a:p>
            <a:pPr marL="0" indent="0">
              <a:buNone/>
            </a:pPr>
            <a:r>
              <a:rPr lang="cs-CZ" sz="2600" dirty="0" smtClean="0"/>
              <a:t>Převládající klíčové kompetence: kompetence k učení, kompetence k řešení problémů, kompetence komunikativní</a:t>
            </a:r>
          </a:p>
          <a:p>
            <a:pPr marL="0" indent="0">
              <a:buNone/>
            </a:pPr>
            <a:r>
              <a:rPr lang="cs-CZ" sz="2600" dirty="0" smtClean="0"/>
              <a:t>Vazba na ŠVP:</a:t>
            </a:r>
            <a:br>
              <a:rPr lang="cs-CZ" sz="2600" dirty="0" smtClean="0"/>
            </a:br>
            <a:r>
              <a:rPr lang="cs-CZ" sz="2600" dirty="0" smtClean="0"/>
              <a:t>Školní vzdělávací program pro čtyřleté gymnázium – učební osnovy MATEMATIKA – 4. ročník – Posloupnosti a řady</a:t>
            </a:r>
          </a:p>
          <a:p>
            <a:pPr marL="0" indent="0">
              <a:buNone/>
            </a:pPr>
            <a:r>
              <a:rPr lang="cs-CZ" sz="2600" dirty="0"/>
              <a:t>Školní vzdělávací program pro </a:t>
            </a:r>
            <a:r>
              <a:rPr lang="cs-CZ" sz="2600" dirty="0" smtClean="0"/>
              <a:t>osmileté </a:t>
            </a:r>
            <a:r>
              <a:rPr lang="cs-CZ" sz="2600" dirty="0"/>
              <a:t>gymnázium – </a:t>
            </a:r>
            <a:r>
              <a:rPr lang="cs-CZ" sz="2600" dirty="0" smtClean="0"/>
              <a:t>část B - učební </a:t>
            </a:r>
            <a:r>
              <a:rPr lang="cs-CZ" sz="2600" dirty="0"/>
              <a:t>osnovy MATEMATIKA – </a:t>
            </a:r>
            <a:r>
              <a:rPr lang="cs-CZ" sz="2600" dirty="0" smtClean="0"/>
              <a:t>oktáva </a:t>
            </a:r>
            <a:r>
              <a:rPr lang="cs-CZ" sz="2600" dirty="0"/>
              <a:t>– Posloupnosti a řady</a:t>
            </a:r>
          </a:p>
          <a:p>
            <a:pPr marL="0" indent="0">
              <a:buNone/>
            </a:pPr>
            <a:endParaRPr lang="cs-CZ" sz="2600" dirty="0"/>
          </a:p>
        </p:txBody>
      </p:sp>
    </p:spTree>
    <p:extLst>
      <p:ext uri="{BB962C8B-B14F-4D97-AF65-F5344CB8AC3E}">
        <p14:creationId xmlns:p14="http://schemas.microsoft.com/office/powerpoint/2010/main" val="639779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solidFill>
                  <a:srgbClr val="FF0000"/>
                </a:solidFill>
              </a:rPr>
              <a:t>Monotónnost posloupnosti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8" name="Zástupný symbol pro obsah 4"/>
          <p:cNvSpPr txBox="1">
            <a:spLocks/>
          </p:cNvSpPr>
          <p:nvPr/>
        </p:nvSpPr>
        <p:spPr>
          <a:xfrm>
            <a:off x="450911" y="4603022"/>
            <a:ext cx="8229600" cy="1512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cs-CZ" sz="3000" dirty="0">
              <a:solidFill>
                <a:prstClr val="black"/>
              </a:solidFill>
            </a:endParaRPr>
          </a:p>
        </p:txBody>
      </p:sp>
      <p:sp>
        <p:nvSpPr>
          <p:cNvPr id="9" name="Zástupný symbol pro obsah 4"/>
          <p:cNvSpPr txBox="1">
            <a:spLocks/>
          </p:cNvSpPr>
          <p:nvPr/>
        </p:nvSpPr>
        <p:spPr>
          <a:xfrm>
            <a:off x="442863" y="1628800"/>
            <a:ext cx="8229600" cy="223224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cs-CZ" sz="3000" dirty="0" smtClean="0">
                <a:solidFill>
                  <a:prstClr val="black"/>
                </a:solidFill>
              </a:rPr>
              <a:t>Pojem monotónnost bychom již měli mít spojen </a:t>
            </a:r>
            <a:br>
              <a:rPr lang="cs-CZ" sz="3000" dirty="0" smtClean="0">
                <a:solidFill>
                  <a:prstClr val="black"/>
                </a:solidFill>
              </a:rPr>
            </a:br>
            <a:r>
              <a:rPr lang="cs-CZ" sz="3000" dirty="0" smtClean="0">
                <a:solidFill>
                  <a:prstClr val="black"/>
                </a:solidFill>
              </a:rPr>
              <a:t>s učivem o funkcích, neboť se jedná o jednu z jejich probíraných vlastností.</a:t>
            </a:r>
            <a:r>
              <a:rPr lang="cs-CZ" sz="3000" dirty="0">
                <a:solidFill>
                  <a:prstClr val="black"/>
                </a:solidFill>
              </a:rPr>
              <a:t> </a:t>
            </a:r>
            <a:r>
              <a:rPr lang="cs-CZ" sz="3000" dirty="0" smtClean="0">
                <a:solidFill>
                  <a:prstClr val="black"/>
                </a:solidFill>
              </a:rPr>
              <a:t>Také u posloupností, které jsou jen speciálními případy funkcí, jak již víme, má zavedení této vlastnosti své opodstatnění.</a:t>
            </a:r>
            <a:endParaRPr lang="cs-CZ" sz="3000" dirty="0">
              <a:solidFill>
                <a:prstClr val="black"/>
              </a:solidFill>
            </a:endParaRPr>
          </a:p>
        </p:txBody>
      </p:sp>
      <p:sp>
        <p:nvSpPr>
          <p:cNvPr id="11" name="Zástupný symbol pro obsah 4"/>
          <p:cNvSpPr txBox="1">
            <a:spLocks/>
          </p:cNvSpPr>
          <p:nvPr/>
        </p:nvSpPr>
        <p:spPr>
          <a:xfrm>
            <a:off x="432722" y="4005065"/>
            <a:ext cx="82296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3000" dirty="0" smtClean="0">
                <a:solidFill>
                  <a:prstClr val="black"/>
                </a:solidFill>
              </a:rPr>
              <a:t>Pokuste si vzpomenout a vyslovte definice rostoucí a klesající funkce. </a:t>
            </a:r>
          </a:p>
        </p:txBody>
      </p:sp>
      <p:sp>
        <p:nvSpPr>
          <p:cNvPr id="6" name="Zástupný symbol pro obsah 4"/>
          <p:cNvSpPr txBox="1">
            <a:spLocks/>
          </p:cNvSpPr>
          <p:nvPr/>
        </p:nvSpPr>
        <p:spPr>
          <a:xfrm>
            <a:off x="427920" y="5237585"/>
            <a:ext cx="82296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3000" dirty="0" smtClean="0">
                <a:solidFill>
                  <a:prstClr val="black"/>
                </a:solidFill>
              </a:rPr>
              <a:t>Obě definice samozřejmě připomeneme.</a:t>
            </a:r>
          </a:p>
        </p:txBody>
      </p:sp>
    </p:spTree>
    <p:extLst>
      <p:ext uri="{BB962C8B-B14F-4D97-AF65-F5344CB8AC3E}">
        <p14:creationId xmlns:p14="http://schemas.microsoft.com/office/powerpoint/2010/main" val="1757548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8"/>
                <a:ext cx="8229600" cy="1656184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sz="3000" dirty="0" smtClean="0"/>
                  <a:t>Funkce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𝑓</m:t>
                    </m:r>
                  </m:oMath>
                </a14:m>
                <a:r>
                  <a:rPr lang="cs-CZ" sz="3000" dirty="0" smtClean="0"/>
                  <a:t> se nazývá </a:t>
                </a:r>
                <a:r>
                  <a:rPr lang="cs-CZ" sz="3000" b="1" dirty="0" smtClean="0"/>
                  <a:t>rostoucí</a:t>
                </a:r>
                <a:r>
                  <a:rPr lang="cs-CZ" sz="3000" dirty="0" smtClean="0"/>
                  <a:t>, právě když pro všechna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𝐷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(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𝑓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cs-CZ" sz="3000" dirty="0" smtClean="0"/>
                  <a:t> platí:</a:t>
                </a:r>
                <a:br>
                  <a:rPr lang="cs-CZ" sz="3000" dirty="0" smtClean="0"/>
                </a:br>
                <a:r>
                  <a:rPr lang="cs-CZ" sz="3000" dirty="0" smtClean="0"/>
                  <a:t>Je-li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i="1" smtClean="0">
                        <a:latin typeface="Cambria Math"/>
                        <a:ea typeface="Cambria Math"/>
                      </a:rPr>
                      <m:t>&lt;</m:t>
                    </m:r>
                    <m:sSub>
                      <m:sSubPr>
                        <m:ctrlPr>
                          <a:rPr lang="cs-CZ" sz="300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𝑥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cs-CZ" sz="3000" dirty="0" smtClean="0"/>
                  <a:t>, pak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𝑓</m:t>
                    </m:r>
                    <m:r>
                      <a:rPr lang="cs-CZ" sz="3000" b="0" i="1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)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&lt;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𝑓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(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𝑥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cs-CZ" sz="3000" dirty="0" smtClean="0"/>
                  <a:t>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8"/>
                <a:ext cx="8229600" cy="1656184"/>
              </a:xfrm>
              <a:blipFill rotWithShape="1">
                <a:blip r:embed="rId2"/>
                <a:stretch>
                  <a:fillRect l="-1704" t="-4428" b="-36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Zástupný symbol pro obsah 5"/>
          <p:cNvSpPr txBox="1">
            <a:spLocks/>
          </p:cNvSpPr>
          <p:nvPr/>
        </p:nvSpPr>
        <p:spPr>
          <a:xfrm>
            <a:off x="469025" y="3789040"/>
            <a:ext cx="8229600" cy="19442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cs-CZ" sz="3000" dirty="0" smtClean="0"/>
              <a:t>Nyní, když již znáte definice rostoucí a klesající funkce, se pokuste vyslovit definice rostoucí </a:t>
            </a:r>
            <a:br>
              <a:rPr lang="cs-CZ" sz="3000" dirty="0" smtClean="0"/>
            </a:br>
            <a:r>
              <a:rPr lang="cs-CZ" sz="3000" dirty="0" smtClean="0"/>
              <a:t>a klesající posloupnosti. Využijte symboliku, kterou pro posloupnosti používáme.</a:t>
            </a:r>
            <a:endParaRPr lang="cs-CZ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69025" y="1916832"/>
                <a:ext cx="8229600" cy="165618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sz="3000" dirty="0" smtClean="0"/>
                  <a:t>Funkce </a:t>
                </a:r>
                <a14:m>
                  <m:oMath xmlns:m="http://schemas.openxmlformats.org/officeDocument/2006/math">
                    <m:r>
                      <a:rPr lang="cs-CZ" sz="3000" i="1">
                        <a:latin typeface="Cambria Math"/>
                      </a:rPr>
                      <m:t>𝑓</m:t>
                    </m:r>
                  </m:oMath>
                </a14:m>
                <a:r>
                  <a:rPr lang="cs-CZ" sz="3000" dirty="0"/>
                  <a:t> se nazývá </a:t>
                </a:r>
                <a:r>
                  <a:rPr lang="cs-CZ" sz="3000" b="1" dirty="0" smtClean="0"/>
                  <a:t>klesající</a:t>
                </a:r>
                <a:r>
                  <a:rPr lang="cs-CZ" sz="3000" dirty="0"/>
                  <a:t>, právě když pro všechna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3000" i="1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i="1">
                        <a:latin typeface="Cambria Math"/>
                        <a:ea typeface="Cambria Math"/>
                      </a:rPr>
                      <m:t>𝐷</m:t>
                    </m:r>
                    <m:r>
                      <a:rPr lang="cs-CZ" sz="3000" i="1">
                        <a:latin typeface="Cambria Math"/>
                        <a:ea typeface="Cambria Math"/>
                      </a:rPr>
                      <m:t>(</m:t>
                    </m:r>
                    <m:r>
                      <a:rPr lang="cs-CZ" sz="3000" i="1">
                        <a:latin typeface="Cambria Math"/>
                        <a:ea typeface="Cambria Math"/>
                      </a:rPr>
                      <m:t>𝑓</m:t>
                    </m:r>
                    <m:r>
                      <a:rPr lang="cs-CZ" sz="3000" i="1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cs-CZ" sz="3000" dirty="0"/>
                  <a:t> platí:</a:t>
                </a:r>
                <a:br>
                  <a:rPr lang="cs-CZ" sz="3000" dirty="0"/>
                </a:br>
                <a:r>
                  <a:rPr lang="cs-CZ" sz="3000" dirty="0"/>
                  <a:t>Je-li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i="1">
                        <a:latin typeface="Cambria Math"/>
                        <a:ea typeface="Cambria Math"/>
                      </a:rPr>
                      <m:t>&lt;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  <a:ea typeface="Cambria Math"/>
                          </a:rPr>
                          <m:t>𝑥</m:t>
                        </m:r>
                      </m:e>
                      <m:sub>
                        <m:r>
                          <a:rPr lang="cs-CZ" sz="3000" i="1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cs-CZ" sz="3000" dirty="0"/>
                  <a:t>, pak </a:t>
                </a:r>
                <a14:m>
                  <m:oMath xmlns:m="http://schemas.openxmlformats.org/officeDocument/2006/math">
                    <m:r>
                      <a:rPr lang="cs-CZ" sz="3000" i="1">
                        <a:latin typeface="Cambria Math"/>
                      </a:rPr>
                      <m:t>𝑓</m:t>
                    </m:r>
                    <m:r>
                      <a:rPr lang="cs-CZ" sz="3000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)</m:t>
                    </m:r>
                    <m:r>
                      <a:rPr lang="cs-CZ" sz="3000" i="1" smtClean="0">
                        <a:latin typeface="Cambria Math"/>
                        <a:ea typeface="Cambria Math"/>
                      </a:rPr>
                      <m:t>&gt;</m:t>
                    </m:r>
                    <m:r>
                      <a:rPr lang="cs-CZ" sz="3000" i="1">
                        <a:latin typeface="Cambria Math"/>
                        <a:ea typeface="Cambria Math"/>
                      </a:rPr>
                      <m:t>𝑓</m:t>
                    </m:r>
                    <m:r>
                      <a:rPr lang="cs-CZ" sz="3000" i="1">
                        <a:latin typeface="Cambria Math"/>
                        <a:ea typeface="Cambria Math"/>
                      </a:rPr>
                      <m:t>(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  <a:ea typeface="Cambria Math"/>
                          </a:rPr>
                          <m:t>𝑥</m:t>
                        </m:r>
                      </m:e>
                      <m:sub>
                        <m:r>
                          <a:rPr lang="cs-CZ" sz="3000" i="1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r>
                      <a:rPr lang="cs-CZ" sz="3000" i="1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cs-CZ" sz="3000" dirty="0"/>
                  <a:t>.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025" y="1916832"/>
                <a:ext cx="8229600" cy="1656184"/>
              </a:xfrm>
              <a:prstGeom prst="rect">
                <a:avLst/>
              </a:prstGeom>
              <a:blipFill rotWithShape="1">
                <a:blip r:embed="rId3"/>
                <a:stretch>
                  <a:fillRect l="-1778" t="-441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Zástupný symbol pro obsah 4"/>
          <p:cNvSpPr txBox="1">
            <a:spLocks/>
          </p:cNvSpPr>
          <p:nvPr/>
        </p:nvSpPr>
        <p:spPr>
          <a:xfrm>
            <a:off x="475358" y="5719982"/>
            <a:ext cx="82296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cs-CZ" sz="3000" dirty="0" smtClean="0">
                <a:solidFill>
                  <a:prstClr val="black"/>
                </a:solidFill>
              </a:rPr>
              <a:t>V dalším se omezíme na zkoumání vlastností nekonečných posloupností.</a:t>
            </a:r>
            <a:endParaRPr lang="cs-CZ" sz="3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492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5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1944215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cs-CZ" sz="3500" b="1" dirty="0" smtClean="0">
                    <a:solidFill>
                      <a:srgbClr val="7030A0"/>
                    </a:solidFill>
                  </a:rPr>
                  <a:t>Definice rostoucí posloupnosti</a:t>
                </a:r>
                <a:endParaRPr lang="cs-CZ" sz="3500" dirty="0" smtClean="0">
                  <a:solidFill>
                    <a:srgbClr val="7030A0"/>
                  </a:solidFill>
                </a:endParaRPr>
              </a:p>
              <a:p>
                <a:pPr marL="0" indent="0">
                  <a:buNone/>
                </a:pPr>
                <a:r>
                  <a:rPr lang="cs-CZ" dirty="0" smtClean="0"/>
                  <a:t>Posloupnost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i="1">
                            <a:latin typeface="Cambria Math"/>
                          </a:rPr>
                          <m:t>𝑛</m:t>
                        </m:r>
                        <m:r>
                          <a:rPr lang="cs-CZ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dirty="0" smtClean="0"/>
                  <a:t> se nazývá </a:t>
                </a:r>
                <a:r>
                  <a:rPr lang="cs-CZ" b="1" dirty="0" smtClean="0"/>
                  <a:t>rostoucí</a:t>
                </a:r>
                <a:r>
                  <a:rPr lang="cs-CZ" dirty="0" smtClean="0"/>
                  <a:t>, právě když pro všechna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𝑟</m:t>
                    </m:r>
                    <m:r>
                      <a:rPr lang="cs-CZ" b="0" i="1" smtClean="0">
                        <a:latin typeface="Cambria Math"/>
                      </a:rPr>
                      <m:t>,</m:t>
                    </m:r>
                    <m:r>
                      <a:rPr lang="cs-CZ" b="0" i="1" smtClean="0">
                        <a:latin typeface="Cambria Math"/>
                      </a:rPr>
                      <m:t>𝑠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dirty="0" smtClean="0"/>
                  <a:t> platí:</a:t>
                </a:r>
                <a:br>
                  <a:rPr lang="cs-CZ" dirty="0" smtClean="0"/>
                </a:br>
                <a:r>
                  <a:rPr lang="cs-CZ" dirty="0" smtClean="0"/>
                  <a:t>Je-li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𝑟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&lt;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𝑠</m:t>
                    </m:r>
                  </m:oMath>
                </a14:m>
                <a:r>
                  <a:rPr lang="cs-CZ" dirty="0" smtClean="0"/>
                  <a:t>, pak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b="0" i="1" smtClean="0">
                            <a:latin typeface="Cambria Math"/>
                          </a:rPr>
                          <m:t>𝑟</m:t>
                        </m:r>
                      </m:sub>
                    </m:sSub>
                    <m:r>
                      <a:rPr lang="cs-CZ" i="1" smtClean="0">
                        <a:latin typeface="Cambria Math"/>
                        <a:ea typeface="Cambria Math"/>
                      </a:rPr>
                      <m:t>&lt;</m:t>
                    </m:r>
                    <m:sSub>
                      <m:sSubPr>
                        <m:ctrlPr>
                          <a:rPr lang="cs-CZ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cs-CZ" dirty="0" smtClean="0"/>
                  <a:t>.</a:t>
                </a:r>
                <a:endParaRPr lang="cs-CZ" dirty="0"/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1944215"/>
              </a:xfrm>
              <a:blipFill rotWithShape="1">
                <a:blip r:embed="rId2"/>
                <a:stretch>
                  <a:fillRect l="-1852" t="-6583" r="-2296" b="-532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Zástupný symbol pro obsah 5"/>
              <p:cNvSpPr txBox="1">
                <a:spLocks/>
              </p:cNvSpPr>
              <p:nvPr/>
            </p:nvSpPr>
            <p:spPr>
              <a:xfrm>
                <a:off x="467544" y="2357264"/>
                <a:ext cx="8229600" cy="194421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sz="3500" b="1" dirty="0" smtClean="0">
                    <a:solidFill>
                      <a:srgbClr val="7030A0"/>
                    </a:solidFill>
                  </a:rPr>
                  <a:t>Definice klesající posloupnosti</a:t>
                </a:r>
                <a:endParaRPr lang="cs-CZ" sz="3500" dirty="0">
                  <a:solidFill>
                    <a:srgbClr val="7030A0"/>
                  </a:solidFill>
                </a:endParaRPr>
              </a:p>
              <a:p>
                <a:pPr marL="0" indent="0">
                  <a:buFont typeface="Arial" pitchFamily="34" charset="0"/>
                  <a:buNone/>
                </a:pPr>
                <a:r>
                  <a:rPr lang="cs-CZ" dirty="0"/>
                  <a:t>Posloupnost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i="1">
                            <a:latin typeface="Cambria Math"/>
                          </a:rPr>
                          <m:t>𝑛</m:t>
                        </m:r>
                        <m:r>
                          <a:rPr lang="cs-CZ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dirty="0"/>
                  <a:t> se nazývá </a:t>
                </a:r>
                <a:r>
                  <a:rPr lang="cs-CZ" b="1" dirty="0" smtClean="0"/>
                  <a:t>klesající</a:t>
                </a:r>
                <a:r>
                  <a:rPr lang="cs-CZ" dirty="0"/>
                  <a:t>, právě když pro všechna </a:t>
                </a:r>
                <a14:m>
                  <m:oMath xmlns:m="http://schemas.openxmlformats.org/officeDocument/2006/math">
                    <m:r>
                      <a:rPr lang="cs-CZ" i="1">
                        <a:latin typeface="Cambria Math"/>
                      </a:rPr>
                      <m:t>𝑟</m:t>
                    </m:r>
                    <m:r>
                      <a:rPr lang="cs-CZ" i="1">
                        <a:latin typeface="Cambria Math"/>
                      </a:rPr>
                      <m:t>,</m:t>
                    </m:r>
                    <m:r>
                      <a:rPr lang="cs-CZ" i="1">
                        <a:latin typeface="Cambria Math"/>
                      </a:rPr>
                      <m:t>𝑠</m:t>
                    </m:r>
                    <m:r>
                      <a:rPr lang="cs-CZ" i="1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i="1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dirty="0"/>
                  <a:t> platí:</a:t>
                </a:r>
                <a:br>
                  <a:rPr lang="cs-CZ" dirty="0"/>
                </a:br>
                <a:r>
                  <a:rPr lang="cs-CZ" dirty="0"/>
                  <a:t>Je-li </a:t>
                </a:r>
                <a14:m>
                  <m:oMath xmlns:m="http://schemas.openxmlformats.org/officeDocument/2006/math">
                    <m:r>
                      <a:rPr lang="cs-CZ" i="1">
                        <a:latin typeface="Cambria Math"/>
                      </a:rPr>
                      <m:t>𝑟</m:t>
                    </m:r>
                    <m:r>
                      <a:rPr lang="cs-CZ" i="1">
                        <a:latin typeface="Cambria Math"/>
                        <a:ea typeface="Cambria Math"/>
                      </a:rPr>
                      <m:t>&lt;</m:t>
                    </m:r>
                    <m:r>
                      <a:rPr lang="cs-CZ" i="1">
                        <a:latin typeface="Cambria Math"/>
                        <a:ea typeface="Cambria Math"/>
                      </a:rPr>
                      <m:t>𝑠</m:t>
                    </m:r>
                  </m:oMath>
                </a14:m>
                <a:r>
                  <a:rPr lang="cs-CZ" dirty="0"/>
                  <a:t>, pak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i="1">
                            <a:latin typeface="Cambria Math"/>
                          </a:rPr>
                          <m:t>𝑟</m:t>
                        </m:r>
                      </m:sub>
                    </m:sSub>
                    <m:r>
                      <a:rPr lang="cs-CZ" i="1" smtClean="0">
                        <a:latin typeface="Cambria Math"/>
                        <a:ea typeface="Cambria Math"/>
                      </a:rPr>
                      <m:t>&gt;</m:t>
                    </m:r>
                    <m:sSub>
                      <m:sSubPr>
                        <m:ctrlPr>
                          <a:rPr lang="cs-CZ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i="1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i="1">
                            <a:latin typeface="Cambria Math"/>
                            <a:ea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cs-CZ" dirty="0"/>
                  <a:t>.</a:t>
                </a:r>
              </a:p>
            </p:txBody>
          </p:sp>
        </mc:Choice>
        <mc:Fallback xmlns="">
          <p:sp>
            <p:nvSpPr>
              <p:cNvPr id="5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2357264"/>
                <a:ext cx="8229600" cy="1944215"/>
              </a:xfrm>
              <a:prstGeom prst="rect">
                <a:avLst/>
              </a:prstGeom>
              <a:blipFill rotWithShape="1">
                <a:blip r:embed="rId3"/>
                <a:stretch>
                  <a:fillRect l="-1926" t="-6583" r="-2074" b="-532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ástupný symbol pro obsah 4"/>
          <p:cNvSpPr txBox="1">
            <a:spLocks/>
          </p:cNvSpPr>
          <p:nvPr/>
        </p:nvSpPr>
        <p:spPr>
          <a:xfrm>
            <a:off x="467544" y="4509120"/>
            <a:ext cx="8229600" cy="2016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cs-CZ" sz="3000" dirty="0" smtClean="0">
                <a:solidFill>
                  <a:prstClr val="black"/>
                </a:solidFill>
              </a:rPr>
              <a:t>Při zjišťování, zda je daná nekonečná posloupnost rostoucí, popřípadě klesající, nepoužíváme definiční vztahy. S výhodou používáme následující dvě věty. Pokuste se jejich platnost dokázat.</a:t>
            </a:r>
            <a:endParaRPr lang="cs-CZ" sz="3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9220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5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100811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sz="3000" dirty="0" smtClean="0"/>
                  <a:t>Posloupnost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je </a:t>
                </a:r>
                <a:r>
                  <a:rPr lang="cs-CZ" sz="3000" b="1" dirty="0" smtClean="0"/>
                  <a:t>rostoucí</a:t>
                </a:r>
                <a:r>
                  <a:rPr lang="cs-CZ" sz="3000" dirty="0" smtClean="0"/>
                  <a:t>, právě když pro všechna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cs-CZ" sz="3000" b="0" i="0" smtClean="0">
                        <a:latin typeface="Cambria Math"/>
                        <a:ea typeface="Cambria Math"/>
                      </a:rPr>
                      <m:t>n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3000" dirty="0" smtClean="0"/>
                  <a:t> je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i="1" smtClean="0">
                        <a:latin typeface="Cambria Math"/>
                        <a:ea typeface="Cambria Math"/>
                      </a:rPr>
                      <m:t>&lt;</m:t>
                    </m:r>
                    <m:sSub>
                      <m:sSubPr>
                        <m:ctrlPr>
                          <a:rPr lang="cs-CZ" sz="300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+1</m:t>
                        </m:r>
                      </m:sub>
                    </m:sSub>
                  </m:oMath>
                </a14:m>
                <a:r>
                  <a:rPr lang="cs-CZ" sz="3000" dirty="0" smtClean="0"/>
                  <a:t>.</a:t>
                </a:r>
                <a:endParaRPr lang="cs-CZ" sz="3000" dirty="0"/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1008111"/>
              </a:xfrm>
              <a:blipFill rotWithShape="1">
                <a:blip r:embed="rId2"/>
                <a:stretch>
                  <a:fillRect l="-1704" t="-7273" b="-1939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4"/>
              <p:cNvSpPr txBox="1">
                <a:spLocks/>
              </p:cNvSpPr>
              <p:nvPr/>
            </p:nvSpPr>
            <p:spPr>
              <a:xfrm>
                <a:off x="107504" y="2708920"/>
                <a:ext cx="8856984" cy="381642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sz="3000" dirty="0" smtClean="0">
                    <a:solidFill>
                      <a:prstClr val="black"/>
                    </a:solidFill>
                  </a:rPr>
                  <a:t>V následujících příkladech budeme využívat ekvivalentní zápisy obou vět:</a:t>
                </a:r>
                <a:br>
                  <a:rPr lang="cs-CZ" sz="3000" dirty="0" smtClean="0">
                    <a:solidFill>
                      <a:prstClr val="black"/>
                    </a:solidFill>
                  </a:rPr>
                </a:br>
                <a:endParaRPr lang="cs-CZ" sz="3000" dirty="0" smtClean="0">
                  <a:solidFill>
                    <a:prstClr val="black"/>
                  </a:solidFill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>
                    <a:solidFill>
                      <a:prstClr val="black"/>
                    </a:solidFill>
                  </a:rPr>
                  <a:t> je </a:t>
                </a:r>
                <a:r>
                  <a:rPr lang="cs-CZ" sz="3000" b="1" dirty="0" smtClean="0">
                    <a:solidFill>
                      <a:prstClr val="black"/>
                    </a:solidFill>
                  </a:rPr>
                  <a:t>rostoucí</a:t>
                </a:r>
                <a:r>
                  <a:rPr lang="cs-CZ" sz="3000" dirty="0" smtClean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cs-CZ" sz="300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⇔</m:t>
                    </m:r>
                  </m:oMath>
                </a14:m>
                <a:r>
                  <a:rPr lang="cs-CZ" sz="3000" dirty="0" smtClean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dirty="0" smtClean="0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dirty="0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dirty="0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𝑛</m:t>
                        </m:r>
                        <m:r>
                          <a:rPr lang="cs-CZ" sz="3000" b="0" i="1" dirty="0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cs-CZ" sz="3000" b="0" i="1" dirty="0" smtClean="0">
                        <a:solidFill>
                          <a:prstClr val="black"/>
                        </a:solidFill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cs-CZ" sz="3000" b="0" i="1" dirty="0" smtClean="0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dirty="0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dirty="0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dirty="0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&gt;0</m:t>
                    </m:r>
                  </m:oMath>
                </a14:m>
                <a:r>
                  <a:rPr lang="cs-CZ" sz="3000" dirty="0" smtClean="0">
                    <a:solidFill>
                      <a:prstClr val="black"/>
                    </a:solidFill>
                  </a:rPr>
                  <a:t> pro každé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solidFill>
                          <a:prstClr val="black"/>
                        </a:solidFill>
                        <a:latin typeface="Cambria Math"/>
                      </a:rPr>
                      <m:t>𝑛</m:t>
                    </m:r>
                    <m:r>
                      <a:rPr lang="cs-CZ" sz="3000" b="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b="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3000" dirty="0" smtClean="0">
                    <a:solidFill>
                      <a:prstClr val="black"/>
                    </a:solidFill>
                  </a:rPr>
                  <a:t/>
                </a:r>
                <a:br>
                  <a:rPr lang="cs-CZ" sz="3000" dirty="0" smtClean="0">
                    <a:solidFill>
                      <a:prstClr val="black"/>
                    </a:solidFill>
                  </a:rPr>
                </a:br>
                <a:r>
                  <a:rPr lang="cs-CZ" sz="3000" dirty="0" smtClean="0">
                    <a:solidFill>
                      <a:prstClr val="black"/>
                    </a:solidFill>
                  </a:rPr>
                  <a:t>a</a:t>
                </a:r>
                <a:br>
                  <a:rPr lang="cs-CZ" sz="3000" dirty="0" smtClean="0">
                    <a:solidFill>
                      <a:prstClr val="black"/>
                    </a:solidFill>
                  </a:rPr>
                </a:b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>
                    <a:solidFill>
                      <a:prstClr val="black"/>
                    </a:solidFill>
                  </a:rPr>
                  <a:t> je </a:t>
                </a:r>
                <a:r>
                  <a:rPr lang="cs-CZ" sz="3000" b="1" dirty="0" smtClean="0">
                    <a:solidFill>
                      <a:prstClr val="black"/>
                    </a:solidFill>
                  </a:rPr>
                  <a:t>klesající</a:t>
                </a:r>
                <a:r>
                  <a:rPr lang="cs-CZ" sz="3000" dirty="0" smtClean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cs-CZ" sz="3000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⇔</m:t>
                    </m:r>
                  </m:oMath>
                </a14:m>
                <a:r>
                  <a:rPr lang="cs-CZ" sz="3000" dirty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dirty="0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 dirty="0">
                            <a:solidFill>
                              <a:prstClr val="black"/>
                            </a:solidFill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 dirty="0">
                            <a:solidFill>
                              <a:prstClr val="black"/>
                            </a:solidFill>
                            <a:latin typeface="Cambria Math"/>
                          </a:rPr>
                          <m:t>𝑛</m:t>
                        </m:r>
                        <m:r>
                          <a:rPr lang="cs-CZ" sz="3000" i="1" dirty="0">
                            <a:solidFill>
                              <a:prstClr val="black"/>
                            </a:solidFill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cs-CZ" sz="3000" i="1" dirty="0">
                        <a:solidFill>
                          <a:prstClr val="black"/>
                        </a:solidFill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cs-CZ" sz="3000" i="1" dirty="0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 dirty="0">
                            <a:solidFill>
                              <a:prstClr val="black"/>
                            </a:solidFill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 dirty="0">
                            <a:solidFill>
                              <a:prstClr val="black"/>
                            </a:solidFill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i="1" dirty="0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&lt;</m:t>
                    </m:r>
                    <m:r>
                      <a:rPr lang="cs-CZ" sz="3000" i="1" dirty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0</m:t>
                    </m:r>
                  </m:oMath>
                </a14:m>
                <a:r>
                  <a:rPr lang="cs-CZ" sz="3000" dirty="0">
                    <a:solidFill>
                      <a:prstClr val="black"/>
                    </a:solidFill>
                  </a:rPr>
                  <a:t> pro každé </a:t>
                </a:r>
                <a14:m>
                  <m:oMath xmlns:m="http://schemas.openxmlformats.org/officeDocument/2006/math">
                    <m:r>
                      <a:rPr lang="cs-CZ" sz="3000" i="1">
                        <a:solidFill>
                          <a:prstClr val="black"/>
                        </a:solidFill>
                        <a:latin typeface="Cambria Math"/>
                      </a:rPr>
                      <m:t>𝑛</m:t>
                    </m:r>
                    <m:r>
                      <a:rPr lang="cs-CZ" sz="3000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3000" dirty="0" smtClean="0">
                    <a:solidFill>
                      <a:prstClr val="black"/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7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2708920"/>
                <a:ext cx="8856984" cy="3816424"/>
              </a:xfrm>
              <a:prstGeom prst="rect">
                <a:avLst/>
              </a:prstGeom>
              <a:blipFill rotWithShape="1">
                <a:blip r:embed="rId3"/>
                <a:stretch>
                  <a:fillRect l="-1652" t="-1917" r="-227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ástupný symbol pro obsah 5"/>
              <p:cNvSpPr txBox="1">
                <a:spLocks/>
              </p:cNvSpPr>
              <p:nvPr/>
            </p:nvSpPr>
            <p:spPr>
              <a:xfrm>
                <a:off x="467544" y="1412776"/>
                <a:ext cx="8229600" cy="100811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sz="3000" dirty="0" smtClean="0"/>
                  <a:t>Posloupnost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/>
                  <a:t> je </a:t>
                </a:r>
                <a:r>
                  <a:rPr lang="cs-CZ" sz="3000" b="1" dirty="0" smtClean="0"/>
                  <a:t>klesající</a:t>
                </a:r>
                <a:r>
                  <a:rPr lang="cs-CZ" sz="3000" dirty="0"/>
                  <a:t>, právě když pro všechna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cs-CZ" sz="3000">
                        <a:latin typeface="Cambria Math"/>
                        <a:ea typeface="Cambria Math"/>
                      </a:rPr>
                      <m:t>n</m:t>
                    </m:r>
                    <m:r>
                      <a:rPr lang="cs-CZ" sz="3000" i="1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i="1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3000" dirty="0"/>
                  <a:t> je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i="1" smtClean="0">
                        <a:latin typeface="Cambria Math"/>
                        <a:ea typeface="Cambria Math"/>
                      </a:rPr>
                      <m:t>&gt;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  <a:ea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  <a:ea typeface="Cambria Math"/>
                          </a:rPr>
                          <m:t>+1</m:t>
                        </m:r>
                      </m:sub>
                    </m:sSub>
                  </m:oMath>
                </a14:m>
                <a:r>
                  <a:rPr lang="cs-CZ" sz="3000" dirty="0"/>
                  <a:t>.</a:t>
                </a:r>
              </a:p>
            </p:txBody>
          </p:sp>
        </mc:Choice>
        <mc:Fallback xmlns="">
          <p:sp>
            <p:nvSpPr>
              <p:cNvPr id="8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1412776"/>
                <a:ext cx="8229600" cy="1008111"/>
              </a:xfrm>
              <a:prstGeom prst="rect">
                <a:avLst/>
              </a:prstGeom>
              <a:blipFill rotWithShape="1">
                <a:blip r:embed="rId4"/>
                <a:stretch>
                  <a:fillRect l="-1778" t="-7273" b="-1939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91832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1944215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1 (řešený)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Zjistěte, zda je posloupnost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cs-CZ" sz="300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−1</m:t>
                                </m:r>
                              </m:num>
                              <m:den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+3</m:t>
                                </m:r>
                              </m:den>
                            </m:f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rostoucí, nebo klesající.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1944215"/>
              </a:xfrm>
              <a:blipFill rotWithShape="1">
                <a:blip r:embed="rId2"/>
                <a:stretch>
                  <a:fillRect l="-1852" t="-6583" b="-344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27050" y="2060848"/>
                <a:ext cx="8229600" cy="122413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Řešení</a:t>
                </a:r>
                <a:r>
                  <a:rPr lang="cs-CZ" sz="2600" b="0" i="1" dirty="0" smtClean="0">
                    <a:latin typeface="Cambria Math"/>
                  </a:rPr>
                  <a:t/>
                </a:r>
                <a:br>
                  <a:rPr lang="cs-CZ" sz="2600" b="0" i="1" dirty="0" smtClean="0">
                    <a:latin typeface="Cambria Math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2600" b="0" i="1" smtClean="0">
                            <a:latin typeface="Cambria Math"/>
                          </a:rPr>
                          <m:t>−1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2600" b="0" i="1" smtClean="0">
                            <a:latin typeface="Cambria Math"/>
                          </a:rPr>
                          <m:t>+3</m:t>
                        </m:r>
                      </m:den>
                    </m:f>
                    <m:r>
                      <a:rPr lang="cs-CZ" sz="26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26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  <m:d>
                          <m:dPr>
                            <m:ctrlPr>
                              <a:rPr lang="cs-CZ" sz="26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26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cs-CZ" sz="2600" b="0" i="1" smtClean="0">
                                <a:latin typeface="Cambria Math"/>
                              </a:rPr>
                              <m:t>+1</m:t>
                            </m:r>
                          </m:e>
                        </m:d>
                        <m:r>
                          <a:rPr lang="cs-CZ" sz="2600" b="0" i="1" smtClean="0">
                            <a:latin typeface="Cambria Math"/>
                          </a:rPr>
                          <m:t>−1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2600" b="0" i="1" smtClean="0">
                            <a:latin typeface="Cambria Math"/>
                          </a:rPr>
                          <m:t>+1+3</m:t>
                        </m:r>
                      </m:den>
                    </m:f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2600" b="0" i="1" smtClean="0">
                            <a:latin typeface="Cambria Math"/>
                          </a:rPr>
                          <m:t>+1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2600" b="0" i="1" smtClean="0">
                            <a:latin typeface="Cambria Math"/>
                          </a:rPr>
                          <m:t>+4</m:t>
                        </m:r>
                      </m:den>
                    </m:f>
                  </m:oMath>
                </a14:m>
                <a:r>
                  <a:rPr lang="cs-CZ" sz="2600" dirty="0" smtClean="0"/>
                  <a:t>,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050" y="2060848"/>
                <a:ext cx="8229600" cy="1224136"/>
              </a:xfrm>
              <a:prstGeom prst="rect">
                <a:avLst/>
              </a:prstGeom>
              <a:blipFill rotWithShape="1">
                <a:blip r:embed="rId3"/>
                <a:stretch>
                  <a:fillRect l="-1852" t="-5970" b="-149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ástupný symbol pro obsah 5"/>
              <p:cNvSpPr txBox="1">
                <a:spLocks/>
              </p:cNvSpPr>
              <p:nvPr/>
            </p:nvSpPr>
            <p:spPr>
              <a:xfrm>
                <a:off x="427050" y="3429000"/>
                <a:ext cx="8229600" cy="180020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775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6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6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2600" i="1">
                              <a:latin typeface="Cambria Math"/>
                            </a:rPr>
                            <m:t>𝑛</m:t>
                          </m:r>
                          <m:r>
                            <a:rPr lang="cs-CZ" sz="2600" i="1">
                              <a:latin typeface="Cambria Math"/>
                            </a:rPr>
                            <m:t>+1</m:t>
                          </m:r>
                        </m:sub>
                      </m:sSub>
                      <m:r>
                        <a:rPr lang="cs-CZ" sz="2600" i="1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cs-CZ" sz="2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6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2600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cs-CZ" sz="2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600" i="1">
                              <a:latin typeface="Cambria Math"/>
                            </a:rPr>
                            <m:t>2</m:t>
                          </m:r>
                          <m:r>
                            <a:rPr lang="cs-CZ" sz="2600" i="1">
                              <a:latin typeface="Cambria Math"/>
                            </a:rPr>
                            <m:t>𝑛</m:t>
                          </m:r>
                          <m:r>
                            <a:rPr lang="cs-CZ" sz="2600" i="1">
                              <a:latin typeface="Cambria Math"/>
                            </a:rPr>
                            <m:t>+1</m:t>
                          </m:r>
                        </m:num>
                        <m:den>
                          <m:r>
                            <a:rPr lang="cs-CZ" sz="2600" i="1">
                              <a:latin typeface="Cambria Math"/>
                            </a:rPr>
                            <m:t>𝑛</m:t>
                          </m:r>
                          <m:r>
                            <a:rPr lang="cs-CZ" sz="2600" i="1">
                              <a:latin typeface="Cambria Math"/>
                            </a:rPr>
                            <m:t>+4</m:t>
                          </m:r>
                        </m:den>
                      </m:f>
                      <m:r>
                        <a:rPr lang="cs-CZ" sz="2600" i="1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cs-CZ" sz="2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600" i="1">
                              <a:latin typeface="Cambria Math"/>
                            </a:rPr>
                            <m:t>2</m:t>
                          </m:r>
                          <m:r>
                            <a:rPr lang="cs-CZ" sz="2600" i="1">
                              <a:latin typeface="Cambria Math"/>
                            </a:rPr>
                            <m:t>𝑛</m:t>
                          </m:r>
                          <m:r>
                            <a:rPr lang="cs-CZ" sz="2600" i="1">
                              <a:latin typeface="Cambria Math"/>
                            </a:rPr>
                            <m:t>−1</m:t>
                          </m:r>
                        </m:num>
                        <m:den>
                          <m:r>
                            <a:rPr lang="cs-CZ" sz="2600" i="1">
                              <a:latin typeface="Cambria Math"/>
                            </a:rPr>
                            <m:t>𝑛</m:t>
                          </m:r>
                          <m:r>
                            <a:rPr lang="cs-CZ" sz="2600" i="1">
                              <a:latin typeface="Cambria Math"/>
                            </a:rPr>
                            <m:t>+3</m:t>
                          </m:r>
                        </m:den>
                      </m:f>
                      <m:r>
                        <a:rPr lang="cs-CZ" sz="2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600" i="1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cs-CZ" sz="26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600" i="1">
                                  <a:latin typeface="Cambria Math"/>
                                </a:rPr>
                                <m:t>2</m:t>
                              </m:r>
                              <m:r>
                                <a:rPr lang="cs-CZ" sz="26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cs-CZ" sz="2600" i="1">
                                  <a:latin typeface="Cambria Math"/>
                                </a:rPr>
                                <m:t>+1</m:t>
                              </m:r>
                            </m:e>
                          </m:d>
                          <m:d>
                            <m:dPr>
                              <m:ctrlPr>
                                <a:rPr lang="cs-CZ" sz="26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6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cs-CZ" sz="2600" i="1">
                                  <a:latin typeface="Cambria Math"/>
                                </a:rPr>
                                <m:t>+3</m:t>
                              </m:r>
                            </m:e>
                          </m:d>
                          <m:r>
                            <a:rPr lang="cs-CZ" sz="2600" i="1">
                              <a:latin typeface="Cambria Math"/>
                            </a:rPr>
                            <m:t>−</m:t>
                          </m:r>
                          <m:d>
                            <m:dPr>
                              <m:ctrlPr>
                                <a:rPr lang="cs-CZ" sz="26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600" i="1">
                                  <a:latin typeface="Cambria Math"/>
                                </a:rPr>
                                <m:t>2</m:t>
                              </m:r>
                              <m:r>
                                <a:rPr lang="cs-CZ" sz="26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cs-CZ" sz="2600" i="1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  <m:d>
                            <m:dPr>
                              <m:ctrlPr>
                                <a:rPr lang="cs-CZ" sz="26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6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cs-CZ" sz="2600" i="1">
                                  <a:latin typeface="Cambria Math"/>
                                </a:rPr>
                                <m:t>+4</m:t>
                              </m:r>
                            </m:e>
                          </m:d>
                        </m:num>
                        <m:den>
                          <m:d>
                            <m:dPr>
                              <m:ctrlPr>
                                <a:rPr lang="cs-CZ" sz="26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6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cs-CZ" sz="2600" i="1">
                                  <a:latin typeface="Cambria Math"/>
                                </a:rPr>
                                <m:t>+4</m:t>
                              </m:r>
                            </m:e>
                          </m:d>
                          <m:d>
                            <m:dPr>
                              <m:ctrlPr>
                                <a:rPr lang="cs-CZ" sz="26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6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cs-CZ" sz="2600" i="1">
                                  <a:latin typeface="Cambria Math"/>
                                </a:rPr>
                                <m:t>+3</m:t>
                              </m:r>
                            </m:e>
                          </m:d>
                        </m:den>
                      </m:f>
                      <m:r>
                        <a:rPr lang="cs-CZ" sz="2600" i="1">
                          <a:latin typeface="Cambria Math"/>
                        </a:rPr>
                        <m:t>=</m:t>
                      </m:r>
                    </m:oMath>
                  </m:oMathPara>
                </a14:m>
                <a:r>
                  <a:rPr lang="cs-CZ" sz="2600" i="1" dirty="0" smtClean="0">
                    <a:latin typeface="Cambria Math"/>
                  </a:rPr>
                  <a:t/>
                </a:r>
                <a:br>
                  <a:rPr lang="cs-CZ" sz="2600" i="1" dirty="0" smtClean="0">
                    <a:latin typeface="Cambria Math"/>
                  </a:rPr>
                </a:br>
                <a14:m>
                  <m:oMath xmlns:m="http://schemas.openxmlformats.org/officeDocument/2006/math">
                    <m:r>
                      <a:rPr lang="cs-CZ" sz="34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3400" i="1">
                            <a:latin typeface="Cambria Math"/>
                          </a:rPr>
                        </m:ctrlPr>
                      </m:fPr>
                      <m:num>
                        <m:r>
                          <a:rPr lang="cs-CZ" sz="3400" i="1">
                            <a:latin typeface="Cambria Math"/>
                          </a:rPr>
                          <m:t>2</m:t>
                        </m:r>
                        <m:sSup>
                          <m:sSupPr>
                            <m:ctrlPr>
                              <a:rPr lang="cs-CZ" sz="34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sz="3400" i="1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cs-CZ" sz="3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cs-CZ" sz="3400" i="1">
                            <a:latin typeface="Cambria Math"/>
                          </a:rPr>
                          <m:t>+7</m:t>
                        </m:r>
                        <m:r>
                          <a:rPr lang="cs-CZ" sz="3400" i="1">
                            <a:latin typeface="Cambria Math"/>
                          </a:rPr>
                          <m:t>𝑛</m:t>
                        </m:r>
                        <m:r>
                          <a:rPr lang="cs-CZ" sz="3400" i="1">
                            <a:latin typeface="Cambria Math"/>
                          </a:rPr>
                          <m:t>+3−2</m:t>
                        </m:r>
                        <m:sSup>
                          <m:sSupPr>
                            <m:ctrlPr>
                              <a:rPr lang="cs-CZ" sz="34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sz="3400" i="1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cs-CZ" sz="3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cs-CZ" sz="3400" i="1">
                            <a:latin typeface="Cambria Math"/>
                          </a:rPr>
                          <m:t>−7</m:t>
                        </m:r>
                        <m:r>
                          <a:rPr lang="cs-CZ" sz="3400" i="1">
                            <a:latin typeface="Cambria Math"/>
                          </a:rPr>
                          <m:t>𝑛</m:t>
                        </m:r>
                        <m:r>
                          <a:rPr lang="cs-CZ" sz="3400" i="1">
                            <a:latin typeface="Cambria Math"/>
                          </a:rPr>
                          <m:t>+4</m:t>
                        </m:r>
                      </m:num>
                      <m:den>
                        <m:d>
                          <m:dPr>
                            <m:ctrlPr>
                              <a:rPr lang="cs-CZ" sz="3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3400" i="1">
                                <a:latin typeface="Cambria Math"/>
                              </a:rPr>
                              <m:t>𝑛</m:t>
                            </m:r>
                            <m:r>
                              <a:rPr lang="cs-CZ" sz="3400" i="1">
                                <a:latin typeface="Cambria Math"/>
                              </a:rPr>
                              <m:t>+4</m:t>
                            </m:r>
                          </m:e>
                        </m:d>
                        <m:d>
                          <m:dPr>
                            <m:ctrlPr>
                              <a:rPr lang="cs-CZ" sz="3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3400" i="1">
                                <a:latin typeface="Cambria Math"/>
                              </a:rPr>
                              <m:t>𝑛</m:t>
                            </m:r>
                            <m:r>
                              <a:rPr lang="cs-CZ" sz="3400" i="1">
                                <a:latin typeface="Cambria Math"/>
                              </a:rPr>
                              <m:t>+3</m:t>
                            </m:r>
                          </m:e>
                        </m:d>
                      </m:den>
                    </m:f>
                    <m:r>
                      <a:rPr lang="cs-CZ" sz="34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3400" i="1">
                            <a:latin typeface="Cambria Math"/>
                          </a:rPr>
                        </m:ctrlPr>
                      </m:fPr>
                      <m:num>
                        <m:r>
                          <a:rPr lang="cs-CZ" sz="3400" i="1">
                            <a:latin typeface="Cambria Math"/>
                          </a:rPr>
                          <m:t>7</m:t>
                        </m:r>
                      </m:num>
                      <m:den>
                        <m:d>
                          <m:dPr>
                            <m:ctrlPr>
                              <a:rPr lang="cs-CZ" sz="3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3400" i="1">
                                <a:latin typeface="Cambria Math"/>
                              </a:rPr>
                              <m:t>𝑛</m:t>
                            </m:r>
                            <m:r>
                              <a:rPr lang="cs-CZ" sz="3400" i="1">
                                <a:latin typeface="Cambria Math"/>
                              </a:rPr>
                              <m:t>+4</m:t>
                            </m:r>
                          </m:e>
                        </m:d>
                        <m:d>
                          <m:dPr>
                            <m:ctrlPr>
                              <a:rPr lang="cs-CZ" sz="3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3400" i="1">
                                <a:latin typeface="Cambria Math"/>
                              </a:rPr>
                              <m:t>𝑛</m:t>
                            </m:r>
                            <m:r>
                              <a:rPr lang="cs-CZ" sz="3400" i="1">
                                <a:latin typeface="Cambria Math"/>
                              </a:rPr>
                              <m:t>+3</m:t>
                            </m:r>
                          </m:e>
                        </m:d>
                      </m:den>
                    </m:f>
                    <m:r>
                      <a:rPr lang="cs-CZ" sz="3400" i="1">
                        <a:latin typeface="Cambria Math"/>
                        <a:ea typeface="Cambria Math"/>
                      </a:rPr>
                      <m:t>&gt;0</m:t>
                    </m:r>
                  </m:oMath>
                </a14:m>
                <a:r>
                  <a:rPr lang="cs-CZ" sz="3400" dirty="0"/>
                  <a:t> pro každé </a:t>
                </a:r>
                <a14:m>
                  <m:oMath xmlns:m="http://schemas.openxmlformats.org/officeDocument/2006/math">
                    <m:r>
                      <a:rPr lang="cs-CZ" sz="3400" i="1">
                        <a:latin typeface="Cambria Math"/>
                      </a:rPr>
                      <m:t>𝑛</m:t>
                    </m:r>
                    <m:r>
                      <a:rPr lang="cs-CZ" sz="3400" i="1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400" i="1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3400" dirty="0" smtClean="0"/>
                  <a:t>.</a:t>
                </a:r>
              </a:p>
            </p:txBody>
          </p:sp>
        </mc:Choice>
        <mc:Fallback xmlns="">
          <p:sp>
            <p:nvSpPr>
              <p:cNvPr id="9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050" y="3429000"/>
                <a:ext cx="8229600" cy="180020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Zástupný symbol pro obsah 4"/>
          <p:cNvSpPr txBox="1">
            <a:spLocks/>
          </p:cNvSpPr>
          <p:nvPr/>
        </p:nvSpPr>
        <p:spPr>
          <a:xfrm>
            <a:off x="427050" y="5078205"/>
            <a:ext cx="8229600" cy="5086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2600" b="1" dirty="0" smtClean="0">
                <a:solidFill>
                  <a:prstClr val="black"/>
                </a:solidFill>
              </a:rPr>
              <a:t>Uvedená posloupnost je rostoucí.</a:t>
            </a:r>
          </a:p>
        </p:txBody>
      </p:sp>
      <p:sp>
        <p:nvSpPr>
          <p:cNvPr id="17" name="Zástupný symbol pro obsah 4"/>
          <p:cNvSpPr txBox="1">
            <a:spLocks/>
          </p:cNvSpPr>
          <p:nvPr/>
        </p:nvSpPr>
        <p:spPr>
          <a:xfrm>
            <a:off x="427050" y="5661248"/>
            <a:ext cx="8229600" cy="10081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2600" dirty="0" smtClean="0">
                <a:solidFill>
                  <a:prstClr val="black"/>
                </a:solidFill>
              </a:rPr>
              <a:t>Vypište si také několik prvních členů této posloupnosti a znázorněte je v pravoúhlé soustavě souřadnic.</a:t>
            </a:r>
          </a:p>
        </p:txBody>
      </p:sp>
    </p:spTree>
    <p:extLst>
      <p:ext uri="{BB962C8B-B14F-4D97-AF65-F5344CB8AC3E}">
        <p14:creationId xmlns:p14="http://schemas.microsoft.com/office/powerpoint/2010/main" val="3456673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9" grpId="0"/>
      <p:bldP spid="12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1944215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2 (řešený)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Zjistěte, zda je posloupnost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cs-CZ" sz="3000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cs-CZ" sz="3000" b="0" i="1" smtClean="0">
                                <a:latin typeface="Cambria Math"/>
                              </a:rPr>
                              <m:t>+8</m:t>
                            </m:r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rostoucí, nebo klesající.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1944215"/>
              </a:xfrm>
              <a:blipFill rotWithShape="1">
                <a:blip r:embed="rId2"/>
                <a:stretch>
                  <a:fillRect l="-1852" t="-4075" r="-140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30431" y="1988840"/>
                <a:ext cx="8229600" cy="151216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Řešení</a:t>
                </a:r>
                <a:r>
                  <a:rPr lang="cs-CZ" sz="2600" b="0" i="1" dirty="0" smtClean="0">
                    <a:latin typeface="Cambria Math"/>
                  </a:rPr>
                  <a:t/>
                </a:r>
                <a:br>
                  <a:rPr lang="cs-CZ" sz="2600" b="0" i="1" dirty="0" smtClean="0">
                    <a:latin typeface="Cambria Math"/>
                  </a:rPr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6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600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2600" b="0" i="1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cs-CZ" sz="2600" b="0" i="1" smtClean="0">
                          <a:latin typeface="Cambria Math"/>
                        </a:rPr>
                        <m:t>=−</m:t>
                      </m:r>
                      <m:sSup>
                        <m:sSupPr>
                          <m:ctrlPr>
                            <a:rPr lang="cs-CZ" sz="26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600" b="0" i="1" smtClean="0">
                              <a:latin typeface="Cambria Math"/>
                            </a:rPr>
                            <m:t>𝑛</m:t>
                          </m:r>
                        </m:e>
                        <m:sup>
                          <m:r>
                            <a:rPr lang="cs-CZ" sz="26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cs-CZ" sz="2600" b="0" i="1" smtClean="0">
                          <a:latin typeface="Cambria Math"/>
                        </a:rPr>
                        <m:t>+8,</m:t>
                      </m:r>
                      <m:sSub>
                        <m:sSubPr>
                          <m:ctrlPr>
                            <a:rPr lang="cs-CZ" sz="2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600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26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cs-CZ" sz="2600" b="0" i="1" smtClean="0">
                              <a:latin typeface="Cambria Math"/>
                            </a:rPr>
                            <m:t>+1</m:t>
                          </m:r>
                        </m:sub>
                      </m:sSub>
                      <m:r>
                        <a:rPr lang="cs-CZ" sz="2600" b="0" i="1" smtClean="0">
                          <a:latin typeface="Cambria Math"/>
                        </a:rPr>
                        <m:t>=−</m:t>
                      </m:r>
                      <m:sSup>
                        <m:sSupPr>
                          <m:ctrlPr>
                            <a:rPr lang="cs-CZ" sz="2600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6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600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cs-CZ" sz="2600" b="0" i="1" smtClean="0">
                                  <a:latin typeface="Cambria Math"/>
                                </a:rPr>
                                <m:t>+1</m:t>
                              </m:r>
                            </m:e>
                          </m:d>
                        </m:e>
                        <m:sup>
                          <m:r>
                            <a:rPr lang="cs-CZ" sz="26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cs-CZ" sz="2600" b="0" i="1" smtClean="0">
                          <a:latin typeface="Cambria Math"/>
                        </a:rPr>
                        <m:t>+8=</m:t>
                      </m:r>
                    </m:oMath>
                  </m:oMathPara>
                </a14:m>
                <a:r>
                  <a:rPr lang="cs-CZ" sz="2600" b="0" i="1" dirty="0" smtClean="0">
                    <a:latin typeface="Cambria Math"/>
                  </a:rPr>
                  <a:t/>
                </a:r>
                <a:br>
                  <a:rPr lang="cs-CZ" sz="2600" b="0" i="1" dirty="0" smtClean="0">
                    <a:latin typeface="Cambria Math"/>
                  </a:rPr>
                </a:b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r>
                      <a:rPr lang="cs-CZ" sz="2600" b="0" i="0" smtClean="0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</a:rPr>
                          <m:t>(</m:t>
                        </m:r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</a:rPr>
                      <m:t>+2</m:t>
                    </m:r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</a:rPr>
                      <m:t>+</m:t>
                    </m:r>
                    <m:r>
                      <a:rPr lang="cs-CZ" sz="2600" b="0" i="0" smtClean="0">
                        <a:latin typeface="Cambria Math"/>
                      </a:rPr>
                      <m:t>1)+8=</m:t>
                    </m:r>
                    <m:r>
                      <a:rPr lang="cs-CZ" sz="2600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cs-CZ" sz="2600" i="1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cs-CZ" sz="26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2600" i="1">
                        <a:latin typeface="Cambria Math"/>
                      </a:rPr>
                      <m:t>−2</m:t>
                    </m:r>
                    <m:r>
                      <a:rPr lang="cs-CZ" sz="2600" i="1">
                        <a:latin typeface="Cambria Math"/>
                      </a:rPr>
                      <m:t>𝑛</m:t>
                    </m:r>
                    <m:r>
                      <a:rPr lang="cs-CZ" sz="2600" i="1">
                        <a:latin typeface="Cambria Math"/>
                      </a:rPr>
                      <m:t>+7</m:t>
                    </m:r>
                  </m:oMath>
                </a14:m>
                <a:r>
                  <a:rPr lang="cs-CZ" sz="2600" dirty="0" smtClean="0"/>
                  <a:t>,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431" y="1988840"/>
                <a:ext cx="8229600" cy="1512168"/>
              </a:xfrm>
              <a:prstGeom prst="rect">
                <a:avLst/>
              </a:prstGeom>
              <a:blipFill rotWithShape="1">
                <a:blip r:embed="rId3"/>
                <a:stretch>
                  <a:fillRect l="-1926" t="-4839" b="-121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ástupný symbol pro obsah 5"/>
              <p:cNvSpPr txBox="1">
                <a:spLocks/>
              </p:cNvSpPr>
              <p:nvPr/>
            </p:nvSpPr>
            <p:spPr>
              <a:xfrm>
                <a:off x="417607" y="3645023"/>
                <a:ext cx="8229600" cy="108012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6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6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2600" i="1">
                              <a:latin typeface="Cambria Math"/>
                            </a:rPr>
                            <m:t>𝑛</m:t>
                          </m:r>
                          <m:r>
                            <a:rPr lang="cs-CZ" sz="2600" i="1">
                              <a:latin typeface="Cambria Math"/>
                            </a:rPr>
                            <m:t>+1</m:t>
                          </m:r>
                        </m:sub>
                      </m:sSub>
                      <m:r>
                        <a:rPr lang="cs-CZ" sz="2600" i="1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cs-CZ" sz="2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6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2600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cs-CZ" sz="2600" i="1">
                          <a:latin typeface="Cambria Math"/>
                        </a:rPr>
                        <m:t>=</m:t>
                      </m:r>
                      <m:r>
                        <a:rPr lang="cs-CZ" sz="260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cs-CZ" sz="26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600" i="1">
                              <a:latin typeface="Cambria Math"/>
                            </a:rPr>
                            <m:t>𝑛</m:t>
                          </m:r>
                        </m:e>
                        <m:sup>
                          <m:r>
                            <a:rPr lang="cs-CZ" sz="26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cs-CZ" sz="2600" i="1">
                          <a:latin typeface="Cambria Math"/>
                        </a:rPr>
                        <m:t>−2</m:t>
                      </m:r>
                      <m:r>
                        <a:rPr lang="cs-CZ" sz="2600" i="1">
                          <a:latin typeface="Cambria Math"/>
                        </a:rPr>
                        <m:t>𝑛</m:t>
                      </m:r>
                      <m:r>
                        <a:rPr lang="cs-CZ" sz="2600" i="1">
                          <a:latin typeface="Cambria Math"/>
                        </a:rPr>
                        <m:t>+7−</m:t>
                      </m:r>
                      <m:d>
                        <m:dPr>
                          <m:ctrlPr>
                            <a:rPr lang="cs-CZ" sz="26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600" i="1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cs-CZ" sz="2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600" i="1">
                                  <a:latin typeface="Cambria Math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cs-CZ" sz="26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cs-CZ" sz="2600" i="1">
                              <a:latin typeface="Cambria Math"/>
                            </a:rPr>
                            <m:t>+8</m:t>
                          </m:r>
                        </m:e>
                      </m:d>
                      <m:r>
                        <a:rPr lang="cs-CZ" sz="2600" i="1">
                          <a:latin typeface="Cambria Math"/>
                        </a:rPr>
                        <m:t>=</m:t>
                      </m:r>
                      <m:r>
                        <a:rPr lang="cs-CZ" sz="2600" b="0" i="1" smtClean="0">
                          <a:latin typeface="Cambria Math"/>
                        </a:rPr>
                        <m:t>−2</m:t>
                      </m:r>
                      <m:r>
                        <a:rPr lang="cs-CZ" sz="2600" b="0" i="1" smtClean="0">
                          <a:latin typeface="Cambria Math"/>
                        </a:rPr>
                        <m:t>𝑛</m:t>
                      </m:r>
                      <m:r>
                        <a:rPr lang="cs-CZ" sz="2600" b="0" i="1" smtClean="0">
                          <a:latin typeface="Cambria Math"/>
                        </a:rPr>
                        <m:t>−1=</m:t>
                      </m:r>
                    </m:oMath>
                  </m:oMathPara>
                </a14:m>
                <a:endParaRPr lang="cs-CZ" sz="2600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=−</m:t>
                    </m:r>
                    <m:d>
                      <m:d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2600" b="0" i="1" smtClean="0">
                            <a:latin typeface="Cambria Math"/>
                          </a:rPr>
                          <m:t>+1</m:t>
                        </m:r>
                      </m:e>
                    </m:d>
                    <m:r>
                      <a:rPr lang="cs-CZ" sz="2600" b="0" i="1" smtClean="0">
                        <a:latin typeface="Cambria Math"/>
                        <a:ea typeface="Cambria Math"/>
                      </a:rPr>
                      <m:t>&lt;0</m:t>
                    </m:r>
                  </m:oMath>
                </a14:m>
                <a:r>
                  <a:rPr lang="cs-CZ" sz="2600" dirty="0" smtClean="0"/>
                  <a:t> </a:t>
                </a:r>
                <a:r>
                  <a:rPr lang="cs-CZ" sz="2600" dirty="0"/>
                  <a:t>pro každé </a:t>
                </a:r>
                <a14:m>
                  <m:oMath xmlns:m="http://schemas.openxmlformats.org/officeDocument/2006/math">
                    <m:r>
                      <a:rPr lang="cs-CZ" sz="2600" i="1">
                        <a:latin typeface="Cambria Math"/>
                      </a:rPr>
                      <m:t>𝑛</m:t>
                    </m:r>
                    <m:r>
                      <a:rPr lang="cs-CZ" sz="2600" i="1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2600" i="1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2600" dirty="0" smtClean="0"/>
                  <a:t>.</a:t>
                </a:r>
              </a:p>
            </p:txBody>
          </p:sp>
        </mc:Choice>
        <mc:Fallback xmlns="">
          <p:sp>
            <p:nvSpPr>
              <p:cNvPr id="9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607" y="3645023"/>
                <a:ext cx="8229600" cy="1080121"/>
              </a:xfrm>
              <a:prstGeom prst="rect">
                <a:avLst/>
              </a:prstGeom>
              <a:blipFill rotWithShape="1">
                <a:blip r:embed="rId4"/>
                <a:stretch>
                  <a:fillRect b="-395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Zástupný symbol pro obsah 4"/>
          <p:cNvSpPr txBox="1">
            <a:spLocks/>
          </p:cNvSpPr>
          <p:nvPr/>
        </p:nvSpPr>
        <p:spPr>
          <a:xfrm>
            <a:off x="417607" y="4797152"/>
            <a:ext cx="8229600" cy="5086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2600" b="1" dirty="0" smtClean="0">
                <a:solidFill>
                  <a:prstClr val="black"/>
                </a:solidFill>
              </a:rPr>
              <a:t>Uvedená posloupnost je klesající.</a:t>
            </a:r>
          </a:p>
        </p:txBody>
      </p:sp>
      <p:sp>
        <p:nvSpPr>
          <p:cNvPr id="17" name="Zástupný symbol pro obsah 4"/>
          <p:cNvSpPr txBox="1">
            <a:spLocks/>
          </p:cNvSpPr>
          <p:nvPr/>
        </p:nvSpPr>
        <p:spPr>
          <a:xfrm>
            <a:off x="427050" y="5445224"/>
            <a:ext cx="8229600" cy="10081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2600" dirty="0" smtClean="0">
                <a:solidFill>
                  <a:prstClr val="black"/>
                </a:solidFill>
              </a:rPr>
              <a:t>Vypište si také několik prvních členů této posloupnosti a znázorněte je v pravoúhlé soustavě souřadnic.</a:t>
            </a:r>
          </a:p>
        </p:txBody>
      </p:sp>
    </p:spTree>
    <p:extLst>
      <p:ext uri="{BB962C8B-B14F-4D97-AF65-F5344CB8AC3E}">
        <p14:creationId xmlns:p14="http://schemas.microsoft.com/office/powerpoint/2010/main" val="1771117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9" grpId="0"/>
      <p:bldP spid="12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1800199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3 (neřešený)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Zjistěte, zda je posloupnost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3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−8</m:t>
                            </m:r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rostoucí, nebo klesající.</a:t>
                </a:r>
              </a:p>
              <a:p>
                <a:pPr marL="0" indent="0">
                  <a:buNone/>
                </a:pPr>
                <a:endParaRPr lang="cs-CZ" sz="3000" dirty="0" smtClean="0"/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1800199"/>
              </a:xfrm>
              <a:blipFill rotWithShape="1">
                <a:blip r:embed="rId2"/>
                <a:stretch>
                  <a:fillRect l="-1852" t="-440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Přímá spojnice 2"/>
          <p:cNvCxnSpPr/>
          <p:nvPr/>
        </p:nvCxnSpPr>
        <p:spPr>
          <a:xfrm>
            <a:off x="444909" y="2060848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ástupný symbol pro obsah 5"/>
              <p:cNvSpPr txBox="1">
                <a:spLocks/>
              </p:cNvSpPr>
              <p:nvPr/>
            </p:nvSpPr>
            <p:spPr>
              <a:xfrm>
                <a:off x="444909" y="2204864"/>
                <a:ext cx="8229600" cy="18002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4 (neřešený)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Zjistěte</a:t>
                </a:r>
                <a:r>
                  <a:rPr lang="cs-CZ" sz="3000" dirty="0"/>
                  <a:t>, zda je posloupnost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cs-CZ" sz="300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</m:num>
                              <m:den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+1</m:t>
                                </m:r>
                              </m:den>
                            </m:f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/>
                  <a:t> rostoucí, nebo klesající</a:t>
                </a:r>
                <a:r>
                  <a:rPr lang="cs-CZ" sz="3000" dirty="0" smtClean="0"/>
                  <a:t>.</a:t>
                </a:r>
                <a:endParaRPr lang="cs-CZ" sz="3000" dirty="0"/>
              </a:p>
            </p:txBody>
          </p:sp>
        </mc:Choice>
        <mc:Fallback xmlns="">
          <p:sp>
            <p:nvSpPr>
              <p:cNvPr id="15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909" y="2204864"/>
                <a:ext cx="8229600" cy="1800200"/>
              </a:xfrm>
              <a:prstGeom prst="rect">
                <a:avLst/>
              </a:prstGeom>
              <a:blipFill rotWithShape="1">
                <a:blip r:embed="rId3"/>
                <a:stretch>
                  <a:fillRect l="-1778" t="-6780" b="-440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Přímá spojnice 4"/>
          <p:cNvCxnSpPr/>
          <p:nvPr/>
        </p:nvCxnSpPr>
        <p:spPr>
          <a:xfrm>
            <a:off x="444909" y="4149080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44909" y="4365104"/>
                <a:ext cx="8229600" cy="18002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5 (neřešený)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Zjistěte</a:t>
                </a:r>
                <a:r>
                  <a:rPr lang="cs-CZ" sz="3000" dirty="0"/>
                  <a:t>, zda je posloupnost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cs-CZ" sz="300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+1</m:t>
                                </m:r>
                              </m:num>
                              <m:den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</m:den>
                            </m:f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/>
                  <a:t> rostoucí, nebo klesající</a:t>
                </a:r>
                <a:r>
                  <a:rPr lang="cs-CZ" sz="3000" dirty="0" smtClean="0"/>
                  <a:t>.</a:t>
                </a:r>
                <a:endParaRPr lang="cs-CZ" sz="3000" dirty="0"/>
              </a:p>
              <a:p>
                <a:pPr marL="0" indent="0">
                  <a:buFont typeface="Arial" pitchFamily="34" charset="0"/>
                  <a:buNone/>
                </a:pPr>
                <a:endParaRPr lang="cs-CZ" sz="3000" dirty="0" smtClean="0"/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909" y="4365104"/>
                <a:ext cx="8229600" cy="1800200"/>
              </a:xfrm>
              <a:prstGeom prst="rect">
                <a:avLst/>
              </a:prstGeom>
              <a:blipFill rotWithShape="1">
                <a:blip r:embed="rId4"/>
                <a:stretch>
                  <a:fillRect l="-1778" t="-6780" b="-440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Přímá spojnice 7"/>
          <p:cNvCxnSpPr/>
          <p:nvPr/>
        </p:nvCxnSpPr>
        <p:spPr>
          <a:xfrm>
            <a:off x="444909" y="6309320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8293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5" grpId="0"/>
      <p:bldP spid="7" grpId="0"/>
    </p:bldLst>
  </p:timing>
</p:sld>
</file>

<file path=ppt/theme/theme1.xml><?xml version="1.0" encoding="utf-8"?>
<a:theme xmlns:a="http://schemas.openxmlformats.org/drawingml/2006/main" name="Motiv1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Motiv1</Template>
  <TotalTime>1254</TotalTime>
  <Words>1082</Words>
  <Application>Microsoft Office PowerPoint</Application>
  <PresentationFormat>Předvádění na obrazovce (4:3)</PresentationFormat>
  <Paragraphs>91</Paragraphs>
  <Slides>16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17" baseType="lpstr">
      <vt:lpstr>Motiv1</vt:lpstr>
      <vt:lpstr>Prezentace aplikace PowerPoint</vt:lpstr>
      <vt:lpstr>Prezentace aplikace PowerPoint</vt:lpstr>
      <vt:lpstr>Monotónnost posloupnosti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MP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MP</dc:creator>
  <cp:lastModifiedBy>Gymnazium Fr. Zivneho</cp:lastModifiedBy>
  <cp:revision>44</cp:revision>
  <dcterms:created xsi:type="dcterms:W3CDTF">2013-08-24T21:11:33Z</dcterms:created>
  <dcterms:modified xsi:type="dcterms:W3CDTF">2013-12-06T06:25:21Z</dcterms:modified>
</cp:coreProperties>
</file>