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6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590" autoAdjust="0"/>
  </p:normalViewPr>
  <p:slideViewPr>
    <p:cSldViewPr>
      <p:cViewPr>
        <p:scale>
          <a:sx n="70" d="100"/>
          <a:sy n="70" d="100"/>
        </p:scale>
        <p:origin x="-52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BE954-8317-417A-8981-6F5792A56041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215E5-5796-4FB0-8FAF-EFF9DDC15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407973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Pojem posloupnost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2. 8. 2013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VY_32_INOVACE_MA.PD.01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61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304255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cs-CZ" sz="3500" b="1" dirty="0" smtClean="0">
                    <a:solidFill>
                      <a:srgbClr val="7030A0"/>
                    </a:solidFill>
                  </a:rPr>
                  <a:t>Definice nekonečné posloupnosti</a:t>
                </a:r>
                <a:endParaRPr lang="cs-CZ" sz="3500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dirty="0" smtClean="0"/>
                  <a:t>Každá funkce, jejímž definičním oborem je </a:t>
                </a:r>
                <a:br>
                  <a:rPr lang="cs-CZ" dirty="0" smtClean="0"/>
                </a:br>
                <a:r>
                  <a:rPr lang="cs-CZ" dirty="0" smtClean="0"/>
                  <a:t>množina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dirty="0" smtClean="0"/>
                  <a:t> všech přirozených čísel, se nazývá </a:t>
                </a:r>
                <a:r>
                  <a:rPr lang="cs-CZ" b="1" dirty="0" smtClean="0"/>
                  <a:t>nekonečná posloupnost reálných čísel</a:t>
                </a:r>
                <a:r>
                  <a:rPr lang="cs-CZ" dirty="0" smtClean="0"/>
                  <a:t>, stručně </a:t>
                </a:r>
                <a:r>
                  <a:rPr lang="cs-CZ" b="1" dirty="0" smtClean="0"/>
                  <a:t>(nekonečná) posloupnost</a:t>
                </a:r>
                <a:r>
                  <a:rPr lang="cs-CZ" dirty="0" smtClean="0"/>
                  <a:t>.</a:t>
                </a:r>
                <a:endParaRPr lang="cs-CZ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304255"/>
              </a:xfrm>
              <a:blipFill rotWithShape="1">
                <a:blip r:embed="rId2"/>
                <a:stretch>
                  <a:fillRect l="-1852" t="-5556" b="-687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5"/>
              <p:cNvSpPr txBox="1">
                <a:spLocks/>
              </p:cNvSpPr>
              <p:nvPr/>
            </p:nvSpPr>
            <p:spPr>
              <a:xfrm>
                <a:off x="414651" y="3140967"/>
                <a:ext cx="8229600" cy="244827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500" b="1" dirty="0" smtClean="0">
                    <a:solidFill>
                      <a:srgbClr val="7030A0"/>
                    </a:solidFill>
                  </a:rPr>
                  <a:t>Definice konečné posloupnosti</a:t>
                </a:r>
                <a:endParaRPr lang="cs-CZ" sz="3500" dirty="0">
                  <a:solidFill>
                    <a:srgbClr val="7030A0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r>
                  <a:rPr lang="cs-CZ" dirty="0"/>
                  <a:t>Každá funkce, jejímž definičním oborem je </a:t>
                </a:r>
                <a:br>
                  <a:rPr lang="cs-CZ" dirty="0"/>
                </a:br>
                <a:r>
                  <a:rPr lang="cs-CZ" dirty="0"/>
                  <a:t>množina </a:t>
                </a:r>
                <a:r>
                  <a:rPr lang="cs-CZ" dirty="0" smtClean="0"/>
                  <a:t>všech </a:t>
                </a:r>
                <a:r>
                  <a:rPr lang="cs-CZ" dirty="0"/>
                  <a:t>přirozených </a:t>
                </a:r>
                <a:r>
                  <a:rPr lang="cs-CZ" dirty="0" smtClean="0"/>
                  <a:t>čísel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𝑛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cs-CZ" dirty="0" smtClean="0"/>
                  <a:t>, kde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0 </m:t>
                        </m:r>
                      </m:sub>
                    </m:sSub>
                  </m:oMath>
                </a14:m>
                <a:r>
                  <a:rPr lang="cs-CZ" dirty="0" smtClean="0"/>
                  <a:t>je pevně dané číslo z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dirty="0" smtClean="0"/>
                  <a:t>, se </a:t>
                </a:r>
                <a:r>
                  <a:rPr lang="cs-CZ" dirty="0"/>
                  <a:t>nazývá </a:t>
                </a:r>
                <a:r>
                  <a:rPr lang="cs-CZ" b="1" dirty="0" smtClean="0"/>
                  <a:t>konečná </a:t>
                </a:r>
                <a:r>
                  <a:rPr lang="cs-CZ" b="1" dirty="0"/>
                  <a:t>posloupnost reálných čísel</a:t>
                </a:r>
                <a:r>
                  <a:rPr lang="cs-CZ" dirty="0"/>
                  <a:t>, stručně </a:t>
                </a:r>
                <a:r>
                  <a:rPr lang="cs-CZ" b="1" dirty="0" smtClean="0"/>
                  <a:t>konečná </a:t>
                </a:r>
                <a:r>
                  <a:rPr lang="cs-CZ" b="1" dirty="0"/>
                  <a:t>posloupnost</a:t>
                </a:r>
                <a:r>
                  <a:rPr lang="cs-CZ" dirty="0"/>
                  <a:t>.</a:t>
                </a:r>
              </a:p>
            </p:txBody>
          </p:sp>
        </mc:Choice>
        <mc:Fallback xmlns="">
          <p:sp>
            <p:nvSpPr>
              <p:cNvPr id="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51" y="3140967"/>
                <a:ext cx="8229600" cy="2448273"/>
              </a:xfrm>
              <a:prstGeom prst="rect">
                <a:avLst/>
              </a:prstGeom>
              <a:blipFill rotWithShape="1">
                <a:blip r:embed="rId3"/>
                <a:stretch>
                  <a:fillRect l="-1852" t="-6716" b="-62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164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7544" y="260648"/>
                <a:ext cx="8229600" cy="15841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Nyní je již zřejmé, že funkce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cs-CZ" sz="3000" dirty="0" smtClean="0"/>
                  <a:t> z příkladu 1 je nekonečnou posloupností a funkce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𝑔</m:t>
                    </m:r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h</m:t>
                    </m:r>
                  </m:oMath>
                </a14:m>
                <a:r>
                  <a:rPr lang="cs-CZ" sz="3000" dirty="0" smtClean="0"/>
                  <a:t> z příkladů </a:t>
                </a:r>
                <a:br>
                  <a:rPr lang="cs-CZ" sz="3000" dirty="0" smtClean="0"/>
                </a:br>
                <a:r>
                  <a:rPr lang="cs-CZ" sz="3000" dirty="0" smtClean="0"/>
                  <a:t>2 a 3 jsou konečnými posloupnostmi.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60648"/>
                <a:ext cx="8229600" cy="1584176"/>
              </a:xfrm>
              <a:prstGeom prst="rect">
                <a:avLst/>
              </a:prstGeom>
              <a:blipFill rotWithShape="1">
                <a:blip r:embed="rId2"/>
                <a:stretch>
                  <a:fillRect l="-1778" t="-4615" r="-444" b="-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ástupný symbol pro obsah 5"/>
          <p:cNvSpPr txBox="1">
            <a:spLocks/>
          </p:cNvSpPr>
          <p:nvPr/>
        </p:nvSpPr>
        <p:spPr>
          <a:xfrm>
            <a:off x="470671" y="1844824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U posloupností se také používá jiný způsob zápisu </a:t>
            </a:r>
            <a:br>
              <a:rPr lang="cs-CZ" sz="3000" dirty="0" smtClean="0"/>
            </a:br>
            <a:r>
              <a:rPr lang="cs-CZ" sz="3000" dirty="0" smtClean="0"/>
              <a:t>a názvosloví, než tomu bylo u funkcí.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ástupný symbol pro obsah 5"/>
              <p:cNvSpPr txBox="1">
                <a:spLocks/>
              </p:cNvSpPr>
              <p:nvPr/>
            </p:nvSpPr>
            <p:spPr>
              <a:xfrm>
                <a:off x="458577" y="2924944"/>
                <a:ext cx="8229600" cy="193196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Funkční hodnoty posloupnosti se nazývají </a:t>
                </a:r>
                <a:r>
                  <a:rPr lang="cs-CZ" sz="3000" b="1" dirty="0" smtClean="0"/>
                  <a:t>členy posloupnosti</a:t>
                </a:r>
                <a:r>
                  <a:rPr lang="cs-CZ" sz="3000" dirty="0" smtClean="0"/>
                  <a:t>. Funkční hodnota posloupnosti v bodě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se nazývá </a:t>
                </a:r>
                <a:r>
                  <a:rPr lang="cs-CZ" sz="3000" b="1" dirty="0" smtClean="0"/>
                  <a:t>n-</a:t>
                </a:r>
                <a:r>
                  <a:rPr lang="cs-CZ" sz="3000" b="1" dirty="0" err="1" smtClean="0"/>
                  <a:t>tý</a:t>
                </a:r>
                <a:r>
                  <a:rPr lang="cs-CZ" sz="3000" b="1" dirty="0" smtClean="0"/>
                  <a:t> člen posloupnosti</a:t>
                </a:r>
                <a:r>
                  <a:rPr lang="cs-CZ" sz="3000" dirty="0" smtClean="0"/>
                  <a:t> a značí se místo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𝑓</m:t>
                    </m:r>
                    <m:r>
                      <a:rPr lang="cs-CZ" sz="3000" b="0" i="1" smtClean="0">
                        <a:latin typeface="Cambria Math"/>
                      </a:rPr>
                      <m:t>(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cs-CZ" sz="3000" dirty="0" smtClean="0"/>
                  <a:t> většinou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, častěji však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apod.</a:t>
                </a:r>
              </a:p>
            </p:txBody>
          </p:sp>
        </mc:Choice>
        <mc:Fallback xmlns="">
          <p:sp>
            <p:nvSpPr>
              <p:cNvPr id="11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77" y="2924944"/>
                <a:ext cx="8229600" cy="1931961"/>
              </a:xfrm>
              <a:prstGeom prst="rect">
                <a:avLst/>
              </a:prstGeom>
              <a:blipFill rotWithShape="1">
                <a:blip r:embed="rId3"/>
                <a:stretch>
                  <a:fillRect l="-1704" t="-3785" r="-2667" b="-946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45840" y="5013176"/>
                <a:ext cx="8229600" cy="15841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/>
                  <a:t>Příslušná nekonečná posloupnost se pak označuje symbolem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a konečná posloupnost </a:t>
                </a:r>
                <a:r>
                  <a:rPr lang="cs-CZ" sz="3000" dirty="0" smtClean="0"/>
                  <a:t/>
                </a:r>
                <a:br>
                  <a:rPr lang="cs-CZ" sz="3000" dirty="0" smtClean="0"/>
                </a:br>
                <a:r>
                  <a:rPr lang="cs-CZ" sz="3000" dirty="0" smtClean="0"/>
                  <a:t>s </a:t>
                </a:r>
                <a:r>
                  <a:rPr lang="cs-CZ" sz="3000" dirty="0"/>
                  <a:t>definičním oborem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cs-CZ" sz="30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i="1">
                            <a:latin typeface="Cambria Math"/>
                          </a:rPr>
                          <m:t>1;2;…;</m:t>
                        </m:r>
                        <m:r>
                          <a:rPr lang="cs-CZ" sz="30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cs-CZ" sz="3000" dirty="0"/>
                  <a:t> se značí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cs-CZ" sz="3000" dirty="0"/>
                  <a:t>.</a:t>
                </a:r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840" y="5013176"/>
                <a:ext cx="8229600" cy="1584176"/>
              </a:xfrm>
              <a:prstGeom prst="rect">
                <a:avLst/>
              </a:prstGeom>
              <a:blipFill rotWithShape="1">
                <a:blip r:embed="rId4"/>
                <a:stretch>
                  <a:fillRect l="-1704" t="-4615" b="-57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21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Odlišný způsob zápisu a názvosloví ukážeme na posloupnosti z příkladu 1.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78996" y="1365540"/>
                <a:ext cx="8229600" cy="17034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Zápis používaný pro funkce: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000" i="1">
                          <a:solidFill>
                            <a:prstClr val="black"/>
                          </a:solidFill>
                          <a:latin typeface="Cambria Math"/>
                        </a:rPr>
                        <m:t>𝑓</m:t>
                      </m:r>
                      <m:r>
                        <a:rPr lang="cs-CZ" sz="3000" i="1">
                          <a:solidFill>
                            <a:prstClr val="black"/>
                          </a:solidFill>
                          <a:latin typeface="Cambria Math"/>
                        </a:rPr>
                        <m:t>:</m:t>
                      </m:r>
                      <m:r>
                        <a:rPr lang="cs-CZ" sz="3000" i="1">
                          <a:solidFill>
                            <a:prstClr val="black"/>
                          </a:solidFill>
                          <a:latin typeface="Cambria Math"/>
                        </a:rPr>
                        <m:t>𝑦</m:t>
                      </m:r>
                      <m:r>
                        <a:rPr lang="cs-CZ" sz="3000" i="1">
                          <a:solidFill>
                            <a:prstClr val="black"/>
                          </a:solidFill>
                          <a:latin typeface="Cambria Math"/>
                        </a:rPr>
                        <m:t>=0,5</m:t>
                      </m:r>
                      <m:r>
                        <a:rPr lang="cs-CZ" sz="3000" i="1">
                          <a:solidFill>
                            <a:prstClr val="black"/>
                          </a:solidFill>
                          <a:latin typeface="Cambria Math"/>
                        </a:rPr>
                        <m:t>𝑥</m:t>
                      </m:r>
                      <m:r>
                        <a:rPr lang="cs-CZ" sz="3000" i="1">
                          <a:solidFill>
                            <a:prstClr val="black"/>
                          </a:solidFill>
                          <a:latin typeface="Cambria Math"/>
                        </a:rPr>
                        <m:t>−2, </m:t>
                      </m:r>
                      <m:r>
                        <a:rPr lang="cs-CZ" sz="3000" i="1">
                          <a:solidFill>
                            <a:prstClr val="black"/>
                          </a:solidFill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cs-CZ" sz="3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cs-CZ" sz="30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>
                        <a:rPr lang="cs-CZ" sz="3000" i="1">
                          <a:solidFill>
                            <a:prstClr val="black"/>
                          </a:solidFill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cs-CZ" sz="30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e>
                    </m:d>
                    <m:r>
                      <a:rPr lang="cs-CZ" sz="30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cs-CZ" sz="3000" b="0" i="1" dirty="0" smtClean="0"/>
                  <a:t> </a:t>
                </a:r>
                <a:r>
                  <a:rPr lang="cs-CZ" sz="3000" b="0" dirty="0" smtClean="0"/>
                  <a:t>… </a:t>
                </a:r>
                <a:r>
                  <a:rPr lang="cs-CZ" sz="3000" b="0" i="1" dirty="0" smtClean="0"/>
                  <a:t>„hodnota funkce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cs-CZ" sz="3000" b="0" i="1" dirty="0" smtClean="0"/>
                  <a:t>v bodě 4 je 0“</a:t>
                </a:r>
              </a:p>
              <a:p>
                <a:pPr marL="0" indent="0"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365540"/>
                <a:ext cx="8229600" cy="1703420"/>
              </a:xfrm>
              <a:prstGeom prst="rect">
                <a:avLst/>
              </a:prstGeom>
              <a:blipFill rotWithShape="1">
                <a:blip r:embed="rId2"/>
                <a:stretch>
                  <a:fillRect l="-1778" t="-4301" b="-28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 txBox="1">
                <a:spLocks/>
              </p:cNvSpPr>
              <p:nvPr/>
            </p:nvSpPr>
            <p:spPr>
              <a:xfrm>
                <a:off x="487321" y="3086135"/>
                <a:ext cx="8229600" cy="214306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Zápis používaný pro posloupnosti: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0,5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−2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nebo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cs-CZ" sz="3000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dirty="0" smtClean="0">
                        <a:latin typeface="Cambria Math"/>
                      </a:rPr>
                      <m:t>=0,5</m:t>
                    </m:r>
                    <m:r>
                      <a:rPr lang="cs-CZ" sz="3000" b="0" i="1" dirty="0" smtClean="0">
                        <a:latin typeface="Cambria Math"/>
                      </a:rPr>
                      <m:t>𝑛</m:t>
                    </m:r>
                    <m:r>
                      <a:rPr lang="cs-CZ" sz="3000" b="0" i="1" dirty="0" smtClean="0">
                        <a:latin typeface="Cambria Math"/>
                      </a:rPr>
                      <m:t>−2</m:t>
                    </m:r>
                  </m:oMath>
                </a14:m>
                <a:endParaRPr lang="cs-CZ" sz="30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cs-CZ" sz="3000" b="0" i="1" dirty="0" smtClean="0"/>
                  <a:t> </a:t>
                </a:r>
                <a:r>
                  <a:rPr lang="cs-CZ" sz="3000" b="0" dirty="0" smtClean="0"/>
                  <a:t>…</a:t>
                </a:r>
                <a:r>
                  <a:rPr lang="cs-CZ" sz="3000" b="0" i="1" dirty="0" smtClean="0"/>
                  <a:t> „</a:t>
                </a:r>
                <a:r>
                  <a:rPr lang="cs-CZ" sz="3000" i="1" dirty="0" smtClean="0"/>
                  <a:t>člen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cs-CZ" sz="3000" i="1" dirty="0" smtClean="0"/>
                  <a:t> </a:t>
                </a:r>
                <a:r>
                  <a:rPr lang="cs-CZ" sz="3000" b="0" i="1" dirty="0" smtClean="0"/>
                  <a:t>je (roven) 0“</a:t>
                </a:r>
                <a:r>
                  <a:rPr lang="cs-CZ" sz="3000" b="0" dirty="0" smtClean="0"/>
                  <a:t> nebo </a:t>
                </a:r>
                <a:r>
                  <a:rPr lang="cs-CZ" sz="3000" b="0" i="1" dirty="0" smtClean="0"/>
                  <a:t>„čtvrtý člen posloupnosti je (roven) 0“</a:t>
                </a:r>
              </a:p>
            </p:txBody>
          </p:sp>
        </mc:Choice>
        <mc:Fallback xmlns="">
          <p:sp>
            <p:nvSpPr>
              <p:cNvPr id="6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321" y="3086135"/>
                <a:ext cx="8229600" cy="2143066"/>
              </a:xfrm>
              <a:prstGeom prst="rect">
                <a:avLst/>
              </a:prstGeom>
              <a:blipFill rotWithShape="1">
                <a:blip r:embed="rId3"/>
                <a:stretch>
                  <a:fillRect l="-1778" t="-5682" b="-85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5229201"/>
                <a:ext cx="8229600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… </a:t>
                </a:r>
                <a:r>
                  <a:rPr lang="cs-CZ" sz="3000" i="1" dirty="0"/>
                  <a:t>„posloupnost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i="1" dirty="0"/>
                  <a:t> od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i="1" dirty="0"/>
                  <a:t> rovno 1 do nekonečna“ </a:t>
                </a:r>
                <a:r>
                  <a:rPr lang="cs-CZ" sz="3000" dirty="0"/>
                  <a:t>nebo</a:t>
                </a:r>
                <a:r>
                  <a:rPr lang="cs-CZ" sz="3000" i="1" dirty="0"/>
                  <a:t> „posloupnost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i="1" dirty="0"/>
                  <a:t>, kde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i="1" dirty="0"/>
                  <a:t> probíhá od 1 do nekonečna“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5229201"/>
                <a:ext cx="8229600" cy="1368152"/>
              </a:xfrm>
              <a:prstGeom prst="rect">
                <a:avLst/>
              </a:prstGeom>
              <a:blipFill rotWithShape="1">
                <a:blip r:embed="rId4"/>
                <a:stretch>
                  <a:fillRect l="-1778" t="-8929" r="-2444" b="-1116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061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59766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4 (neřešený)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Zapište symbolikou obvyklou pro posloupnosti následující funkce, pokud jsou také posloupnostmi.</a:t>
                </a:r>
              </a:p>
              <a:p>
                <a:pPr marL="0" indent="0">
                  <a:buNone/>
                </a:pPr>
                <a:endParaRPr lang="cs-CZ" sz="3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000" b="0" i="1" smtClean="0">
                          <a:latin typeface="Cambria Math"/>
                        </a:rPr>
                        <m:t>𝑎</m:t>
                      </m:r>
                      <m:r>
                        <a:rPr lang="cs-CZ" sz="3000" b="0" i="1" smtClean="0">
                          <a:latin typeface="Cambria Math"/>
                        </a:rPr>
                        <m:t>:</m:t>
                      </m:r>
                      <m:r>
                        <a:rPr lang="cs-CZ" sz="3000" b="0" i="1" smtClean="0">
                          <a:latin typeface="Cambria Math"/>
                        </a:rPr>
                        <m:t>𝑦</m:t>
                      </m:r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cs-CZ" sz="3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cs-CZ" sz="30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+3</m:t>
                          </m:r>
                        </m:den>
                      </m:f>
                      <m:r>
                        <a:rPr lang="cs-CZ" sz="3000" b="0" i="1" smtClean="0">
                          <a:latin typeface="Cambria Math"/>
                        </a:rPr>
                        <m:t>, </m:t>
                      </m:r>
                      <m:r>
                        <a:rPr lang="cs-CZ" sz="3000" b="0" i="1" smtClean="0"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r>
                        <a:rPr lang="cs-CZ" sz="3000" b="0" i="1" smtClean="0"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cs-CZ" sz="3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000" b="0" i="1" smtClean="0">
                          <a:latin typeface="Cambria Math"/>
                        </a:rPr>
                        <m:t>𝑏</m:t>
                      </m:r>
                      <m:r>
                        <a:rPr lang="cs-CZ" sz="3000" b="0" i="1" smtClean="0">
                          <a:latin typeface="Cambria Math"/>
                        </a:rPr>
                        <m:t>:</m:t>
                      </m:r>
                      <m:r>
                        <a:rPr lang="cs-CZ" sz="3000" b="0" i="1" smtClean="0">
                          <a:latin typeface="Cambria Math"/>
                        </a:rPr>
                        <m:t>𝑦</m:t>
                      </m:r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cs-CZ" sz="30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cs-CZ" sz="3000" b="0" i="1" smtClean="0">
                          <a:latin typeface="Cambria Math"/>
                        </a:rPr>
                        <m:t>, </m:t>
                      </m:r>
                      <m:r>
                        <a:rPr lang="cs-CZ" sz="3000" b="0" i="1" smtClean="0">
                          <a:latin typeface="Cambria Math"/>
                        </a:rPr>
                        <m:t>𝑥</m:t>
                      </m:r>
                      <m:r>
                        <a:rPr lang="cs-CZ" sz="3000" b="0" i="1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cs-CZ" sz="3000" b="0" i="1" smtClean="0">
                          <a:latin typeface="Cambria Math"/>
                          <a:ea typeface="Cambria Math"/>
                        </a:rPr>
                        <m:t>𝑅</m:t>
                      </m:r>
                    </m:oMath>
                  </m:oMathPara>
                </a14:m>
                <a:endParaRPr lang="cs-CZ" sz="3000" b="0" dirty="0" smtClean="0"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000" b="0" i="1" smtClean="0">
                          <a:latin typeface="Cambria Math"/>
                        </a:rPr>
                        <m:t>𝑐</m:t>
                      </m:r>
                      <m:r>
                        <a:rPr lang="cs-CZ" sz="3000" b="0" i="1" smtClean="0">
                          <a:latin typeface="Cambria Math"/>
                        </a:rPr>
                        <m:t>:</m:t>
                      </m:r>
                      <m:r>
                        <a:rPr lang="cs-CZ" sz="3000" b="0" i="1" smtClean="0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cs-CZ" sz="3000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cs-CZ" sz="3000" b="0" i="1" smtClean="0">
                          <a:latin typeface="Cambria Math"/>
                        </a:rPr>
                        <m:t>−5, </m:t>
                      </m:r>
                      <m:r>
                        <a:rPr lang="cs-CZ" sz="3000" b="0" i="1" smtClean="0">
                          <a:latin typeface="Cambria Math"/>
                        </a:rPr>
                        <m:t>𝑥</m:t>
                      </m:r>
                      <m:r>
                        <a:rPr lang="cs-CZ" sz="30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cs-CZ" sz="3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3000" b="0" i="1" smtClean="0">
                              <a:latin typeface="Cambria Math"/>
                              <a:ea typeface="Cambria Math"/>
                            </a:rPr>
                            <m:t>1;2;3;4;5</m:t>
                          </m:r>
                        </m:e>
                      </m:d>
                    </m:oMath>
                  </m:oMathPara>
                </a14:m>
                <a:endParaRPr lang="cs-CZ" sz="3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000" b="0" i="1" smtClean="0">
                          <a:latin typeface="Cambria Math"/>
                        </a:rPr>
                        <m:t>𝑑</m:t>
                      </m:r>
                      <m:r>
                        <a:rPr lang="cs-CZ" sz="3000" b="0" i="1" smtClean="0">
                          <a:latin typeface="Cambria Math"/>
                        </a:rPr>
                        <m:t>:</m:t>
                      </m:r>
                      <m:r>
                        <a:rPr lang="cs-CZ" sz="3000" b="0" i="1" smtClean="0">
                          <a:latin typeface="Cambria Math"/>
                        </a:rPr>
                        <m:t>𝑦</m:t>
                      </m:r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a:rPr lang="cs-CZ" sz="3000" b="0" i="1" smtClean="0">
                              <a:latin typeface="Cambria Math"/>
                            </a:rPr>
                            <m:t>3</m:t>
                          </m:r>
                        </m:deg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5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𝑥</m:t>
                          </m:r>
                        </m:e>
                      </m:rad>
                      <m:r>
                        <a:rPr lang="cs-CZ" sz="3000" b="0" i="1" smtClean="0">
                          <a:latin typeface="Cambria Math"/>
                        </a:rPr>
                        <m:t>, </m:t>
                      </m:r>
                      <m:r>
                        <a:rPr lang="cs-CZ" sz="3000" b="0" i="1" smtClean="0">
                          <a:latin typeface="Cambria Math"/>
                        </a:rPr>
                        <m:t>𝑥</m:t>
                      </m:r>
                      <m:r>
                        <a:rPr lang="cs-CZ" sz="30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cs-CZ" sz="3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3000" b="0" i="1" smtClean="0">
                              <a:latin typeface="Cambria Math"/>
                              <a:ea typeface="Cambria Math"/>
                            </a:rPr>
                            <m:t>1;2;5;7;9</m:t>
                          </m:r>
                        </m:e>
                      </m:d>
                    </m:oMath>
                  </m:oMathPara>
                </a14:m>
                <a:endParaRPr lang="cs-CZ" sz="3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000" b="0" i="1" smtClean="0">
                          <a:latin typeface="Cambria Math"/>
                        </a:rPr>
                        <m:t>𝑒</m:t>
                      </m:r>
                      <m:r>
                        <a:rPr lang="cs-CZ" sz="3000" b="0" i="1" smtClean="0">
                          <a:latin typeface="Cambria Math"/>
                        </a:rPr>
                        <m:t>:</m:t>
                      </m:r>
                      <m:r>
                        <a:rPr lang="cs-CZ" sz="3000" b="0" i="1" smtClean="0">
                          <a:latin typeface="Cambria Math"/>
                        </a:rPr>
                        <m:t>𝑦</m:t>
                      </m:r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cs-CZ" sz="30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5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𝐷</m:t>
                          </m:r>
                          <m:d>
                            <m:dPr>
                              <m:ctrlPr>
                                <a:rPr lang="cs-CZ" sz="3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30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</m:d>
                          <m:r>
                            <a:rPr lang="cs-CZ" sz="3000" b="0" i="1" smtClean="0">
                              <a:latin typeface="Cambria Math"/>
                            </a:rPr>
                            <m:t>=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𝑁</m:t>
                          </m:r>
                        </m:e>
                      </m:func>
                    </m:oMath>
                  </m:oMathPara>
                </a14:m>
                <a:endParaRPr lang="cs-CZ" sz="30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000" b="0" i="1" smtClean="0">
                          <a:latin typeface="Cambria Math"/>
                        </a:rPr>
                        <m:t>𝑓</m:t>
                      </m:r>
                      <m:r>
                        <a:rPr lang="cs-CZ" sz="3000" b="0" i="1" smtClean="0">
                          <a:latin typeface="Cambria Math"/>
                        </a:rPr>
                        <m:t>:</m:t>
                      </m:r>
                      <m:r>
                        <a:rPr lang="cs-CZ" sz="30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cs-CZ" sz="30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cs-CZ" sz="3000" b="0" i="1" smtClean="0">
                          <a:latin typeface="Cambria Math"/>
                        </a:rPr>
                        <m:t>, </m:t>
                      </m:r>
                      <m:r>
                        <a:rPr lang="cs-CZ" sz="3000" b="0" i="1" smtClean="0">
                          <a:latin typeface="Cambria Math"/>
                        </a:rPr>
                        <m:t>𝑥</m:t>
                      </m:r>
                      <m:r>
                        <a:rPr lang="cs-CZ" sz="30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ctrlPr>
                            <a:rPr lang="cs-CZ" sz="3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3000" b="0" i="1" smtClean="0">
                              <a:latin typeface="Cambria Math"/>
                              <a:ea typeface="Cambria Math"/>
                            </a:rPr>
                            <m:t>0;∞</m:t>
                          </m:r>
                        </m:e>
                      </m:d>
                    </m:oMath>
                  </m:oMathPara>
                </a14:m>
                <a:endParaRPr lang="cs-CZ" sz="3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3000" b="0" i="1" smtClean="0">
                          <a:latin typeface="Cambria Math"/>
                        </a:rPr>
                        <m:t>𝑔</m:t>
                      </m:r>
                      <m:r>
                        <a:rPr lang="cs-CZ" sz="3000" b="0" i="1" smtClean="0">
                          <a:latin typeface="Cambria Math"/>
                        </a:rPr>
                        <m:t>:</m:t>
                      </m:r>
                      <m:r>
                        <a:rPr lang="cs-CZ" sz="3000" b="0" i="1" smtClean="0">
                          <a:latin typeface="Cambria Math"/>
                        </a:rPr>
                        <m:t>𝑠</m:t>
                      </m:r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cs-CZ" sz="30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cs-CZ" sz="3000" b="0" i="1" smtClean="0">
                          <a:latin typeface="Cambria Math"/>
                        </a:rPr>
                        <m:t>−5</m:t>
                      </m:r>
                      <m:r>
                        <a:rPr lang="cs-CZ" sz="3000" b="0" i="1" smtClean="0">
                          <a:latin typeface="Cambria Math"/>
                        </a:rPr>
                        <m:t>𝑡</m:t>
                      </m:r>
                      <m:r>
                        <a:rPr lang="cs-CZ" sz="3000" b="0" i="1" smtClean="0">
                          <a:latin typeface="Cambria Math"/>
                        </a:rPr>
                        <m:t>+4, </m:t>
                      </m:r>
                      <m:r>
                        <a:rPr lang="cs-CZ" sz="3000" b="0" i="1" smtClean="0"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𝑔</m:t>
                          </m:r>
                        </m:e>
                      </m:d>
                      <m:r>
                        <a:rPr lang="cs-CZ" sz="30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cs-CZ" sz="3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1;2;3;4;5;6;7;8</m:t>
                          </m:r>
                        </m:e>
                      </m:d>
                    </m:oMath>
                  </m:oMathPara>
                </a14:m>
                <a:endParaRPr lang="cs-CZ" sz="3000" dirty="0" smtClean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5976663"/>
              </a:xfrm>
              <a:blipFill rotWithShape="1">
                <a:blip r:embed="rId2"/>
                <a:stretch>
                  <a:fillRect l="-1852" t="-13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/>
          <p:cNvCxnSpPr/>
          <p:nvPr/>
        </p:nvCxnSpPr>
        <p:spPr>
          <a:xfrm>
            <a:off x="392395" y="6525344"/>
            <a:ext cx="8229600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1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934622"/>
                <a:ext cx="8229600" cy="551871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Mohou být členy posloupnosti reálná čísla, </a:t>
                </a:r>
                <a:br>
                  <a:rPr lang="cs-CZ" sz="3000" dirty="0" smtClean="0"/>
                </a:br>
                <a:r>
                  <a:rPr lang="cs-CZ" sz="3000" dirty="0" smtClean="0"/>
                  <a:t>např.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cs-CZ" sz="3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</m:rad>
                  </m:oMath>
                </a14:m>
                <a:r>
                  <a:rPr lang="cs-CZ" sz="3000" dirty="0" smtClean="0"/>
                  <a:t>; </a:t>
                </a:r>
                <a14:m>
                  <m:oMath xmlns:m="http://schemas.openxmlformats.org/officeDocument/2006/math">
                    <m:r>
                      <a:rPr lang="cs-CZ" sz="3000" b="0" i="1" dirty="0" smtClean="0">
                        <a:latin typeface="Cambria Math"/>
                      </a:rPr>
                      <m:t>−3,4</m:t>
                    </m:r>
                  </m:oMath>
                </a14:m>
                <a:r>
                  <a:rPr lang="cs-CZ" sz="3000" dirty="0" smtClean="0"/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cs-CZ" sz="3000" dirty="0" smtClean="0"/>
                  <a:t>; </a:t>
                </a:r>
                <a14:m>
                  <m:oMath xmlns:m="http://schemas.openxmlformats.org/officeDocument/2006/math">
                    <m:r>
                      <a:rPr lang="cs-CZ" sz="3000" b="0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cs-CZ" sz="3000" dirty="0" smtClean="0"/>
                  <a:t>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cs-CZ" sz="3000" dirty="0" smtClean="0"/>
                  <a:t>;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i="0" dirty="0" smtClean="0">
                            <a:latin typeface="Cambria Math"/>
                          </a:rPr>
                          <m:t>sin</m:t>
                        </m:r>
                      </m:fName>
                      <m:e>
                        <m:f>
                          <m:fPr>
                            <m:ctrlPr>
                              <a:rPr lang="cs-CZ" sz="30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3000" i="1" dirty="0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cs-CZ" sz="3000" b="0" i="1" dirty="0" smtClean="0">
                                <a:latin typeface="Cambria Math"/>
                              </a:rPr>
                              <m:t>6</m:t>
                            </m:r>
                          </m:den>
                        </m:f>
                      </m:e>
                    </m:func>
                  </m:oMath>
                </a14:m>
                <a:r>
                  <a:rPr lang="cs-CZ" sz="3000" dirty="0" smtClean="0"/>
                  <a:t>; </a:t>
                </a:r>
                <a14:m>
                  <m:oMath xmlns:m="http://schemas.openxmlformats.org/officeDocument/2006/math">
                    <m:r>
                      <a:rPr lang="cs-CZ" sz="3000" b="0" i="1" dirty="0" smtClean="0">
                        <a:latin typeface="Cambria Math"/>
                      </a:rPr>
                      <m:t>−7</m:t>
                    </m:r>
                  </m:oMath>
                </a14:m>
                <a:r>
                  <a:rPr lang="cs-CZ" sz="3000" dirty="0" smtClean="0"/>
                  <a:t>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cs-CZ" sz="3000" dirty="0" smtClean="0"/>
                  <a:t>; 321? Svoji odpověď zdůvodněte.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Je pravdivé některé z následujících tvrzení?</a:t>
                </a:r>
                <a:br>
                  <a:rPr lang="cs-CZ" sz="3000" dirty="0" smtClean="0"/>
                </a:br>
                <a:r>
                  <a:rPr lang="cs-CZ" sz="3000" dirty="0" smtClean="0"/>
                  <a:t>a) Definičním oborem nekonečné posloupnosti je množina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𝑍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cs-CZ" sz="3000" dirty="0" smtClean="0"/>
                  <a:t>.</a:t>
                </a:r>
                <a:br>
                  <a:rPr lang="cs-CZ" sz="3000" dirty="0" smtClean="0"/>
                </a:br>
                <a:r>
                  <a:rPr lang="cs-CZ" sz="3000" dirty="0" smtClean="0"/>
                  <a:t>b) Definičním oborem nekonečné posloupnosti je množina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𝑍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Rozhodněte, zda platí:</a:t>
                </a:r>
                <a:br>
                  <a:rPr lang="cs-CZ" sz="3000" dirty="0" smtClean="0"/>
                </a:br>
                <a:r>
                  <a:rPr lang="cs-CZ" sz="3000" dirty="0" smtClean="0"/>
                  <a:t>a) Každá reálná funkce je také posloupností.</a:t>
                </a:r>
                <a:br>
                  <a:rPr lang="cs-CZ" sz="3000" dirty="0" smtClean="0"/>
                </a:br>
                <a:r>
                  <a:rPr lang="cs-CZ" sz="3000" dirty="0" smtClean="0"/>
                  <a:t>b) Každá posloupnost je také reálnou funkcí.</a:t>
                </a:r>
                <a:br>
                  <a:rPr lang="cs-CZ" sz="3000" dirty="0" smtClean="0"/>
                </a:br>
                <a:r>
                  <a:rPr lang="cs-CZ" sz="3000" dirty="0" smtClean="0"/>
                  <a:t>Své odpovědi zdůvodněte.</a:t>
                </a:r>
              </a:p>
              <a:p>
                <a:pPr marL="0" indent="0">
                  <a:buNone/>
                </a:pPr>
                <a:endParaRPr lang="cs-CZ" sz="3000" dirty="0" smtClean="0"/>
              </a:p>
              <a:p>
                <a:pPr marL="0" indent="0">
                  <a:buNone/>
                </a:pPr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934622"/>
                <a:ext cx="8229600" cy="5518713"/>
              </a:xfrm>
              <a:prstGeom prst="rect">
                <a:avLst/>
              </a:prstGeom>
              <a:blipFill rotWithShape="1">
                <a:blip r:embed="rId2"/>
                <a:stretch>
                  <a:fillRect l="-1778" t="-2318" b="-99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657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Příklady a grafy – </a:t>
            </a:r>
            <a:r>
              <a:rPr lang="cs-CZ" sz="3000" smtClean="0"/>
              <a:t>vlastní tvorba </a:t>
            </a:r>
            <a:r>
              <a:rPr lang="cs-CZ" sz="3000" dirty="0" smtClean="0"/>
              <a:t>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152100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Pojem posloupnost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30243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3000" dirty="0" smtClean="0"/>
              <a:t>Pojem posloupnost úzce souvisí s pojmem funkce (posloupnost reálných čísel je jen speciálním případem reálné funkce), proto si v úvodu připomeneme definici reálné funkce jedné reálné proměnné, na příkladech si zopakujeme základní pojmy a symboliku používanou v učivu o funkcích.</a:t>
            </a:r>
            <a:endParaRPr lang="cs-CZ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4"/>
              <p:cNvSpPr txBox="1">
                <a:spLocks/>
              </p:cNvSpPr>
              <p:nvPr/>
            </p:nvSpPr>
            <p:spPr>
              <a:xfrm>
                <a:off x="467544" y="5013176"/>
                <a:ext cx="8229600" cy="122413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Pokuste si vzpomenout a vyslovit nejprve sami definici funkce proměnné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cs-CZ" sz="3000" dirty="0" smtClean="0"/>
                  <a:t>. Povedlo se vám to?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013176"/>
                <a:ext cx="8229600" cy="1224136"/>
              </a:xfrm>
              <a:prstGeom prst="rect">
                <a:avLst/>
              </a:prstGeom>
              <a:blipFill rotWithShape="1">
                <a:blip r:embed="rId2"/>
                <a:stretch>
                  <a:fillRect l="-1778" t="-59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415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304255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cs-CZ" sz="3500" b="1" dirty="0" smtClean="0">
                    <a:solidFill>
                      <a:srgbClr val="7030A0"/>
                    </a:solidFill>
                  </a:rPr>
                  <a:t>Definice reálné funkce jedné reálné proměnné</a:t>
                </a:r>
                <a:endParaRPr lang="cs-CZ" sz="3500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b="1" dirty="0" smtClean="0"/>
                  <a:t>Reálná funkce</a:t>
                </a:r>
                <a:r>
                  <a:rPr lang="cs-CZ" dirty="0" smtClean="0"/>
                  <a:t>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cs-CZ" dirty="0" smtClean="0"/>
                  <a:t> </a:t>
                </a:r>
                <a:r>
                  <a:rPr lang="cs-CZ" b="1" dirty="0" smtClean="0"/>
                  <a:t>reálné proměnné</a:t>
                </a:r>
                <a:r>
                  <a:rPr lang="cs-CZ" dirty="0" smtClean="0"/>
                  <a:t>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cs-CZ" dirty="0" smtClean="0"/>
                  <a:t> na množině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⊂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dirty="0" smtClean="0"/>
                  <a:t> (stručně jen </a:t>
                </a:r>
                <a:r>
                  <a:rPr lang="cs-CZ" b="1" dirty="0" smtClean="0"/>
                  <a:t>funkce proměnné</a:t>
                </a:r>
                <a:r>
                  <a:rPr lang="cs-CZ" dirty="0" smtClean="0"/>
                  <a:t>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cs-CZ" dirty="0" smtClean="0"/>
                  <a:t>) je předpis, který každému číslu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cs-CZ" dirty="0" smtClean="0"/>
                  <a:t> z množiny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</m:oMath>
                </a14:m>
                <a:r>
                  <a:rPr lang="cs-CZ" dirty="0" smtClean="0"/>
                  <a:t> přiřazuje </a:t>
                </a:r>
                <a:r>
                  <a:rPr lang="cs-CZ" b="1" i="1" dirty="0" smtClean="0"/>
                  <a:t>právě jedno</a:t>
                </a:r>
                <a:r>
                  <a:rPr lang="cs-CZ" dirty="0" smtClean="0"/>
                  <a:t> reálné číslo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cs-CZ" dirty="0" smtClean="0"/>
                  <a:t>.</a:t>
                </a:r>
                <a:endParaRPr lang="cs-CZ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304255"/>
              </a:xfrm>
              <a:blipFill rotWithShape="1">
                <a:blip r:embed="rId2"/>
                <a:stretch>
                  <a:fillRect l="-1852" t="-5556" r="-1333" b="-687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7544" y="2564904"/>
                <a:ext cx="8229600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dirty="0" smtClean="0"/>
                  <a:t>Symbolem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cs-CZ" dirty="0" smtClean="0"/>
                  <a:t> se značí </a:t>
                </a:r>
                <a:r>
                  <a:rPr lang="cs-CZ" b="1" dirty="0" smtClean="0"/>
                  <a:t>proměnná</a:t>
                </a:r>
                <a:r>
                  <a:rPr lang="cs-CZ" dirty="0" smtClean="0"/>
                  <a:t>. Množina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</m:oMath>
                </a14:m>
                <a:r>
                  <a:rPr lang="cs-CZ" dirty="0" smtClean="0"/>
                  <a:t> všech hodnot proměnné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cs-CZ" dirty="0" smtClean="0"/>
                  <a:t> se nazývá </a:t>
                </a:r>
                <a:r>
                  <a:rPr lang="cs-CZ" b="1" dirty="0" smtClean="0"/>
                  <a:t>definiční obor funkce</a:t>
                </a:r>
                <a:r>
                  <a:rPr lang="cs-CZ" dirty="0" smtClean="0"/>
                  <a:t>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cs-CZ" dirty="0" smtClean="0"/>
                  <a:t> a značí se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r>
                      <a:rPr lang="cs-CZ" b="0" i="1" smtClean="0">
                        <a:latin typeface="Cambria Math"/>
                      </a:rPr>
                      <m:t>𝑓</m:t>
                    </m:r>
                    <m:r>
                      <a:rPr lang="cs-CZ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cs-CZ" dirty="0" smtClean="0"/>
                  <a:t>. </a:t>
                </a:r>
                <a:endParaRPr lang="cs-CZ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564904"/>
                <a:ext cx="8229600" cy="1368152"/>
              </a:xfrm>
              <a:prstGeom prst="rect">
                <a:avLst/>
              </a:prstGeom>
              <a:blipFill rotWithShape="1">
                <a:blip r:embed="rId3"/>
                <a:stretch>
                  <a:fillRect l="-1778" t="-8929" b="-1116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5"/>
              <p:cNvSpPr txBox="1">
                <a:spLocks/>
              </p:cNvSpPr>
              <p:nvPr/>
            </p:nvSpPr>
            <p:spPr>
              <a:xfrm>
                <a:off x="483925" y="3965127"/>
                <a:ext cx="8229600" cy="18401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dirty="0"/>
                  <a:t>Číslo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𝑦</m:t>
                    </m:r>
                  </m:oMath>
                </a14:m>
                <a:r>
                  <a:rPr lang="cs-CZ" dirty="0"/>
                  <a:t> přiřazené číslu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𝑥</m:t>
                    </m:r>
                  </m:oMath>
                </a14:m>
                <a:r>
                  <a:rPr lang="cs-CZ" dirty="0"/>
                  <a:t> se nazývá </a:t>
                </a:r>
                <a:r>
                  <a:rPr lang="cs-CZ" b="1" dirty="0"/>
                  <a:t>hodnota funkce</a:t>
                </a:r>
                <a:r>
                  <a:rPr lang="cs-CZ" dirty="0"/>
                  <a:t>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𝑓</m:t>
                    </m:r>
                  </m:oMath>
                </a14:m>
                <a:r>
                  <a:rPr lang="cs-CZ" b="1" dirty="0"/>
                  <a:t>v bodě</a:t>
                </a:r>
                <a:r>
                  <a:rPr lang="cs-CZ" dirty="0"/>
                  <a:t>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𝑥</m:t>
                    </m:r>
                  </m:oMath>
                </a14:m>
                <a:r>
                  <a:rPr lang="cs-CZ" dirty="0"/>
                  <a:t> (také </a:t>
                </a:r>
                <a:r>
                  <a:rPr lang="cs-CZ" b="1" dirty="0"/>
                  <a:t>funkční hodnota</a:t>
                </a:r>
                <a:r>
                  <a:rPr lang="cs-CZ" dirty="0"/>
                  <a:t>), značí se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𝑓</m:t>
                    </m:r>
                    <m:r>
                      <a:rPr lang="cs-CZ" i="1">
                        <a:latin typeface="Cambria Math"/>
                      </a:rPr>
                      <m:t>(</m:t>
                    </m:r>
                    <m:r>
                      <a:rPr lang="cs-CZ" i="1">
                        <a:latin typeface="Cambria Math"/>
                      </a:rPr>
                      <m:t>𝑥</m:t>
                    </m:r>
                    <m:r>
                      <a:rPr lang="cs-CZ" i="1">
                        <a:latin typeface="Cambria Math"/>
                      </a:rPr>
                      <m:t>)</m:t>
                    </m:r>
                  </m:oMath>
                </a14:m>
                <a:r>
                  <a:rPr lang="cs-CZ" sz="3900" dirty="0"/>
                  <a:t>. </a:t>
                </a:r>
                <a:r>
                  <a:rPr lang="cs-CZ" dirty="0"/>
                  <a:t>Píšeme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𝑦</m:t>
                    </m:r>
                    <m:r>
                      <a:rPr lang="cs-CZ" i="1">
                        <a:latin typeface="Cambria Math"/>
                      </a:rPr>
                      <m:t>=</m:t>
                    </m:r>
                    <m:r>
                      <a:rPr lang="cs-CZ" i="1">
                        <a:latin typeface="Cambria Math"/>
                      </a:rPr>
                      <m:t>𝑓</m:t>
                    </m:r>
                    <m:r>
                      <a:rPr lang="cs-CZ" i="1">
                        <a:latin typeface="Cambria Math"/>
                      </a:rPr>
                      <m:t>(</m:t>
                    </m:r>
                    <m:r>
                      <a:rPr lang="cs-CZ" i="1">
                        <a:latin typeface="Cambria Math"/>
                      </a:rPr>
                      <m:t>𝑥</m:t>
                    </m:r>
                    <m:r>
                      <a:rPr lang="cs-CZ" i="1">
                        <a:latin typeface="Cambria Math"/>
                      </a:rPr>
                      <m:t>)</m:t>
                    </m:r>
                  </m:oMath>
                </a14:m>
                <a:r>
                  <a:rPr lang="cs-CZ" dirty="0"/>
                  <a:t>.</a:t>
                </a:r>
                <a:r>
                  <a:rPr lang="cs-CZ" dirty="0" smtClean="0"/>
                  <a:t> </a:t>
                </a:r>
                <a:r>
                  <a:rPr lang="cs-CZ" dirty="0"/>
                  <a:t>Množina všech hodnot funkce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𝑓</m:t>
                    </m:r>
                  </m:oMath>
                </a14:m>
                <a:r>
                  <a:rPr lang="cs-CZ" dirty="0"/>
                  <a:t>se nazývá </a:t>
                </a:r>
                <a:r>
                  <a:rPr lang="cs-CZ" b="1" dirty="0"/>
                  <a:t>obor hodnot funkce</a:t>
                </a:r>
                <a:r>
                  <a:rPr lang="cs-CZ" dirty="0"/>
                  <a:t>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𝑓</m:t>
                    </m:r>
                  </m:oMath>
                </a14:m>
                <a:r>
                  <a:rPr lang="cs-CZ" dirty="0"/>
                  <a:t> a značí se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𝐻</m:t>
                    </m:r>
                    <m:r>
                      <a:rPr lang="cs-CZ" i="1">
                        <a:latin typeface="Cambria Math"/>
                      </a:rPr>
                      <m:t>(</m:t>
                    </m:r>
                    <m:r>
                      <a:rPr lang="cs-CZ" i="1">
                        <a:latin typeface="Cambria Math"/>
                      </a:rPr>
                      <m:t>𝑓</m:t>
                    </m:r>
                    <m:r>
                      <a:rPr lang="cs-CZ" i="1">
                        <a:latin typeface="Cambria Math"/>
                      </a:rPr>
                      <m:t>)</m:t>
                    </m:r>
                  </m:oMath>
                </a14:m>
                <a:r>
                  <a:rPr lang="cs-CZ" dirty="0" smtClean="0"/>
                  <a:t>.</a:t>
                </a:r>
                <a:endParaRPr lang="cs-CZ" dirty="0"/>
              </a:p>
            </p:txBody>
          </p:sp>
        </mc:Choice>
        <mc:Fallback xmlns="">
          <p:sp>
            <p:nvSpPr>
              <p:cNvPr id="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25" y="3965127"/>
                <a:ext cx="8229600" cy="1840137"/>
              </a:xfrm>
              <a:prstGeom prst="rect">
                <a:avLst/>
              </a:prstGeom>
              <a:blipFill rotWithShape="1">
                <a:blip r:embed="rId4"/>
                <a:stretch>
                  <a:fillRect l="-1704" t="-6623" b="-927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5"/>
              <p:cNvSpPr txBox="1">
                <a:spLocks/>
              </p:cNvSpPr>
              <p:nvPr/>
            </p:nvSpPr>
            <p:spPr>
              <a:xfrm>
                <a:off x="467544" y="5837525"/>
                <a:ext cx="8229600" cy="9361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dirty="0"/>
                  <a:t>Symbolicky lze funkci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𝑓</m:t>
                    </m:r>
                  </m:oMath>
                </a14:m>
                <a:r>
                  <a:rPr lang="cs-CZ" dirty="0"/>
                  <a:t> zapsat: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𝑓</m:t>
                    </m:r>
                    <m:r>
                      <a:rPr lang="cs-CZ" i="1">
                        <a:latin typeface="Cambria Math"/>
                      </a:rPr>
                      <m:t>:</m:t>
                    </m:r>
                    <m:r>
                      <a:rPr lang="cs-CZ" i="1">
                        <a:latin typeface="Cambria Math"/>
                      </a:rPr>
                      <m:t>𝑦</m:t>
                    </m:r>
                    <m:r>
                      <a:rPr lang="cs-CZ" i="1">
                        <a:latin typeface="Cambria Math"/>
                      </a:rPr>
                      <m:t>=</m:t>
                    </m:r>
                    <m:r>
                      <a:rPr lang="cs-CZ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cs-CZ" i="1">
                            <a:latin typeface="Cambria Math"/>
                          </a:rPr>
                        </m:ctrlPr>
                      </m:dPr>
                      <m:e>
                        <m:r>
                          <a:rPr lang="cs-CZ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cs-CZ" i="1">
                        <a:latin typeface="Cambria Math"/>
                      </a:rPr>
                      <m:t>,</m:t>
                    </m:r>
                    <m:r>
                      <a:rPr lang="cs-CZ" i="1">
                        <a:latin typeface="Cambria Math"/>
                      </a:rPr>
                      <m:t>𝑥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(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𝑓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dirty="0" smtClean="0"/>
                  <a:t>.</a:t>
                </a:r>
                <a:endParaRPr lang="cs-CZ" dirty="0"/>
              </a:p>
            </p:txBody>
          </p:sp>
        </mc:Choice>
        <mc:Fallback xmlns="">
          <p:sp>
            <p:nvSpPr>
              <p:cNvPr id="8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837525"/>
                <a:ext cx="8229600" cy="936104"/>
              </a:xfrm>
              <a:prstGeom prst="rect">
                <a:avLst/>
              </a:prstGeom>
              <a:blipFill rotWithShape="1">
                <a:blip r:embed="rId5"/>
                <a:stretch>
                  <a:fillRect l="-1778" t="-16993" b="-1960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024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/>
      <p:bldP spid="4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73630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cs-CZ" sz="3500" b="1" dirty="0" smtClean="0">
                    <a:solidFill>
                      <a:srgbClr val="00B050"/>
                    </a:solidFill>
                  </a:rPr>
                  <a:t>Příklad 1 (řešený)</a:t>
                </a:r>
              </a:p>
              <a:p>
                <a:pPr marL="0" indent="0">
                  <a:buNone/>
                </a:pPr>
                <a:r>
                  <a:rPr lang="cs-CZ" dirty="0" smtClean="0"/>
                  <a:t>Je dána funkce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𝑓</m:t>
                    </m:r>
                    <m:r>
                      <a:rPr lang="cs-CZ" b="0" i="1" smtClean="0">
                        <a:latin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</a:rPr>
                      <m:t>𝑦</m:t>
                    </m:r>
                    <m:r>
                      <a:rPr lang="cs-CZ" b="0" i="1" smtClean="0">
                        <a:latin typeface="Cambria Math"/>
                      </a:rPr>
                      <m:t>=0,5</m:t>
                    </m:r>
                    <m:r>
                      <a:rPr lang="cs-CZ" b="0" i="1" smtClean="0">
                        <a:latin typeface="Cambria Math"/>
                      </a:rPr>
                      <m:t>𝑥</m:t>
                    </m:r>
                    <m:r>
                      <a:rPr lang="cs-CZ" b="0" i="1" smtClean="0">
                        <a:latin typeface="Cambria Math"/>
                      </a:rPr>
                      <m:t>−2, </m:t>
                    </m:r>
                    <m:r>
                      <a:rPr lang="cs-CZ" b="0" i="1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𝑁</m:t>
                    </m:r>
                    <m:r>
                      <a:rPr lang="cs-CZ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𝑥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</m:d>
                    <m:r>
                      <a:rPr lang="cs-CZ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r>
                  <a:rPr lang="cs-CZ" dirty="0" smtClean="0"/>
                  <a:t> </a:t>
                </a:r>
                <a:br>
                  <a:rPr lang="cs-CZ" dirty="0" smtClean="0"/>
                </a:br>
                <a:r>
                  <a:rPr lang="cs-CZ" dirty="0" smtClean="0"/>
                  <a:t>Určete prvních šest funkčních hodnot této funkce, vypočtené hodnoty spolu s příslušnými hodnotami proměnné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cs-CZ" dirty="0" smtClean="0"/>
                  <a:t> zaneste do tabulky a sestrojte graf této funkce.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736303"/>
              </a:xfrm>
              <a:blipFill rotWithShape="1">
                <a:blip r:embed="rId2"/>
                <a:stretch>
                  <a:fillRect l="-1852" t="-4677" r="-2000" b="-49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7544" y="2852936"/>
                <a:ext cx="8229600" cy="38164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𝑥</m:t>
                    </m:r>
                    <m:r>
                      <a:rPr lang="cs-CZ" sz="2600" b="0" i="1" smtClean="0">
                        <a:latin typeface="Cambria Math"/>
                      </a:rPr>
                      <m:t>=1∈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𝐷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𝑓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sz="2600" dirty="0" smtClean="0"/>
                  <a:t> </a:t>
                </a:r>
                <a14:m>
                  <m:oMath xmlns:m="http://schemas.openxmlformats.org/officeDocument/2006/math">
                    <m:r>
                      <a:rPr lang="cs-CZ" sz="2600" i="1" dirty="0" smtClean="0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cs-CZ" sz="2600" dirty="0" smtClean="0"/>
                  <a:t> </a:t>
                </a:r>
                <a14:m>
                  <m:oMath xmlns:m="http://schemas.openxmlformats.org/officeDocument/2006/math">
                    <m:r>
                      <a:rPr lang="cs-CZ" sz="2600" b="0" i="1" dirty="0" smtClean="0">
                        <a:latin typeface="Cambria Math"/>
                      </a:rPr>
                      <m:t>𝑦</m:t>
                    </m:r>
                    <m:r>
                      <a:rPr lang="cs-CZ" sz="2600" b="0" i="1" dirty="0" smtClean="0">
                        <a:latin typeface="Cambria Math"/>
                      </a:rPr>
                      <m:t>=</m:t>
                    </m:r>
                    <m:r>
                      <a:rPr lang="cs-CZ" sz="2600" b="0" i="1" dirty="0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cs-CZ" sz="2600" b="0" i="1" dirty="0" smtClean="0">
                        <a:latin typeface="Cambria Math"/>
                      </a:rPr>
                      <m:t>=0,5</m:t>
                    </m:r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∙1−2=−1,5∈</m:t>
                    </m:r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𝐻</m:t>
                    </m:r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𝑓</m:t>
                    </m:r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cs-CZ" sz="2600" dirty="0" smtClean="0"/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(Hodnota funkce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cs-CZ" sz="2600" dirty="0" smtClean="0"/>
                  <a:t> v bodě (čísle)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cs-CZ" sz="2600" dirty="0" smtClean="0"/>
                  <a:t> je rovna číslu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−1,5</m:t>
                    </m:r>
                  </m:oMath>
                </a14:m>
                <a:r>
                  <a:rPr lang="cs-CZ" sz="2600" dirty="0" smtClean="0"/>
                  <a:t>.)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=−1</m:t>
                      </m:r>
                    </m:oMath>
                  </m:oMathPara>
                </a14:m>
                <a:endParaRPr lang="cs-CZ" sz="2600" b="0" i="1" dirty="0" smtClean="0">
                  <a:latin typeface="Cambria Math"/>
                </a:endParaRP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=−0,5</m:t>
                      </m:r>
                    </m:oMath>
                  </m:oMathPara>
                </a14:m>
                <a:endParaRPr lang="cs-CZ" sz="2600" b="0" i="1" dirty="0" smtClean="0">
                  <a:latin typeface="Cambria Math"/>
                </a:endParaRP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4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cs-CZ" sz="2600" b="0" i="1" dirty="0" smtClean="0">
                  <a:latin typeface="Cambria Math"/>
                </a:endParaRP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5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=0,5</m:t>
                      </m:r>
                    </m:oMath>
                  </m:oMathPara>
                </a14:m>
                <a:endParaRPr lang="cs-CZ" sz="2600" b="0" i="1" dirty="0" smtClean="0">
                  <a:latin typeface="Cambria Math"/>
                </a:endParaRP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6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852936"/>
                <a:ext cx="8229600" cy="3816424"/>
              </a:xfrm>
              <a:prstGeom prst="rect">
                <a:avLst/>
              </a:prstGeom>
              <a:blipFill rotWithShape="1">
                <a:blip r:embed="rId3"/>
                <a:stretch>
                  <a:fillRect l="-1926" t="-20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1718891"/>
                  </p:ext>
                </p:extLst>
              </p:nvPr>
            </p:nvGraphicFramePr>
            <p:xfrm>
              <a:off x="2720481" y="5013176"/>
              <a:ext cx="5976663" cy="1296144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853809"/>
                    <a:gridCol w="853809"/>
                    <a:gridCol w="853809"/>
                    <a:gridCol w="853809"/>
                    <a:gridCol w="853809"/>
                    <a:gridCol w="853809"/>
                    <a:gridCol w="853809"/>
                  </a:tblGrid>
                  <a:tr h="6480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480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−1,5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−0,5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0,5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1718891"/>
                  </p:ext>
                </p:extLst>
              </p:nvPr>
            </p:nvGraphicFramePr>
            <p:xfrm>
              <a:off x="2720481" y="5013176"/>
              <a:ext cx="5976663" cy="1296144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853809"/>
                    <a:gridCol w="853809"/>
                    <a:gridCol w="853809"/>
                    <a:gridCol w="853809"/>
                    <a:gridCol w="853809"/>
                    <a:gridCol w="853809"/>
                    <a:gridCol w="853809"/>
                  </a:tblGrid>
                  <a:tr h="648072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r="-600714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00000" r="-500714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200000" r="-400714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297872" r="-297872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400714" r="-200000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500714" r="-100000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600714" b="-99065"/>
                          </a:stretch>
                        </a:blipFill>
                      </a:tcPr>
                    </a:tc>
                  </a:tr>
                  <a:tr h="648072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t="-100943" r="-60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00000" t="-100943" r="-50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200000" t="-100943" r="-40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297872" t="-100943" r="-297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400714" t="-100943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500714" t="-100943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600714" t="-1009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4842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671512"/>
            <a:ext cx="7639050" cy="5514975"/>
          </a:xfrm>
          <a:prstGeom prst="rect">
            <a:avLst/>
          </a:prstGeom>
        </p:spPr>
      </p:pic>
      <p:sp>
        <p:nvSpPr>
          <p:cNvPr id="6" name="Ovál 5"/>
          <p:cNvSpPr/>
          <p:nvPr/>
        </p:nvSpPr>
        <p:spPr>
          <a:xfrm>
            <a:off x="7185600" y="15444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2636168" y="52292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3563888" y="450912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4471417" y="3755304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5382000" y="303182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ál 10"/>
          <p:cNvSpPr/>
          <p:nvPr/>
        </p:nvSpPr>
        <p:spPr>
          <a:xfrm>
            <a:off x="6300192" y="2276872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délník 11"/>
              <p:cNvSpPr/>
              <p:nvPr/>
            </p:nvSpPr>
            <p:spPr>
              <a:xfrm>
                <a:off x="2283090" y="486846"/>
                <a:ext cx="4305133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𝑓</m:t>
                      </m:r>
                      <m:r>
                        <a:rPr lang="cs-CZ" sz="2600" b="0" i="1" smtClean="0">
                          <a:latin typeface="Cambria Math"/>
                        </a:rPr>
                        <m:t>:</m:t>
                      </m:r>
                      <m:r>
                        <a:rPr lang="cs-CZ" sz="2600" b="0" i="1" smtClean="0">
                          <a:latin typeface="Cambria Math"/>
                        </a:rPr>
                        <m:t>𝑦</m:t>
                      </m:r>
                      <m:r>
                        <a:rPr lang="cs-CZ" sz="2600" b="0" i="1" smtClean="0">
                          <a:latin typeface="Cambria Math"/>
                        </a:rPr>
                        <m:t>=0,5</m:t>
                      </m:r>
                      <m:r>
                        <a:rPr lang="cs-CZ" sz="2600" b="0" i="1" smtClean="0">
                          <a:latin typeface="Cambria Math"/>
                        </a:rPr>
                        <m:t>𝑥</m:t>
                      </m:r>
                      <m:r>
                        <a:rPr lang="cs-CZ" sz="2600" b="0" i="1" smtClean="0">
                          <a:latin typeface="Cambria Math"/>
                        </a:rPr>
                        <m:t>−2, </m:t>
                      </m:r>
                      <m:r>
                        <a:rPr lang="cs-CZ" sz="2600" b="0" i="1" smtClean="0"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r>
                        <a:rPr lang="cs-CZ" sz="2600" b="0" i="1" smtClean="0">
                          <a:latin typeface="Cambria Math"/>
                        </a:rPr>
                        <m:t>𝑁</m:t>
                      </m:r>
                      <m:r>
                        <a:rPr lang="cs-CZ" sz="26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12" name="Obdélní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3090" y="486846"/>
                <a:ext cx="4305133" cy="492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842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73630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cs-CZ" sz="3500" b="1" dirty="0" smtClean="0">
                    <a:solidFill>
                      <a:srgbClr val="00B050"/>
                    </a:solidFill>
                  </a:rPr>
                  <a:t>Příklad 2 (řešený)</a:t>
                </a:r>
              </a:p>
              <a:p>
                <a:pPr marL="0" indent="0">
                  <a:buNone/>
                </a:pPr>
                <a:r>
                  <a:rPr lang="cs-CZ" dirty="0" smtClean="0"/>
                  <a:t>Je dána funkce 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/>
                      </a:rPr>
                      <m:t>𝑔</m:t>
                    </m:r>
                    <m:r>
                      <a:rPr lang="cs-CZ" b="0" i="1" smtClean="0">
                        <a:latin typeface="Cambria Math"/>
                      </a:rPr>
                      <m:t>:</m:t>
                    </m:r>
                  </m:oMath>
                </a14:m>
                <a:endParaRPr lang="cs-CZ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cs-CZ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𝑛</m:t>
                        </m:r>
                        <m:r>
                          <a:rPr lang="cs-CZ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+</m:t>
                    </m:r>
                    <m:r>
                      <a:rPr lang="cs-CZ" b="0" i="1" smtClean="0">
                        <a:latin typeface="Cambria Math"/>
                      </a:rPr>
                      <m:t>𝑛</m:t>
                    </m:r>
                    <m:r>
                      <a:rPr lang="cs-CZ" b="0" i="1" smtClean="0">
                        <a:latin typeface="Cambria Math"/>
                      </a:rPr>
                      <m:t>,</m:t>
                    </m:r>
                    <m:r>
                      <a:rPr lang="cs-CZ" b="0" i="1" smtClean="0">
                        <a:latin typeface="Cambria Math"/>
                      </a:rPr>
                      <m:t>𝑛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1;2;3;4;5;6</m:t>
                        </m:r>
                      </m:e>
                    </m:d>
                  </m:oMath>
                </a14:m>
                <a:r>
                  <a:rPr lang="cs-CZ" dirty="0" smtClean="0"/>
                  <a:t>.</a:t>
                </a:r>
                <a:br>
                  <a:rPr lang="cs-CZ" dirty="0" smtClean="0"/>
                </a:br>
                <a:r>
                  <a:rPr lang="cs-CZ" dirty="0" smtClean="0"/>
                  <a:t>Určete funkční hodnoty této funkce, vypočtené hodnoty spolu s příslušnými hodnotami proměnné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dirty="0" smtClean="0"/>
                  <a:t> zaneste do tabulky a sestrojte graf této funkce.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736303"/>
              </a:xfrm>
              <a:blipFill rotWithShape="1">
                <a:blip r:embed="rId2"/>
                <a:stretch>
                  <a:fillRect l="-1852" t="-60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7544" y="2852936"/>
                <a:ext cx="8229600" cy="38164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</a:rPr>
                      <m:t>=1∈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𝐷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𝑔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sz="2600" dirty="0" smtClean="0"/>
                  <a:t> </a:t>
                </a:r>
                <a14:m>
                  <m:oMath xmlns:m="http://schemas.openxmlformats.org/officeDocument/2006/math">
                    <m:r>
                      <a:rPr lang="cs-CZ" sz="2600" i="1" dirty="0" smtClean="0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cs-CZ" sz="2600" dirty="0" smtClean="0"/>
                  <a:t> </a:t>
                </a:r>
                <a14:m>
                  <m:oMath xmlns:m="http://schemas.openxmlformats.org/officeDocument/2006/math">
                    <m:r>
                      <a:rPr lang="cs-CZ" sz="2600" b="0" i="1" dirty="0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cs-CZ" sz="2600" b="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dirty="0" smtClean="0">
                            <a:latin typeface="Cambria Math"/>
                          </a:rPr>
                          <m:t>(−1)</m:t>
                        </m:r>
                      </m:e>
                      <m:sup>
                        <m:r>
                          <a:rPr lang="cs-CZ" sz="2600" b="0" i="1" dirty="0" smtClean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cs-CZ" sz="2600" b="0" i="1" dirty="0" smtClean="0">
                        <a:latin typeface="Cambria Math"/>
                      </a:rPr>
                      <m:t>+1</m:t>
                    </m:r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=1+1=2∈</m:t>
                    </m:r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𝐻</m:t>
                    </m:r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𝑔</m:t>
                    </m:r>
                    <m:r>
                      <a:rPr lang="cs-CZ" sz="2600" b="0" i="1" dirty="0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cs-CZ" sz="2600" dirty="0" smtClean="0"/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2600" dirty="0" smtClean="0"/>
                  <a:t>(Hodnota funkce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𝑔</m:t>
                    </m:r>
                  </m:oMath>
                </a14:m>
                <a:r>
                  <a:rPr lang="cs-CZ" sz="2600" dirty="0" smtClean="0"/>
                  <a:t> v bodě (čísle)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cs-CZ" sz="2600" dirty="0" smtClean="0"/>
                  <a:t> je rovna číslu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lang="cs-CZ" sz="2600" dirty="0" smtClean="0"/>
                  <a:t>.)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cs-CZ" sz="2600" b="0" i="1" dirty="0" smtClean="0">
                  <a:latin typeface="Cambria Math"/>
                </a:endParaRP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cs-CZ" sz="2600" b="0" i="1" dirty="0" smtClean="0">
                  <a:latin typeface="Cambria Math"/>
                </a:endParaRP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4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cs-CZ" sz="2600" b="0" i="1" dirty="0" smtClean="0">
                  <a:latin typeface="Cambria Math"/>
                </a:endParaRP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5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cs-CZ" sz="2600" b="0" i="1" dirty="0" smtClean="0">
                  <a:latin typeface="Cambria Math"/>
                </a:endParaRP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6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852936"/>
                <a:ext cx="8229600" cy="3816424"/>
              </a:xfrm>
              <a:prstGeom prst="rect">
                <a:avLst/>
              </a:prstGeom>
              <a:blipFill rotWithShape="1">
                <a:blip r:embed="rId3"/>
                <a:stretch>
                  <a:fillRect l="-1926" t="-207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369726"/>
                  </p:ext>
                </p:extLst>
              </p:nvPr>
            </p:nvGraphicFramePr>
            <p:xfrm>
              <a:off x="2720481" y="5013176"/>
              <a:ext cx="5976663" cy="1296144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853809"/>
                    <a:gridCol w="853809"/>
                    <a:gridCol w="853809"/>
                    <a:gridCol w="853809"/>
                    <a:gridCol w="853809"/>
                    <a:gridCol w="853809"/>
                    <a:gridCol w="853809"/>
                  </a:tblGrid>
                  <a:tr h="6480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480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sz="2600" b="0" i="1" smtClean="0"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cs-CZ" sz="2600" dirty="0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369726"/>
                  </p:ext>
                </p:extLst>
              </p:nvPr>
            </p:nvGraphicFramePr>
            <p:xfrm>
              <a:off x="2720481" y="5013176"/>
              <a:ext cx="5976663" cy="1296144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853809"/>
                    <a:gridCol w="853809"/>
                    <a:gridCol w="853809"/>
                    <a:gridCol w="853809"/>
                    <a:gridCol w="853809"/>
                    <a:gridCol w="853809"/>
                    <a:gridCol w="853809"/>
                  </a:tblGrid>
                  <a:tr h="648072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r="-600714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00000" r="-500714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200000" r="-400714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297872" r="-297872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400714" r="-200000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500714" r="-100000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600714" b="-99065"/>
                          </a:stretch>
                        </a:blipFill>
                      </a:tcPr>
                    </a:tc>
                  </a:tr>
                  <a:tr h="648072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t="-100943" r="-60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00000" t="-100943" r="-50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200000" t="-100943" r="-40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297872" t="-100943" r="-297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400714" t="-100943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500714" t="-100943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anchor="ctr"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600714" t="-1009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9470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671512"/>
            <a:ext cx="7639050" cy="5514975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7200000" y="21168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2655602" y="40356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3563888" y="4680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4464000" y="2736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5385600" y="3384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6292800" y="14616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1912767" y="395370"/>
                <a:ext cx="6506965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600" b="0" i="1" smtClean="0">
                          <a:latin typeface="Cambria Math"/>
                        </a:rPr>
                        <m:t>𝑔</m:t>
                      </m:r>
                      <m:r>
                        <a:rPr lang="cs-CZ" sz="2600" b="0" i="1" smtClean="0">
                          <a:latin typeface="Cambria Math"/>
                        </a:rPr>
                        <m:t>:</m:t>
                      </m:r>
                      <m:r>
                        <a:rPr lang="cs-CZ" sz="26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6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6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cs-CZ" sz="2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</a:rPr>
                        <m:t>+</m:t>
                      </m:r>
                      <m:r>
                        <a:rPr lang="cs-CZ" sz="2600" b="0" i="1" smtClean="0">
                          <a:latin typeface="Cambria Math"/>
                        </a:rPr>
                        <m:t>𝑛</m:t>
                      </m:r>
                      <m:r>
                        <a:rPr lang="cs-CZ" sz="2600" b="0" i="1" smtClean="0">
                          <a:latin typeface="Cambria Math"/>
                        </a:rPr>
                        <m:t>,</m:t>
                      </m:r>
                      <m:r>
                        <a:rPr lang="cs-CZ" sz="2600" b="0" i="1" smtClean="0">
                          <a:latin typeface="Cambria Math"/>
                        </a:rPr>
                        <m:t>𝑛</m:t>
                      </m:r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1;2;3;4;5;6</m:t>
                          </m:r>
                        </m:e>
                      </m:d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2767" y="395370"/>
                <a:ext cx="6506965" cy="492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083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73630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cs-CZ" sz="3500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sz="3500" b="1" dirty="0">
                    <a:solidFill>
                      <a:srgbClr val="00B050"/>
                    </a:solidFill>
                  </a:rPr>
                  <a:t>3</a:t>
                </a:r>
                <a:r>
                  <a:rPr lang="cs-CZ" sz="3500" b="1" dirty="0" smtClean="0">
                    <a:solidFill>
                      <a:srgbClr val="00B050"/>
                    </a:solidFill>
                  </a:rPr>
                  <a:t> (neřešený)</a:t>
                </a:r>
              </a:p>
              <a:p>
                <a:pPr marL="0" indent="0">
                  <a:buNone/>
                </a:pPr>
                <a:r>
                  <a:rPr lang="cs-CZ" dirty="0" smtClean="0"/>
                  <a:t>Je dána funkce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h</m:t>
                    </m:r>
                    <m:r>
                      <a:rPr lang="cs-CZ" b="0" i="1" smtClean="0">
                        <a:latin typeface="Cambria Math"/>
                      </a:rPr>
                      <m:t>:</m:t>
                    </m:r>
                  </m:oMath>
                </a14:m>
                <a:endParaRPr lang="cs-CZ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𝑦</m:t>
                    </m:r>
                    <m:r>
                      <a:rPr lang="cs-CZ" b="0" i="1" smtClean="0">
                        <a:latin typeface="Cambria Math"/>
                      </a:rPr>
                      <m:t>=0,5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−3,5;</m:t>
                    </m:r>
                    <m:r>
                      <a:rPr lang="cs-CZ" b="0" i="1" smtClean="0">
                        <a:latin typeface="Cambria Math"/>
                      </a:rPr>
                      <m:t>𝑥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1;2;3;4;5</m:t>
                        </m:r>
                      </m:e>
                    </m:d>
                  </m:oMath>
                </a14:m>
                <a:r>
                  <a:rPr lang="cs-CZ" dirty="0" smtClean="0"/>
                  <a:t>.</a:t>
                </a:r>
                <a:br>
                  <a:rPr lang="cs-CZ" dirty="0" smtClean="0"/>
                </a:br>
                <a:r>
                  <a:rPr lang="cs-CZ" dirty="0" smtClean="0"/>
                  <a:t>Určete funkční hodnoty této funkce, vypočtené hodnoty spolu s příslušnými hodnotami proměnné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cs-CZ" dirty="0" smtClean="0"/>
                  <a:t> zaneste do tabulky a sestrojte graf této funkce.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736303"/>
              </a:xfrm>
              <a:blipFill rotWithShape="1">
                <a:blip r:embed="rId2"/>
                <a:stretch>
                  <a:fillRect l="-1852" t="-601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ástupný symbol pro obsah 5"/>
          <p:cNvSpPr txBox="1">
            <a:spLocks/>
          </p:cNvSpPr>
          <p:nvPr/>
        </p:nvSpPr>
        <p:spPr>
          <a:xfrm>
            <a:off x="467544" y="3501008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Uvedené tři funkce mají jedno společné. Zaměřte se na jejich definiční obory a pokuste se tuto společnou vlastnost vyslovit.</a:t>
            </a:r>
          </a:p>
        </p:txBody>
      </p:sp>
      <p:cxnSp>
        <p:nvCxnSpPr>
          <p:cNvPr id="4" name="Přímá spojnice 3"/>
          <p:cNvCxnSpPr/>
          <p:nvPr/>
        </p:nvCxnSpPr>
        <p:spPr>
          <a:xfrm>
            <a:off x="467544" y="3068960"/>
            <a:ext cx="8229600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Zástupný symbol pro obsah 5"/>
          <p:cNvSpPr txBox="1">
            <a:spLocks/>
          </p:cNvSpPr>
          <p:nvPr/>
        </p:nvSpPr>
        <p:spPr>
          <a:xfrm>
            <a:off x="467544" y="5143964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Nyní již můžeme přejít k definici nekonečné</a:t>
            </a:r>
            <a:br>
              <a:rPr lang="cs-CZ" sz="3000" dirty="0" smtClean="0"/>
            </a:br>
            <a:r>
              <a:rPr lang="cs-CZ" sz="3000" dirty="0" smtClean="0"/>
              <a:t>i konečné posloupnosti reálných čísel.</a:t>
            </a:r>
          </a:p>
        </p:txBody>
      </p:sp>
    </p:spTree>
    <p:extLst>
      <p:ext uri="{BB962C8B-B14F-4D97-AF65-F5344CB8AC3E}">
        <p14:creationId xmlns:p14="http://schemas.microsoft.com/office/powerpoint/2010/main" val="297992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/>
      <p:bldP spid="8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8032</TotalTime>
  <Words>1063</Words>
  <Application>Microsoft Office PowerPoint</Application>
  <PresentationFormat>Předvádění na obrazovce (4:3)</PresentationFormat>
  <Paragraphs>125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systému Office</vt:lpstr>
      <vt:lpstr>Prezentace aplikace PowerPoint</vt:lpstr>
      <vt:lpstr>Prezentace aplikace PowerPoint</vt:lpstr>
      <vt:lpstr>Pojem posloupnost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Pojem posloupnost</dc:title>
  <dc:creator>MP</dc:creator>
  <cp:lastModifiedBy>Gymnazium Fr. Zivneho</cp:lastModifiedBy>
  <cp:revision>83</cp:revision>
  <dcterms:created xsi:type="dcterms:W3CDTF">2013-08-17T15:12:29Z</dcterms:created>
  <dcterms:modified xsi:type="dcterms:W3CDTF">2013-12-06T06:20:36Z</dcterms:modified>
</cp:coreProperties>
</file>