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0" r:id="rId4"/>
    <p:sldId id="258" r:id="rId5"/>
    <p:sldId id="259" r:id="rId6"/>
    <p:sldId id="260" r:id="rId7"/>
    <p:sldId id="261" r:id="rId8"/>
    <p:sldId id="262" r:id="rId9"/>
    <p:sldId id="266" r:id="rId10"/>
    <p:sldId id="263" r:id="rId11"/>
    <p:sldId id="264" r:id="rId12"/>
    <p:sldId id="265" r:id="rId13"/>
    <p:sldId id="267" r:id="rId14"/>
    <p:sldId id="268" r:id="rId15"/>
    <p:sldId id="271" r:id="rId16"/>
    <p:sldId id="269" r:id="rId1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D3F9C62-574F-419F-8997-5CA64A3A51D7}" type="datetimeFigureOut">
              <a:rPr lang="cs-CZ" smtClean="0"/>
              <a:pPr/>
              <a:t>20.12.2012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10" name="Obdélní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bdélní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Obdélní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římá spojovací čára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Přímá spojovací čára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Přímá spojovací čára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Obdélní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9C32501-6B02-4187-A2AA-30A8D04E40B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F9C62-574F-419F-8997-5CA64A3A51D7}" type="datetimeFigureOut">
              <a:rPr lang="cs-CZ" smtClean="0"/>
              <a:pPr/>
              <a:t>20.12.2012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32501-6B02-4187-A2AA-30A8D04E40B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F9C62-574F-419F-8997-5CA64A3A51D7}" type="datetimeFigureOut">
              <a:rPr lang="cs-CZ" smtClean="0"/>
              <a:pPr/>
              <a:t>20.12.2012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32501-6B02-4187-A2AA-30A8D04E40B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D3F9C62-574F-419F-8997-5CA64A3A51D7}" type="datetimeFigureOut">
              <a:rPr lang="cs-CZ" smtClean="0"/>
              <a:pPr/>
              <a:t>20.12.2012</a:t>
            </a:fld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9C32501-6B02-4187-A2AA-30A8D04E40B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D3F9C62-574F-419F-8997-5CA64A3A51D7}" type="datetimeFigureOut">
              <a:rPr lang="cs-CZ" smtClean="0"/>
              <a:pPr/>
              <a:t>20.12.2012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9" name="Obdélní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Přímá spojovací čára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Přímá spojovací čára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Obdélní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Přímá spojovací čára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9C32501-6B02-4187-A2AA-30A8D04E40B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F9C62-574F-419F-8997-5CA64A3A51D7}" type="datetimeFigureOut">
              <a:rPr lang="cs-CZ" smtClean="0"/>
              <a:pPr/>
              <a:t>20.12.2012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32501-6B02-4187-A2AA-30A8D04E40B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F9C62-574F-419F-8997-5CA64A3A51D7}" type="datetimeFigureOut">
              <a:rPr lang="cs-CZ" smtClean="0"/>
              <a:pPr/>
              <a:t>20.12.2012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32501-6B02-4187-A2AA-30A8D04E40B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4" name="Zástupný symbol pro tex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D3F9C62-574F-419F-8997-5CA64A3A51D7}" type="datetimeFigureOut">
              <a:rPr lang="cs-CZ" smtClean="0"/>
              <a:pPr/>
              <a:t>20.12.2012</a:t>
            </a:fld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9C32501-6B02-4187-A2AA-30A8D04E40B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F9C62-574F-419F-8997-5CA64A3A51D7}" type="datetimeFigureOut">
              <a:rPr lang="cs-CZ" smtClean="0"/>
              <a:pPr/>
              <a:t>20.12.2012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32501-6B02-4187-A2AA-30A8D04E40B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Zástupný symbol pro obsah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D3F9C62-574F-419F-8997-5CA64A3A51D7}" type="datetimeFigureOut">
              <a:rPr lang="cs-CZ" smtClean="0"/>
              <a:pPr/>
              <a:t>20.12.2012</a:t>
            </a:fld>
            <a:endParaRPr lang="cs-CZ"/>
          </a:p>
        </p:txBody>
      </p:sp>
      <p:sp>
        <p:nvSpPr>
          <p:cNvPr id="22" name="Zástupný symbol pro číslo snímk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9C32501-6B02-4187-A2AA-30A8D04E40B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3" name="Zástupný symbol pro zápatí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římá spojovací čára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Přímá spojovací čára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Přímá spojovací čára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Zástupný symbol pro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D3F9C62-574F-419F-8997-5CA64A3A51D7}" type="datetimeFigureOut">
              <a:rPr lang="cs-CZ" smtClean="0"/>
              <a:pPr/>
              <a:t>20.12.2012</a:t>
            </a:fld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9C32501-6B02-4187-A2AA-30A8D04E40B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D3F9C62-574F-419F-8997-5CA64A3A51D7}" type="datetimeFigureOut">
              <a:rPr lang="cs-CZ" smtClean="0"/>
              <a:pPr/>
              <a:t>20.12.2012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9C32501-6B02-4187-A2AA-30A8D04E40BD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sz="6000" dirty="0" smtClean="0">
                <a:solidFill>
                  <a:schemeClr val="accent1">
                    <a:lumMod val="50000"/>
                  </a:schemeClr>
                </a:solidFill>
              </a:rPr>
              <a:t>Křesťanství ve středověku</a:t>
            </a:r>
            <a:endParaRPr lang="cs-CZ" sz="6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b="1" dirty="0" smtClean="0">
                <a:solidFill>
                  <a:schemeClr val="accent1">
                    <a:lumMod val="75000"/>
                  </a:schemeClr>
                </a:solidFill>
              </a:rPr>
              <a:t>Vztah mezi církví a panovníkem:</a:t>
            </a:r>
            <a:endParaRPr lang="cs-CZ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cs-CZ" sz="3200" b="1" dirty="0" smtClean="0">
                <a:solidFill>
                  <a:schemeClr val="accent1">
                    <a:lumMod val="50000"/>
                  </a:schemeClr>
                </a:solidFill>
              </a:rPr>
              <a:t>Církev pomáhá upevňovat jeho moc.</a:t>
            </a:r>
          </a:p>
          <a:p>
            <a:pPr algn="just"/>
            <a:r>
              <a:rPr lang="cs-CZ" sz="3200" b="1" dirty="0" smtClean="0">
                <a:solidFill>
                  <a:schemeClr val="accent1">
                    <a:lumMod val="50000"/>
                  </a:schemeClr>
                </a:solidFill>
              </a:rPr>
              <a:t>Panovník vládne „z Boží milosti“ (kdo je proti panovníkovi, je proti Bohu).</a:t>
            </a:r>
          </a:p>
          <a:p>
            <a:pPr algn="just"/>
            <a:r>
              <a:rPr lang="cs-CZ" sz="3200" b="1" dirty="0" smtClean="0">
                <a:solidFill>
                  <a:schemeClr val="accent1">
                    <a:lumMod val="50000"/>
                  </a:schemeClr>
                </a:solidFill>
              </a:rPr>
              <a:t>Přízeň církve si světští feudálové vykupují dary, tím roste bohatství a vliv církve i mimo náboženskou oblast.</a:t>
            </a:r>
            <a:endParaRPr lang="cs-CZ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 smtClean="0">
                <a:solidFill>
                  <a:schemeClr val="accent1">
                    <a:lumMod val="75000"/>
                  </a:schemeClr>
                </a:solidFill>
              </a:rPr>
              <a:t>Spor o investituru:</a:t>
            </a:r>
            <a:endParaRPr lang="cs-CZ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cs-CZ" sz="3200" b="1" dirty="0" smtClean="0">
                <a:solidFill>
                  <a:schemeClr val="accent1">
                    <a:lumMod val="50000"/>
                  </a:schemeClr>
                </a:solidFill>
              </a:rPr>
              <a:t>Spor o právo dosazovat církevní hodnostáře mezi světskou a církevní mocí (panovník x papež).</a:t>
            </a:r>
          </a:p>
          <a:p>
            <a:pPr algn="just"/>
            <a:r>
              <a:rPr lang="cs-CZ" sz="3200" b="1" dirty="0" smtClean="0">
                <a:solidFill>
                  <a:schemeClr val="accent1">
                    <a:lumMod val="50000"/>
                  </a:schemeClr>
                </a:solidFill>
              </a:rPr>
              <a:t>V širším významu soupeří o to, zda je vlivnější moc světská nebo církevní.</a:t>
            </a:r>
          </a:p>
          <a:p>
            <a:pPr algn="just"/>
            <a:r>
              <a:rPr lang="cs-CZ" sz="3200" b="1" dirty="0" smtClean="0">
                <a:solidFill>
                  <a:schemeClr val="accent1">
                    <a:lumMod val="50000"/>
                  </a:schemeClr>
                </a:solidFill>
              </a:rPr>
              <a:t>Spor vrcholí za německého císaře Jindřicha IV. a papeže Řehoře VII.</a:t>
            </a:r>
          </a:p>
          <a:p>
            <a:pPr algn="just"/>
            <a:r>
              <a:rPr lang="cs-CZ" sz="3200" b="1" dirty="0" smtClean="0">
                <a:solidFill>
                  <a:schemeClr val="accent1">
                    <a:lumMod val="50000"/>
                  </a:schemeClr>
                </a:solidFill>
              </a:rPr>
              <a:t>Ukončen roku 1122 kompromisním mírem – uzavřen konkordát wormský (papež jmenuje, panovník schvaluje).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b="1" dirty="0" smtClean="0">
                <a:solidFill>
                  <a:schemeClr val="accent1">
                    <a:lumMod val="75000"/>
                  </a:schemeClr>
                </a:solidFill>
              </a:rPr>
              <a:t>Avignonské zajetí a papežské schizma:</a:t>
            </a:r>
            <a:endParaRPr lang="cs-CZ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7467600" cy="5256584"/>
          </a:xfrm>
        </p:spPr>
        <p:txBody>
          <a:bodyPr>
            <a:normAutofit lnSpcReduction="10000"/>
          </a:bodyPr>
          <a:lstStyle/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Francouzský panovník Filip IV. Sličný přinutil papeže Klementa V. přesídlit do Avignonu, kde zůstali i další papežové (1309 – 1378).</a:t>
            </a: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Nespokojenost zbytku Evropy vedla k volbě nového papeže = papežské dvojvládí, ke konci sporu dokonce </a:t>
            </a:r>
            <a:r>
              <a:rPr lang="cs-CZ" sz="2800" b="1" dirty="0" err="1" smtClean="0">
                <a:solidFill>
                  <a:schemeClr val="accent1">
                    <a:lumMod val="50000"/>
                  </a:schemeClr>
                </a:solidFill>
              </a:rPr>
              <a:t>trojvládí</a:t>
            </a:r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 (kde jednotliví papežové sídlili – vyhledejte na internetu).</a:t>
            </a: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Spor ukončí koncil v Kostnici (1414 – 1416) – nově zvoleného papeže uznají všichni.</a:t>
            </a:r>
          </a:p>
          <a:p>
            <a:endParaRPr lang="cs-CZ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 smtClean="0">
                <a:solidFill>
                  <a:schemeClr val="accent1">
                    <a:lumMod val="75000"/>
                  </a:schemeClr>
                </a:solidFill>
              </a:rPr>
              <a:t>Církevní řády:</a:t>
            </a:r>
            <a:endParaRPr lang="cs-CZ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Jedná se o řeholní společnosti, jejichž členové jsou vázáni sliby chudoby, čistoty a poslušnosti.</a:t>
            </a: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Řídí se některou z řeholí (soustavou schválených pravidel společného duchovního života a činností).</a:t>
            </a: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Dělí se na mužské a ženské.</a:t>
            </a: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Různé typy s odlišným zaměřením.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 smtClean="0">
                <a:solidFill>
                  <a:schemeClr val="accent1">
                    <a:lumMod val="75000"/>
                  </a:schemeClr>
                </a:solidFill>
              </a:rPr>
              <a:t>Typy církevních řádů:</a:t>
            </a:r>
            <a:endParaRPr lang="cs-CZ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7467600" cy="5184576"/>
          </a:xfrm>
        </p:spPr>
        <p:txBody>
          <a:bodyPr>
            <a:normAutofit fontScale="92500"/>
          </a:bodyPr>
          <a:lstStyle/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Mnišské – cílem je společný způsob duchovního života v odloučenosti od ostatní společnosti.</a:t>
            </a: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Rytířské – vznikaly v době křížových výprav k ochraně poutníků do Svaté země (???), k boji proti nevěřícím, za znak měli kříže různých barev a tvarů.</a:t>
            </a: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Žebravé – nesměly mít žádný majetek, členové žili z milodarů, věnovali se „charitativní činnosti“.</a:t>
            </a: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Ke každému typu najděte na internetu příklady.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 smtClean="0">
                <a:solidFill>
                  <a:schemeClr val="accent1">
                    <a:lumMod val="75000"/>
                  </a:schemeClr>
                </a:solidFill>
              </a:rPr>
              <a:t>Závěrečné opakování:</a:t>
            </a:r>
            <a:endParaRPr lang="cs-CZ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Jaké postavení měla křesťanská církev ve středověku?</a:t>
            </a:r>
          </a:p>
          <a:p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Kdo jsou kacíři?</a:t>
            </a:r>
          </a:p>
          <a:p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Co je církevní řád?</a:t>
            </a:r>
          </a:p>
          <a:p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Jak se ve středověku řády dělily?</a:t>
            </a:r>
          </a:p>
          <a:p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Co je papežské schizma?</a:t>
            </a:r>
          </a:p>
          <a:p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Proč došlo v avignonskému zajetí, jak dlouho trvalo?</a:t>
            </a:r>
          </a:p>
          <a:p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Proč panovníci církev podporovali?</a:t>
            </a:r>
          </a:p>
          <a:p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Co jsou desátky a k čemu sloužily?</a:t>
            </a:r>
          </a:p>
          <a:p>
            <a:endParaRPr lang="cs-CZ" sz="2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 smtClean="0">
                <a:solidFill>
                  <a:schemeClr val="accent1">
                    <a:lumMod val="75000"/>
                  </a:schemeClr>
                </a:solidFill>
              </a:rPr>
              <a:t>Citace</a:t>
            </a:r>
            <a:endParaRPr lang="cs-CZ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smtClean="0"/>
              <a:t>1. </a:t>
            </a:r>
            <a:r>
              <a:rPr lang="cs-CZ" dirty="0" smtClean="0"/>
              <a:t>STEFAN HAMER. </a:t>
            </a:r>
            <a:r>
              <a:rPr lang="cs-CZ" i="1" dirty="0" err="1" smtClean="0"/>
              <a:t>Wikimedia</a:t>
            </a:r>
            <a:r>
              <a:rPr lang="cs-CZ" i="1" dirty="0" smtClean="0"/>
              <a:t> </a:t>
            </a:r>
            <a:r>
              <a:rPr lang="cs-CZ" i="1" dirty="0" err="1" smtClean="0"/>
              <a:t>Commons</a:t>
            </a:r>
            <a:r>
              <a:rPr lang="cs-CZ" dirty="0" smtClean="0"/>
              <a:t> [online]. [cit. 10.9.2012]. Dostupný na WWW: &lt;http://cs.wikipedia.org/wiki/Soubor:Schiltach_Flugblatt.JPGns&gt;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b="1" dirty="0" smtClean="0"/>
              <a:t>NÁZEV ŠKOLY:</a:t>
            </a:r>
            <a:endParaRPr lang="cs-CZ" dirty="0" smtClean="0"/>
          </a:p>
          <a:p>
            <a:r>
              <a:rPr lang="cs-CZ" dirty="0" smtClean="0"/>
              <a:t>Gymnázium Františka Živného, Bohumín, Jana </a:t>
            </a:r>
            <a:r>
              <a:rPr lang="cs-CZ" dirty="0" err="1" smtClean="0"/>
              <a:t>Palacha</a:t>
            </a:r>
            <a:r>
              <a:rPr lang="cs-CZ" dirty="0" smtClean="0"/>
              <a:t> 794, příspěvková organizace</a:t>
            </a:r>
          </a:p>
          <a:p>
            <a:r>
              <a:rPr lang="cs-CZ" b="1" dirty="0" smtClean="0"/>
              <a:t>VZDĚLÁVACÍ OBLAST:</a:t>
            </a:r>
            <a:endParaRPr lang="cs-CZ" dirty="0" smtClean="0"/>
          </a:p>
          <a:p>
            <a:r>
              <a:rPr lang="cs-CZ" dirty="0" smtClean="0"/>
              <a:t>Člověk a společnost</a:t>
            </a:r>
          </a:p>
          <a:p>
            <a:r>
              <a:rPr lang="cs-CZ" b="1" dirty="0" smtClean="0"/>
              <a:t>VZDĚLÁVACÍ OBOR:</a:t>
            </a:r>
            <a:endParaRPr lang="cs-CZ" dirty="0" smtClean="0"/>
          </a:p>
          <a:p>
            <a:r>
              <a:rPr lang="cs-CZ" dirty="0" smtClean="0"/>
              <a:t>Dějepis pro 2. ročník SŠ</a:t>
            </a:r>
            <a:endParaRPr lang="cs-CZ" dirty="0" smtClean="0"/>
          </a:p>
          <a:p>
            <a:r>
              <a:rPr lang="cs-CZ" b="1" dirty="0" smtClean="0"/>
              <a:t>TÉMA:</a:t>
            </a:r>
            <a:endParaRPr lang="cs-CZ" dirty="0" smtClean="0"/>
          </a:p>
          <a:p>
            <a:r>
              <a:rPr lang="cs-CZ" dirty="0" smtClean="0"/>
              <a:t>Křesťanství ve středověku</a:t>
            </a:r>
          </a:p>
          <a:p>
            <a:r>
              <a:rPr lang="cs-CZ" b="1" dirty="0" smtClean="0"/>
              <a:t>AUTOR:</a:t>
            </a:r>
            <a:endParaRPr lang="cs-CZ" dirty="0" smtClean="0"/>
          </a:p>
          <a:p>
            <a:r>
              <a:rPr lang="cs-CZ" dirty="0" smtClean="0"/>
              <a:t>Mgr. Romana Davidová</a:t>
            </a:r>
          </a:p>
          <a:p>
            <a:r>
              <a:rPr lang="cs-CZ" b="1" dirty="0" smtClean="0"/>
              <a:t>DATUM:</a:t>
            </a:r>
            <a:endParaRPr lang="cs-CZ" dirty="0" smtClean="0"/>
          </a:p>
          <a:p>
            <a:r>
              <a:rPr lang="cs-CZ" dirty="0" smtClean="0"/>
              <a:t>20.10. 2012</a:t>
            </a:r>
          </a:p>
          <a:p>
            <a:r>
              <a:rPr lang="cs-CZ" b="1" dirty="0" smtClean="0"/>
              <a:t>NÁZEV A ČÍSLO PROJEKTU:</a:t>
            </a:r>
            <a:endParaRPr lang="cs-CZ" dirty="0" smtClean="0"/>
          </a:p>
          <a:p>
            <a:r>
              <a:rPr lang="cs-CZ" dirty="0" smtClean="0"/>
              <a:t>Učíme se pro život v 21. století</a:t>
            </a:r>
          </a:p>
          <a:p>
            <a:r>
              <a:rPr lang="cs-CZ" dirty="0" smtClean="0"/>
              <a:t>CZ.1.07/1.5.00/34.0629</a:t>
            </a:r>
          </a:p>
          <a:p>
            <a:r>
              <a:rPr lang="cs-CZ" b="1" dirty="0" smtClean="0"/>
              <a:t>OZNAČENÍ VÝUKOVÉHO MATERIÁLU:</a:t>
            </a:r>
            <a:endParaRPr lang="cs-CZ" dirty="0" smtClean="0"/>
          </a:p>
          <a:p>
            <a:r>
              <a:rPr lang="cs-CZ" dirty="0" smtClean="0"/>
              <a:t>VY_32_INOVACE_D.DA.06</a:t>
            </a:r>
          </a:p>
          <a:p>
            <a:endParaRPr lang="cs-CZ" dirty="0"/>
          </a:p>
        </p:txBody>
      </p:sp>
      <p:pic>
        <p:nvPicPr>
          <p:cNvPr id="1026" name="Picture 2" descr="C:\Users\uživatel\Desktop\DUMY\materiály\logo šablon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6632"/>
            <a:ext cx="8286750" cy="1314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Anotace</a:t>
            </a:r>
            <a:endParaRPr lang="cs-CZ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Studenti si prostřednictvím prezentace osvojí základní informace týkající se postavení křesťanské církve v rámci středověké společnosti a problémy, se kterými se musela církev potýkat. Na základě úvodních otázek si zopakují učivo předchozího ročníku. Pokusí se interpretovat vybraný text týkající se kacířů a v rámci samostatné práce s internetem vyhledají požadované informace (využití multimediální či počítačové učebny).</a:t>
            </a:r>
          </a:p>
          <a:p>
            <a:pPr algn="just"/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Forma výuky: hromadná, individualizovaná</a:t>
            </a:r>
          </a:p>
          <a:p>
            <a:pPr algn="just"/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Převládající klíčové kompetence: kompetence k učení, kompetence k řešení problémů.</a:t>
            </a:r>
          </a:p>
          <a:p>
            <a:pPr algn="just"/>
            <a:r>
              <a:rPr lang="cs-CZ" dirty="0">
                <a:solidFill>
                  <a:schemeClr val="accent1">
                    <a:lumMod val="50000"/>
                  </a:schemeClr>
                </a:solidFill>
              </a:rPr>
              <a:t>Vazba </a:t>
            </a:r>
            <a:r>
              <a:rPr lang="cs-CZ">
                <a:solidFill>
                  <a:schemeClr val="accent1">
                    <a:lumMod val="50000"/>
                  </a:schemeClr>
                </a:solidFill>
              </a:rPr>
              <a:t>na </a:t>
            </a:r>
            <a:r>
              <a:rPr lang="cs-CZ" smtClean="0">
                <a:solidFill>
                  <a:schemeClr val="accent1">
                    <a:lumMod val="50000"/>
                  </a:schemeClr>
                </a:solidFill>
              </a:rPr>
              <a:t>ŠVP: </a:t>
            </a:r>
            <a:r>
              <a:rPr lang="cs-CZ" dirty="0">
                <a:solidFill>
                  <a:schemeClr val="accent1">
                    <a:lumMod val="50000"/>
                  </a:schemeClr>
                </a:solidFill>
              </a:rPr>
              <a:t>Školní vzdělávací program pro čtyřleté gymnázium – učební osnovy DĚJEPIS – 2. ročník – Raný středověk.</a:t>
            </a:r>
          </a:p>
          <a:p>
            <a:pPr algn="just"/>
            <a:endParaRPr lang="cs-CZ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 smtClean="0">
                <a:solidFill>
                  <a:schemeClr val="accent1">
                    <a:lumMod val="75000"/>
                  </a:schemeClr>
                </a:solidFill>
              </a:rPr>
              <a:t>Opakování:</a:t>
            </a:r>
            <a:endParaRPr lang="cs-CZ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cs-CZ" b="1" dirty="0" smtClean="0">
                <a:solidFill>
                  <a:schemeClr val="accent1">
                    <a:lumMod val="50000"/>
                  </a:schemeClr>
                </a:solidFill>
              </a:rPr>
              <a:t>1. Vysvětlete s využitím internetu tyto pojmy:</a:t>
            </a:r>
          </a:p>
          <a:p>
            <a:pPr algn="just">
              <a:buNone/>
            </a:pPr>
            <a:r>
              <a:rPr lang="cs-CZ" b="1" dirty="0" smtClean="0">
                <a:solidFill>
                  <a:schemeClr val="accent1">
                    <a:lumMod val="50000"/>
                  </a:schemeClr>
                </a:solidFill>
              </a:rPr>
              <a:t>	křížová cesta, evangelium, Velký pátek, svátost oltářní.</a:t>
            </a:r>
          </a:p>
          <a:p>
            <a:pPr algn="just"/>
            <a:r>
              <a:rPr lang="cs-CZ" b="1" dirty="0" smtClean="0">
                <a:solidFill>
                  <a:schemeClr val="accent1">
                    <a:lumMod val="50000"/>
                  </a:schemeClr>
                </a:solidFill>
              </a:rPr>
              <a:t>2. Srovnejte shody a rozdíly mezi judaismem a křesťanstvím.</a:t>
            </a:r>
          </a:p>
          <a:p>
            <a:pPr algn="just"/>
            <a:r>
              <a:rPr lang="cs-CZ" b="1" dirty="0" smtClean="0">
                <a:solidFill>
                  <a:schemeClr val="accent1">
                    <a:lumMod val="50000"/>
                  </a:schemeClr>
                </a:solidFill>
              </a:rPr>
              <a:t>3. Uveďte základní knihy obou náboženství a jejich obsah.</a:t>
            </a:r>
          </a:p>
          <a:p>
            <a:pPr algn="just"/>
            <a:r>
              <a:rPr lang="cs-CZ" b="1" dirty="0" smtClean="0">
                <a:solidFill>
                  <a:schemeClr val="accent1">
                    <a:lumMod val="50000"/>
                  </a:schemeClr>
                </a:solidFill>
              </a:rPr>
              <a:t>4. Zjistěte, kdy a v jakých jazycích vznikaly první překlady.</a:t>
            </a:r>
          </a:p>
          <a:p>
            <a:pPr algn="just"/>
            <a:r>
              <a:rPr lang="cs-CZ" b="1" dirty="0" smtClean="0">
                <a:solidFill>
                  <a:schemeClr val="accent1">
                    <a:lumMod val="50000"/>
                  </a:schemeClr>
                </a:solidFill>
              </a:rPr>
              <a:t>Uveďte,která jména si s křesťanstvím ve starověku spojujete.</a:t>
            </a:r>
            <a:endParaRPr lang="cs-CZ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cs-CZ" b="1" dirty="0" smtClean="0">
                <a:solidFill>
                  <a:schemeClr val="accent1">
                    <a:lumMod val="50000"/>
                  </a:schemeClr>
                </a:solidFill>
              </a:rPr>
              <a:t>Význam křesťanství se zvýšil po zániku Západořímské říše (doplňte letopočet), protože křesťané měli vlastní správní strukturu (pomohla překonat období zmatků).</a:t>
            </a:r>
          </a:p>
          <a:p>
            <a:pPr algn="just"/>
            <a:r>
              <a:rPr lang="cs-CZ" b="1" dirty="0" smtClean="0">
                <a:solidFill>
                  <a:schemeClr val="accent1">
                    <a:lumMod val="50000"/>
                  </a:schemeClr>
                </a:solidFill>
              </a:rPr>
              <a:t>Novodobé dělení na množství sekt se ve středověku nepřipouštělo.</a:t>
            </a:r>
          </a:p>
          <a:p>
            <a:pPr algn="just"/>
            <a:r>
              <a:rPr lang="cs-CZ" b="1" dirty="0" smtClean="0">
                <a:solidFill>
                  <a:schemeClr val="accent1">
                    <a:lumMod val="50000"/>
                  </a:schemeClr>
                </a:solidFill>
              </a:rPr>
              <a:t>Sektáři (kacíři, heretici) byli upalováni, protože odporovali křesťanským dogmatům (dogma?).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>
                <a:solidFill>
                  <a:schemeClr val="accent1">
                    <a:lumMod val="75000"/>
                  </a:schemeClr>
                </a:solidFill>
              </a:rPr>
              <a:t>Pokuste se obrázek vysvětlit.</a:t>
            </a:r>
            <a:endParaRPr lang="cs-CZ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Zástupný symbol pro obsah 6" descr="upalování čarodějnic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699792" y="1338829"/>
            <a:ext cx="3456384" cy="4745608"/>
          </a:xfrm>
        </p:spPr>
      </p:pic>
      <p:sp>
        <p:nvSpPr>
          <p:cNvPr id="4" name="TextovéPole 3"/>
          <p:cNvSpPr txBox="1"/>
          <p:nvPr/>
        </p:nvSpPr>
        <p:spPr>
          <a:xfrm>
            <a:off x="6228184" y="558924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1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Rozdělení křesťanství:</a:t>
            </a:r>
            <a:endParaRPr lang="cs-CZ" sz="36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sz="4400" dirty="0" smtClean="0">
                <a:solidFill>
                  <a:schemeClr val="accent1">
                    <a:lumMod val="50000"/>
                  </a:schemeClr>
                </a:solidFill>
              </a:rPr>
              <a:t>1054                  </a:t>
            </a:r>
            <a:r>
              <a:rPr lang="cs-CZ" sz="3200" dirty="0" smtClean="0">
                <a:solidFill>
                  <a:schemeClr val="accent1">
                    <a:lumMod val="50000"/>
                  </a:schemeClr>
                </a:solidFill>
              </a:rPr>
              <a:t>římskokatolické</a:t>
            </a:r>
          </a:p>
          <a:p>
            <a:pPr>
              <a:buNone/>
            </a:pPr>
            <a:r>
              <a:rPr lang="cs-CZ" sz="3200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</a:p>
          <a:p>
            <a:pPr>
              <a:buNone/>
            </a:pPr>
            <a:endParaRPr lang="cs-CZ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endParaRPr lang="cs-CZ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endParaRPr lang="cs-CZ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cs-CZ" sz="3200" dirty="0" smtClean="0">
                <a:solidFill>
                  <a:schemeClr val="accent1">
                    <a:lumMod val="50000"/>
                  </a:schemeClr>
                </a:solidFill>
              </a:rPr>
              <a:t>			východní (pravoslavné)		</a:t>
            </a:r>
          </a:p>
        </p:txBody>
      </p:sp>
      <p:grpSp>
        <p:nvGrpSpPr>
          <p:cNvPr id="6" name="Skupina 5"/>
          <p:cNvGrpSpPr/>
          <p:nvPr/>
        </p:nvGrpSpPr>
        <p:grpSpPr>
          <a:xfrm>
            <a:off x="2195736" y="1844824"/>
            <a:ext cx="2520280" cy="3096344"/>
            <a:chOff x="2195736" y="1844824"/>
            <a:chExt cx="2520280" cy="3096344"/>
          </a:xfrm>
        </p:grpSpPr>
        <p:sp>
          <p:nvSpPr>
            <p:cNvPr id="4" name="Šipka doprava 3"/>
            <p:cNvSpPr/>
            <p:nvPr/>
          </p:nvSpPr>
          <p:spPr>
            <a:xfrm>
              <a:off x="2339752" y="1844824"/>
              <a:ext cx="2376264" cy="4846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5" name="Šipka dolů 4"/>
            <p:cNvSpPr/>
            <p:nvPr/>
          </p:nvSpPr>
          <p:spPr>
            <a:xfrm>
              <a:off x="2195736" y="3068960"/>
              <a:ext cx="504056" cy="187220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 smtClean="0">
                <a:solidFill>
                  <a:schemeClr val="accent1">
                    <a:lumMod val="75000"/>
                  </a:schemeClr>
                </a:solidFill>
              </a:rPr>
              <a:t>Úloha církve:</a:t>
            </a:r>
            <a:endParaRPr lang="cs-CZ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sz="3200" b="1" dirty="0" smtClean="0">
                <a:solidFill>
                  <a:schemeClr val="accent1">
                    <a:lumMod val="50000"/>
                  </a:schemeClr>
                </a:solidFill>
              </a:rPr>
              <a:t>1. šíření křesťanství, duchovní útěcha,</a:t>
            </a:r>
          </a:p>
          <a:p>
            <a:r>
              <a:rPr lang="cs-CZ" sz="3200" b="1" dirty="0" smtClean="0">
                <a:solidFill>
                  <a:schemeClr val="accent1">
                    <a:lumMod val="50000"/>
                  </a:schemeClr>
                </a:solidFill>
              </a:rPr>
              <a:t>2. uchovávání vzdělanosti (kláštery),</a:t>
            </a:r>
          </a:p>
          <a:p>
            <a:r>
              <a:rPr lang="cs-CZ" sz="3200" b="1" dirty="0" smtClean="0">
                <a:solidFill>
                  <a:schemeClr val="accent1">
                    <a:lumMod val="50000"/>
                  </a:schemeClr>
                </a:solidFill>
              </a:rPr>
              <a:t>3. diplomatická činnost (původně ve prospěch feudálů).</a:t>
            </a:r>
            <a:endParaRPr lang="cs-CZ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 smtClean="0">
                <a:solidFill>
                  <a:schemeClr val="accent1">
                    <a:lumMod val="75000"/>
                  </a:schemeClr>
                </a:solidFill>
              </a:rPr>
              <a:t>Moc církve:</a:t>
            </a:r>
            <a:endParaRPr lang="cs-CZ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Politická moc - prostřednictvím stupňovité správy (arcibiskupství, biskupství, farnosti) ovlivňovala církev dění v celé západní a střední Evropě.</a:t>
            </a: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Hospodářská moc - církevní poplatky a jejich soustřeďování v Římě = papež byl nejbohatší feudál, církev měla navíc velké pozemkové vlastnictví.</a:t>
            </a: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Vliv na umění – bohatství církvi umožňovalo zadávat velkolepé umělecké zakázky.</a:t>
            </a:r>
            <a:endParaRPr lang="cs-CZ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kýř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Arkýř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rkýř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159</TotalTime>
  <Words>710</Words>
  <Application>Microsoft Office PowerPoint</Application>
  <PresentationFormat>Předvádění na obrazovce (4:3)</PresentationFormat>
  <Paragraphs>85</Paragraphs>
  <Slides>16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Arkýř</vt:lpstr>
      <vt:lpstr>Křesťanství ve středověku</vt:lpstr>
      <vt:lpstr>Prezentace aplikace PowerPoint</vt:lpstr>
      <vt:lpstr>Anotace</vt:lpstr>
      <vt:lpstr>Opakování:</vt:lpstr>
      <vt:lpstr>Prezentace aplikace PowerPoint</vt:lpstr>
      <vt:lpstr>Pokuste se obrázek vysvětlit.</vt:lpstr>
      <vt:lpstr>Rozdělení křesťanství:</vt:lpstr>
      <vt:lpstr>Úloha církve:</vt:lpstr>
      <vt:lpstr>Moc církve:</vt:lpstr>
      <vt:lpstr>Vztah mezi církví a panovníkem:</vt:lpstr>
      <vt:lpstr>Spor o investituru:</vt:lpstr>
      <vt:lpstr>Avignonské zajetí a papežské schizma:</vt:lpstr>
      <vt:lpstr>Církevní řády:</vt:lpstr>
      <vt:lpstr>Typy církevních řádů:</vt:lpstr>
      <vt:lpstr>Závěrečné opakování:</vt:lpstr>
      <vt:lpstr>Citace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Křesťanství ve středověku</dc:title>
  <dc:creator>uživatel</dc:creator>
  <cp:lastModifiedBy>Konetzná Magda</cp:lastModifiedBy>
  <cp:revision>25</cp:revision>
  <dcterms:created xsi:type="dcterms:W3CDTF">2012-09-03T17:18:50Z</dcterms:created>
  <dcterms:modified xsi:type="dcterms:W3CDTF">2012-12-20T06:55:48Z</dcterms:modified>
</cp:coreProperties>
</file>