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69" r:id="rId3"/>
    <p:sldId id="270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59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8B1A5-4AB5-4E41-AD83-025373D99BE3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1500A5-8A41-45B1-A81A-0C9CD673B68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1948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500A5-8A41-45B1-A81A-0C9CD673B681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500A5-8A41-45B1-A81A-0C9CD673B681}" type="slidenum">
              <a:rPr lang="cs-CZ" smtClean="0"/>
              <a:pPr/>
              <a:t>12</a:t>
            </a:fld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500A5-8A41-45B1-A81A-0C9CD673B681}" type="slidenum">
              <a:rPr lang="cs-CZ" smtClean="0"/>
              <a:pPr/>
              <a:t>13</a:t>
            </a:fld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500A5-8A41-45B1-A81A-0C9CD673B681}" type="slidenum">
              <a:rPr lang="cs-CZ" smtClean="0"/>
              <a:pPr/>
              <a:t>14</a:t>
            </a:fld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500A5-8A41-45B1-A81A-0C9CD673B681}" type="slidenum">
              <a:rPr lang="cs-CZ" smtClean="0"/>
              <a:pPr/>
              <a:t>15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500A5-8A41-45B1-A81A-0C9CD673B681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500A5-8A41-45B1-A81A-0C9CD673B681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500A5-8A41-45B1-A81A-0C9CD673B681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500A5-8A41-45B1-A81A-0C9CD673B681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500A5-8A41-45B1-A81A-0C9CD673B681}" type="slidenum">
              <a:rPr lang="cs-CZ" smtClean="0"/>
              <a:pPr/>
              <a:t>8</a:t>
            </a:fld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500A5-8A41-45B1-A81A-0C9CD673B681}" type="slidenum">
              <a:rPr lang="cs-CZ" smtClean="0"/>
              <a:pPr/>
              <a:t>9</a:t>
            </a:fld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500A5-8A41-45B1-A81A-0C9CD673B681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500A5-8A41-45B1-A81A-0C9CD673B681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5" name="Podnadpis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1" name="Zástupný symbol pro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C97518A-9737-44E1-BAA8-E785D9A979FB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BFADF5D-1F11-4375-8B23-0579ACA122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658B44-B694-4857-AAAD-A860622C0FFD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FADF5D-1F11-4375-8B23-0579ACA122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3FB5F2D-FA4F-410A-A726-D76277F3AFD0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BFADF5D-1F11-4375-8B23-0579ACA122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903AC6-1AC0-4F7D-BC68-B158A2307DB0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FADF5D-1F11-4375-8B23-0579ACA122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E100586-6BF0-4C63-B81F-3D477415B0E8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BFADF5D-1F11-4375-8B23-0579ACA122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3CD472-B46A-49BF-95CA-2F26A9D6A582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FADF5D-1F11-4375-8B23-0579ACA122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53E94-060C-4D65-A8D2-F8BD1A34BBFB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FADF5D-1F11-4375-8B23-0579ACA122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5498F-B02B-46B6-87FD-43F3B977F628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FADF5D-1F11-4375-8B23-0579ACA122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5C1D1D-7B71-4659-90D8-4FBB4515C851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FADF5D-1F11-4375-8B23-0579ACA122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482612-921B-4711-933C-249E3C8B4A4C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FADF5D-1F11-4375-8B23-0579ACA122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8856E1-C627-46DF-BB08-82519206A83C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FADF5D-1F11-4375-8B23-0579ACA1227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nadpis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1" name="Zástupný symbol pro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7" name="Zástupný symbol pro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8251ED8-F97E-4E7C-AC50-5D519615CE0F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BFADF5D-1F11-4375-8B23-0579ACA1227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r"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800" dirty="0" smtClean="0"/>
              <a:t>Vznik středověkých států</a:t>
            </a:r>
            <a:endParaRPr lang="cs-CZ" sz="4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endParaRPr lang="cs-CZ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DF5D-1F11-4375-8B23-0579ACA1227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600" dirty="0" smtClean="0">
                <a:solidFill>
                  <a:schemeClr val="accent2">
                    <a:lumMod val="75000"/>
                  </a:schemeClr>
                </a:solidFill>
              </a:rPr>
              <a:t>uhry</a:t>
            </a:r>
            <a:endParaRPr lang="cs-CZ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Obyvatele – Maďaři (ugrofinský národ, pravlast – území kolem Volhy,kočovníci).</a:t>
            </a:r>
          </a:p>
          <a:p>
            <a:pPr algn="just"/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Na území Uher přicházejí v 9. století pod vedením náčelníka  Arpáda (rod </a:t>
            </a:r>
            <a:r>
              <a:rPr lang="cs-CZ" sz="2800" b="1" dirty="0" err="1" smtClean="0">
                <a:solidFill>
                  <a:schemeClr val="accent5">
                    <a:lumMod val="75000"/>
                  </a:schemeClr>
                </a:solidFill>
              </a:rPr>
              <a:t>Arpádovců</a:t>
            </a:r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). </a:t>
            </a:r>
          </a:p>
          <a:p>
            <a:pPr algn="just"/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Konflikt s Velkou Moravou (jedna z příčin zániku této říše) i českým státem.</a:t>
            </a:r>
          </a:p>
          <a:p>
            <a:pPr algn="just"/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Roku 955 bitva na řece Lechu  se spojenými vojsky Východofrancké říše a českého státu (porážka přinutí Maďary usadit se).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DF5D-1F11-4375-8B23-0579ACA12277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Najděte na internetu informace o této bitvě.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781128"/>
          </a:xfrm>
        </p:spPr>
        <p:txBody>
          <a:bodyPr>
            <a:normAutofit fontScale="85000" lnSpcReduction="10000"/>
          </a:bodyPr>
          <a:lstStyle/>
          <a:p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Kde leží místo bitvy?</a:t>
            </a:r>
          </a:p>
          <a:p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Kdo velel Východofranskému vojsku?</a:t>
            </a:r>
          </a:p>
          <a:p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Kteří spojenci se bitvy zúčastnili?</a:t>
            </a:r>
          </a:p>
          <a:p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Jaký byl podíl českého vojska?</a:t>
            </a:r>
          </a:p>
          <a:p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Jak dlouho bitva trvala?</a:t>
            </a:r>
          </a:p>
          <a:p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Který </a:t>
            </a:r>
            <a:r>
              <a:rPr lang="cs-CZ" sz="2800" b="1" dirty="0" err="1" smtClean="0">
                <a:solidFill>
                  <a:schemeClr val="accent5">
                    <a:lumMod val="75000"/>
                  </a:schemeClr>
                </a:solidFill>
              </a:rPr>
              <a:t>Arpádovec</a:t>
            </a:r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velel uherskému vojsku?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U Augsburgu.</a:t>
            </a:r>
          </a:p>
          <a:p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Ota </a:t>
            </a:r>
            <a:r>
              <a:rPr lang="cs-CZ" b="1" dirty="0" err="1" smtClean="0">
                <a:solidFill>
                  <a:schemeClr val="accent5">
                    <a:lumMod val="75000"/>
                  </a:schemeClr>
                </a:solidFill>
              </a:rPr>
              <a:t>I</a:t>
            </a:r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.Veliký.</a:t>
            </a:r>
          </a:p>
          <a:p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Bavoři, Frankové, Švábové, Češi.</a:t>
            </a:r>
          </a:p>
          <a:p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Asi 1000 vojáků (z 10 – 15 tisíc).</a:t>
            </a:r>
          </a:p>
          <a:p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Deset hodin.</a:t>
            </a:r>
          </a:p>
          <a:p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Rod </a:t>
            </a:r>
            <a:r>
              <a:rPr lang="cs-CZ" b="1" dirty="0" err="1" smtClean="0">
                <a:solidFill>
                  <a:schemeClr val="accent5">
                    <a:lumMod val="75000"/>
                  </a:schemeClr>
                </a:solidFill>
              </a:rPr>
              <a:t>Arpádovců</a:t>
            </a:r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 se bojů nezúčastnil, dostal se k moci až po bitvě.</a:t>
            </a:r>
            <a:endParaRPr lang="cs-CZ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DF5D-1F11-4375-8B23-0579ACA12277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600" dirty="0" smtClean="0">
                <a:solidFill>
                  <a:schemeClr val="accent2">
                    <a:lumMod val="75000"/>
                  </a:schemeClr>
                </a:solidFill>
              </a:rPr>
              <a:t>Štěpán I.</a:t>
            </a:r>
            <a:endParaRPr lang="cs-CZ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 Roku 1000 získává královský titul.</a:t>
            </a:r>
          </a:p>
          <a:p>
            <a:pPr algn="just"/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 Za přínos křesťanství později svatořečen.</a:t>
            </a:r>
          </a:p>
          <a:p>
            <a:pPr algn="just"/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 Další panovníci používají svatoštěpánskou korunovační korunu.</a:t>
            </a:r>
          </a:p>
          <a:p>
            <a:pPr algn="just"/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 Rozšířil území na dnešní Slovensko (začíná spojení Uher se Slovenskem, trvá až do konce 1.světové války).</a:t>
            </a:r>
          </a:p>
          <a:p>
            <a:pPr algn="just"/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 V Ostřihomi založil arcibiskupství.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DF5D-1F11-4375-8B23-0579ACA12277}" type="slidenum">
              <a:rPr lang="cs-CZ" smtClean="0"/>
              <a:pPr/>
              <a:t>12</a:t>
            </a:fld>
            <a:endParaRPr lang="cs-CZ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Kyjevská rus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 První stát východních Slovanů.</a:t>
            </a:r>
          </a:p>
          <a:p>
            <a:pPr algn="just"/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Zakladatelem byl Viking (</a:t>
            </a:r>
            <a:r>
              <a:rPr lang="cs-CZ" b="1" dirty="0" err="1" smtClean="0">
                <a:solidFill>
                  <a:schemeClr val="accent5">
                    <a:lumMod val="75000"/>
                  </a:schemeClr>
                </a:solidFill>
              </a:rPr>
              <a:t>Varjag</a:t>
            </a:r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) </a:t>
            </a:r>
            <a:r>
              <a:rPr lang="cs-CZ" b="1" dirty="0" err="1" smtClean="0">
                <a:solidFill>
                  <a:schemeClr val="accent5">
                    <a:lumMod val="75000"/>
                  </a:schemeClr>
                </a:solidFill>
              </a:rPr>
              <a:t>Rurik</a:t>
            </a:r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 v 10. století (rod Rurikovců).</a:t>
            </a:r>
          </a:p>
          <a:p>
            <a:pPr algn="just"/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Centra: Novgorod a Kyjev.</a:t>
            </a:r>
          </a:p>
          <a:p>
            <a:pPr algn="just"/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 Křesťanství  - kníže </a:t>
            </a:r>
            <a:r>
              <a:rPr lang="cs-CZ" b="1" u="sng" dirty="0" smtClean="0">
                <a:solidFill>
                  <a:schemeClr val="accent5">
                    <a:lumMod val="75000"/>
                  </a:schemeClr>
                </a:solidFill>
              </a:rPr>
              <a:t>VLADIMÍR </a:t>
            </a:r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(oženil se s byzantskou princeznou a přijal křest).</a:t>
            </a:r>
          </a:p>
          <a:p>
            <a:pPr algn="just"/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Vrcholný rozmach – kníže </a:t>
            </a:r>
            <a:r>
              <a:rPr lang="cs-CZ" b="1" u="sng" dirty="0" smtClean="0">
                <a:solidFill>
                  <a:schemeClr val="accent5">
                    <a:lumMod val="75000"/>
                  </a:schemeClr>
                </a:solidFill>
              </a:rPr>
              <a:t>JAROSLAV I. MOUDRÝ.</a:t>
            </a:r>
          </a:p>
          <a:p>
            <a:pPr algn="just"/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Zánik – nájezdy Tatarů v polovině 13. století.</a:t>
            </a:r>
            <a:endParaRPr lang="cs-CZ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DF5D-1F11-4375-8B23-0579ACA12277}" type="slidenum">
              <a:rPr lang="cs-CZ" smtClean="0"/>
              <a:pPr/>
              <a:t>13</a:t>
            </a:fld>
            <a:endParaRPr lang="cs-CZ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Křest Vladimíra</a:t>
            </a:r>
            <a:b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cs-CZ" sz="2700" dirty="0" smtClean="0">
                <a:solidFill>
                  <a:schemeClr val="accent5">
                    <a:lumMod val="75000"/>
                  </a:schemeClr>
                </a:solidFill>
              </a:rPr>
              <a:t>uveďte, kdo křest provádí a čím se liší od současného stavu v </a:t>
            </a:r>
            <a:r>
              <a:rPr lang="cs-CZ" sz="2700" smtClean="0">
                <a:solidFill>
                  <a:schemeClr val="accent5">
                    <a:lumMod val="75000"/>
                  </a:schemeClr>
                </a:solidFill>
              </a:rPr>
              <a:t>katolické církvi.)</a:t>
            </a:r>
            <a:endParaRPr lang="cs-CZ" sz="27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Zástupný symbol pro obsah 4" descr="800px-Vasnetsov_Bapt_Vladimir_fresco_in_Kiev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759" y="1609725"/>
            <a:ext cx="6627881" cy="4846638"/>
          </a:xfr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DF5D-1F11-4375-8B23-0579ACA12277}" type="slidenum">
              <a:rPr lang="cs-CZ" smtClean="0"/>
              <a:pPr/>
              <a:t>14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7812360" y="623731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5</a:t>
            </a:r>
            <a:endParaRPr lang="cs-CZ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Citace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cs-CZ" sz="1800" b="1" dirty="0" smtClean="0">
                <a:solidFill>
                  <a:schemeClr val="accent5">
                    <a:lumMod val="75000"/>
                  </a:schemeClr>
                </a:solidFill>
              </a:rPr>
              <a:t>1. </a:t>
            </a:r>
            <a:r>
              <a:rPr lang="cs-CZ" sz="1800" dirty="0" smtClean="0"/>
              <a:t>AUTOR NEUVEDEN. </a:t>
            </a:r>
            <a:r>
              <a:rPr lang="cs-CZ" sz="1800" i="1" dirty="0" err="1" smtClean="0"/>
              <a:t>Wikimedia</a:t>
            </a:r>
            <a:r>
              <a:rPr lang="cs-CZ" sz="1800" i="1" dirty="0" smtClean="0"/>
              <a:t> </a:t>
            </a:r>
            <a:r>
              <a:rPr lang="cs-CZ" sz="1800" i="1" dirty="0" err="1" smtClean="0"/>
              <a:t>Commons</a:t>
            </a:r>
            <a:r>
              <a:rPr lang="cs-CZ" sz="1800" dirty="0" smtClean="0"/>
              <a:t> [online]. [cit. 11.9.2012]. Dostupný na WWW: &lt;http://cs.wikipedia.org/wiki/Soubor:Harold_dead_bayeux_tapestry.png&gt;.</a:t>
            </a:r>
          </a:p>
          <a:p>
            <a:r>
              <a:rPr lang="cs-CZ" sz="1800" dirty="0" smtClean="0"/>
              <a:t> 2. IBRÁHÍM ÍBN JÁCÚB. </a:t>
            </a:r>
            <a:r>
              <a:rPr lang="cs-CZ" sz="1800" i="1" dirty="0" err="1" smtClean="0"/>
              <a:t>Wikipedia</a:t>
            </a:r>
            <a:r>
              <a:rPr lang="cs-CZ" sz="1800" dirty="0" smtClean="0"/>
              <a:t> [online]. [cit. 11.9.2012]. Dostupný na WWW: &lt;http://cs.wikipedia.org/wiki/M%C4%9B%C5%A1ek_I.&gt;. </a:t>
            </a:r>
          </a:p>
          <a:p>
            <a:r>
              <a:rPr lang="cs-CZ" sz="1800" dirty="0" smtClean="0"/>
              <a:t> 3. </a:t>
            </a:r>
            <a:r>
              <a:rPr lang="pl-PL" sz="1800" dirty="0" smtClean="0"/>
              <a:t>POZNANIAK. </a:t>
            </a:r>
            <a:r>
              <a:rPr lang="pl-PL" sz="1800" i="1" dirty="0" smtClean="0"/>
              <a:t>Wikipedia</a:t>
            </a:r>
            <a:r>
              <a:rPr lang="pl-PL" sz="1800" dirty="0" smtClean="0"/>
              <a:t> [online]. [cit. 11.9.2012]. Dostupný na WWW: http://cs.wikipedia.org/wiki/Soubor:Polska_960_-_992.png, text podléhá licenci Creative commons.</a:t>
            </a:r>
          </a:p>
          <a:p>
            <a:r>
              <a:rPr lang="pl-PL" sz="1800" dirty="0" smtClean="0"/>
              <a:t>4. </a:t>
            </a:r>
            <a:r>
              <a:rPr lang="cs-CZ" sz="1800" dirty="0" smtClean="0"/>
              <a:t>AUTOR NEZNÁMÝ. </a:t>
            </a:r>
            <a:r>
              <a:rPr lang="cs-CZ" sz="1800" i="1" dirty="0" err="1" smtClean="0"/>
              <a:t>Wikimedia</a:t>
            </a:r>
            <a:r>
              <a:rPr lang="cs-CZ" sz="1800" i="1" dirty="0" smtClean="0"/>
              <a:t> </a:t>
            </a:r>
            <a:r>
              <a:rPr lang="cs-CZ" sz="1800" i="1" dirty="0" err="1" smtClean="0"/>
              <a:t>Commons</a:t>
            </a:r>
            <a:r>
              <a:rPr lang="cs-CZ" sz="1800" dirty="0" smtClean="0"/>
              <a:t> [online]. [cit. 15.9.2012]. Dostupný na WWW: &lt;http://cs.wikipedia.org/wiki/Soubor:Denar_rys_chrobry1.png&gt;. </a:t>
            </a:r>
          </a:p>
          <a:p>
            <a:r>
              <a:rPr lang="cs-CZ" sz="1800" dirty="0" smtClean="0"/>
              <a:t> 5. </a:t>
            </a:r>
            <a:r>
              <a:rPr lang="en-US" sz="1800" dirty="0" smtClean="0"/>
              <a:t>VASNETSOV, Viktor. </a:t>
            </a:r>
            <a:r>
              <a:rPr lang="en-US" sz="1800" i="1" dirty="0" smtClean="0"/>
              <a:t>Wikimedia Commons</a:t>
            </a:r>
            <a:r>
              <a:rPr lang="en-US" sz="1800" dirty="0" smtClean="0"/>
              <a:t> [online]. [cit. 15.9.2012]. </a:t>
            </a:r>
            <a:r>
              <a:rPr lang="en-US" sz="1800" dirty="0" err="1" smtClean="0"/>
              <a:t>Dostupný</a:t>
            </a:r>
            <a:r>
              <a:rPr lang="en-US" sz="1800" dirty="0" smtClean="0"/>
              <a:t> </a:t>
            </a:r>
            <a:r>
              <a:rPr lang="en-US" sz="1800" dirty="0" err="1" smtClean="0"/>
              <a:t>na</a:t>
            </a:r>
            <a:r>
              <a:rPr lang="en-US" sz="1800" dirty="0" smtClean="0"/>
              <a:t> WWW: &lt;http://cs.wikipedia.org/wiki/Soubor:Vasnetsov_Bapt_Vladimir_fresco_in_Kiev.jpg&gt;</a:t>
            </a:r>
            <a:endParaRPr lang="pl-PL" sz="1800" dirty="0" smtClean="0"/>
          </a:p>
          <a:p>
            <a:endParaRPr lang="cs-CZ" sz="1800" dirty="0" smtClean="0"/>
          </a:p>
          <a:p>
            <a:endParaRPr lang="cs-CZ" sz="1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DF5D-1F11-4375-8B23-0579ACA12277}" type="slidenum">
              <a:rPr lang="cs-CZ" smtClean="0"/>
              <a:pPr/>
              <a:t>15</a:t>
            </a:fld>
            <a:endParaRPr lang="cs-CZ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b="1" dirty="0" smtClean="0"/>
              <a:t>NÁZEV ŠKOLY:</a:t>
            </a:r>
            <a:endParaRPr lang="cs-CZ" dirty="0" smtClean="0"/>
          </a:p>
          <a:p>
            <a:r>
              <a:rPr lang="cs-CZ" dirty="0" smtClean="0"/>
              <a:t>Gymnázium Františka Živného, Bohumín, Jana </a:t>
            </a:r>
            <a:r>
              <a:rPr lang="cs-CZ" dirty="0" err="1" smtClean="0"/>
              <a:t>Palacha</a:t>
            </a:r>
            <a:r>
              <a:rPr lang="cs-CZ" dirty="0" smtClean="0"/>
              <a:t> 794, příspěvková organizace</a:t>
            </a:r>
          </a:p>
          <a:p>
            <a:r>
              <a:rPr lang="cs-CZ" b="1" dirty="0" smtClean="0"/>
              <a:t>VZDĚLÁVACÍ OBLAST:</a:t>
            </a:r>
            <a:endParaRPr lang="cs-CZ" dirty="0" smtClean="0"/>
          </a:p>
          <a:p>
            <a:r>
              <a:rPr lang="cs-CZ" dirty="0" smtClean="0"/>
              <a:t>Člověk a společnost</a:t>
            </a:r>
          </a:p>
          <a:p>
            <a:r>
              <a:rPr lang="cs-CZ" b="1" dirty="0" smtClean="0"/>
              <a:t>VZDĚLÁVACÍ OBOR:</a:t>
            </a:r>
            <a:endParaRPr lang="cs-CZ" dirty="0" smtClean="0"/>
          </a:p>
          <a:p>
            <a:r>
              <a:rPr lang="cs-CZ" dirty="0" smtClean="0"/>
              <a:t>Dějepis pro 2. ročník SŠ</a:t>
            </a:r>
            <a:endParaRPr lang="cs-CZ" dirty="0" smtClean="0"/>
          </a:p>
          <a:p>
            <a:r>
              <a:rPr lang="cs-CZ" b="1" dirty="0" smtClean="0"/>
              <a:t>TÉMA:</a:t>
            </a:r>
            <a:endParaRPr lang="cs-CZ" dirty="0" smtClean="0"/>
          </a:p>
          <a:p>
            <a:r>
              <a:rPr lang="cs-CZ" dirty="0" smtClean="0"/>
              <a:t>Vznik středověkých států</a:t>
            </a:r>
          </a:p>
          <a:p>
            <a:r>
              <a:rPr lang="cs-CZ" b="1" dirty="0" smtClean="0"/>
              <a:t>AUTOR:</a:t>
            </a:r>
            <a:endParaRPr lang="cs-CZ" dirty="0" smtClean="0"/>
          </a:p>
          <a:p>
            <a:r>
              <a:rPr lang="cs-CZ" dirty="0" smtClean="0"/>
              <a:t>Mgr. Romana Davidová</a:t>
            </a:r>
          </a:p>
          <a:p>
            <a:r>
              <a:rPr lang="cs-CZ" b="1" dirty="0" smtClean="0"/>
              <a:t>DATUM:</a:t>
            </a:r>
            <a:endParaRPr lang="cs-CZ" dirty="0" smtClean="0"/>
          </a:p>
          <a:p>
            <a:r>
              <a:rPr lang="cs-CZ" dirty="0" smtClean="0"/>
              <a:t>5.10. 2012</a:t>
            </a:r>
          </a:p>
          <a:p>
            <a:r>
              <a:rPr lang="cs-CZ" b="1" dirty="0" smtClean="0"/>
              <a:t>NÁZEV A ČÍSLO PROJEKTU:</a:t>
            </a:r>
            <a:endParaRPr lang="cs-CZ" dirty="0" smtClean="0"/>
          </a:p>
          <a:p>
            <a:r>
              <a:rPr lang="cs-CZ" dirty="0" smtClean="0"/>
              <a:t>Učíme se pro život v 21. století</a:t>
            </a:r>
          </a:p>
          <a:p>
            <a:r>
              <a:rPr lang="cs-CZ" dirty="0" smtClean="0"/>
              <a:t>CZ.1.07/1.5.00/34.0629</a:t>
            </a:r>
          </a:p>
          <a:p>
            <a:r>
              <a:rPr lang="cs-CZ" b="1" dirty="0" smtClean="0"/>
              <a:t>OZNAČENÍ VÝUKOVÉHO MATERIÁLU:</a:t>
            </a:r>
            <a:endParaRPr lang="cs-CZ" dirty="0" smtClean="0"/>
          </a:p>
          <a:p>
            <a:r>
              <a:rPr lang="cs-CZ" dirty="0" smtClean="0"/>
              <a:t>VY_32_INOVACE_D.DA.03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DF5D-1F11-4375-8B23-0579ACA12277}" type="slidenum">
              <a:rPr lang="cs-CZ" smtClean="0"/>
              <a:pPr/>
              <a:t>2</a:t>
            </a:fld>
            <a:endParaRPr lang="cs-CZ"/>
          </a:p>
        </p:txBody>
      </p:sp>
      <p:pic>
        <p:nvPicPr>
          <p:cNvPr id="1026" name="Picture 2" descr="C:\Users\uživatel\Desktop\DUMY\materiály\logo šabl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188640"/>
            <a:ext cx="8286750" cy="13144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Anotace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Studenti se prostřednictvím prezentace seznámí se základními informacemi o vzniku prvních středověkých státních útvarů (Anglie, Francie, Polsko, Uherský stát, Kyjevská Rus). Na základě citátu z poznámek středověkého kupce se pokusí o jeho interpretaci a v rámci samostatné práce s internetem vyhledají odpovědi na položené otázky.</a:t>
            </a:r>
          </a:p>
          <a:p>
            <a:pPr algn="just"/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Forma výuky: hromadná, individualizovaná.</a:t>
            </a:r>
          </a:p>
          <a:p>
            <a:pPr algn="just"/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Převládající klíčové kompetence: kompetence k učení, kompetence k řešení problémů.</a:t>
            </a:r>
          </a:p>
          <a:p>
            <a:pPr algn="just"/>
            <a:r>
              <a:rPr lang="cs-CZ" dirty="0">
                <a:solidFill>
                  <a:schemeClr val="accent5">
                    <a:lumMod val="75000"/>
                  </a:schemeClr>
                </a:solidFill>
              </a:rPr>
              <a:t>Vazba na ŠVP. Školní vzdělávací program pro čtyřleté gymnázium – učební osnovy DĚJEPIS – 2. ročník – Raný středověk</a:t>
            </a:r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cs-CZ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DF5D-1F11-4375-8B23-0579ACA12277}" type="slidenum">
              <a:rPr lang="cs-CZ" smtClean="0"/>
              <a:pPr/>
              <a:t>3</a:t>
            </a:fld>
            <a:endParaRPr lang="cs-CZ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Francie</a:t>
            </a:r>
            <a:endParaRPr lang="cs-CZ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Potomci Karla Holého zemi dlouho neudrželi.</a:t>
            </a:r>
          </a:p>
          <a:p>
            <a:pPr algn="just"/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Nové sjednocení –</a:t>
            </a:r>
            <a:r>
              <a:rPr lang="cs-CZ" sz="2800" b="1" u="sng" dirty="0" smtClean="0">
                <a:solidFill>
                  <a:schemeClr val="accent5">
                    <a:lumMod val="75000"/>
                  </a:schemeClr>
                </a:solidFill>
              </a:rPr>
              <a:t>HUGO KAPET</a:t>
            </a:r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(rod Kapetovců, pařížský hrabě) v 10. století kvůli obraně před Vikingy.</a:t>
            </a:r>
          </a:p>
          <a:p>
            <a:pPr algn="just"/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Spory o území v Normandii s Anglií od roku 1154, kdy se francouzský šlechtic </a:t>
            </a:r>
            <a:r>
              <a:rPr lang="cs-CZ" sz="2800" b="1" u="sng" dirty="0" smtClean="0">
                <a:solidFill>
                  <a:schemeClr val="accent5">
                    <a:lumMod val="75000"/>
                  </a:schemeClr>
                </a:solidFill>
              </a:rPr>
              <a:t>JINDŘICH PLANTAGENET </a:t>
            </a:r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stal anglickým králem (příčina dlouhodobého konfliktu).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DF5D-1F11-4375-8B23-0579ACA12277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Anglie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Původně osídlena kmeny </a:t>
            </a:r>
            <a:r>
              <a:rPr lang="cs-CZ" sz="2800" b="1" dirty="0" err="1" smtClean="0">
                <a:solidFill>
                  <a:schemeClr val="accent5">
                    <a:lumMod val="75000"/>
                  </a:schemeClr>
                </a:solidFill>
              </a:rPr>
              <a:t>Anglů</a:t>
            </a:r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a Sasů, ty byly poraženy v 11. století Vikingy.</a:t>
            </a:r>
          </a:p>
          <a:p>
            <a:pPr algn="just"/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Panovníkem se stává po bitvě u </a:t>
            </a:r>
            <a:r>
              <a:rPr lang="cs-CZ" sz="2800" b="1" dirty="0" err="1" smtClean="0">
                <a:solidFill>
                  <a:schemeClr val="accent5">
                    <a:lumMod val="75000"/>
                  </a:schemeClr>
                </a:solidFill>
              </a:rPr>
              <a:t>Hastingsu</a:t>
            </a:r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v roce 1066 </a:t>
            </a:r>
            <a:r>
              <a:rPr lang="cs-CZ" sz="2800" b="1" u="sng" dirty="0" smtClean="0">
                <a:solidFill>
                  <a:schemeClr val="accent5">
                    <a:lumMod val="75000"/>
                  </a:schemeClr>
                </a:solidFill>
              </a:rPr>
              <a:t>VILÉM DOBYVATEL</a:t>
            </a:r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(nazývaný též Vilém Bastard).</a:t>
            </a:r>
          </a:p>
          <a:p>
            <a:pPr algn="just"/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Od roku 1154 vládne </a:t>
            </a:r>
            <a:r>
              <a:rPr lang="cs-CZ" sz="2800" b="1" u="sng" dirty="0" smtClean="0">
                <a:solidFill>
                  <a:schemeClr val="accent5">
                    <a:lumMod val="75000"/>
                  </a:schemeClr>
                </a:solidFill>
              </a:rPr>
              <a:t>JINDŘICH PLANTAGENET</a:t>
            </a:r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(příčina sporu s Francií). </a:t>
            </a:r>
            <a:endParaRPr lang="cs-CZ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DF5D-1F11-4375-8B23-0579ACA12277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800" dirty="0" smtClean="0">
                <a:solidFill>
                  <a:schemeClr val="accent5">
                    <a:lumMod val="75000"/>
                  </a:schemeClr>
                </a:solidFill>
              </a:rPr>
              <a:t>Pokuste se určit, odkud pochází zobrazení bitvy u </a:t>
            </a:r>
            <a:r>
              <a:rPr lang="cs-CZ" sz="2800" dirty="0" err="1" smtClean="0">
                <a:solidFill>
                  <a:schemeClr val="accent5">
                    <a:lumMod val="75000"/>
                  </a:schemeClr>
                </a:solidFill>
              </a:rPr>
              <a:t>hastingsu</a:t>
            </a:r>
            <a:r>
              <a:rPr lang="cs-CZ" sz="2800" dirty="0" smtClean="0">
                <a:solidFill>
                  <a:schemeClr val="accent5">
                    <a:lumMod val="75000"/>
                  </a:schemeClr>
                </a:solidFill>
              </a:rPr>
              <a:t> (využijte internetové vyhledávače).</a:t>
            </a:r>
            <a:endParaRPr lang="cs-CZ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Zástupný symbol pro obsah 3" descr="bitva u hasting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51514" y="1609725"/>
            <a:ext cx="6850372" cy="4846638"/>
          </a:xfr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DF5D-1F11-4375-8B23-0579ACA12277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7596336" y="638132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Polsko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V 10. století sjednotil </a:t>
            </a:r>
            <a:r>
              <a:rPr lang="cs-CZ" sz="2800" b="1" u="sng" dirty="0" smtClean="0">
                <a:solidFill>
                  <a:schemeClr val="accent5">
                    <a:lumMod val="75000"/>
                  </a:schemeClr>
                </a:solidFill>
              </a:rPr>
              <a:t>MĚŠEK PIASTOVEC</a:t>
            </a:r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(manželka </a:t>
            </a:r>
            <a:r>
              <a:rPr lang="cs-CZ" sz="2800" b="1" dirty="0" err="1" smtClean="0">
                <a:solidFill>
                  <a:schemeClr val="accent5">
                    <a:lumMod val="75000"/>
                  </a:schemeClr>
                </a:solidFill>
              </a:rPr>
              <a:t>Dobrava</a:t>
            </a:r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– dcera českého knížete Boleslava, přinesla do země křesťanství).</a:t>
            </a:r>
          </a:p>
          <a:p>
            <a:endParaRPr lang="cs-CZ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Zástupný symbol pro obsah 4" descr="607px-Polska_960_-_992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851920" y="1556791"/>
            <a:ext cx="4200877" cy="4145511"/>
          </a:xfr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DF5D-1F11-4375-8B23-0579ACA12277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7812360" y="573325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800" dirty="0" smtClean="0">
                <a:solidFill>
                  <a:schemeClr val="accent5">
                    <a:lumMod val="75000"/>
                  </a:schemeClr>
                </a:solidFill>
              </a:rPr>
              <a:t>Polsko v 10. století pohledem arabského kupce</a:t>
            </a:r>
            <a:endParaRPr lang="cs-CZ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98793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cs-CZ" dirty="0" smtClean="0"/>
              <a:t> </a:t>
            </a:r>
            <a:r>
              <a:rPr lang="cs-CZ" sz="2200" i="1" dirty="0" smtClean="0"/>
              <a:t>...berně jsou stanoveny obchodnickým závažím a jdou na žold jeho mužů. Každý měsíc dostává jeden každý z nich určené množství. Má tři tisíce obrněnců rozdělených na oddíly... A on dává těm mužům oděv, koně, zbroj a vše co potřebují. Když se některému z nich narodí dítě, nařídí, aby mu byl vyplácen žold od chvíle, kdy se narodilo, ať je to dítě mužského či ženského pohlaví. Když tedy dítě dospěje, tedy, je-li to muž, ožení ho a zaplatí za něj </a:t>
            </a:r>
            <a:r>
              <a:rPr lang="cs-CZ" sz="2200" i="1" dirty="0" err="1" smtClean="0"/>
              <a:t>obvěnění</a:t>
            </a:r>
            <a:r>
              <a:rPr lang="cs-CZ" sz="2200" i="1" dirty="0" smtClean="0"/>
              <a:t> dívčině otci, je-li to žena, tedy ji provdá a vyplatí </a:t>
            </a:r>
            <a:r>
              <a:rPr lang="cs-CZ" sz="2200" i="1" dirty="0" err="1" smtClean="0"/>
              <a:t>obvěnění</a:t>
            </a:r>
            <a:r>
              <a:rPr lang="cs-CZ" sz="2200" i="1" dirty="0" smtClean="0"/>
              <a:t> za ni jejímu otci...   </a:t>
            </a:r>
            <a:r>
              <a:rPr lang="cs-CZ" sz="2200" i="1" dirty="0" err="1" smtClean="0"/>
              <a:t>Ibráhím</a:t>
            </a:r>
            <a:r>
              <a:rPr lang="cs-CZ" sz="2200" i="1" dirty="0" smtClean="0"/>
              <a:t> </a:t>
            </a:r>
            <a:r>
              <a:rPr lang="cs-CZ" sz="2200" i="1" dirty="0" err="1" smtClean="0"/>
              <a:t>íbn</a:t>
            </a:r>
            <a:r>
              <a:rPr lang="cs-CZ" sz="2200" i="1" dirty="0" smtClean="0"/>
              <a:t> </a:t>
            </a:r>
            <a:r>
              <a:rPr lang="cs-CZ" sz="2200" i="1" dirty="0" err="1" smtClean="0"/>
              <a:t>Jákúb</a:t>
            </a:r>
            <a:r>
              <a:rPr lang="cs-CZ" sz="2200" i="1" dirty="0" smtClean="0"/>
              <a:t>                    3</a:t>
            </a:r>
          </a:p>
          <a:p>
            <a:r>
              <a:rPr lang="cs-CZ" sz="2200" b="1" dirty="0" smtClean="0">
                <a:solidFill>
                  <a:schemeClr val="accent5">
                    <a:lumMod val="75000"/>
                  </a:schemeClr>
                </a:solidFill>
              </a:rPr>
              <a:t>O kom se v textu mluví?</a:t>
            </a:r>
          </a:p>
          <a:p>
            <a:r>
              <a:rPr lang="cs-CZ" sz="2200" b="1" dirty="0" smtClean="0">
                <a:solidFill>
                  <a:schemeClr val="accent5">
                    <a:lumMod val="75000"/>
                  </a:schemeClr>
                </a:solidFill>
              </a:rPr>
              <a:t>K čemu slouží berně:</a:t>
            </a:r>
          </a:p>
          <a:p>
            <a:r>
              <a:rPr lang="cs-CZ" sz="2200" b="1" dirty="0" smtClean="0">
                <a:solidFill>
                  <a:schemeClr val="accent5">
                    <a:lumMod val="75000"/>
                  </a:schemeClr>
                </a:solidFill>
              </a:rPr>
              <a:t>Vysvětlete význam slova </a:t>
            </a:r>
            <a:r>
              <a:rPr lang="cs-CZ" sz="2200" b="1" dirty="0" err="1" smtClean="0">
                <a:solidFill>
                  <a:schemeClr val="accent5">
                    <a:lumMod val="75000"/>
                  </a:schemeClr>
                </a:solidFill>
              </a:rPr>
              <a:t>obvěnění</a:t>
            </a:r>
            <a:r>
              <a:rPr lang="cs-CZ" sz="2200" b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DF5D-1F11-4375-8B23-0579ACA12277}" type="slidenum">
              <a:rPr lang="cs-CZ" smtClean="0"/>
              <a:pPr/>
              <a:t>8</a:t>
            </a:fld>
            <a:endParaRPr lang="cs-CZ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Boleslav Chrabrý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925144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/>
              <a:t> </a:t>
            </a:r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Využil zmatků v Českém státě a pokusil se oba celky spojit (po matce byl Přemyslovec).</a:t>
            </a:r>
          </a:p>
          <a:p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Roku1000 založil v Hnězdně arcibiskupství (ostatky sv. Vojtěcha.</a:t>
            </a:r>
          </a:p>
          <a:p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Získal královský titul.</a:t>
            </a:r>
          </a:p>
          <a:p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Razil první mince –denáry(uveďte podle vyobrazení,co je na nich napsáno).</a:t>
            </a:r>
            <a:endParaRPr lang="cs-CZ" sz="2800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Zástupný symbol pro obsah 4" descr="Denar_rys_chrobry1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07904" y="2276872"/>
            <a:ext cx="4409338" cy="2376264"/>
          </a:xfr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DF5D-1F11-4375-8B23-0579ACA12277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7524328" y="472514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4</a:t>
            </a:r>
            <a:endParaRPr lang="cs-CZ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hatý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ohat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165</TotalTime>
  <Words>920</Words>
  <Application>Microsoft Office PowerPoint</Application>
  <PresentationFormat>Předvádění na obrazovce (4:3)</PresentationFormat>
  <Paragraphs>114</Paragraphs>
  <Slides>15</Slides>
  <Notes>13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Bohatý</vt:lpstr>
      <vt:lpstr>Vznik středověkých států</vt:lpstr>
      <vt:lpstr>Prezentace aplikace PowerPoint</vt:lpstr>
      <vt:lpstr>Anotace</vt:lpstr>
      <vt:lpstr>Francie</vt:lpstr>
      <vt:lpstr>Anglie</vt:lpstr>
      <vt:lpstr>Pokuste se určit, odkud pochází zobrazení bitvy u hastingsu (využijte internetové vyhledávače).</vt:lpstr>
      <vt:lpstr>Polsko</vt:lpstr>
      <vt:lpstr>Polsko v 10. století pohledem arabského kupce</vt:lpstr>
      <vt:lpstr>Boleslav Chrabrý</vt:lpstr>
      <vt:lpstr>uhry</vt:lpstr>
      <vt:lpstr>Najděte na internetu informace o této bitvě.</vt:lpstr>
      <vt:lpstr>Štěpán I.</vt:lpstr>
      <vt:lpstr>Kyjevská rus</vt:lpstr>
      <vt:lpstr>Křest Vladimíra (uveďte, kdo křest provádí a čím se liší od současného stavu v katolické církvi.)</vt:lpstr>
      <vt:lpstr>Citace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Vznik středověkých států</dc:title>
  <dc:creator>uživatel</dc:creator>
  <cp:lastModifiedBy>Konetzná Magda</cp:lastModifiedBy>
  <cp:revision>16</cp:revision>
  <dcterms:created xsi:type="dcterms:W3CDTF">2012-09-11T19:05:56Z</dcterms:created>
  <dcterms:modified xsi:type="dcterms:W3CDTF">2012-12-20T06:52:19Z</dcterms:modified>
</cp:coreProperties>
</file>