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82" r:id="rId3"/>
    <p:sldId id="283" r:id="rId4"/>
    <p:sldId id="284" r:id="rId5"/>
    <p:sldId id="271" r:id="rId6"/>
    <p:sldId id="258" r:id="rId7"/>
    <p:sldId id="274" r:id="rId8"/>
    <p:sldId id="280" r:id="rId9"/>
    <p:sldId id="270" r:id="rId10"/>
    <p:sldId id="269" r:id="rId11"/>
    <p:sldId id="259" r:id="rId12"/>
    <p:sldId id="281" r:id="rId13"/>
    <p:sldId id="279" r:id="rId1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1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133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cs-CZ" sz="2400">
                <a:latin typeface="Times New Roman" pitchFamily="18" charset="0"/>
              </a:endParaRPr>
            </a:p>
          </p:txBody>
        </p:sp>
        <p:grpSp>
          <p:nvGrpSpPr>
            <p:cNvPr id="1331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3317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3318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3319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13320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13321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1332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3327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5AA6BBB-DAEB-4131-8B9B-38170B9F65E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/>
      <p:bldP spid="1332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3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E8DED-09A9-439B-8DE0-282AC186E5D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CBFCA-B322-4EE2-82A8-3AF9C7CF674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92EEA-51C5-4D74-A7B7-D1FE56F83F4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63A4F-F0EC-4BEC-87AE-C4391D70D9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9DF9A-9804-4168-A979-6E4802DC862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C8433-1C2C-405A-AFBE-6AC82D5C4581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9254D-B018-4435-96DC-933E5E1BAEA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EFE1E-CDDB-4795-8210-C87B3491869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A6DF4-AF70-4531-A1EB-2BB91609FC1D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8F1BE-FCCA-4170-BB94-EABB71DD5F5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cs-CZ" sz="2400">
                <a:latin typeface="Times New Roman" pitchFamily="18" charset="0"/>
              </a:endParaRPr>
            </a:p>
          </p:txBody>
        </p:sp>
        <p:grpSp>
          <p:nvGrpSpPr>
            <p:cNvPr id="12292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229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229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cs-CZ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cs-CZ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2FC9495-5984-4C43-94DC-02030A85AAD5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6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29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95736" y="1124744"/>
            <a:ext cx="6629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Husitství - počátky</a:t>
            </a:r>
            <a:endParaRPr kumimoji="0" lang="cs-CZ" sz="4800" b="0" i="0" u="none" strike="noStrike" kern="0" cap="none" spc="0" normalizeH="0" baseline="0" noProof="0" dirty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475656" y="4005064"/>
            <a:ext cx="6858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cs-CZ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Krize církve</a:t>
            </a:r>
            <a:r>
              <a:rPr kumimoji="0" lang="cs-CZ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cs-CZ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Husovy názory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96975"/>
            <a:ext cx="8353425" cy="5661025"/>
          </a:xfrm>
        </p:spPr>
        <p:txBody>
          <a:bodyPr/>
          <a:lstStyle/>
          <a:p>
            <a:endParaRPr lang="cs-CZ" dirty="0"/>
          </a:p>
          <a:p>
            <a:r>
              <a:rPr lang="cs-CZ" dirty="0"/>
              <a:t>Hus především v dílech </a:t>
            </a:r>
            <a:r>
              <a:rPr lang="cs-CZ" b="1" dirty="0">
                <a:solidFill>
                  <a:schemeClr val="accent2"/>
                </a:solidFill>
              </a:rPr>
              <a:t>De </a:t>
            </a:r>
            <a:r>
              <a:rPr lang="cs-CZ" b="1" dirty="0" err="1">
                <a:solidFill>
                  <a:schemeClr val="accent2"/>
                </a:solidFill>
              </a:rPr>
              <a:t>ecclesia</a:t>
            </a:r>
            <a:r>
              <a:rPr lang="cs-CZ" dirty="0"/>
              <a:t> (O církvi) a </a:t>
            </a:r>
            <a:r>
              <a:rPr lang="cs-CZ" b="1" dirty="0">
                <a:solidFill>
                  <a:schemeClr val="accent2"/>
                </a:solidFill>
              </a:rPr>
              <a:t>Knížky o svatokupectví</a:t>
            </a:r>
            <a:r>
              <a:rPr lang="cs-CZ" dirty="0"/>
              <a:t> církev podrobil kritice.</a:t>
            </a:r>
          </a:p>
          <a:p>
            <a:r>
              <a:rPr lang="cs-CZ" dirty="0" smtClean="0"/>
              <a:t>Tvrdil, že je </a:t>
            </a:r>
            <a:r>
              <a:rPr lang="cs-CZ" dirty="0"/>
              <a:t>nesprávné prodávat </a:t>
            </a:r>
            <a:r>
              <a:rPr lang="cs-CZ" dirty="0" smtClean="0"/>
              <a:t>odpustky a</a:t>
            </a:r>
            <a:endParaRPr lang="cs-CZ" dirty="0"/>
          </a:p>
          <a:p>
            <a:pPr>
              <a:buNone/>
            </a:pPr>
            <a:r>
              <a:rPr lang="cs-CZ" dirty="0"/>
              <a:t> </a:t>
            </a:r>
            <a:r>
              <a:rPr lang="cs-CZ" dirty="0" smtClean="0"/>
              <a:t>   </a:t>
            </a:r>
            <a:r>
              <a:rPr lang="cs-CZ" dirty="0"/>
              <a:t>nechávat si platit za jednotlivé církevní </a:t>
            </a:r>
            <a:r>
              <a:rPr lang="cs-CZ" dirty="0" smtClean="0"/>
              <a:t>úkony.</a:t>
            </a:r>
            <a:endParaRPr lang="cs-CZ" dirty="0"/>
          </a:p>
          <a:p>
            <a:r>
              <a:rPr lang="cs-CZ" dirty="0" smtClean="0"/>
              <a:t>Prosazoval názor, že nejvyšší autoritou není papež, ale Bible a nemravného papeže není třeba poslouchat.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hlink"/>
                </a:solidFill>
              </a:rPr>
              <a:t>Začátek revoluce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400" dirty="0"/>
              <a:t>Po Husově odjezdu do Kostnice zavedl </a:t>
            </a:r>
            <a:r>
              <a:rPr lang="cs-CZ" sz="2400" b="1" dirty="0"/>
              <a:t>Jakoubek ze</a:t>
            </a:r>
            <a:r>
              <a:rPr lang="cs-CZ" sz="2400" dirty="0"/>
              <a:t> </a:t>
            </a:r>
            <a:r>
              <a:rPr lang="cs-CZ" sz="2400" b="1" dirty="0"/>
              <a:t>Stříbra</a:t>
            </a:r>
            <a:r>
              <a:rPr lang="cs-CZ" sz="2400" dirty="0"/>
              <a:t> přijímání pod obojí </a:t>
            </a:r>
            <a:r>
              <a:rPr lang="cs-CZ" sz="2400" dirty="0" smtClean="0"/>
              <a:t>způsobou.</a:t>
            </a:r>
            <a:endParaRPr lang="cs-CZ" sz="2400" dirty="0"/>
          </a:p>
          <a:p>
            <a:r>
              <a:rPr lang="cs-CZ" sz="2400" dirty="0"/>
              <a:t>Vzniklo označení </a:t>
            </a:r>
            <a:r>
              <a:rPr lang="cs-CZ" sz="2400" b="1" dirty="0">
                <a:solidFill>
                  <a:schemeClr val="accent2"/>
                </a:solidFill>
              </a:rPr>
              <a:t>kališníci</a:t>
            </a:r>
            <a:r>
              <a:rPr lang="cs-CZ" sz="2400" dirty="0"/>
              <a:t> nebo </a:t>
            </a:r>
            <a:r>
              <a:rPr lang="cs-CZ" sz="2400" b="1" dirty="0">
                <a:solidFill>
                  <a:schemeClr val="accent2"/>
                </a:solidFill>
              </a:rPr>
              <a:t>utrakvisté</a:t>
            </a:r>
            <a:r>
              <a:rPr lang="cs-CZ" sz="2400" dirty="0"/>
              <a:t> – sub </a:t>
            </a:r>
            <a:r>
              <a:rPr lang="cs-CZ" sz="2400" dirty="0" err="1"/>
              <a:t>utraque</a:t>
            </a:r>
            <a:r>
              <a:rPr lang="cs-CZ" sz="2400" dirty="0"/>
              <a:t> (lat.) - pod </a:t>
            </a:r>
            <a:r>
              <a:rPr lang="cs-CZ" sz="2400" dirty="0" smtClean="0"/>
              <a:t>obojí.</a:t>
            </a:r>
            <a:endParaRPr lang="cs-CZ" sz="2400" dirty="0"/>
          </a:p>
          <a:p>
            <a:r>
              <a:rPr lang="cs-CZ" sz="2400" dirty="0"/>
              <a:t>Upálení J</a:t>
            </a:r>
            <a:r>
              <a:rPr lang="cs-CZ" sz="2400" dirty="0" smtClean="0"/>
              <a:t>. Husa </a:t>
            </a:r>
            <a:r>
              <a:rPr lang="cs-CZ" sz="2400" dirty="0"/>
              <a:t>vyvolalo v Čechách vlnu odporu (shromáždění lidu na památných místech</a:t>
            </a:r>
            <a:r>
              <a:rPr lang="cs-CZ" sz="2400" dirty="0" smtClean="0"/>
              <a:t>).</a:t>
            </a:r>
            <a:endParaRPr lang="cs-CZ" sz="2400" dirty="0"/>
          </a:p>
          <a:p>
            <a:r>
              <a:rPr lang="cs-CZ" sz="2400" dirty="0"/>
              <a:t>Vše vyvrcholilo </a:t>
            </a:r>
            <a:r>
              <a:rPr lang="cs-CZ" sz="2400" dirty="0">
                <a:solidFill>
                  <a:schemeClr val="accent2"/>
                </a:solidFill>
              </a:rPr>
              <a:t>1419 první pražskou defenestrací</a:t>
            </a:r>
            <a:r>
              <a:rPr lang="cs-CZ" sz="2400" dirty="0"/>
              <a:t> = začátek husitských </a:t>
            </a:r>
            <a:r>
              <a:rPr lang="cs-CZ" sz="2400" dirty="0" smtClean="0"/>
              <a:t>válek.</a:t>
            </a:r>
            <a:endParaRPr lang="cs-CZ" sz="2400" dirty="0"/>
          </a:p>
          <a:p>
            <a:r>
              <a:rPr lang="cs-CZ" sz="2400" dirty="0"/>
              <a:t>Smrt Václava IV. – má nastoupit jeho bratr Zikmund – Češi ho odmítli – chce si trůn vymoci </a:t>
            </a:r>
            <a:r>
              <a:rPr lang="cs-CZ" sz="2400" dirty="0" smtClean="0"/>
              <a:t>silou.</a:t>
            </a: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 na opakování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chemeClr val="accent6"/>
                </a:solidFill>
              </a:rPr>
              <a:t>1. Proč došlo ke krizi ve společnosti na konci 14. století?</a:t>
            </a:r>
          </a:p>
          <a:p>
            <a:r>
              <a:rPr lang="cs-CZ" sz="2400" dirty="0" smtClean="0">
                <a:solidFill>
                  <a:schemeClr val="accent6"/>
                </a:solidFill>
              </a:rPr>
              <a:t>2. Kteří jsou tzv. předchůdci Husovi?</a:t>
            </a:r>
          </a:p>
          <a:p>
            <a:r>
              <a:rPr lang="cs-CZ" sz="2400" dirty="0" smtClean="0">
                <a:solidFill>
                  <a:schemeClr val="accent6"/>
                </a:solidFill>
              </a:rPr>
              <a:t>3. Kdy a proč byl Jan Hus upálen?</a:t>
            </a:r>
          </a:p>
          <a:p>
            <a:r>
              <a:rPr lang="cs-CZ" sz="2400" dirty="0" smtClean="0">
                <a:solidFill>
                  <a:schemeClr val="accent6"/>
                </a:solidFill>
              </a:rPr>
              <a:t>4. Co z jeho názorů mohlo církvi vadit?</a:t>
            </a:r>
          </a:p>
          <a:p>
            <a:r>
              <a:rPr lang="cs-CZ" sz="2400" dirty="0" smtClean="0">
                <a:solidFill>
                  <a:schemeClr val="accent6"/>
                </a:solidFill>
              </a:rPr>
              <a:t>5. Jak se nazýval latinský spis, který shrnuje učení Jana Husa?</a:t>
            </a:r>
          </a:p>
          <a:p>
            <a:r>
              <a:rPr lang="cs-CZ" sz="2400" dirty="0" smtClean="0">
                <a:solidFill>
                  <a:schemeClr val="accent6"/>
                </a:solidFill>
              </a:rPr>
              <a:t>6. Jak byla zpráva o Husově smrti přijata v Čechách.</a:t>
            </a:r>
          </a:p>
          <a:p>
            <a:r>
              <a:rPr lang="cs-CZ" sz="2400" dirty="0" smtClean="0">
                <a:solidFill>
                  <a:schemeClr val="accent6"/>
                </a:solidFill>
              </a:rPr>
              <a:t>7. Proč se husitům říká utrakvisté?</a:t>
            </a:r>
          </a:p>
          <a:p>
            <a:r>
              <a:rPr lang="cs-CZ" sz="2400" dirty="0" smtClean="0">
                <a:solidFill>
                  <a:schemeClr val="accent6"/>
                </a:solidFill>
              </a:rPr>
              <a:t>8. Čím husitská revoluce začala a co bylo jejím cílem?</a:t>
            </a:r>
          </a:p>
          <a:p>
            <a:endParaRPr lang="cs-CZ" sz="2400" dirty="0" smtClean="0">
              <a:solidFill>
                <a:schemeClr val="accent6"/>
              </a:solidFill>
            </a:endParaRPr>
          </a:p>
          <a:p>
            <a:endParaRPr lang="cs-CZ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 bwMode="auto">
          <a:xfrm>
            <a:off x="899592" y="26064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Citace</a:t>
            </a:r>
            <a:endParaRPr kumimoji="0" lang="cs-CZ" sz="4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755576" y="16288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AUTOR NEUVEDEN.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Wikimedia</a:t>
            </a:r>
            <a:r>
              <a:rPr kumimoji="0" lang="cs-CZ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Commons</a:t>
            </a: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[online]. [cit. 12.2.2013]. Dostupný na WWW: http://cs.wikipedia.org/wiki/Soubor:Betlemska_kaple.jpg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AUTOR NEUVEDEN.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Wikimedia</a:t>
            </a:r>
            <a:r>
              <a:rPr kumimoji="0" lang="cs-CZ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Commons</a:t>
            </a: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[online]. [cit. 12.2.2013]. Dostupný na WWW: http://cs.wikipedia.org/wiki/Soubor:Karte_Bodensee.png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pt-B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JARBA. </a:t>
            </a:r>
            <a:r>
              <a:rPr kumimoji="0" lang="pt-BR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Wikimedia Commons</a:t>
            </a:r>
            <a:r>
              <a:rPr kumimoji="0" lang="pt-B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[online]. [cit. 12.2.2013]. Dostupný na WWW: http://cs.wikipedia.org/wiki/Soubor:Kostnice,_pametn%C3%AD_deska_Jana_Husa.jpg</a:t>
            </a: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AUTOR NEZNÁMÝ.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Wikimedia</a:t>
            </a:r>
            <a:r>
              <a:rPr kumimoji="0" lang="cs-CZ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Commons</a:t>
            </a:r>
            <a:r>
              <a:rPr kumimoji="0" lang="cs-CZ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[online]. [cit. 12.2.2013]. Dostupný na WWW: http://cs.wikipedia.org/wiki/Soubor:Jan_Hus_at_the_Stake.jpg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Picture 2" descr="C:\Users\uživatel\Desktop\DUMY\materiály\logo šabl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286750" cy="1314450"/>
          </a:xfrm>
          <a:prstGeom prst="rect">
            <a:avLst/>
          </a:prstGeom>
          <a:noFill/>
        </p:spPr>
      </p:pic>
      <p:sp>
        <p:nvSpPr>
          <p:cNvPr id="5" name="Zástupný symbol pro obsah 2"/>
          <p:cNvSpPr txBox="1">
            <a:spLocks/>
          </p:cNvSpPr>
          <p:nvPr/>
        </p:nvSpPr>
        <p:spPr bwMode="auto">
          <a:xfrm>
            <a:off x="755576" y="1628800"/>
            <a:ext cx="806489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NÁZEV ŠKOLY: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Gymnázium Františka Živného, Bohumín, Jana </a:t>
            </a:r>
            <a:r>
              <a:rPr kumimoji="0" lang="cs-CZ" sz="33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Palacha</a:t>
            </a: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794, příspěvková organizace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VZDĚLÁVACÍ OBLAST: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Člověk a společnost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VZDĚLÁVACÍ OBOR: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Dějepis pro 7. ročník ZŠ a odpovídající ročník víceletých gymnázií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TÉMA: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Husitství - počátky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Mgr. Romana Davidová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10.3.2013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NÁZEV A ČÍSLO PROJEKTU: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Učíme se pro život v 21. století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CZ.1.07/1.5.00/34.0629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OZNAČENÍ VÝUKOVÉHO MATERIÁLU:</a:t>
            </a:r>
            <a:endParaRPr kumimoji="0" lang="cs-CZ" sz="3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3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VY_32_INOVACE_D.DA.18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2400" cy="1143000"/>
          </a:xfrm>
        </p:spPr>
        <p:txBody>
          <a:bodyPr/>
          <a:lstStyle/>
          <a:p>
            <a:pPr algn="ctr"/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 bwMode="auto">
          <a:xfrm>
            <a:off x="755576" y="16288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Studenti si prostřednictvím prezentace osvojí základní informace týkající se počátků husitství a činnosti Jana Husa. Součástí prezentace jsou i úkoly, kdy žáci vyhledávají další informace týkající se tohoto období. (Při práci možno využít multimediální nebo počítačovou učebnu, specializovanou učebnu dějepisu…)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Forma výuky: </a:t>
            </a:r>
            <a:r>
              <a:rPr kumimoji="0" lang="cs-CZ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hromadná, individualizovaná.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Převládající klíčové kompetence</a:t>
            </a:r>
            <a:r>
              <a:rPr kumimoji="0" lang="cs-CZ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cs-CZ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kompetence</a:t>
            </a:r>
            <a:r>
              <a:rPr kumimoji="0" lang="cs-CZ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 učení, kompetence k řešení problémů.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cs-CZ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Vazba na ŠVP: </a:t>
            </a:r>
            <a:r>
              <a:rPr kumimoji="0" lang="cs-CZ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Školní vzdělávací program pro osmileté gymnázium – část A – nižší gymnázium - učební osnovy DĚJEPIS – sekunda – Křesťanství a středověká Evropa.</a:t>
            </a:r>
            <a:endParaRPr kumimoji="0" lang="cs-CZ" sz="20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hlink"/>
                </a:solidFill>
              </a:rPr>
              <a:t>Výchozí situace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dirty="0"/>
              <a:t>Přelom 14. a 15.st. – problémy (morová epidemie) a nespokojenost s církví (bohatství, přepych, rozmařilost, nedodržování přikázání, odpustky</a:t>
            </a:r>
            <a:r>
              <a:rPr lang="cs-CZ" dirty="0" smtClean="0"/>
              <a:t>).</a:t>
            </a:r>
            <a:endParaRPr lang="cs-CZ" dirty="0"/>
          </a:p>
          <a:p>
            <a:pPr>
              <a:lnSpc>
                <a:spcPct val="90000"/>
              </a:lnSpc>
            </a:pPr>
            <a:r>
              <a:rPr lang="cs-CZ" dirty="0"/>
              <a:t>Schizma – existence dvou papežů </a:t>
            </a:r>
            <a:r>
              <a:rPr lang="cs-CZ" dirty="0" smtClean="0"/>
              <a:t>současně.</a:t>
            </a:r>
            <a:endParaRPr lang="cs-CZ" dirty="0"/>
          </a:p>
          <a:p>
            <a:pPr>
              <a:lnSpc>
                <a:spcPct val="90000"/>
              </a:lnSpc>
            </a:pPr>
            <a:r>
              <a:rPr lang="cs-CZ" dirty="0"/>
              <a:t>Činnost kritiků v celé Evropě – </a:t>
            </a:r>
            <a:r>
              <a:rPr lang="cs-CZ" dirty="0">
                <a:solidFill>
                  <a:schemeClr val="accent2"/>
                </a:solidFill>
              </a:rPr>
              <a:t>John </a:t>
            </a:r>
            <a:r>
              <a:rPr lang="cs-CZ" dirty="0" err="1">
                <a:solidFill>
                  <a:schemeClr val="accent2"/>
                </a:solidFill>
              </a:rPr>
              <a:t>Wycllif</a:t>
            </a:r>
            <a:r>
              <a:rPr lang="cs-CZ" dirty="0"/>
              <a:t> v </a:t>
            </a:r>
            <a:r>
              <a:rPr lang="cs-CZ" dirty="0" smtClean="0"/>
              <a:t>Anglii.</a:t>
            </a:r>
            <a:endParaRPr lang="cs-CZ" dirty="0"/>
          </a:p>
          <a:p>
            <a:pPr>
              <a:lnSpc>
                <a:spcPct val="90000"/>
              </a:lnSpc>
            </a:pPr>
            <a:r>
              <a:rPr lang="cs-CZ" dirty="0"/>
              <a:t>U nás: Jan </a:t>
            </a:r>
            <a:r>
              <a:rPr lang="cs-CZ" dirty="0" err="1"/>
              <a:t>Milíč</a:t>
            </a:r>
            <a:r>
              <a:rPr lang="cs-CZ" dirty="0"/>
              <a:t> z Kroměříže, Matěj z Janova = předchůdci </a:t>
            </a:r>
            <a:r>
              <a:rPr lang="cs-CZ" dirty="0" smtClean="0"/>
              <a:t>Husovi.</a:t>
            </a:r>
            <a:endParaRPr lang="cs-CZ" dirty="0"/>
          </a:p>
          <a:p>
            <a:pPr>
              <a:lnSpc>
                <a:spcPct val="90000"/>
              </a:lnSpc>
            </a:pPr>
            <a:r>
              <a:rPr lang="cs-CZ" dirty="0"/>
              <a:t>Vše vrcholí činností </a:t>
            </a:r>
            <a:r>
              <a:rPr lang="cs-CZ" dirty="0">
                <a:solidFill>
                  <a:schemeClr val="accent2"/>
                </a:solidFill>
              </a:rPr>
              <a:t>Jana </a:t>
            </a:r>
            <a:r>
              <a:rPr lang="cs-CZ" dirty="0" smtClean="0">
                <a:solidFill>
                  <a:schemeClr val="accent2"/>
                </a:solidFill>
              </a:rPr>
              <a:t>Husa.</a:t>
            </a:r>
            <a:endParaRPr lang="cs-CZ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endParaRPr lang="cs-CZ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Betlémská kaple</a:t>
            </a:r>
          </a:p>
        </p:txBody>
      </p:sp>
      <p:pic>
        <p:nvPicPr>
          <p:cNvPr id="7" name="Zástupný symbol pro obsah 6" descr="800px-Betlemska_kap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0116" y="1600200"/>
            <a:ext cx="6040967" cy="4530725"/>
          </a:xfrm>
        </p:spPr>
      </p:pic>
      <p:sp>
        <p:nvSpPr>
          <p:cNvPr id="8" name="TextovéPole 7"/>
          <p:cNvSpPr txBox="1"/>
          <p:nvPr/>
        </p:nvSpPr>
        <p:spPr>
          <a:xfrm>
            <a:off x="8100392" y="60932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hlink"/>
                </a:solidFill>
              </a:rPr>
              <a:t>Jan Hus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Kněz, kazatel, rektor Karlovy </a:t>
            </a:r>
            <a:r>
              <a:rPr lang="cs-CZ" dirty="0" smtClean="0"/>
              <a:t>univerzity.</a:t>
            </a:r>
          </a:p>
          <a:p>
            <a:r>
              <a:rPr lang="cs-CZ" dirty="0" smtClean="0"/>
              <a:t>Kázal </a:t>
            </a:r>
            <a:r>
              <a:rPr lang="cs-CZ" dirty="0"/>
              <a:t>česky v Betlémské kapli (kritizoval církevní představitele</a:t>
            </a:r>
            <a:r>
              <a:rPr lang="cs-CZ" dirty="0" smtClean="0"/>
              <a:t>).</a:t>
            </a:r>
            <a:endParaRPr lang="cs-CZ" dirty="0"/>
          </a:p>
          <a:p>
            <a:r>
              <a:rPr lang="cs-CZ" dirty="0"/>
              <a:t>Papež na něj uvalil klatbu – odchází z Prahy a káže na </a:t>
            </a:r>
            <a:r>
              <a:rPr lang="cs-CZ" dirty="0" smtClean="0"/>
              <a:t>venkově.</a:t>
            </a:r>
            <a:endParaRPr lang="cs-CZ" dirty="0"/>
          </a:p>
          <a:p>
            <a:r>
              <a:rPr lang="cs-CZ" dirty="0"/>
              <a:t>1414 pozván na koncil do Kostnice (řešil papežské schizma) – měl obhájit své </a:t>
            </a:r>
            <a:r>
              <a:rPr lang="cs-CZ" dirty="0" smtClean="0"/>
              <a:t>učení.</a:t>
            </a:r>
            <a:endParaRPr lang="cs-CZ" dirty="0"/>
          </a:p>
          <a:p>
            <a:r>
              <a:rPr lang="cs-CZ" dirty="0">
                <a:solidFill>
                  <a:schemeClr val="accent2"/>
                </a:solidFill>
              </a:rPr>
              <a:t>6.7.1415 </a:t>
            </a:r>
            <a:r>
              <a:rPr lang="cs-CZ" dirty="0" smtClean="0">
                <a:solidFill>
                  <a:schemeClr val="accent2"/>
                </a:solidFill>
              </a:rPr>
              <a:t>upálen.</a:t>
            </a:r>
            <a:endParaRPr lang="cs-CZ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Kostnice (</a:t>
            </a:r>
            <a:r>
              <a:rPr lang="cs-CZ" dirty="0" err="1" smtClean="0"/>
              <a:t>Konstanz</a:t>
            </a:r>
            <a:r>
              <a:rPr lang="cs-CZ" dirty="0" smtClean="0"/>
              <a:t>) u Bodamského jezera</a:t>
            </a:r>
            <a:endParaRPr lang="cs-CZ" dirty="0"/>
          </a:p>
        </p:txBody>
      </p:sp>
      <p:pic>
        <p:nvPicPr>
          <p:cNvPr id="7" name="Zástupný symbol pro obsah 6" descr="800px-Karte_Bodense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7912614" cy="4618989"/>
          </a:xfrm>
        </p:spPr>
      </p:pic>
      <p:sp>
        <p:nvSpPr>
          <p:cNvPr id="18" name="TextovéPole 17"/>
          <p:cNvSpPr txBox="1"/>
          <p:nvPr/>
        </p:nvSpPr>
        <p:spPr>
          <a:xfrm>
            <a:off x="8604448" y="60932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Zjistěte s pomocí internetu: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1600200"/>
            <a:ext cx="8050088" cy="4530725"/>
          </a:xfrm>
        </p:spPr>
        <p:txBody>
          <a:bodyPr/>
          <a:lstStyle/>
          <a:p>
            <a:r>
              <a:rPr lang="cs-CZ" dirty="0" smtClean="0">
                <a:solidFill>
                  <a:schemeClr val="accent6"/>
                </a:solidFill>
              </a:rPr>
              <a:t>1. Z čeho byl Jan Hus obviněn.</a:t>
            </a:r>
          </a:p>
          <a:p>
            <a:r>
              <a:rPr lang="cs-CZ" dirty="0" smtClean="0">
                <a:solidFill>
                  <a:schemeClr val="accent6"/>
                </a:solidFill>
              </a:rPr>
              <a:t>2. Co je Zikmundův glejt a jak byl později interpretován.</a:t>
            </a:r>
          </a:p>
          <a:p>
            <a:r>
              <a:rPr lang="cs-CZ" dirty="0" smtClean="0">
                <a:solidFill>
                  <a:schemeClr val="accent6"/>
                </a:solidFill>
              </a:rPr>
              <a:t>3. Co se stalo s ostatky Jana Husa po upálení.</a:t>
            </a:r>
          </a:p>
          <a:p>
            <a:r>
              <a:rPr lang="cs-CZ" dirty="0" smtClean="0">
                <a:solidFill>
                  <a:schemeClr val="accent6"/>
                </a:solidFill>
              </a:rPr>
              <a:t>4. Co je obsahem Listů z vězení.</a:t>
            </a:r>
          </a:p>
          <a:p>
            <a:r>
              <a:rPr lang="cs-CZ" dirty="0" smtClean="0">
                <a:solidFill>
                  <a:schemeClr val="accent6"/>
                </a:solidFill>
              </a:rPr>
              <a:t>5. Jak byl koncil úspěšný v řešení papežského schizma.</a:t>
            </a:r>
          </a:p>
          <a:p>
            <a:r>
              <a:rPr lang="cs-CZ" dirty="0" smtClean="0">
                <a:solidFill>
                  <a:schemeClr val="accent6"/>
                </a:solidFill>
              </a:rPr>
              <a:t>6. Kdo byl Jeroným Pražský</a:t>
            </a:r>
            <a:r>
              <a:rPr lang="cs-CZ" dirty="0" smtClean="0"/>
              <a:t>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496944" cy="1359024"/>
          </a:xfrm>
        </p:spPr>
        <p:txBody>
          <a:bodyPr/>
          <a:lstStyle/>
          <a:p>
            <a:r>
              <a:rPr lang="cs-CZ" dirty="0" smtClean="0"/>
              <a:t>  Pamětní deska     Jenský kodex - Hus    					na </a:t>
            </a:r>
            <a:r>
              <a:rPr lang="cs-CZ" dirty="0"/>
              <a:t>hranici</a:t>
            </a:r>
          </a:p>
        </p:txBody>
      </p:sp>
      <p:pic>
        <p:nvPicPr>
          <p:cNvPr id="10" name="Zástupný symbol pro obsah 9" descr="800px-Kostnice,_pametní_deska_Jana_Hus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4078195" cy="3960440"/>
          </a:xfrm>
        </p:spPr>
      </p:pic>
      <p:pic>
        <p:nvPicPr>
          <p:cNvPr id="12" name="Zástupný symbol pro obsah 11" descr="Jan_Hus_at_the_Stak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34814" y="1600200"/>
            <a:ext cx="2893971" cy="4530725"/>
          </a:xfrm>
        </p:spPr>
      </p:pic>
      <p:sp>
        <p:nvSpPr>
          <p:cNvPr id="11" name="TextovéPole 10"/>
          <p:cNvSpPr txBox="1"/>
          <p:nvPr/>
        </p:nvSpPr>
        <p:spPr>
          <a:xfrm>
            <a:off x="4427984" y="58052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460432" y="58052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rstvy">
  <a:themeElements>
    <a:clrScheme name="Vrstvy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Vrstvy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rstvy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190</TotalTime>
  <Words>681</Words>
  <Application>Microsoft Office PowerPoint</Application>
  <PresentationFormat>Předvádění na obrazovce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Vrstvy</vt:lpstr>
      <vt:lpstr>Prezentace aplikace PowerPoint</vt:lpstr>
      <vt:lpstr>Prezentace aplikace PowerPoint</vt:lpstr>
      <vt:lpstr>Anotace</vt:lpstr>
      <vt:lpstr>Výchozí situace</vt:lpstr>
      <vt:lpstr>Betlémská kaple</vt:lpstr>
      <vt:lpstr>Jan Hus </vt:lpstr>
      <vt:lpstr>Kostnice (Konstanz) u Bodamského jezera</vt:lpstr>
      <vt:lpstr>Zjistěte s pomocí internetu:</vt:lpstr>
      <vt:lpstr>  Pamětní deska     Jenský kodex - Hus         na hranici</vt:lpstr>
      <vt:lpstr>Husovy názory</vt:lpstr>
      <vt:lpstr>Začátek revoluce</vt:lpstr>
      <vt:lpstr>Otázky na opakování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Husitství</dc:title>
  <dc:creator>Tomáš</dc:creator>
  <cp:lastModifiedBy>Konetzná Magda</cp:lastModifiedBy>
  <cp:revision>18</cp:revision>
  <dcterms:created xsi:type="dcterms:W3CDTF">2009-03-16T16:59:35Z</dcterms:created>
  <dcterms:modified xsi:type="dcterms:W3CDTF">2013-03-26T07:28:37Z</dcterms:modified>
</cp:coreProperties>
</file>