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7" r:id="rId3"/>
    <p:sldId id="268" r:id="rId4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9" r:id="rId13"/>
    <p:sldId id="261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Zaoblený obdélní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0" name="Podnadpis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1F6523-1F77-47FD-9BB5-1F140BA6C6F8}" type="datetimeFigureOut">
              <a:rPr lang="cs-CZ" smtClean="0"/>
              <a:t>22.1.2013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41876-720F-4B6E-A7B3-5453CF5EEF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1F6523-1F77-47FD-9BB5-1F140BA6C6F8}" type="datetimeFigureOut">
              <a:rPr lang="cs-CZ" smtClean="0"/>
              <a:t>22.1.2013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41876-720F-4B6E-A7B3-5453CF5EEF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1F6523-1F77-47FD-9BB5-1F140BA6C6F8}" type="datetimeFigureOut">
              <a:rPr lang="cs-CZ" smtClean="0"/>
              <a:t>22.1.2013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41876-720F-4B6E-A7B3-5453CF5EEF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1F6523-1F77-47FD-9BB5-1F140BA6C6F8}" type="datetimeFigureOut">
              <a:rPr lang="cs-CZ" smtClean="0"/>
              <a:t>22.1.2013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41876-720F-4B6E-A7B3-5453CF5EEF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aoblený obdélní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Zaoblený obdélní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1F6523-1F77-47FD-9BB5-1F140BA6C6F8}" type="datetimeFigureOut">
              <a:rPr lang="cs-CZ" smtClean="0"/>
              <a:t>22.1.2013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41876-720F-4B6E-A7B3-5453CF5EEF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1F6523-1F77-47FD-9BB5-1F140BA6C6F8}" type="datetimeFigureOut">
              <a:rPr lang="cs-CZ" smtClean="0"/>
              <a:t>22.1.2013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41876-720F-4B6E-A7B3-5453CF5EEF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1F6523-1F77-47FD-9BB5-1F140BA6C6F8}" type="datetimeFigureOut">
              <a:rPr lang="cs-CZ" smtClean="0"/>
              <a:t>22.1.2013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41876-720F-4B6E-A7B3-5453CF5EEF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1F6523-1F77-47FD-9BB5-1F140BA6C6F8}" type="datetimeFigureOut">
              <a:rPr lang="cs-CZ" smtClean="0"/>
              <a:t>22.1.2013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41876-720F-4B6E-A7B3-5453CF5EEF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1F6523-1F77-47FD-9BB5-1F140BA6C6F8}" type="datetimeFigureOut">
              <a:rPr lang="cs-CZ" smtClean="0"/>
              <a:t>22.1.2013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41876-720F-4B6E-A7B3-5453CF5EEF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1F6523-1F77-47FD-9BB5-1F140BA6C6F8}" type="datetimeFigureOut">
              <a:rPr lang="cs-CZ" smtClean="0"/>
              <a:t>22.1.2013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41876-720F-4B6E-A7B3-5453CF5EEFC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s jedním zakulaceným rohem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1F6523-1F77-47FD-9BB5-1F140BA6C6F8}" type="datetimeFigureOut">
              <a:rPr lang="cs-CZ" smtClean="0"/>
              <a:t>22.1.2013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41876-720F-4B6E-A7B3-5453CF5EEFC9}" type="slidenum">
              <a:rPr lang="cs-CZ" smtClean="0"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Zaoblený obdélní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Zástupný symbol pro nadpis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11F6523-1F77-47FD-9BB5-1F140BA6C6F8}" type="datetimeFigureOut">
              <a:rPr lang="cs-CZ" smtClean="0"/>
              <a:t>22.1.2013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B541876-720F-4B6E-A7B3-5453CF5EEFC9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5400" dirty="0" smtClean="0"/>
              <a:t>Poslední Přemyslovci</a:t>
            </a: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800" b="1" dirty="0" smtClean="0">
                <a:solidFill>
                  <a:schemeClr val="accent1">
                    <a:lumMod val="75000"/>
                  </a:schemeClr>
                </a:solidFill>
              </a:rPr>
              <a:t>období vlády pěti posledních Přemyslovců</a:t>
            </a:r>
            <a:endParaRPr lang="cs-CZ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/>
              <a:t>Václav III.</a:t>
            </a:r>
            <a:br>
              <a:rPr lang="cs-CZ" dirty="0" smtClean="0"/>
            </a:br>
            <a:r>
              <a:rPr lang="cs-CZ" dirty="0" smtClean="0"/>
              <a:t>(1305 – 1306)</a:t>
            </a:r>
            <a:endParaRPr lang="cs-CZ" dirty="0"/>
          </a:p>
        </p:txBody>
      </p:sp>
      <p:pic>
        <p:nvPicPr>
          <p:cNvPr id="4" name="Zástupný symbol pro obsah 3" descr="Vasik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548680"/>
            <a:ext cx="1498680" cy="4389438"/>
          </a:xfrm>
        </p:spPr>
      </p:pic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>
          <a:xfrm>
            <a:off x="3779912" y="530352"/>
            <a:ext cx="4907368" cy="4389120"/>
          </a:xfrm>
        </p:spPr>
        <p:txBody>
          <a:bodyPr/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Král český, polský a uherský.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Při vojenské výpravě do Polska byl 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1306 v Olomouci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zavražděn – český trůn je bez mužského dědice – vymření rodu po meči.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071217" y="548680"/>
            <a:ext cx="43204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3.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7" name="Zástupný symbol pro obsah 6" descr="Soubor:WenceslausIImap-cs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530225"/>
            <a:ext cx="4968552" cy="5131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ovéPole 7"/>
          <p:cNvSpPr txBox="1"/>
          <p:nvPr/>
        </p:nvSpPr>
        <p:spPr>
          <a:xfrm>
            <a:off x="7380312" y="5445224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4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Otázky na opakování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Kdo a kdy vydal Zlatou bulu sicilskou, co je jejím obsahem?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Co je primogenitura a jaké jsou její výhody proti předchozímu právu?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Proč poslední Přemyslovci zakládali hojně královské hrady a města?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S kolika korunami bývá zobrazován Václav II?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Kdo napsal operu Braniboři v Čechách a jak souvisí s vládou posledních Přemyslovců?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Co lze přiřadit mezi úspěchy vlády posledních Přemyslovců a co naopak mezi jejich prohry?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Citace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98848"/>
          </a:xfrm>
        </p:spPr>
        <p:txBody>
          <a:bodyPr>
            <a:normAutofit fontScale="92500" lnSpcReduction="10000"/>
          </a:bodyPr>
          <a:lstStyle/>
          <a:p>
            <a:r>
              <a:rPr lang="cs-CZ" sz="2000" dirty="0" smtClean="0"/>
              <a:t>1. AUTOR NEZNÁMÝ. </a:t>
            </a:r>
            <a:r>
              <a:rPr lang="cs-CZ" sz="2000" i="1" dirty="0" err="1" smtClean="0"/>
              <a:t>Wikimedia</a:t>
            </a:r>
            <a:r>
              <a:rPr lang="cs-CZ" sz="2000" i="1" dirty="0" smtClean="0"/>
              <a:t> </a:t>
            </a:r>
            <a:r>
              <a:rPr lang="cs-CZ" sz="2000" i="1" dirty="0" err="1" smtClean="0"/>
              <a:t>Commons</a:t>
            </a:r>
            <a:r>
              <a:rPr lang="cs-CZ" sz="2000" i="1" dirty="0" smtClean="0"/>
              <a:t>.</a:t>
            </a:r>
            <a:r>
              <a:rPr lang="cs-CZ" sz="2000" dirty="0" smtClean="0"/>
              <a:t> [online]. [cit. 20.1.2013]. Dostupný na WWW: http://cs.wikipedia.org/wiki/Soubor:Golden_Bull_of_Sicily.jpg </a:t>
            </a:r>
          </a:p>
          <a:p>
            <a:r>
              <a:rPr lang="cs-CZ" sz="2000" dirty="0" smtClean="0"/>
              <a:t>2. MALTHAUSER, Josef. </a:t>
            </a:r>
            <a:r>
              <a:rPr lang="cs-CZ" sz="2000" i="1" dirty="0" err="1" smtClean="0"/>
              <a:t>Wikimedia</a:t>
            </a:r>
            <a:r>
              <a:rPr lang="cs-CZ" sz="2000" i="1" dirty="0" smtClean="0"/>
              <a:t> </a:t>
            </a:r>
            <a:r>
              <a:rPr lang="cs-CZ" sz="2000" i="1" dirty="0" err="1" smtClean="0"/>
              <a:t>Commons</a:t>
            </a:r>
            <a:r>
              <a:rPr lang="cs-CZ" sz="2000" i="1" dirty="0" smtClean="0"/>
              <a:t>.</a:t>
            </a:r>
            <a:r>
              <a:rPr lang="cs-CZ" sz="2000" dirty="0" smtClean="0"/>
              <a:t> [online]. [cit. 20.1.2013]. Dostupný na WWW: http://cs.wikipedia.org/wiki/Soubor:Josef_Mathauser_-_P%C5%99emysl_Otakar_II._padl_u_Such%C3%BDch_Krut_v_den_sv._Rufa_1278.jpg</a:t>
            </a:r>
          </a:p>
          <a:p>
            <a:r>
              <a:rPr lang="cs-CZ" sz="2200" dirty="0" smtClean="0"/>
              <a:t>3. AUTOR NEZNÁMÝ. </a:t>
            </a:r>
            <a:r>
              <a:rPr lang="cs-CZ" sz="2200" i="1" dirty="0" err="1" smtClean="0"/>
              <a:t>Wikimedia</a:t>
            </a:r>
            <a:r>
              <a:rPr lang="cs-CZ" sz="2200" i="1" dirty="0" smtClean="0"/>
              <a:t> </a:t>
            </a:r>
            <a:r>
              <a:rPr lang="cs-CZ" sz="2200" i="1" dirty="0" err="1" smtClean="0"/>
              <a:t>Commons</a:t>
            </a:r>
            <a:r>
              <a:rPr lang="cs-CZ" sz="2200" i="1" dirty="0" smtClean="0"/>
              <a:t>.</a:t>
            </a:r>
            <a:r>
              <a:rPr lang="cs-CZ" sz="2200" dirty="0" smtClean="0"/>
              <a:t> [online]. [cit. 20.1.2013]. Dostupný na WWW: http://upload.wikimedia.org/wikipedia/commons/f/f1/Vasik3.jpg</a:t>
            </a:r>
          </a:p>
          <a:p>
            <a:r>
              <a:rPr lang="cs-CZ" sz="2200" dirty="0" smtClean="0"/>
              <a:t>4. </a:t>
            </a:r>
            <a:r>
              <a:rPr lang="cs-CZ" sz="2400" dirty="0" smtClean="0"/>
              <a:t>MOZZAN. </a:t>
            </a:r>
            <a:r>
              <a:rPr lang="cs-CZ" sz="2400" i="1" dirty="0" err="1" smtClean="0"/>
              <a:t>Wikimedia</a:t>
            </a:r>
            <a:r>
              <a:rPr lang="cs-CZ" sz="2400" i="1" dirty="0" smtClean="0"/>
              <a:t> </a:t>
            </a:r>
            <a:r>
              <a:rPr lang="cs-CZ" sz="2400" i="1" dirty="0" err="1" smtClean="0"/>
              <a:t>Commons</a:t>
            </a:r>
            <a:r>
              <a:rPr lang="cs-CZ" sz="2400" i="1" dirty="0" smtClean="0"/>
              <a:t>.</a:t>
            </a:r>
            <a:r>
              <a:rPr lang="cs-CZ" sz="2400" dirty="0" smtClean="0"/>
              <a:t> [online]. [cit. 20.1.2013]. Dostupný na WWW: http://cs.wikipedia.org/wiki/Soubor:WenceslausIImap-cs.png</a:t>
            </a:r>
            <a:r>
              <a:rPr lang="cs-CZ" sz="2200" dirty="0" smtClean="0"/>
              <a:t> </a:t>
            </a:r>
            <a:endParaRPr lang="cs-CZ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1484784"/>
            <a:ext cx="8183880" cy="4187952"/>
          </a:xfrm>
        </p:spPr>
        <p:txBody>
          <a:bodyPr>
            <a:normAutofit fontScale="55000" lnSpcReduction="20000"/>
          </a:bodyPr>
          <a:lstStyle/>
          <a:p>
            <a:r>
              <a:rPr lang="cs-CZ" b="1" dirty="0" smtClean="0"/>
              <a:t>NÁZEV ŠKOLY:</a:t>
            </a:r>
            <a:endParaRPr lang="cs-CZ" dirty="0" smtClean="0"/>
          </a:p>
          <a:p>
            <a:r>
              <a:rPr lang="cs-CZ" dirty="0" smtClean="0"/>
              <a:t>Gymnázium Františka Živného, Bohumín, Jana </a:t>
            </a:r>
            <a:r>
              <a:rPr lang="cs-CZ" dirty="0" err="1" smtClean="0"/>
              <a:t>Palacha</a:t>
            </a:r>
            <a:r>
              <a:rPr lang="cs-CZ" dirty="0" smtClean="0"/>
              <a:t> 794, příspěvková organizace</a:t>
            </a:r>
          </a:p>
          <a:p>
            <a:r>
              <a:rPr lang="cs-CZ" b="1" dirty="0" smtClean="0"/>
              <a:t>VZDĚLÁVACÍ OBLAST:</a:t>
            </a:r>
            <a:endParaRPr lang="cs-CZ" dirty="0" smtClean="0"/>
          </a:p>
          <a:p>
            <a:r>
              <a:rPr lang="cs-CZ" dirty="0" smtClean="0"/>
              <a:t>Člověk a společnost</a:t>
            </a:r>
          </a:p>
          <a:p>
            <a:r>
              <a:rPr lang="cs-CZ" b="1" dirty="0" smtClean="0"/>
              <a:t>VZDĚLÁVACÍ OBOR:</a:t>
            </a:r>
            <a:endParaRPr lang="cs-CZ" dirty="0" smtClean="0"/>
          </a:p>
          <a:p>
            <a:r>
              <a:rPr lang="cs-CZ" dirty="0" smtClean="0"/>
              <a:t>Dějepis pro 7. ročník ZŠ a odpovídající ročník víceletých gymnázií</a:t>
            </a:r>
          </a:p>
          <a:p>
            <a:r>
              <a:rPr lang="cs-CZ" b="1" dirty="0" smtClean="0"/>
              <a:t>TÉMA:</a:t>
            </a:r>
            <a:endParaRPr lang="cs-CZ" dirty="0" smtClean="0"/>
          </a:p>
          <a:p>
            <a:r>
              <a:rPr lang="cs-CZ" dirty="0" smtClean="0"/>
              <a:t>Poslední Přemyslovci</a:t>
            </a:r>
          </a:p>
          <a:p>
            <a:r>
              <a:rPr lang="cs-CZ" b="1" dirty="0" smtClean="0"/>
              <a:t>AUTOR:</a:t>
            </a:r>
            <a:endParaRPr lang="cs-CZ" dirty="0" smtClean="0"/>
          </a:p>
          <a:p>
            <a:r>
              <a:rPr lang="cs-CZ" dirty="0" smtClean="0"/>
              <a:t>Mgr. Romana Davidová</a:t>
            </a:r>
          </a:p>
          <a:p>
            <a:r>
              <a:rPr lang="cs-CZ" b="1" dirty="0" smtClean="0"/>
              <a:t>20.1.2013</a:t>
            </a:r>
            <a:endParaRPr lang="cs-CZ" dirty="0" smtClean="0"/>
          </a:p>
          <a:p>
            <a:r>
              <a:rPr lang="cs-CZ" b="1" dirty="0" smtClean="0"/>
              <a:t>NÁZEV A ČÍSLO PROJEKTU:</a:t>
            </a:r>
            <a:endParaRPr lang="cs-CZ" dirty="0" smtClean="0"/>
          </a:p>
          <a:p>
            <a:r>
              <a:rPr lang="cs-CZ" dirty="0" smtClean="0"/>
              <a:t>Učíme se pro život v 21. století</a:t>
            </a:r>
          </a:p>
          <a:p>
            <a:r>
              <a:rPr lang="cs-CZ" dirty="0" smtClean="0"/>
              <a:t>CZ.1.07/1.5.00/34.0629</a:t>
            </a:r>
          </a:p>
          <a:p>
            <a:r>
              <a:rPr lang="cs-CZ" b="1" dirty="0" smtClean="0"/>
              <a:t>OZNAČENÍ VÝUKOVÉHO MATERIÁLU:</a:t>
            </a:r>
            <a:endParaRPr lang="cs-CZ" dirty="0" smtClean="0"/>
          </a:p>
          <a:p>
            <a:r>
              <a:rPr lang="cs-CZ" dirty="0" smtClean="0"/>
              <a:t>VY_32_INOVACE_D.DA.10</a:t>
            </a:r>
          </a:p>
          <a:p>
            <a:endParaRPr lang="cs-CZ" dirty="0"/>
          </a:p>
        </p:txBody>
      </p:sp>
      <p:pic>
        <p:nvPicPr>
          <p:cNvPr id="4" name="Picture 2" descr="C:\Users\uživatel\Desktop\DUMY\materiály\logo šabl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8286750" cy="1314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</a:rPr>
              <a:t>Studenti si prostřednictvím prezentace osvojí základní informace týkající se středověkého útvaru na našem území, českého státu v období vlády posledních Přemyslovců. Součástí prezentace jsou i úkoly, kdy žáci vyhledávají další informace týkající se tohoto období. (Při práci možno využít multimediální nebo počítačovou učebnu, specializovanou učebnu dějepisu…)</a:t>
            </a:r>
          </a:p>
          <a:p>
            <a:pPr algn="just"/>
            <a:r>
              <a:rPr lang="cs-CZ" sz="2000" u="sng" dirty="0" smtClean="0">
                <a:solidFill>
                  <a:schemeClr val="accent1">
                    <a:lumMod val="75000"/>
                  </a:schemeClr>
                </a:solidFill>
              </a:rPr>
              <a:t>Forma výuky: </a:t>
            </a:r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</a:rPr>
              <a:t>hromadná, individualizovaná.</a:t>
            </a:r>
          </a:p>
          <a:p>
            <a:pPr algn="just"/>
            <a:r>
              <a:rPr lang="cs-CZ" sz="2000" u="sng" dirty="0" smtClean="0">
                <a:solidFill>
                  <a:schemeClr val="accent1">
                    <a:lumMod val="75000"/>
                  </a:schemeClr>
                </a:solidFill>
              </a:rPr>
              <a:t>Převládající klíčové kompetence: </a:t>
            </a:r>
            <a:r>
              <a:rPr lang="cs-CZ" sz="2000" dirty="0" err="1" smtClean="0">
                <a:solidFill>
                  <a:schemeClr val="accent1">
                    <a:lumMod val="75000"/>
                  </a:schemeClr>
                </a:solidFill>
              </a:rPr>
              <a:t>kompetence</a:t>
            </a:r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</a:rPr>
              <a:t> k učení, kompetence k řešení problémů.</a:t>
            </a:r>
          </a:p>
          <a:p>
            <a:pPr algn="just"/>
            <a:r>
              <a:rPr lang="cs-CZ" sz="2000" u="sng" dirty="0" smtClean="0">
                <a:solidFill>
                  <a:schemeClr val="accent1">
                    <a:lumMod val="75000"/>
                  </a:schemeClr>
                </a:solidFill>
              </a:rPr>
              <a:t>Vazba na </a:t>
            </a:r>
            <a:r>
              <a:rPr lang="cs-CZ" sz="2000" u="sng" dirty="0" smtClean="0">
                <a:solidFill>
                  <a:schemeClr val="accent1">
                    <a:lumMod val="75000"/>
                  </a:schemeClr>
                </a:solidFill>
              </a:rPr>
              <a:t>ŠVP: </a:t>
            </a:r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</a:rPr>
              <a:t>Školní vzdělávací program pro osmileté gymnázium – část A – nižší gymnázium - učební osnovy DĚJEPIS – sekunda – Křesťanství a středověká Evropa.</a:t>
            </a:r>
            <a:endParaRPr lang="cs-CZ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/>
              <a:t>Přemysl Otakar II.</a:t>
            </a:r>
            <a:br>
              <a:rPr lang="cs-CZ" dirty="0" smtClean="0"/>
            </a:br>
            <a:r>
              <a:rPr lang="cs-CZ" dirty="0" smtClean="0"/>
              <a:t>(1197 – 1230)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Získal za pomoc německému císaři dědičný královský titul pro české země (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1212 – Zlatá bula sicilská).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Zavedl nový nástupnický řád – </a:t>
            </a:r>
            <a:r>
              <a:rPr lang="cs-CZ" dirty="0" err="1" smtClean="0">
                <a:solidFill>
                  <a:schemeClr val="accent1">
                    <a:lumMod val="75000"/>
                  </a:schemeClr>
                </a:solidFill>
              </a:rPr>
              <a:t>tvz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prvorozenectví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 (primogenitura).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Vybudoval síť královských hradů a královských měst (vypište tři příklady k oběma možnostem – použijte internet nebo učebnici).</a:t>
            </a:r>
          </a:p>
          <a:p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Zástupný symbol pro obsah 3" descr="zlatá bul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30129" y="530224"/>
            <a:ext cx="3718903" cy="5275040"/>
          </a:xfrm>
        </p:spPr>
      </p:pic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Zjistěte, proč se listina jmenuje Zlatá bula sicilská (význam slova bula a proč sicilská).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Zjistěte, kde je uložen originál.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4355976" y="5229200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/>
              <a:t>Václav I.</a:t>
            </a:r>
            <a:br>
              <a:rPr lang="cs-CZ" dirty="0" smtClean="0"/>
            </a:br>
            <a:r>
              <a:rPr lang="cs-CZ" dirty="0" smtClean="0"/>
              <a:t>(1230 – 1253)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482824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Pokračoval v budování gotických hradů (Zvíkov, Křivoklát) a královských měst ((Žatec, Most).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Za jeho vlády se na královský dvůr rozšířila rytířská kultura.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Jeho sestra 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Anežka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založila řád křížovníků s červenou hvězdou a v roce 1989 byla prohlášena za svatou (zjistěte, kde leží Anežský klášter a co je v něm dnes umístěno).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/>
              <a:t>Přemysl Otakar II.</a:t>
            </a:r>
            <a:br>
              <a:rPr lang="cs-CZ" dirty="0" smtClean="0"/>
            </a:br>
            <a:r>
              <a:rPr lang="cs-CZ" dirty="0" smtClean="0"/>
              <a:t>(1253 – 1278)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410816"/>
          </a:xfrm>
        </p:spPr>
        <p:txBody>
          <a:bodyPr>
            <a:normAutofit lnSpcReduction="10000"/>
          </a:bodyPr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Sňatkem získal rakouské země a druhým pro svého syna nárok na uherský trůn.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Získal Chebsko a založil dalších 50 měst.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Přezdívka „král železný a zlatý“ (nejbohatší a nejmocnější).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Usiloval o titul císaře svaté říše (dnešní Německo), ale nebyl zvolen – nesouhlasil s tím a svedl s protikandidátem bitvu – 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1278 na Moravském poli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(prohrál a padl tam).</a:t>
            </a:r>
          </a:p>
          <a:p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400" b="0" dirty="0" smtClean="0"/>
              <a:t>Popište obrázek (jakou situaci zachycuje, jak je vybaveno tehdejší vojsko, které postavy patři k vojsku Přemysla Otakara II.).</a:t>
            </a:r>
            <a:endParaRPr lang="cs-CZ" sz="2400" b="0" dirty="0"/>
          </a:p>
        </p:txBody>
      </p:sp>
      <p:pic>
        <p:nvPicPr>
          <p:cNvPr id="4" name="Zástupný symbol pro obsah 3" descr="Josef_Mathauser_-_Přemysl_Otakar_II._padl_u_Suchých_Krut_v_den_sv._Rufa_12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836712"/>
            <a:ext cx="6408712" cy="4147525"/>
          </a:xfrm>
        </p:spPr>
      </p:pic>
      <p:sp>
        <p:nvSpPr>
          <p:cNvPr id="5" name="TextovéPole 4"/>
          <p:cNvSpPr txBox="1"/>
          <p:nvPr/>
        </p:nvSpPr>
        <p:spPr>
          <a:xfrm>
            <a:off x="7452320" y="4941168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/>
              <a:t>Václav II.</a:t>
            </a:r>
            <a:br>
              <a:rPr lang="cs-CZ" dirty="0" smtClean="0"/>
            </a:br>
            <a:r>
              <a:rPr lang="cs-CZ" dirty="0" smtClean="0"/>
              <a:t>(1278 – 1305)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Po smrti Přemysla Otakara II. vládl za nezletilého Václava II. jeho </a:t>
            </a:r>
            <a:r>
              <a:rPr lang="cs-CZ" dirty="0" err="1" smtClean="0">
                <a:solidFill>
                  <a:schemeClr val="accent1">
                    <a:lumMod val="75000"/>
                  </a:schemeClr>
                </a:solidFill>
              </a:rPr>
              <a:t>poručník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 Ota Braniborský (chaos a hladomor).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Václav II. podporoval těžbu stříbra </a:t>
            </a:r>
            <a:r>
              <a:rPr lang="cs-CZ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cs-CZ" smtClean="0">
                <a:solidFill>
                  <a:schemeClr val="accent1">
                    <a:lumMod val="75000"/>
                  </a:schemeClr>
                </a:solidFill>
              </a:rPr>
              <a:t>Kutná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Hora) – vydal </a:t>
            </a:r>
            <a:r>
              <a:rPr lang="cs-CZ" dirty="0" err="1" smtClean="0">
                <a:solidFill>
                  <a:schemeClr val="accent1">
                    <a:lumMod val="75000"/>
                  </a:schemeClr>
                </a:solidFill>
              </a:rPr>
              <a:t>tvz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. horní zákoník.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Nové mince – pražské groše.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Sňatkem se stal polským králem a po vymření rodu </a:t>
            </a:r>
            <a:r>
              <a:rPr lang="cs-CZ" dirty="0" err="1" smtClean="0">
                <a:solidFill>
                  <a:schemeClr val="accent1">
                    <a:lumMod val="75000"/>
                  </a:schemeClr>
                </a:solidFill>
              </a:rPr>
              <a:t>Arpádovců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 v Uhrách získal pro svého syna i korunu uherskou.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kt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k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114</TotalTime>
  <Words>678</Words>
  <Application>Microsoft Office PowerPoint</Application>
  <PresentationFormat>Předvádění na obrazovce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Aspekt</vt:lpstr>
      <vt:lpstr>Poslední Přemyslovci</vt:lpstr>
      <vt:lpstr>Prezentace aplikace PowerPoint</vt:lpstr>
      <vt:lpstr>Anotace</vt:lpstr>
      <vt:lpstr>Přemysl Otakar II. (1197 – 1230)</vt:lpstr>
      <vt:lpstr>Prezentace aplikace PowerPoint</vt:lpstr>
      <vt:lpstr>Václav I. (1230 – 1253)</vt:lpstr>
      <vt:lpstr>Přemysl Otakar II. (1253 – 1278)</vt:lpstr>
      <vt:lpstr>Popište obrázek (jakou situaci zachycuje, jak je vybaveno tehdejší vojsko, které postavy patři k vojsku Přemysla Otakara II.).</vt:lpstr>
      <vt:lpstr>Václav II. (1278 – 1305)</vt:lpstr>
      <vt:lpstr>Václav III. (1305 – 1306)</vt:lpstr>
      <vt:lpstr>Prezentace aplikace PowerPoint</vt:lpstr>
      <vt:lpstr>Otázky na opakování</vt:lpstr>
      <vt:lpstr>Citace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Poslední Přemyslovci</dc:title>
  <dc:creator>uživatel</dc:creator>
  <cp:lastModifiedBy>Konetzná Magda</cp:lastModifiedBy>
  <cp:revision>14</cp:revision>
  <dcterms:created xsi:type="dcterms:W3CDTF">2013-01-20T15:12:11Z</dcterms:created>
  <dcterms:modified xsi:type="dcterms:W3CDTF">2013-01-22T11:11:48Z</dcterms:modified>
</cp:coreProperties>
</file>