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9" r:id="rId3"/>
    <p:sldId id="272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60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950F8-5E29-4A22-9FDF-CB437F9FA474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4C51B8-6DC9-4FEF-9B07-DF00C63E126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333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13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16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C51B8-6DC9-4FEF-9B07-DF00C63E126B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E0D2-F7F9-4BA2-A0D8-59F073E437BC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799C113-47B3-44C4-A84C-4AFCA356897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EA75-C045-433F-8A20-18954E04F7BF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799C113-47B3-44C4-A84C-4AFCA356897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A4C9-7CF0-4261-88F8-0B469D2F652D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7089-BBFC-4B49-A9AF-BD49A473F15A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799C113-47B3-44C4-A84C-4AFCA356897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61925-3852-4A67-A757-C8F7A793268C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799C113-47B3-44C4-A84C-4AFCA356897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C5FC37C-7F12-40D1-AB80-00B275DB185B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0DB4-7903-466E-983C-C4D3FFEC7AC2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799C113-47B3-44C4-A84C-4AFCA356897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2FFF-70D7-47C8-AC61-8D05982CCCF0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799C113-47B3-44C4-A84C-4AFCA356897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80D6-2DD0-4786-8059-E6AEDDF7BBAD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799C113-47B3-44C4-A84C-4AFCA356897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799C113-47B3-44C4-A84C-4AFCA356897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C3F1-17D8-4976-83E1-AEB91C67BFEB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ovací čára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799C113-47B3-44C4-A84C-4AFCA356897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4273EC8-B2F4-4C81-8758-B9316DD0CE08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D7320C0-F41C-4C9D-820F-DCF3B0C89492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799C113-47B3-44C4-A84C-4AFCA356897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>
                <a:solidFill>
                  <a:schemeClr val="bg2">
                    <a:lumMod val="10000"/>
                  </a:schemeClr>
                </a:solidFill>
              </a:rPr>
              <a:t>NEOFICIÁLNÍ NÁZEV PRO ÚZEMÍ SPŘÍZNĚNÉ JAZYKEM</a:t>
            </a:r>
            <a:endParaRPr lang="cs-CZ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</a:rPr>
              <a:t>VÝVOJ NĚMECKA</a:t>
            </a:r>
            <a:endParaRPr lang="cs-CZ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bg2">
                    <a:lumMod val="25000"/>
                  </a:schemeClr>
                </a:solidFill>
              </a:rPr>
              <a:t>FRIDRICH II.</a:t>
            </a:r>
            <a:endParaRPr lang="cs-CZ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Pokračují boje s </a:t>
            </a:r>
            <a:r>
              <a:rPr lang="cs-CZ" sz="2800" b="1" dirty="0" err="1" smtClean="0">
                <a:solidFill>
                  <a:schemeClr val="bg2">
                    <a:lumMod val="10000"/>
                  </a:schemeClr>
                </a:solidFill>
              </a:rPr>
              <a:t>Welfy</a:t>
            </a:r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Opět pomoc českého knížete – Přemysla Otakara, opět královský titul, tentokrát dědičně (ZLATÁ BULA SICILSKÁ roku 1212).</a:t>
            </a:r>
            <a:endParaRPr lang="cs-CZ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Zástupný symbol pro obsah 4" descr="651px-Fridrich2-pari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1700808"/>
            <a:ext cx="4453335" cy="4104456"/>
          </a:xfr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8676456" y="573325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</a:t>
            </a: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bg2">
                    <a:lumMod val="25000"/>
                  </a:schemeClr>
                </a:solidFill>
              </a:rPr>
              <a:t>DALŠÍ VÝVOJ</a:t>
            </a:r>
            <a:endParaRPr lang="cs-CZ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Za nástupců Fridricha II. královská moc postupně slábne.</a:t>
            </a:r>
          </a:p>
          <a:p>
            <a:pPr algn="just"/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Od roku 1257 je území Svaté říše římské národa německého volebním královstvím.</a:t>
            </a:r>
          </a:p>
          <a:p>
            <a:pPr algn="just"/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Panovníka volí sedm KURFIŘTŮ (volitelů): arcibiskup mohučský, kolínský a trevírský, král český, </a:t>
            </a:r>
            <a:r>
              <a:rPr lang="cs-CZ" sz="2800" b="1" dirty="0" err="1" smtClean="0">
                <a:solidFill>
                  <a:schemeClr val="bg2">
                    <a:lumMod val="10000"/>
                  </a:schemeClr>
                </a:solidFill>
              </a:rPr>
              <a:t>falcrabě</a:t>
            </a:r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 rýnský, vévoda saský a markrabě braniborský.</a:t>
            </a:r>
            <a:endParaRPr lang="cs-CZ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Vyhledejte na základě vyobrazených erbů, kdo prováděl volbu </a:t>
            </a:r>
            <a:r>
              <a:rPr lang="cs-CZ" smtClean="0">
                <a:solidFill>
                  <a:schemeClr val="tx1"/>
                </a:solidFill>
              </a:rPr>
              <a:t>římského císaře.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7" name="Zástupný symbol pro obsah 6" descr="800px-Balduineum_Wahl_Heinrich_VII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700808"/>
            <a:ext cx="5652120" cy="4561991"/>
          </a:xfrm>
        </p:spPr>
      </p:pic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2"/>
            <a:r>
              <a:rPr lang="cs-CZ" dirty="0" smtClean="0">
                <a:solidFill>
                  <a:schemeClr val="bg2">
                    <a:lumMod val="10000"/>
                  </a:schemeClr>
                </a:solidFill>
              </a:rPr>
              <a:t>Kurfiřti volí Jindřicha VII. římským králem. </a:t>
            </a:r>
            <a:r>
              <a:rPr lang="cs-CZ" i="1" dirty="0" smtClean="0">
                <a:solidFill>
                  <a:schemeClr val="bg2">
                    <a:lumMod val="10000"/>
                  </a:schemeClr>
                </a:solidFill>
              </a:rPr>
              <a:t>Zleva</a:t>
            </a:r>
            <a:r>
              <a:rPr lang="cs-CZ" dirty="0" smtClean="0">
                <a:solidFill>
                  <a:schemeClr val="bg2">
                    <a:lumMod val="10000"/>
                  </a:schemeClr>
                </a:solidFill>
              </a:rPr>
              <a:t> (podle znaků): arcibiskupové kolínský, mohučský a trevírský, falckrabě rýnský, vévoda saský, markrabě braniborský, král český (</a:t>
            </a:r>
            <a:r>
              <a:rPr lang="cs-CZ" dirty="0" err="1" smtClean="0">
                <a:solidFill>
                  <a:schemeClr val="bg2">
                    <a:lumMod val="10000"/>
                  </a:schemeClr>
                </a:solidFill>
              </a:rPr>
              <a:t>Codex</a:t>
            </a:r>
            <a:r>
              <a:rPr lang="cs-CZ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bg2">
                    <a:lumMod val="10000"/>
                  </a:schemeClr>
                </a:solidFill>
              </a:rPr>
              <a:t>Balduineus</a:t>
            </a:r>
            <a:r>
              <a:rPr lang="cs-CZ" dirty="0" smtClean="0">
                <a:solidFill>
                  <a:schemeClr val="bg2">
                    <a:lumMod val="10000"/>
                  </a:schemeClr>
                </a:solidFill>
              </a:rPr>
              <a:t>).</a:t>
            </a:r>
            <a:endParaRPr lang="cs-CZ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12</a:t>
            </a:fld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5436096" y="609329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bg2">
                    <a:lumMod val="25000"/>
                  </a:schemeClr>
                </a:solidFill>
              </a:rPr>
              <a:t>LUCEMBURSKÁ DYNASTIE</a:t>
            </a:r>
            <a:endParaRPr lang="cs-CZ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JIDŘICH VII. - </a:t>
            </a:r>
            <a:r>
              <a:rPr lang="cs-CZ" sz="2800" b="1" dirty="0" smtClean="0"/>
              <a:t>„</a:t>
            </a:r>
            <a:r>
              <a:rPr lang="cs-CZ" sz="2800" dirty="0" smtClean="0"/>
              <a:t> </a:t>
            </a:r>
            <a:r>
              <a:rPr lang="cs-CZ" sz="2800" i="1" dirty="0" smtClean="0"/>
              <a:t>Raduj se, Itálie! Celý svět ti bude brzy závidět. Rozmnožitel slávy tvého lidu a spasitel světa, zázračný Jindřich z rodu římských císařů, tvůj snoubenec, přichází k svatebnímu obřadu. Osuš hned své slzy, osvoboditel je nablízku...</a:t>
            </a:r>
            <a:r>
              <a:rPr lang="cs-CZ" sz="2800" dirty="0" smtClean="0"/>
              <a:t> </a:t>
            </a:r>
            <a:r>
              <a:rPr lang="cs-CZ" sz="2800" b="1" dirty="0" smtClean="0"/>
              <a:t>“</a:t>
            </a:r>
            <a:r>
              <a:rPr lang="cs-CZ" sz="2800" dirty="0" smtClean="0"/>
              <a:t> — Dante </a:t>
            </a:r>
            <a:r>
              <a:rPr lang="cs-CZ" sz="2800" dirty="0" err="1" smtClean="0"/>
              <a:t>Alighieri</a:t>
            </a:r>
            <a:r>
              <a:rPr lang="cs-CZ" sz="2800" dirty="0" smtClean="0"/>
              <a:t>.                                 5</a:t>
            </a:r>
          </a:p>
          <a:p>
            <a:pPr algn="just"/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Na základě uvedeného citátu uveďte, o jakou událost se jedná.</a:t>
            </a:r>
          </a:p>
          <a:p>
            <a:pPr algn="just"/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Zjistěte, o kterém dalším panovníkovi se v uvedeném díle pojednává.</a:t>
            </a:r>
            <a:endParaRPr lang="cs-CZ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13</a:t>
            </a:fld>
            <a:endParaRPr lang="cs-CZ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bg2">
                    <a:lumMod val="10000"/>
                  </a:schemeClr>
                </a:solidFill>
              </a:rPr>
              <a:t>KAREL IV.</a:t>
            </a:r>
            <a:endParaRPr lang="cs-CZ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Centrum říše přenesl do Prahy.</a:t>
            </a:r>
          </a:p>
          <a:p>
            <a:pPr algn="just"/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Vydal Zlatou bulu –základní ústavní zákon platný až do zrušení říše v roce 1806.</a:t>
            </a:r>
          </a:p>
          <a:p>
            <a:pPr algn="just"/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Snažil se řešit tzv. avignonské zajetí papežů – neúspěšně, začíná období tzv. papežského schizma (vyřešeno za vlády jeho syna ZIKMUNDA).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0"/>
            <a:ext cx="7920880" cy="738336"/>
          </a:xfrm>
        </p:spPr>
        <p:txBody>
          <a:bodyPr>
            <a:normAutofit/>
          </a:bodyPr>
          <a:lstStyle/>
          <a:p>
            <a:pPr algn="ctr"/>
            <a:r>
              <a:rPr lang="cs-CZ" sz="4000" dirty="0" smtClean="0">
                <a:solidFill>
                  <a:schemeClr val="accent2"/>
                </a:solidFill>
              </a:rPr>
              <a:t>Oprav chyby</a:t>
            </a:r>
            <a:endParaRPr lang="cs-CZ" sz="4000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908720"/>
            <a:ext cx="7848872" cy="5184576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cs-CZ" sz="2200" dirty="0" smtClean="0"/>
              <a:t>Svatá říše římská vznikla ze západofrancké říše.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cs-CZ" sz="2200" dirty="0" smtClean="0"/>
              <a:t>Prvním významným panovníkem Svaté říše římské se stal Karel Veliký. 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cs-CZ" sz="2200" dirty="0" smtClean="0"/>
              <a:t>Otovi I. se podařilo definitivně porazit Araby.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cs-CZ" sz="2200" dirty="0" smtClean="0"/>
              <a:t>Bitva se odehrála u </a:t>
            </a:r>
            <a:r>
              <a:rPr lang="cs-CZ" sz="2200" dirty="0" err="1" smtClean="0"/>
              <a:t>Poitiers</a:t>
            </a:r>
            <a:r>
              <a:rPr lang="cs-CZ" sz="2200" dirty="0" smtClean="0"/>
              <a:t>.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cs-CZ" sz="2200" dirty="0" smtClean="0"/>
              <a:t>Otovi I. v bitvě pomáhal český kníže Boleslav II.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cs-CZ" sz="2200" dirty="0" smtClean="0"/>
              <a:t>Maďaři založili stát – Kyjevská Rus.  </a:t>
            </a:r>
            <a:endParaRPr lang="cs-CZ" sz="2200" dirty="0"/>
          </a:p>
        </p:txBody>
      </p:sp>
      <p:cxnSp>
        <p:nvCxnSpPr>
          <p:cNvPr id="5" name="Přímá spojovací čára 4"/>
          <p:cNvCxnSpPr/>
          <p:nvPr/>
        </p:nvCxnSpPr>
        <p:spPr>
          <a:xfrm flipV="1">
            <a:off x="3995936" y="1196752"/>
            <a:ext cx="1800200" cy="4320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Přímá spojovací čára 5"/>
          <p:cNvCxnSpPr/>
          <p:nvPr/>
        </p:nvCxnSpPr>
        <p:spPr>
          <a:xfrm flipV="1">
            <a:off x="467544" y="2564904"/>
            <a:ext cx="1728192" cy="36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8"/>
          <p:cNvSpPr txBox="1"/>
          <p:nvPr/>
        </p:nvSpPr>
        <p:spPr>
          <a:xfrm>
            <a:off x="395536" y="2132856"/>
            <a:ext cx="24785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200" dirty="0" smtClean="0">
                <a:solidFill>
                  <a:srgbClr val="FF0000"/>
                </a:solidFill>
              </a:rPr>
              <a:t>Jindřich I. Ptáčník</a:t>
            </a:r>
            <a:endParaRPr lang="cs-CZ" sz="2200" dirty="0">
              <a:solidFill>
                <a:srgbClr val="FF0000"/>
              </a:solidFill>
            </a:endParaRPr>
          </a:p>
        </p:txBody>
      </p:sp>
      <p:cxnSp>
        <p:nvCxnSpPr>
          <p:cNvPr id="11" name="Přímá spojovací čára 10"/>
          <p:cNvCxnSpPr/>
          <p:nvPr/>
        </p:nvCxnSpPr>
        <p:spPr>
          <a:xfrm flipV="1">
            <a:off x="5148064" y="3284984"/>
            <a:ext cx="115212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5292080" y="2780928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dirty="0" smtClean="0">
                <a:solidFill>
                  <a:srgbClr val="FF0000"/>
                </a:solidFill>
              </a:rPr>
              <a:t>Maďary</a:t>
            </a:r>
            <a:endParaRPr lang="cs-CZ" sz="2200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4067944" y="764704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>
                <a:solidFill>
                  <a:srgbClr val="FF0000"/>
                </a:solidFill>
              </a:rPr>
              <a:t> východofrancké</a:t>
            </a:r>
            <a:endParaRPr lang="cs-CZ" sz="2000" dirty="0"/>
          </a:p>
        </p:txBody>
      </p:sp>
      <p:cxnSp>
        <p:nvCxnSpPr>
          <p:cNvPr id="19" name="Přímá spojovací čára 18"/>
          <p:cNvCxnSpPr/>
          <p:nvPr/>
        </p:nvCxnSpPr>
        <p:spPr>
          <a:xfrm flipV="1">
            <a:off x="2843808" y="3933056"/>
            <a:ext cx="115212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ovéPole 19"/>
          <p:cNvSpPr txBox="1"/>
          <p:nvPr/>
        </p:nvSpPr>
        <p:spPr>
          <a:xfrm flipH="1">
            <a:off x="4139952" y="3789040"/>
            <a:ext cx="2520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dirty="0" smtClean="0">
                <a:solidFill>
                  <a:srgbClr val="FF0000"/>
                </a:solidFill>
              </a:rPr>
              <a:t>na řece Lechu</a:t>
            </a:r>
            <a:endParaRPr lang="cs-CZ" sz="2200" dirty="0">
              <a:solidFill>
                <a:srgbClr val="FF0000"/>
              </a:solidFill>
            </a:endParaRPr>
          </a:p>
        </p:txBody>
      </p:sp>
      <p:cxnSp>
        <p:nvCxnSpPr>
          <p:cNvPr id="21" name="Přímá spojovací čára 20"/>
          <p:cNvCxnSpPr/>
          <p:nvPr/>
        </p:nvCxnSpPr>
        <p:spPr>
          <a:xfrm flipV="1">
            <a:off x="5148064" y="4581128"/>
            <a:ext cx="12961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ovéPole 22"/>
          <p:cNvSpPr txBox="1"/>
          <p:nvPr/>
        </p:nvSpPr>
        <p:spPr>
          <a:xfrm>
            <a:off x="6516216" y="4509120"/>
            <a:ext cx="14830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200" dirty="0" smtClean="0">
                <a:solidFill>
                  <a:srgbClr val="FF0000"/>
                </a:solidFill>
              </a:rPr>
              <a:t>Boleslav I.</a:t>
            </a:r>
            <a:endParaRPr lang="cs-CZ" sz="2200" dirty="0">
              <a:solidFill>
                <a:srgbClr val="FF0000"/>
              </a:solidFill>
            </a:endParaRPr>
          </a:p>
        </p:txBody>
      </p:sp>
      <p:cxnSp>
        <p:nvCxnSpPr>
          <p:cNvPr id="24" name="Přímá spojovací čára 23"/>
          <p:cNvCxnSpPr/>
          <p:nvPr/>
        </p:nvCxnSpPr>
        <p:spPr>
          <a:xfrm flipV="1">
            <a:off x="3347864" y="5229200"/>
            <a:ext cx="12961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ovéPole 24"/>
          <p:cNvSpPr txBox="1"/>
          <p:nvPr/>
        </p:nvSpPr>
        <p:spPr>
          <a:xfrm>
            <a:off x="4932040" y="5157192"/>
            <a:ext cx="7697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200" dirty="0" smtClean="0">
                <a:solidFill>
                  <a:srgbClr val="FF0000"/>
                </a:solidFill>
              </a:rPr>
              <a:t>Uhry</a:t>
            </a:r>
            <a:endParaRPr lang="cs-CZ" sz="2200" dirty="0">
              <a:solidFill>
                <a:srgbClr val="FF0000"/>
              </a:solidFill>
            </a:endParaRPr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8" grpId="0"/>
      <p:bldP spid="20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</a:rPr>
              <a:t>CITACE</a:t>
            </a:r>
            <a:endParaRPr lang="cs-CZ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b="1" dirty="0" smtClean="0">
                <a:solidFill>
                  <a:schemeClr val="bg2">
                    <a:lumMod val="10000"/>
                  </a:schemeClr>
                </a:solidFill>
              </a:rPr>
              <a:t>1. </a:t>
            </a:r>
            <a:r>
              <a:rPr lang="cs-CZ" dirty="0" smtClean="0"/>
              <a:t>LONGBOW4U. </a:t>
            </a:r>
            <a:r>
              <a:rPr lang="cs-CZ" i="1" dirty="0" err="1" smtClean="0"/>
              <a:t>Wikimedia</a:t>
            </a:r>
            <a:r>
              <a:rPr lang="cs-CZ" i="1" dirty="0" smtClean="0"/>
              <a:t> </a:t>
            </a:r>
            <a:r>
              <a:rPr lang="cs-CZ" i="1" dirty="0" err="1" smtClean="0"/>
              <a:t>Commons</a:t>
            </a:r>
            <a:r>
              <a:rPr lang="cs-CZ" dirty="0" smtClean="0"/>
              <a:t> [online]. [cit. 15.9.2012]. Dostupný na WWW: &lt;</a:t>
            </a:r>
            <a:r>
              <a:rPr lang="cs-CZ" dirty="0" err="1" smtClean="0"/>
              <a:t>ttp</a:t>
            </a:r>
            <a:r>
              <a:rPr lang="cs-CZ" dirty="0" smtClean="0"/>
              <a:t>://</a:t>
            </a:r>
            <a:r>
              <a:rPr lang="cs-CZ" dirty="0" err="1" smtClean="0"/>
              <a:t>cs.wikipedia.org</a:t>
            </a:r>
            <a:r>
              <a:rPr lang="cs-CZ" dirty="0" smtClean="0"/>
              <a:t>/</a:t>
            </a:r>
            <a:r>
              <a:rPr lang="cs-CZ" dirty="0" err="1" smtClean="0"/>
              <a:t>wiki</a:t>
            </a:r>
            <a:r>
              <a:rPr lang="cs-CZ" dirty="0" smtClean="0"/>
              <a:t>/Soubor:</a:t>
            </a:r>
            <a:r>
              <a:rPr lang="cs-CZ" dirty="0" err="1" smtClean="0"/>
              <a:t>Hildesheim</a:t>
            </a:r>
            <a:r>
              <a:rPr lang="cs-CZ" dirty="0" smtClean="0"/>
              <a:t>-St_</a:t>
            </a:r>
            <a:r>
              <a:rPr lang="cs-CZ" dirty="0" err="1" smtClean="0"/>
              <a:t>Michaels</a:t>
            </a:r>
            <a:r>
              <a:rPr lang="cs-CZ" dirty="0" smtClean="0"/>
              <a:t>_</a:t>
            </a:r>
            <a:r>
              <a:rPr lang="cs-CZ" dirty="0" err="1" smtClean="0"/>
              <a:t>Church.Crypt.of.Bernward.JPG</a:t>
            </a:r>
            <a:r>
              <a:rPr lang="cs-CZ" dirty="0" smtClean="0"/>
              <a:t>&gt;.</a:t>
            </a:r>
          </a:p>
          <a:p>
            <a:r>
              <a:rPr lang="cs-CZ" b="1" dirty="0" smtClean="0">
                <a:solidFill>
                  <a:schemeClr val="bg2">
                    <a:lumMod val="10000"/>
                  </a:schemeClr>
                </a:solidFill>
              </a:rPr>
              <a:t>2. </a:t>
            </a:r>
            <a:r>
              <a:rPr lang="cs-CZ" dirty="0" smtClean="0"/>
              <a:t>AUTOR NEZNÁMÝ. </a:t>
            </a:r>
            <a:r>
              <a:rPr lang="cs-CZ" i="1" dirty="0" err="1" smtClean="0"/>
              <a:t>Wikimedia</a:t>
            </a:r>
            <a:r>
              <a:rPr lang="cs-CZ" i="1" dirty="0" smtClean="0"/>
              <a:t> </a:t>
            </a:r>
            <a:r>
              <a:rPr lang="cs-CZ" i="1" dirty="0" err="1" smtClean="0"/>
              <a:t>Commons</a:t>
            </a:r>
            <a:r>
              <a:rPr lang="cs-CZ" dirty="0" smtClean="0"/>
              <a:t> [online]. [cit. 15.9.2012]. Dostupný na WWW: &lt;http://cs.wikipedia.org/wiki/Soubor:Frederick_I,_Holy_Roman_Emperor.jpg&gt;.</a:t>
            </a:r>
          </a:p>
          <a:p>
            <a:r>
              <a:rPr lang="cs-CZ" b="1" dirty="0" smtClean="0">
                <a:solidFill>
                  <a:schemeClr val="bg2">
                    <a:lumMod val="10000"/>
                  </a:schemeClr>
                </a:solidFill>
              </a:rPr>
              <a:t>3. </a:t>
            </a:r>
            <a:r>
              <a:rPr lang="cs-CZ" dirty="0" smtClean="0"/>
              <a:t>AUTOR ANONYMNÍ. </a:t>
            </a:r>
            <a:r>
              <a:rPr lang="cs-CZ" i="1" dirty="0" err="1" smtClean="0"/>
              <a:t>Wikimedia</a:t>
            </a:r>
            <a:r>
              <a:rPr lang="cs-CZ" i="1" dirty="0" smtClean="0"/>
              <a:t> </a:t>
            </a:r>
            <a:r>
              <a:rPr lang="cs-CZ" i="1" dirty="0" err="1" smtClean="0"/>
              <a:t>Commons</a:t>
            </a:r>
            <a:r>
              <a:rPr lang="cs-CZ" dirty="0" smtClean="0"/>
              <a:t> [online]. [cit. 15.9.2012]. Dostupný na WWW: &lt;http://cs.wikipedia.org/wiki/Soubor:Fridrich2-paris.jpg&gt;.</a:t>
            </a:r>
          </a:p>
          <a:p>
            <a:r>
              <a:rPr lang="cs-CZ" b="1" dirty="0" smtClean="0">
                <a:solidFill>
                  <a:schemeClr val="bg2">
                    <a:lumMod val="10000"/>
                  </a:schemeClr>
                </a:solidFill>
              </a:rPr>
              <a:t>4. </a:t>
            </a:r>
            <a:r>
              <a:rPr lang="cs-CZ" dirty="0" smtClean="0"/>
              <a:t>AUTOR NEZNÁMÝ. </a:t>
            </a:r>
            <a:r>
              <a:rPr lang="cs-CZ" i="1" dirty="0" err="1" smtClean="0"/>
              <a:t>Wikimedia</a:t>
            </a:r>
            <a:r>
              <a:rPr lang="cs-CZ" i="1" dirty="0" smtClean="0"/>
              <a:t> </a:t>
            </a:r>
            <a:r>
              <a:rPr lang="cs-CZ" i="1" dirty="0" err="1" smtClean="0"/>
              <a:t>Commons</a:t>
            </a:r>
            <a:r>
              <a:rPr lang="cs-CZ" dirty="0" smtClean="0"/>
              <a:t> [online]. [cit. 15.9.2012]. Dostupný na WWW: &lt;http://cs.wikipedia.org/wiki/Soubor:Balduineum_Wahl_Heinrich_VII.jpg&gt;.</a:t>
            </a:r>
          </a:p>
          <a:p>
            <a:r>
              <a:rPr lang="cs-CZ" b="1" dirty="0" smtClean="0">
                <a:solidFill>
                  <a:schemeClr val="bg2">
                    <a:lumMod val="10000"/>
                  </a:schemeClr>
                </a:solidFill>
              </a:rPr>
              <a:t>5. </a:t>
            </a:r>
            <a:r>
              <a:rPr lang="cs-CZ" dirty="0" smtClean="0"/>
              <a:t>ALIGHIERI, Dante. </a:t>
            </a:r>
            <a:r>
              <a:rPr lang="cs-CZ" i="1" dirty="0" err="1" smtClean="0"/>
              <a:t>wikipedie</a:t>
            </a:r>
            <a:r>
              <a:rPr lang="cs-CZ" dirty="0" smtClean="0"/>
              <a:t> [online]. [cit. 15.9.2012]. Dostupný na WWW: &lt;http://cs.wikipedia.org/wiki/Jind%C5%99ich_VII._Lucembursk%C3%BD&gt;. </a:t>
            </a:r>
            <a:endParaRPr lang="cs-CZ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16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b="1" dirty="0" smtClean="0"/>
              <a:t>NÁZEV ŠKOLY:</a:t>
            </a:r>
            <a:endParaRPr lang="cs-CZ" dirty="0" smtClean="0"/>
          </a:p>
          <a:p>
            <a:r>
              <a:rPr lang="cs-CZ" dirty="0" smtClean="0"/>
              <a:t>Gymnázium Františka Živného, Bohumín, Jana </a:t>
            </a:r>
            <a:r>
              <a:rPr lang="cs-CZ" dirty="0" err="1" smtClean="0"/>
              <a:t>Palacha</a:t>
            </a:r>
            <a:r>
              <a:rPr lang="cs-CZ" dirty="0" smtClean="0"/>
              <a:t> 794, příspěvková organizace</a:t>
            </a:r>
          </a:p>
          <a:p>
            <a:r>
              <a:rPr lang="cs-CZ" b="1" dirty="0" smtClean="0"/>
              <a:t>VZDĚLÁVACÍ OBLAST:</a:t>
            </a:r>
            <a:endParaRPr lang="cs-CZ" dirty="0" smtClean="0"/>
          </a:p>
          <a:p>
            <a:r>
              <a:rPr lang="cs-CZ" dirty="0" smtClean="0"/>
              <a:t>Člověk a společnost</a:t>
            </a:r>
          </a:p>
          <a:p>
            <a:r>
              <a:rPr lang="cs-CZ" b="1" dirty="0" smtClean="0"/>
              <a:t>VZDĚLÁVACÍ OBOR:</a:t>
            </a:r>
            <a:endParaRPr lang="cs-CZ" dirty="0" smtClean="0"/>
          </a:p>
          <a:p>
            <a:r>
              <a:rPr lang="cs-CZ" dirty="0" smtClean="0"/>
              <a:t>Dějepis pro 2. ročník SŠ</a:t>
            </a:r>
            <a:endParaRPr lang="cs-CZ" dirty="0" smtClean="0"/>
          </a:p>
          <a:p>
            <a:r>
              <a:rPr lang="cs-CZ" b="1" dirty="0" smtClean="0"/>
              <a:t>TÉMA:</a:t>
            </a:r>
            <a:endParaRPr lang="cs-CZ" dirty="0" smtClean="0"/>
          </a:p>
          <a:p>
            <a:r>
              <a:rPr lang="cs-CZ" dirty="0" smtClean="0"/>
              <a:t>Vývoj Německa</a:t>
            </a:r>
          </a:p>
          <a:p>
            <a:r>
              <a:rPr lang="cs-CZ" b="1" dirty="0" smtClean="0"/>
              <a:t>AUTOR:</a:t>
            </a:r>
            <a:endParaRPr lang="cs-CZ" dirty="0" smtClean="0"/>
          </a:p>
          <a:p>
            <a:r>
              <a:rPr lang="cs-CZ" dirty="0" smtClean="0"/>
              <a:t>Mgr. Romana Davidová</a:t>
            </a:r>
          </a:p>
          <a:p>
            <a:r>
              <a:rPr lang="cs-CZ" b="1" dirty="0" smtClean="0"/>
              <a:t>DATUM:</a:t>
            </a:r>
            <a:endParaRPr lang="cs-CZ" dirty="0" smtClean="0"/>
          </a:p>
          <a:p>
            <a:r>
              <a:rPr lang="cs-CZ" dirty="0" smtClean="0"/>
              <a:t>15. 10. 2012</a:t>
            </a:r>
          </a:p>
          <a:p>
            <a:r>
              <a:rPr lang="cs-CZ" b="1" dirty="0" smtClean="0"/>
              <a:t>NÁZEV A ČÍSLO PROJEKTU:</a:t>
            </a:r>
            <a:endParaRPr lang="cs-CZ" dirty="0" smtClean="0"/>
          </a:p>
          <a:p>
            <a:r>
              <a:rPr lang="cs-CZ" dirty="0" smtClean="0"/>
              <a:t>Učíme se pro život v 21. století</a:t>
            </a:r>
          </a:p>
          <a:p>
            <a:r>
              <a:rPr lang="cs-CZ" dirty="0" smtClean="0"/>
              <a:t>CZ.1.07/1.5.00/34.0629</a:t>
            </a:r>
          </a:p>
          <a:p>
            <a:r>
              <a:rPr lang="cs-CZ" b="1" dirty="0" smtClean="0"/>
              <a:t>OZNAČENÍ VÝUKOVÉHO MATERIÁLU:</a:t>
            </a:r>
            <a:endParaRPr lang="cs-CZ" dirty="0" smtClean="0"/>
          </a:p>
          <a:p>
            <a:r>
              <a:rPr lang="cs-CZ" dirty="0" smtClean="0"/>
              <a:t>VY_32_INOVACE_D.DA.04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2</a:t>
            </a:fld>
            <a:endParaRPr lang="cs-CZ"/>
          </a:p>
        </p:txBody>
      </p:sp>
      <p:pic>
        <p:nvPicPr>
          <p:cNvPr id="1026" name="Picture 2" descr="C:\Users\uživatel\Desktop\DUMY\materiály\logo šablon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6632"/>
            <a:ext cx="8286750" cy="1314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tx1"/>
                </a:solidFill>
              </a:rPr>
              <a:t>Anotace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cs-CZ" dirty="0" smtClean="0"/>
              <a:t>Studenti se prostřednictvím prezentace seznámí se základními fakty týkajícími se vzniku a vývoje německých oblastí ve středověku a jednotlivými významnými dynastiemi majícími vliv na tento vývoj. Na základě citátu ze středověkého textu se pokusí o jeho interpretaci a v závěru se v rámci opakování snaží najít chyby v uvedeném textu (možno použít v multimediální nebo počítačové učebně či využít interaktivní tabuli).</a:t>
            </a:r>
          </a:p>
          <a:p>
            <a:pPr algn="just"/>
            <a:r>
              <a:rPr lang="cs-CZ" dirty="0" smtClean="0"/>
              <a:t>Forma výuky: hromadná, individualizovaná.</a:t>
            </a:r>
          </a:p>
          <a:p>
            <a:pPr algn="just"/>
            <a:r>
              <a:rPr lang="cs-CZ" dirty="0" smtClean="0"/>
              <a:t>Převládající klíčové kompetence: kompetence k učení, kompetence k řešení problémů. </a:t>
            </a:r>
          </a:p>
          <a:p>
            <a:pPr algn="just"/>
            <a: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Vazba na ŠVP. Školní vzdělávací program pro čtyřleté gymnázium – učební osnovy DĚJEPIS – 2. ročník </a:t>
            </a:r>
            <a:r>
              <a:rPr lang="cs-CZ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</a:t>
            </a:r>
            <a:r>
              <a:rPr lang="cs-CZ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Vrcholný středověk.</a:t>
            </a:r>
            <a:endParaRPr lang="cs-CZ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/>
            <a:endParaRPr lang="cs-CZ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</a:rPr>
              <a:t>ROZPAD VÝCHODOFRANCKÉ ŘÍŠE</a:t>
            </a:r>
            <a:endParaRPr lang="cs-CZ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cs-CZ" b="1" dirty="0" smtClean="0">
                <a:solidFill>
                  <a:schemeClr val="bg2">
                    <a:lumMod val="10000"/>
                  </a:schemeClr>
                </a:solidFill>
              </a:rPr>
              <a:t>V 9. století se Východofrancká říše rozpadla na pět samostatných vévodství (Sasko, Fransko, Bavorsko, Švábsko, Lotrinsko).</a:t>
            </a:r>
          </a:p>
          <a:p>
            <a:pPr algn="just"/>
            <a:r>
              <a:rPr lang="cs-CZ" b="1" dirty="0" smtClean="0">
                <a:solidFill>
                  <a:schemeClr val="bg2">
                    <a:lumMod val="10000"/>
                  </a:schemeClr>
                </a:solidFill>
              </a:rPr>
              <a:t>Najděte tato území na mapě a uveďte, hlavní města.</a:t>
            </a:r>
          </a:p>
          <a:p>
            <a:pPr algn="just"/>
            <a:r>
              <a:rPr lang="cs-CZ" b="1" dirty="0" smtClean="0">
                <a:solidFill>
                  <a:schemeClr val="bg2">
                    <a:lumMod val="10000"/>
                  </a:schemeClr>
                </a:solidFill>
              </a:rPr>
              <a:t>Postupně docházelo opět ke spojování pod nadvládou jednotlivých částí (záleželo na schopnosti jednotlivých panovníků).</a:t>
            </a:r>
            <a:endParaRPr lang="cs-CZ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</a:rPr>
              <a:t>SASKÁ  DYNASTIE (ROD LIUDOLFOVCŮ)</a:t>
            </a:r>
            <a:endParaRPr lang="cs-CZ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u="sng" dirty="0" smtClean="0">
                <a:solidFill>
                  <a:schemeClr val="bg2">
                    <a:lumMod val="10000"/>
                  </a:schemeClr>
                </a:solidFill>
              </a:rPr>
              <a:t>JINDŘICH I.</a:t>
            </a:r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800" b="1" u="sng" dirty="0" smtClean="0">
                <a:solidFill>
                  <a:schemeClr val="bg2">
                    <a:lumMod val="10000"/>
                  </a:schemeClr>
                </a:solidFill>
              </a:rPr>
              <a:t>PTÁČNÍK</a:t>
            </a:r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– počátkem 10. století opět sjednotil území.</a:t>
            </a:r>
          </a:p>
          <a:p>
            <a:pPr algn="just"/>
            <a:r>
              <a:rPr lang="cs-CZ" sz="2800" b="1" u="sng" dirty="0" smtClean="0">
                <a:solidFill>
                  <a:schemeClr val="bg2">
                    <a:lumMod val="10000"/>
                  </a:schemeClr>
                </a:solidFill>
              </a:rPr>
              <a:t>OTA I. </a:t>
            </a:r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– korunován za císaře, založil Svatou říši římskou národa německého (do říše začleněn i český stát, císaři se stávali němečtí králové po podniknutí korunovační jízdy do Říma),</a:t>
            </a:r>
            <a:endParaRPr lang="cs-CZ" sz="19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4" algn="just"/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- roku 955 spolu s českým knížetem Boleslavem porazil Maďary na řece Lechu.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800" b="1" u="sng" dirty="0" smtClean="0">
                <a:solidFill>
                  <a:schemeClr val="bg2">
                    <a:lumMod val="10000"/>
                  </a:schemeClr>
                </a:solidFill>
              </a:rPr>
              <a:t>OTA III.</a:t>
            </a:r>
            <a:endParaRPr lang="cs-CZ" sz="2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Vnuk Oty I.</a:t>
            </a:r>
          </a:p>
          <a:p>
            <a:r>
              <a:rPr lang="cs-CZ" sz="2800" b="1" dirty="0" err="1" smtClean="0">
                <a:solidFill>
                  <a:schemeClr val="bg2">
                    <a:lumMod val="10000"/>
                  </a:schemeClr>
                </a:solidFill>
              </a:rPr>
              <a:t>Přivrženec</a:t>
            </a:r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 církevních reforem.</a:t>
            </a:r>
          </a:p>
          <a:p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Přítel svatého Vojtěcha.</a:t>
            </a:r>
          </a:p>
          <a:p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Období tzv. otonské renesance  (vliv byzantské říše).</a:t>
            </a:r>
          </a:p>
        </p:txBody>
      </p:sp>
      <p:pic>
        <p:nvPicPr>
          <p:cNvPr id="8" name="Zástupný symbol pro obsah 7" descr="800px-Hildesheim-St_Michaels_Church.Crypt.of.Bernwar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33829" y="1772816"/>
            <a:ext cx="4605371" cy="3454028"/>
          </a:xfr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8532440" y="530120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</a:rPr>
              <a:t>FRANCKÁ  DYNASTIE</a:t>
            </a:r>
            <a:endParaRPr lang="cs-CZ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u="sng" dirty="0" smtClean="0">
                <a:solidFill>
                  <a:schemeClr val="bg2">
                    <a:lumMod val="10000"/>
                  </a:schemeClr>
                </a:solidFill>
              </a:rPr>
              <a:t>JINDŘICH IV. </a:t>
            </a:r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– vleklý spor s papežem Řehořem VII. o investituru.</a:t>
            </a:r>
          </a:p>
          <a:p>
            <a:pPr algn="just"/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Za pomoc v tomto sporu získal český kníže Vratislav II. roku 1085 královský titul.</a:t>
            </a:r>
          </a:p>
          <a:p>
            <a:pPr algn="just"/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Spor skončil za jeho nástupců kompromisním mírem (1122 konkordát wormský).</a:t>
            </a:r>
          </a:p>
          <a:p>
            <a:pPr algn="just"/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Najděte na internetu jeho obsah.</a:t>
            </a:r>
            <a:endParaRPr lang="cs-CZ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bg2">
                    <a:lumMod val="25000"/>
                  </a:schemeClr>
                </a:solidFill>
              </a:rPr>
              <a:t>ŠTAUFSKÁ DYNASTIE (Švábsko)</a:t>
            </a:r>
            <a:endParaRPr lang="cs-CZ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Celé 12. století je naplněno bojem dvou rodů – </a:t>
            </a:r>
            <a:r>
              <a:rPr lang="cs-CZ" sz="2800" b="1" u="sng" dirty="0" err="1" smtClean="0">
                <a:solidFill>
                  <a:schemeClr val="bg2">
                    <a:lumMod val="10000"/>
                  </a:schemeClr>
                </a:solidFill>
              </a:rPr>
              <a:t>Štaufů</a:t>
            </a:r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 (usilují o moc v Itálii, o posílení císařské moci, příznivci se nazývají GHIBELLINI) a </a:t>
            </a:r>
            <a:r>
              <a:rPr lang="cs-CZ" sz="2800" b="1" u="sng" dirty="0" err="1" smtClean="0">
                <a:solidFill>
                  <a:schemeClr val="bg2">
                    <a:lumMod val="10000"/>
                  </a:schemeClr>
                </a:solidFill>
              </a:rPr>
              <a:t>Welfů</a:t>
            </a:r>
            <a:r>
              <a:rPr lang="cs-CZ" sz="2800" b="1" u="sng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3200" b="1" dirty="0" smtClean="0">
                <a:solidFill>
                  <a:schemeClr val="bg2">
                    <a:lumMod val="10000"/>
                  </a:schemeClr>
                </a:solidFill>
              </a:rPr>
              <a:t>(usilují o spolupráci s papežem).</a:t>
            </a:r>
            <a:endParaRPr lang="cs-CZ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bg2">
                    <a:lumMod val="25000"/>
                  </a:schemeClr>
                </a:solidFill>
              </a:rPr>
              <a:t>FRIDRICH I.BARBARROSA</a:t>
            </a:r>
            <a:endParaRPr lang="cs-CZ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Většinu života prožil bojem v Itálii (snaha podmanit si jednotlivá města, řešit vztah s papežem a papežské schizma).</a:t>
            </a:r>
          </a:p>
          <a:p>
            <a:r>
              <a:rPr lang="cs-CZ" sz="2800" b="1" dirty="0" smtClean="0">
                <a:solidFill>
                  <a:schemeClr val="bg2">
                    <a:lumMod val="10000"/>
                  </a:schemeClr>
                </a:solidFill>
              </a:rPr>
              <a:t>Za pomoc při podrobování Modeny udělil českému knížeti Vladislavovi II. roku 1158 královský titul).</a:t>
            </a:r>
            <a:endParaRPr lang="cs-CZ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Zástupný symbol pro obsah 4" descr="Frederick_I,_Holy_Roman_Empero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772816"/>
            <a:ext cx="3432146" cy="4118575"/>
          </a:xfr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C113-47B3-44C4-A84C-4AFCA356897C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8532440" y="58052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149</TotalTime>
  <Words>904</Words>
  <Application>Microsoft Office PowerPoint</Application>
  <PresentationFormat>Předvádění na obrazovce (4:3)</PresentationFormat>
  <Paragraphs>117</Paragraphs>
  <Slides>16</Slides>
  <Notes>14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Administrativní</vt:lpstr>
      <vt:lpstr>VÝVOJ NĚMECKA</vt:lpstr>
      <vt:lpstr>Prezentace aplikace PowerPoint</vt:lpstr>
      <vt:lpstr>Anotace</vt:lpstr>
      <vt:lpstr>ROZPAD VÝCHODOFRANCKÉ ŘÍŠE</vt:lpstr>
      <vt:lpstr>SASKÁ  DYNASTIE (ROD LIUDOLFOVCŮ)</vt:lpstr>
      <vt:lpstr>Prezentace aplikace PowerPoint</vt:lpstr>
      <vt:lpstr>FRANCKÁ  DYNASTIE</vt:lpstr>
      <vt:lpstr>ŠTAUFSKÁ DYNASTIE (Švábsko)</vt:lpstr>
      <vt:lpstr>FRIDRICH I.BARBARROSA</vt:lpstr>
      <vt:lpstr>FRIDRICH II.</vt:lpstr>
      <vt:lpstr>DALŠÍ VÝVOJ</vt:lpstr>
      <vt:lpstr>Vyhledejte na základě vyobrazených erbů, kdo prováděl volbu římského císaře.</vt:lpstr>
      <vt:lpstr>LUCEMBURSKÁ DYNASTIE</vt:lpstr>
      <vt:lpstr>KAREL IV.</vt:lpstr>
      <vt:lpstr>Oprav chyby</vt:lpstr>
      <vt:lpstr>CITACE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VÝVOJ NĚMECKA</dc:title>
  <dc:creator>Zuzka</dc:creator>
  <cp:lastModifiedBy>Konetzná Magda</cp:lastModifiedBy>
  <cp:revision>10</cp:revision>
  <dcterms:created xsi:type="dcterms:W3CDTF">2012-09-15T15:44:37Z</dcterms:created>
  <dcterms:modified xsi:type="dcterms:W3CDTF">2012-12-20T06:53:22Z</dcterms:modified>
</cp:coreProperties>
</file>