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a.livinghistory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</a:rPr>
              <a:t>Velká Morava</a:t>
            </a:r>
            <a:endParaRPr lang="cs-CZ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Zástupný symbol pro obrázek 7" descr="Central_europe_9th_century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576" r="2576"/>
          <a:stretch>
            <a:fillRect/>
          </a:stretch>
        </p:blipFill>
        <p:spPr/>
      </p:pic>
      <p:sp>
        <p:nvSpPr>
          <p:cNvPr id="3" name="Podnadpis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Nejstarší státní útvar na našem území</a:t>
            </a:r>
            <a:endParaRPr lang="cs-CZ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971600" y="4725144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Citace</a:t>
            </a:r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1. POKO. </a:t>
            </a:r>
            <a:r>
              <a:rPr lang="cs-CZ" sz="2400" i="1" dirty="0" err="1" smtClean="0">
                <a:solidFill>
                  <a:schemeClr val="accent2">
                    <a:lumMod val="50000"/>
                  </a:schemeClr>
                </a:solidFill>
              </a:rPr>
              <a:t>Wikimedia</a:t>
            </a:r>
            <a:r>
              <a:rPr lang="cs-CZ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cs-CZ" sz="2400" i="1" dirty="0" err="1" smtClean="0">
                <a:solidFill>
                  <a:schemeClr val="accent2">
                    <a:lumMod val="50000"/>
                  </a:schemeClr>
                </a:solidFill>
              </a:rPr>
              <a:t>Commons</a:t>
            </a: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 [online]. [cit. 28.10.2012]. Dostupný na WWW: &lt;http://cs.wikipedia.org/wiki/Soubor:Nitra_moravia_833-cs.png&gt; 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2. CREATOR:DRAGOVIT. </a:t>
            </a:r>
            <a:r>
              <a:rPr lang="cs-CZ" sz="2400" i="1" dirty="0" err="1" smtClean="0">
                <a:solidFill>
                  <a:schemeClr val="accent2">
                    <a:lumMod val="50000"/>
                  </a:schemeClr>
                </a:solidFill>
              </a:rPr>
              <a:t>Wikimedia</a:t>
            </a:r>
            <a:r>
              <a:rPr lang="cs-CZ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cs-CZ" sz="2400" i="1" dirty="0" err="1" smtClean="0">
                <a:solidFill>
                  <a:schemeClr val="accent2">
                    <a:lumMod val="50000"/>
                  </a:schemeClr>
                </a:solidFill>
              </a:rPr>
              <a:t>Commons</a:t>
            </a: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 [online]. [cit. 28.10.2012]. Dostupný na WWW: &lt; http://cs.wikipedia.org/wiki/Soubor:K%C5%99%C3%AD%C5%BE_z_Mikul%C4%8Dic.png&gt;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TANKRED. </a:t>
            </a:r>
            <a:r>
              <a:rPr lang="en-US" sz="2400" i="1" dirty="0" smtClean="0">
                <a:solidFill>
                  <a:schemeClr val="accent2">
                    <a:lumMod val="50000"/>
                  </a:schemeClr>
                </a:solidFill>
              </a:rPr>
              <a:t>Wikimedia Commons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[online]. [cit. 28.10.2012].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Dostupný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na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WWW: &lt;http://cs.wikipedia.org/wiki/Soubor:Central_europe_9th_century.png&gt;</a:t>
            </a:r>
            <a:endParaRPr lang="cs-CZ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b="1" dirty="0" smtClean="0"/>
              <a:t>NÁZEV ŠKOLY:</a:t>
            </a:r>
            <a:endParaRPr lang="cs-CZ" dirty="0" smtClean="0"/>
          </a:p>
          <a:p>
            <a:r>
              <a:rPr lang="cs-CZ" dirty="0" smtClean="0"/>
              <a:t>Gymnázium Františka Živného, Bohumín, Jana </a:t>
            </a:r>
            <a:r>
              <a:rPr lang="cs-CZ" dirty="0" err="1" smtClean="0"/>
              <a:t>Palacha</a:t>
            </a:r>
            <a:r>
              <a:rPr lang="cs-CZ" dirty="0" smtClean="0"/>
              <a:t> 794, příspěvková organizace</a:t>
            </a:r>
          </a:p>
          <a:p>
            <a:r>
              <a:rPr lang="cs-CZ" b="1" dirty="0" smtClean="0"/>
              <a:t>VZDĚLÁVACÍ OBLAST:</a:t>
            </a:r>
            <a:endParaRPr lang="cs-CZ" dirty="0" smtClean="0"/>
          </a:p>
          <a:p>
            <a:r>
              <a:rPr lang="cs-CZ" dirty="0" smtClean="0"/>
              <a:t>Člověk a společnost</a:t>
            </a:r>
          </a:p>
          <a:p>
            <a:r>
              <a:rPr lang="cs-CZ" b="1" dirty="0" smtClean="0"/>
              <a:t>VZDĚLÁVACÍ OBOR:</a:t>
            </a:r>
            <a:endParaRPr lang="cs-CZ" dirty="0" smtClean="0"/>
          </a:p>
          <a:p>
            <a:r>
              <a:rPr lang="cs-CZ" dirty="0" smtClean="0"/>
              <a:t>Dějepis pro 7. ročník ZŠ a odpovídající ročník </a:t>
            </a:r>
            <a:r>
              <a:rPr lang="cs-CZ" smtClean="0"/>
              <a:t>víceletých gymnázií</a:t>
            </a:r>
            <a:endParaRPr lang="cs-CZ" dirty="0" smtClean="0"/>
          </a:p>
          <a:p>
            <a:r>
              <a:rPr lang="cs-CZ" b="1" dirty="0" smtClean="0"/>
              <a:t>TÉMA:</a:t>
            </a:r>
            <a:endParaRPr lang="cs-CZ" dirty="0" smtClean="0"/>
          </a:p>
          <a:p>
            <a:r>
              <a:rPr lang="cs-CZ" dirty="0" smtClean="0"/>
              <a:t>Velká Morava</a:t>
            </a:r>
          </a:p>
          <a:p>
            <a:r>
              <a:rPr lang="cs-CZ" b="1" dirty="0" smtClean="0"/>
              <a:t>AUTOR:</a:t>
            </a:r>
            <a:endParaRPr lang="cs-CZ" dirty="0" smtClean="0"/>
          </a:p>
          <a:p>
            <a:r>
              <a:rPr lang="cs-CZ" dirty="0" smtClean="0"/>
              <a:t>Mgr. Romana Davidová</a:t>
            </a:r>
          </a:p>
          <a:p>
            <a:r>
              <a:rPr lang="cs-CZ" b="1" dirty="0" smtClean="0"/>
              <a:t>DATUM:</a:t>
            </a:r>
            <a:endParaRPr lang="cs-CZ" dirty="0" smtClean="0"/>
          </a:p>
          <a:p>
            <a:r>
              <a:rPr lang="cs-CZ" dirty="0" smtClean="0"/>
              <a:t>4. 11. 2012</a:t>
            </a:r>
          </a:p>
          <a:p>
            <a:r>
              <a:rPr lang="cs-CZ" b="1" dirty="0" smtClean="0"/>
              <a:t>NÁZEV A ČÍSLO PROJEKTU:</a:t>
            </a:r>
            <a:endParaRPr lang="cs-CZ" dirty="0" smtClean="0"/>
          </a:p>
          <a:p>
            <a:r>
              <a:rPr lang="cs-CZ" dirty="0" smtClean="0"/>
              <a:t>Učíme se pro život v 21. století</a:t>
            </a:r>
          </a:p>
          <a:p>
            <a:r>
              <a:rPr lang="cs-CZ" dirty="0" smtClean="0"/>
              <a:t>CZ.1.07/1.5.00/34.0629</a:t>
            </a:r>
          </a:p>
          <a:p>
            <a:r>
              <a:rPr lang="cs-CZ" b="1" dirty="0" smtClean="0"/>
              <a:t>OZNAČENÍ VÝUKOVÉHO MATERIÁLU:</a:t>
            </a:r>
            <a:endParaRPr lang="cs-CZ" dirty="0" smtClean="0"/>
          </a:p>
          <a:p>
            <a:r>
              <a:rPr lang="cs-CZ" dirty="0" smtClean="0"/>
              <a:t>VY_32_INOVACE_D.DA.09</a:t>
            </a:r>
          </a:p>
          <a:p>
            <a:endParaRPr lang="cs-CZ" dirty="0"/>
          </a:p>
        </p:txBody>
      </p:sp>
      <p:pic>
        <p:nvPicPr>
          <p:cNvPr id="4" name="Picture 2" descr="C:\Users\uživatel\Desktop\DUMY\materiály\logo šab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8286750" cy="13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</a:rPr>
              <a:t>Anotace</a:t>
            </a:r>
            <a:endParaRPr lang="cs-CZ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sz="3100" dirty="0" smtClean="0">
                <a:solidFill>
                  <a:schemeClr val="accent2">
                    <a:lumMod val="50000"/>
                  </a:schemeClr>
                </a:solidFill>
              </a:rPr>
              <a:t>Studenti si prostřednictvím prezentace osvojí základní informace týkající se nejstaršího středověkého útvaru na našem území, tzv. Velké Moravy. V závěrečné samostatné práci vyhledají další informace týkající se tohoto období. (Při práci možno využít multimediální nebo počítačovou učebnu, specializovanou učebnu dějepisu…)</a:t>
            </a:r>
          </a:p>
          <a:p>
            <a:pPr algn="just"/>
            <a:r>
              <a:rPr lang="cs-CZ" sz="3100" dirty="0" smtClean="0">
                <a:solidFill>
                  <a:schemeClr val="accent2">
                    <a:lumMod val="50000"/>
                  </a:schemeClr>
                </a:solidFill>
              </a:rPr>
              <a:t>Forma výuky: hromadná, individualizovaná.</a:t>
            </a:r>
          </a:p>
          <a:p>
            <a:pPr algn="just"/>
            <a:r>
              <a:rPr lang="cs-CZ" sz="3100" dirty="0" smtClean="0">
                <a:solidFill>
                  <a:schemeClr val="accent2">
                    <a:lumMod val="50000"/>
                  </a:schemeClr>
                </a:solidFill>
              </a:rPr>
              <a:t>Převládající klíčové kompetence: kompetence k učení, kompetence k řešení problémů.</a:t>
            </a:r>
          </a:p>
          <a:p>
            <a:pPr algn="just"/>
            <a:r>
              <a:rPr lang="cs-CZ" sz="2800" dirty="0">
                <a:solidFill>
                  <a:schemeClr val="accent2">
                    <a:lumMod val="50000"/>
                  </a:schemeClr>
                </a:solidFill>
              </a:rPr>
              <a:t>Vazba na </a:t>
            </a:r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ŠVP: Školní </a:t>
            </a:r>
            <a:r>
              <a:rPr lang="cs-CZ" sz="2800" dirty="0">
                <a:solidFill>
                  <a:schemeClr val="accent2">
                    <a:lumMod val="50000"/>
                  </a:schemeClr>
                </a:solidFill>
              </a:rPr>
              <a:t>vzdělávací program pro osmileté gymnázium – část A – nižší gymnázium - učební osnovy DĚJEPIS – sekunda – Křesťanství a středověká Evropa</a:t>
            </a:r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cs-CZ" sz="31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</a:rPr>
              <a:t>Vznik Velké Moravy</a:t>
            </a:r>
            <a:endParaRPr lang="cs-C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Základem byla dvě knížectví:</a:t>
            </a:r>
          </a:p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Moravské</a:t>
            </a:r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 – pod nadvládou knížete </a:t>
            </a:r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Mojmíra,</a:t>
            </a:r>
          </a:p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Nitranské </a:t>
            </a:r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– ovládá kníže </a:t>
            </a:r>
            <a:r>
              <a:rPr lang="cs-CZ" b="1" dirty="0" err="1" smtClean="0">
                <a:solidFill>
                  <a:schemeClr val="accent2">
                    <a:lumMod val="50000"/>
                  </a:schemeClr>
                </a:solidFill>
              </a:rPr>
              <a:t>Pribina</a:t>
            </a:r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5" name="Zástupný symbol pro obsah 4" descr="Nitra_moravia_833-c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1692701"/>
            <a:ext cx="3657600" cy="4326673"/>
          </a:xfrm>
        </p:spPr>
      </p:pic>
      <p:sp>
        <p:nvSpPr>
          <p:cNvPr id="6" name="TextovéPole 5"/>
          <p:cNvSpPr txBox="1"/>
          <p:nvPr/>
        </p:nvSpPr>
        <p:spPr>
          <a:xfrm>
            <a:off x="8244408" y="5157192"/>
            <a:ext cx="313750" cy="38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</a:rPr>
              <a:t>Mojmír I.</a:t>
            </a:r>
            <a:endParaRPr lang="cs-C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Dobyl sídlo </a:t>
            </a:r>
            <a:r>
              <a:rPr lang="cs-CZ" dirty="0" err="1" smtClean="0">
                <a:solidFill>
                  <a:schemeClr val="accent2">
                    <a:lumMod val="50000"/>
                  </a:schemeClr>
                </a:solidFill>
              </a:rPr>
              <a:t>Pribiny</a:t>
            </a:r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 (ten utíká do Panonie).</a:t>
            </a:r>
          </a:p>
          <a:p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Z Francké říše se šíří křesťanství, budují se první kostely.</a:t>
            </a:r>
          </a:p>
          <a:p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Uveďte, k čemu křížek sloužil a kdo je na něm vyobrazen.</a:t>
            </a:r>
            <a:endParaRPr lang="cs-CZ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Zástupný symbol pro obsah 4" descr="200px-Kříž_z_Mikulčic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635" y="1124744"/>
            <a:ext cx="3767507" cy="4464496"/>
          </a:xfrm>
        </p:spPr>
      </p:pic>
      <p:sp>
        <p:nvSpPr>
          <p:cNvPr id="7" name="TextovéPole 6"/>
          <p:cNvSpPr txBox="1"/>
          <p:nvPr/>
        </p:nvSpPr>
        <p:spPr>
          <a:xfrm>
            <a:off x="8460432" y="55892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Rostislav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Snaha vymanit se z vlivu Francké říše, oporu hledá v říši Byzantské – žádá byzantského krále Michala III. o křesťanskou misi.</a:t>
            </a:r>
          </a:p>
          <a:p>
            <a:pPr algn="just"/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</a:rPr>
              <a:t>863 příchod Cyrila a Metoděje.</a:t>
            </a:r>
          </a:p>
          <a:p>
            <a:pPr algn="just"/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Najděte v učebnici nebo na internetu základní informace týkající se této mise: odkud přišli, co před příchodem vytvořili, proč Cyril bývá označován jako Konstantin, co je staroslověnština, jak je přijali na Moravě a jak ve Francké říši.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</a:rPr>
              <a:t>Svatopluk</a:t>
            </a:r>
            <a:endParaRPr lang="cs-C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50013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Dostal se k moci s pomocí Franků (ti zajali a ve vězení oslepili Rostislava).</a:t>
            </a:r>
          </a:p>
          <a:p>
            <a:pPr algn="just"/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Po smrti Metoděje se přiklání k západnímu směru křesťanství a vyhání Metodějovy žáky (jdou do Bulharska).</a:t>
            </a:r>
          </a:p>
          <a:p>
            <a:pPr algn="just"/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Největší územní rozsah (podle mapy vyjmenujte rozsah jeho říše).</a:t>
            </a:r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Zástupný symbol pro obsah 4" descr="Central_europe_9th_century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556792"/>
            <a:ext cx="3922391" cy="3312368"/>
          </a:xfrm>
        </p:spPr>
      </p:pic>
      <p:sp>
        <p:nvSpPr>
          <p:cNvPr id="6" name="TextovéPole 5"/>
          <p:cNvSpPr txBox="1"/>
          <p:nvPr/>
        </p:nvSpPr>
        <p:spPr>
          <a:xfrm>
            <a:off x="8676456" y="50851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</a:rPr>
              <a:t>Zánik říše</a:t>
            </a:r>
            <a:endParaRPr lang="cs-C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Po smrti Svatopluka nastupuje jeho syn Mojmír II. 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Spory o vládu mezi ním a jeho bratry (pověst o Svatoplukových prutech).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Nájezdy kočovných Maďarů urychlily rozpad říše.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Kolem roku 906 zánik.</a:t>
            </a:r>
          </a:p>
          <a:p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Další informace o běžném životě Velkomoravské říše, viz: </a:t>
            </a: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400" dirty="0" err="1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cea.livinghistory.cz</a:t>
            </a: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Úkoly k samostatné práci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Kdy slavíme Den slovanských věrozvěstů Cyrila a Metoděje a proč?</a:t>
            </a:r>
          </a:p>
          <a:p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Ze kterých dvou slov se skládá slovo věrozvěst a co to znamená?</a:t>
            </a:r>
          </a:p>
          <a:p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Kde se můžeme setkat s rekonstrukcí slovanských staveb?</a:t>
            </a:r>
          </a:p>
          <a:p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Jaké šperky byly nalezeny ve velkomoravských hrobech?</a:t>
            </a:r>
          </a:p>
          <a:p>
            <a:r>
              <a:rPr lang="cs-CZ" sz="2800" dirty="0" smtClean="0">
                <a:solidFill>
                  <a:schemeClr val="accent2">
                    <a:lumMod val="50000"/>
                  </a:schemeClr>
                </a:solidFill>
              </a:rPr>
              <a:t>Která dnešní města byla centry Velkomoravské říše?</a:t>
            </a:r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523</Words>
  <Application>Microsoft Office PowerPoint</Application>
  <PresentationFormat>Předvádění na obrazovce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Velká Morava</vt:lpstr>
      <vt:lpstr>Prezentace aplikace PowerPoint</vt:lpstr>
      <vt:lpstr>Anotace</vt:lpstr>
      <vt:lpstr>Vznik Velké Moravy</vt:lpstr>
      <vt:lpstr>Mojmír I.</vt:lpstr>
      <vt:lpstr>Rostislav</vt:lpstr>
      <vt:lpstr>Svatopluk</vt:lpstr>
      <vt:lpstr>Zánik říše</vt:lpstr>
      <vt:lpstr>Úkoly k samostatné práci</vt:lpstr>
      <vt:lpstr>Citace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Velká Morava</dc:title>
  <dc:creator>uživatel</dc:creator>
  <cp:lastModifiedBy>Konetzná Magda</cp:lastModifiedBy>
  <cp:revision>15</cp:revision>
  <dcterms:created xsi:type="dcterms:W3CDTF">2012-10-28T16:44:05Z</dcterms:created>
  <dcterms:modified xsi:type="dcterms:W3CDTF">2012-12-20T06:59:11Z</dcterms:modified>
</cp:coreProperties>
</file>