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7"/>
  </p:notesMasterIdLst>
  <p:sldIdLst>
    <p:sldId id="256" r:id="rId2"/>
    <p:sldId id="284" r:id="rId3"/>
    <p:sldId id="285" r:id="rId4"/>
    <p:sldId id="260" r:id="rId5"/>
    <p:sldId id="279" r:id="rId6"/>
    <p:sldId id="261" r:id="rId7"/>
    <p:sldId id="262" r:id="rId8"/>
    <p:sldId id="281" r:id="rId9"/>
    <p:sldId id="276" r:id="rId10"/>
    <p:sldId id="277" r:id="rId11"/>
    <p:sldId id="282" r:id="rId12"/>
    <p:sldId id="263" r:id="rId13"/>
    <p:sldId id="278" r:id="rId14"/>
    <p:sldId id="283" r:id="rId15"/>
    <p:sldId id="280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0C0CC-CB2B-4565-BD71-102476442D8C}" type="datetimeFigureOut">
              <a:rPr lang="cs-CZ" smtClean="0"/>
              <a:pPr/>
              <a:t>26.3.2013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B7ED8-1080-4505-846E-EE7772F2F1E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2357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7ED8-1080-4505-846E-EE7772F2F1E1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>
                <a:latin typeface="Times New Roman" pitchFamily="18" charset="0"/>
              </a:endParaRPr>
            </a:p>
          </p:txBody>
        </p:sp>
        <p:grpSp>
          <p:nvGrpSpPr>
            <p:cNvPr id="1331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331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331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331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3320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332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133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332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FDCFF7E-21A8-4F47-AD2D-91242018020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  <p:bldP spid="133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1E2EB-72E0-4580-AA83-E8446886C3C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0265C-B3D3-4E9F-895B-5F5F862A724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9973A-E515-43DA-8796-4A0F120F822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4BC4-D024-45F1-BEBB-28394E081BE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79B46-9E27-4220-B6D2-D97308EAAD4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2E240-4E4D-4944-BDF9-F951A927F4E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12735-92E3-4350-B4B7-50C4F6C36DC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8A2BE-A081-4254-B2BF-FC5113C7E9C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B7860-C676-42E3-B36D-EAED582FE3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6948C-1FF0-42FC-A14B-DDC05F57EF6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>
                <a:latin typeface="Times New Roman" pitchFamily="18" charset="0"/>
              </a:endParaRPr>
            </a:p>
          </p:txBody>
        </p:sp>
        <p:grpSp>
          <p:nvGrpSpPr>
            <p:cNvPr id="1229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229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229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cs-CZ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cs-CZ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BAA10E8-9E45-47FF-8242-FA5A9E8EF216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7Fq9brpyy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MAvUKldN0_Y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979712" y="1124744"/>
            <a:ext cx="662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Husitství - revoluce</a:t>
            </a:r>
            <a:endParaRPr kumimoji="0" lang="cs-CZ" sz="48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331640" y="3933056"/>
            <a:ext cx="6858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cs-CZ" sz="36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Průběh a výsledky</a:t>
            </a:r>
            <a:endParaRPr kumimoji="0" lang="cs-CZ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Bitva u Lipan (1434)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/>
              <a:t>Radikálové vedeni Prokopem Holým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proti umírněným husitům a </a:t>
            </a:r>
            <a:r>
              <a:rPr lang="cs-CZ" dirty="0" smtClean="0"/>
              <a:t>katolíkům.</a:t>
            </a:r>
          </a:p>
          <a:p>
            <a:r>
              <a:rPr lang="cs-CZ" dirty="0" smtClean="0"/>
              <a:t>Radikálové </a:t>
            </a:r>
            <a:r>
              <a:rPr lang="cs-CZ" dirty="0"/>
              <a:t>poraženi </a:t>
            </a:r>
            <a:r>
              <a:rPr lang="cs-CZ" dirty="0" smtClean="0"/>
              <a:t>= </a:t>
            </a:r>
            <a:r>
              <a:rPr lang="cs-CZ" dirty="0"/>
              <a:t>konec husitských </a:t>
            </a:r>
            <a:r>
              <a:rPr lang="cs-CZ" dirty="0" smtClean="0"/>
              <a:t>válek.</a:t>
            </a:r>
            <a:endParaRPr lang="cs-CZ" dirty="0"/>
          </a:p>
          <a:p>
            <a:pPr>
              <a:buFont typeface="Wingdings" pitchFamily="2" charset="2"/>
              <a:buNone/>
            </a:pPr>
            <a:endParaRPr lang="cs-CZ" dirty="0"/>
          </a:p>
        </p:txBody>
      </p:sp>
      <p:pic>
        <p:nvPicPr>
          <p:cNvPr id="5" name="Zástupný symbol pro obsah 4" descr="800px-Josef_Mathauser_-_Bitva_u_Lipan_roku_14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00808"/>
            <a:ext cx="4466501" cy="3456384"/>
          </a:xfrm>
        </p:spPr>
      </p:pic>
      <p:sp>
        <p:nvSpPr>
          <p:cNvPr id="6" name="TextovéPole 5"/>
          <p:cNvSpPr txBox="1"/>
          <p:nvPr/>
        </p:nvSpPr>
        <p:spPr>
          <a:xfrm>
            <a:off x="8748464" y="55172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611560" y="277813"/>
            <a:ext cx="8208912" cy="1143000"/>
          </a:xfrm>
        </p:spPr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Zjistěte s pomocí internetu podrobnosti týkající se bitvy u Lipan.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Kde leží Lipany.</a:t>
            </a:r>
          </a:p>
          <a:p>
            <a:r>
              <a:rPr lang="cs-CZ" dirty="0" smtClean="0"/>
              <a:t>2. Odhadované početní stavy obou vojsk.</a:t>
            </a:r>
          </a:p>
          <a:p>
            <a:r>
              <a:rPr lang="cs-CZ" dirty="0" smtClean="0"/>
              <a:t>3. Které významné osobnosti se bitvy účastnily.</a:t>
            </a:r>
          </a:p>
          <a:p>
            <a:r>
              <a:rPr lang="cs-CZ" dirty="0" smtClean="0"/>
              <a:t>4. Jak dlouho bitva trvala.</a:t>
            </a:r>
          </a:p>
          <a:p>
            <a:r>
              <a:rPr lang="cs-CZ" dirty="0" smtClean="0"/>
              <a:t>5. Jak vypadá místo bitvy dnes.</a:t>
            </a:r>
          </a:p>
          <a:p>
            <a:r>
              <a:rPr lang="cs-CZ" dirty="0" smtClean="0"/>
              <a:t>6. Příklady uměleckého zpracování bitvy.</a:t>
            </a:r>
          </a:p>
          <a:p>
            <a:r>
              <a:rPr lang="cs-CZ" dirty="0" smtClean="0"/>
              <a:t>7. Ohlasy v dobových dokumentech.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hlink"/>
                </a:solidFill>
              </a:rPr>
              <a:t>Výsledek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1436 </a:t>
            </a:r>
            <a:r>
              <a:rPr lang="cs-CZ" dirty="0"/>
              <a:t>uzavřen s koncilem kompromisní mír – </a:t>
            </a:r>
            <a:r>
              <a:rPr lang="cs-CZ" dirty="0">
                <a:solidFill>
                  <a:schemeClr val="accent2"/>
                </a:solidFill>
              </a:rPr>
              <a:t>bazilejská kompaktáta</a:t>
            </a:r>
            <a:r>
              <a:rPr lang="cs-CZ" dirty="0"/>
              <a:t> (husité mohou přijímat podobojí) vyhlášena v Jihlavě, proto označovaná též za </a:t>
            </a:r>
            <a:r>
              <a:rPr lang="cs-CZ" dirty="0" smtClean="0"/>
              <a:t>jihlavská.</a:t>
            </a:r>
            <a:endParaRPr lang="cs-CZ" dirty="0"/>
          </a:p>
          <a:p>
            <a:r>
              <a:rPr lang="cs-CZ" dirty="0"/>
              <a:t>Zikmund Lucemburský pak husity uznán za českého </a:t>
            </a:r>
            <a:r>
              <a:rPr lang="cs-CZ" dirty="0" smtClean="0"/>
              <a:t>krále.</a:t>
            </a:r>
            <a:endParaRPr lang="cs-CZ" dirty="0"/>
          </a:p>
          <a:p>
            <a:r>
              <a:rPr lang="cs-CZ" dirty="0"/>
              <a:t>České země označeny za „</a:t>
            </a:r>
            <a:r>
              <a:rPr lang="cs-CZ" dirty="0">
                <a:solidFill>
                  <a:schemeClr val="accent2"/>
                </a:solidFill>
              </a:rPr>
              <a:t>země dvojího lidu</a:t>
            </a:r>
            <a:r>
              <a:rPr lang="cs-CZ" dirty="0"/>
              <a:t>“ tedy vyznavačů dvou náboženství – husitského a dosavadního </a:t>
            </a:r>
            <a:r>
              <a:rPr lang="cs-CZ" dirty="0" smtClean="0"/>
              <a:t>katolického.</a:t>
            </a:r>
            <a:endParaRPr lang="cs-CZ" dirty="0"/>
          </a:p>
          <a:p>
            <a:endParaRPr lang="cs-CZ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Důsledky husitských válek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Úbytek </a:t>
            </a:r>
            <a:r>
              <a:rPr lang="cs-CZ" dirty="0" smtClean="0"/>
              <a:t>obyvatelstva.</a:t>
            </a:r>
            <a:endParaRPr lang="cs-CZ" dirty="0"/>
          </a:p>
          <a:p>
            <a:r>
              <a:rPr lang="cs-CZ" dirty="0"/>
              <a:t>Velké majetkové škody – </a:t>
            </a:r>
            <a:r>
              <a:rPr lang="cs-CZ" dirty="0" smtClean="0"/>
              <a:t>obrazoborectví.</a:t>
            </a:r>
            <a:endParaRPr lang="cs-CZ" dirty="0"/>
          </a:p>
          <a:p>
            <a:r>
              <a:rPr lang="cs-CZ" dirty="0"/>
              <a:t>Pokles vzdělanosti – úpadek </a:t>
            </a:r>
            <a:r>
              <a:rPr lang="cs-CZ" dirty="0" smtClean="0"/>
              <a:t>univerzity.</a:t>
            </a:r>
            <a:endParaRPr lang="cs-CZ" dirty="0"/>
          </a:p>
          <a:p>
            <a:r>
              <a:rPr lang="cs-CZ" dirty="0"/>
              <a:t>České království má nálepku kacířské země a dostává se do </a:t>
            </a:r>
            <a:r>
              <a:rPr lang="cs-CZ" dirty="0" smtClean="0"/>
              <a:t>izolace.</a:t>
            </a:r>
            <a:endParaRPr lang="cs-CZ" dirty="0"/>
          </a:p>
          <a:p>
            <a:r>
              <a:rPr lang="cs-CZ" dirty="0"/>
              <a:t>Zbytky stoupenců radikálního husitství popraveny (Jan Roháč z </a:t>
            </a:r>
            <a:r>
              <a:rPr lang="cs-CZ" dirty="0" err="1"/>
              <a:t>Dubé</a:t>
            </a:r>
            <a:r>
              <a:rPr lang="cs-CZ" dirty="0"/>
              <a:t>) nebo se živí jako žoldnéři – ve službách Matyáše </a:t>
            </a:r>
            <a:r>
              <a:rPr lang="cs-CZ" dirty="0" err="1"/>
              <a:t>Korvína</a:t>
            </a:r>
            <a:r>
              <a:rPr lang="cs-CZ" dirty="0"/>
              <a:t> (uherský král</a:t>
            </a:r>
            <a:r>
              <a:rPr lang="cs-CZ" dirty="0" smtClean="0"/>
              <a:t>).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Opakování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600200"/>
            <a:ext cx="8280920" cy="4781128"/>
          </a:xfrm>
        </p:spPr>
        <p:txBody>
          <a:bodyPr/>
          <a:lstStyle/>
          <a:p>
            <a:r>
              <a:rPr lang="cs-CZ" sz="2400" dirty="0" smtClean="0"/>
              <a:t>1. Kdo s kým v husitských válkách bojoval?</a:t>
            </a:r>
          </a:p>
          <a:p>
            <a:r>
              <a:rPr lang="cs-CZ" sz="2400" dirty="0" smtClean="0"/>
              <a:t>2. Jaký byl společný program husitů, kdy a kde byl přijat?</a:t>
            </a:r>
          </a:p>
          <a:p>
            <a:r>
              <a:rPr lang="cs-CZ" sz="2400" dirty="0" smtClean="0"/>
              <a:t>3. Vyjmenujte nejvýznamnější bitvy.</a:t>
            </a:r>
          </a:p>
          <a:p>
            <a:r>
              <a:rPr lang="cs-CZ" sz="2400" dirty="0" smtClean="0"/>
              <a:t>4. Proč došlo k jednání v Bazileji, co bylo jeho výsledkem?</a:t>
            </a:r>
          </a:p>
          <a:p>
            <a:r>
              <a:rPr lang="cs-CZ" sz="2400" dirty="0" smtClean="0"/>
              <a:t>5. Jak se jmenuje nejznámější husitský chorál?</a:t>
            </a:r>
          </a:p>
          <a:p>
            <a:r>
              <a:rPr lang="cs-CZ" sz="2400" dirty="0" smtClean="0"/>
              <a:t>6. Co znamená označení „země dvojího lidu“?</a:t>
            </a:r>
          </a:p>
          <a:p>
            <a:r>
              <a:rPr lang="cs-CZ" sz="2400" dirty="0" smtClean="0"/>
              <a:t>7. Co se stalo se zbytky radikálních husitů po bitvě u Lipan?</a:t>
            </a:r>
          </a:p>
          <a:p>
            <a:r>
              <a:rPr lang="cs-CZ" sz="2400" dirty="0" smtClean="0"/>
              <a:t>8. Kdo se stal po husitských válkách českým králem?</a:t>
            </a:r>
          </a:p>
          <a:p>
            <a:r>
              <a:rPr lang="cs-CZ" sz="2400" dirty="0" smtClean="0"/>
              <a:t>9. Jakými zbraněmi husité bojovali?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 bwMode="auto">
          <a:xfrm>
            <a:off x="971600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Citace</a:t>
            </a:r>
            <a:endParaRPr kumimoji="0" lang="cs-CZ" sz="4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755576" y="1628800"/>
            <a:ext cx="7772400" cy="48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AUTOR NEZNÁMÝ.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http://cs.wikipedia.org/wiki/Soubor:Husit%C3%A9_-_Jensk%C3%BD_kodex.jpg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AUTOR NEZNÁMÝ.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http://cs.wikipedia.org/wiki/Soubor:344Wagenburg_der_Hussiten.jpg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ČERNÝ, Věnceslav.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http://cs.wikipedia.org/wiki/Soubor:Bitva_u_Doma%C5%BElic_%28Battle_of_Doma%C5%BElice%29.jpg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ČERNÝ, Věnceslav.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http://cs.wikipedia.org/wiki/Soubor:%C4%8Cesk%C3%A9_poselstvo_v_Basileji.jpg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MATHAUSER, Josef.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http://cs.wikipedia.org/wiki/Soubor:Josef_Mathauser_-_Bitva_u_Lipan_roku_1434.jpg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cs-CZ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cs-CZ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286750" cy="1314450"/>
          </a:xfrm>
          <a:prstGeom prst="rect">
            <a:avLst/>
          </a:prstGeom>
          <a:noFill/>
        </p:spPr>
      </p:pic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755576" y="1628800"/>
            <a:ext cx="806489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NÁZEV ŠKOLY: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Gymnázium Františka Živného, Bohumín, Jana </a:t>
            </a:r>
            <a:r>
              <a:rPr kumimoji="0" lang="cs-CZ" sz="33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Palacha</a:t>
            </a: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794, příspěvková organizace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VZDĚLÁVACÍ OBLAST: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Člověk a společnost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VZDĚLÁVACÍ OBOR: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Dějepis –pro 7. ročník ZŠ a odpovídající ročník víceletých gymnázií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TÉMA: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Husitství - revoluce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Mgr. Romana Davidová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18.3.2013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NÁZEV A ČÍSLO PROJEKTU: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Učíme se pro život v 21. století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CZ.1.07/1.5.00/34.0629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OZNAČENÍ VÝUKOVÉHO MATERIÁLU: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VY_32_INOVACE_D.DA.19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 bwMode="auto">
          <a:xfrm>
            <a:off x="899592" y="16288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Studenti si prostřednictvím prezentace osvojí základní informace týkající se období husitských válek a jejich výsledů a důsledků pro české země. Součástí prezentace jsou i úkoly, kdy žáci vyhledávají další informace týkající se tohoto období. (Při práci možno využít multimediální nebo počítačovou učebnu, specializovanou učebnu dějepisu…)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 výuky: 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hromadná, individualizovaná.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Převládající klíčové kompetence: </a:t>
            </a:r>
            <a:r>
              <a:rPr kumimoji="0" lang="cs-CZ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kompetence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 učení, kompetence k řešení problémů.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Vazba na ŠVP: 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Školní vzdělávací program pro osmileté gymnázium – část A – nižší gymnázium - učební osnovy DĚJEPIS – sekunda – Křesťanství a středověká Evropa.</a:t>
            </a: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hlink"/>
                </a:solidFill>
              </a:rPr>
              <a:t>Bojující strany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Husité: </a:t>
            </a:r>
            <a:r>
              <a:rPr lang="cs-CZ" dirty="0">
                <a:solidFill>
                  <a:schemeClr val="hlink"/>
                </a:solidFill>
              </a:rPr>
              <a:t>radikální – </a:t>
            </a:r>
            <a:r>
              <a:rPr lang="cs-CZ" dirty="0"/>
              <a:t>v čele Jan Žižka z Trocnova, požadují rovnost v náboženství i světském životě, sídlo – </a:t>
            </a:r>
            <a:r>
              <a:rPr lang="cs-CZ" dirty="0" smtClean="0"/>
              <a:t>Tábor.</a:t>
            </a:r>
            <a:endParaRPr lang="cs-CZ" dirty="0"/>
          </a:p>
          <a:p>
            <a:r>
              <a:rPr lang="cs-CZ" dirty="0">
                <a:solidFill>
                  <a:schemeClr val="hlink"/>
                </a:solidFill>
              </a:rPr>
              <a:t>Umírnění </a:t>
            </a:r>
            <a:r>
              <a:rPr lang="cs-CZ" dirty="0"/>
              <a:t>– centrum Praha, bohatší vrstvy, chtějí jen rovnost náboženskou, v čele Mistr </a:t>
            </a:r>
            <a:r>
              <a:rPr lang="cs-CZ" dirty="0" err="1"/>
              <a:t>Křišťan</a:t>
            </a:r>
            <a:r>
              <a:rPr lang="cs-CZ" dirty="0"/>
              <a:t> z </a:t>
            </a:r>
            <a:r>
              <a:rPr lang="cs-CZ" dirty="0" smtClean="0"/>
              <a:t>Prachatic.</a:t>
            </a:r>
          </a:p>
          <a:p>
            <a:endParaRPr lang="cs-CZ" dirty="0"/>
          </a:p>
          <a:p>
            <a:r>
              <a:rPr lang="cs-CZ" dirty="0">
                <a:solidFill>
                  <a:schemeClr val="accent2"/>
                </a:solidFill>
              </a:rPr>
              <a:t>Zikmund </a:t>
            </a:r>
            <a:r>
              <a:rPr lang="cs-CZ" dirty="0"/>
              <a:t>(chce český trůn), </a:t>
            </a:r>
            <a:r>
              <a:rPr lang="cs-CZ" dirty="0">
                <a:solidFill>
                  <a:schemeClr val="accent2"/>
                </a:solidFill>
              </a:rPr>
              <a:t>křižáci </a:t>
            </a:r>
            <a:r>
              <a:rPr lang="cs-CZ" dirty="0"/>
              <a:t>(nájemné vojsko poslané papežem), </a:t>
            </a:r>
            <a:r>
              <a:rPr lang="cs-CZ" dirty="0">
                <a:solidFill>
                  <a:schemeClr val="accent2"/>
                </a:solidFill>
              </a:rPr>
              <a:t>katolická církev a nejbohatší šlechta </a:t>
            </a:r>
            <a:r>
              <a:rPr lang="cs-CZ" dirty="0"/>
              <a:t>(nechce změny</a:t>
            </a:r>
            <a:r>
              <a:rPr lang="cs-CZ" dirty="0" smtClean="0"/>
              <a:t>).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6" name="Násobení 5"/>
          <p:cNvSpPr/>
          <p:nvPr/>
        </p:nvSpPr>
        <p:spPr>
          <a:xfrm>
            <a:off x="4139952" y="4149080"/>
            <a:ext cx="914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základě obrázků popište způsob boje v husitských válkách.</a:t>
            </a:r>
            <a:endParaRPr lang="cs-CZ" dirty="0"/>
          </a:p>
        </p:txBody>
      </p:sp>
      <p:pic>
        <p:nvPicPr>
          <p:cNvPr id="8" name="Zástupný symbol pro obsah 7" descr="438px-Husité_-_Jenský_kode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63380"/>
            <a:ext cx="3672408" cy="5030698"/>
          </a:xfrm>
        </p:spPr>
      </p:pic>
      <p:pic>
        <p:nvPicPr>
          <p:cNvPr id="10" name="Zástupný symbol pro obsah 9" descr="473px-344Wagenburg_der_Hussite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9" y="1557389"/>
            <a:ext cx="3998428" cy="5063546"/>
          </a:xfrm>
        </p:spPr>
      </p:pic>
      <p:sp>
        <p:nvSpPr>
          <p:cNvPr id="9" name="TextovéPole 8"/>
          <p:cNvSpPr txBox="1"/>
          <p:nvPr/>
        </p:nvSpPr>
        <p:spPr>
          <a:xfrm>
            <a:off x="4499992" y="6381328"/>
            <a:ext cx="45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604448" y="6237312"/>
            <a:ext cx="67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hlink"/>
                </a:solidFill>
              </a:rPr>
              <a:t>Husitský program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Čtyři artikuly pražské </a:t>
            </a:r>
            <a:r>
              <a:rPr lang="cs-CZ" dirty="0"/>
              <a:t>– svobodné kázání, přijímání podobojí (symbol – kalich, husité – kališníci), rovnoprávné trestání, zákaz světské moci </a:t>
            </a:r>
            <a:r>
              <a:rPr lang="cs-CZ" dirty="0" smtClean="0"/>
              <a:t>církve.</a:t>
            </a:r>
            <a:endParaRPr lang="cs-CZ" dirty="0"/>
          </a:p>
          <a:p>
            <a:r>
              <a:rPr lang="cs-CZ" dirty="0"/>
              <a:t>Přijat 1421 na sněmu v </a:t>
            </a:r>
            <a:r>
              <a:rPr lang="cs-CZ" dirty="0" smtClean="0"/>
              <a:t>Čáslavi.</a:t>
            </a:r>
            <a:endParaRPr lang="cs-CZ" dirty="0"/>
          </a:p>
          <a:p>
            <a:r>
              <a:rPr lang="cs-CZ" dirty="0"/>
              <a:t>Všechny bojující skupiny se na něm shodly, ale jinak vystupovaly často proti sobě, spojovaly se jen v případě vnějšího </a:t>
            </a:r>
            <a:r>
              <a:rPr lang="cs-CZ" dirty="0" smtClean="0"/>
              <a:t>nebezpečí.</a:t>
            </a:r>
            <a:endParaRPr lang="cs-CZ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hlink"/>
                </a:solidFill>
              </a:rPr>
              <a:t>Největší bitvy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1420 na Vítkově </a:t>
            </a:r>
            <a:r>
              <a:rPr lang="cs-CZ" dirty="0"/>
              <a:t>– 1.křížová výprava vedená Zikmundem, </a:t>
            </a:r>
            <a:r>
              <a:rPr lang="cs-CZ" dirty="0" smtClean="0"/>
              <a:t>vítězství husitů pod vedením  Jana Žižky,</a:t>
            </a:r>
            <a:endParaRPr lang="cs-CZ" dirty="0"/>
          </a:p>
          <a:p>
            <a:r>
              <a:rPr lang="cs-CZ" dirty="0"/>
              <a:t>1426 u </a:t>
            </a:r>
            <a:r>
              <a:rPr lang="cs-CZ" dirty="0">
                <a:solidFill>
                  <a:schemeClr val="accent6"/>
                </a:solidFill>
              </a:rPr>
              <a:t>Ústí nad </a:t>
            </a:r>
            <a:r>
              <a:rPr lang="cs-CZ" dirty="0" smtClean="0">
                <a:solidFill>
                  <a:schemeClr val="accent6"/>
                </a:solidFill>
              </a:rPr>
              <a:t>Labem</a:t>
            </a:r>
            <a:r>
              <a:rPr lang="cs-CZ" dirty="0" smtClean="0"/>
              <a:t>,</a:t>
            </a:r>
            <a:endParaRPr lang="cs-CZ" dirty="0"/>
          </a:p>
          <a:p>
            <a:r>
              <a:rPr lang="cs-CZ" dirty="0"/>
              <a:t>1427 u </a:t>
            </a:r>
            <a:r>
              <a:rPr lang="cs-CZ" dirty="0" smtClean="0">
                <a:solidFill>
                  <a:schemeClr val="accent6"/>
                </a:solidFill>
              </a:rPr>
              <a:t>Tachova</a:t>
            </a:r>
            <a:r>
              <a:rPr lang="cs-CZ" dirty="0" smtClean="0"/>
              <a:t>,</a:t>
            </a:r>
            <a:endParaRPr lang="cs-CZ" dirty="0"/>
          </a:p>
          <a:p>
            <a:r>
              <a:rPr lang="cs-CZ" dirty="0">
                <a:solidFill>
                  <a:schemeClr val="accent2"/>
                </a:solidFill>
              </a:rPr>
              <a:t>1431 u Domažlic </a:t>
            </a:r>
            <a:r>
              <a:rPr lang="cs-CZ" dirty="0"/>
              <a:t>– křižáci opět poraženi (jen zpěvem, základní chorál – Kdož </a:t>
            </a:r>
            <a:r>
              <a:rPr lang="cs-CZ" dirty="0" err="1"/>
              <a:t>jsú</a:t>
            </a:r>
            <a:r>
              <a:rPr lang="cs-CZ" dirty="0"/>
              <a:t> boží bojovníci</a:t>
            </a:r>
            <a:r>
              <a:rPr lang="cs-CZ" dirty="0" smtClean="0"/>
              <a:t>).</a:t>
            </a:r>
          </a:p>
          <a:p>
            <a:r>
              <a:rPr lang="cs-CZ" sz="2400" dirty="0" smtClean="0">
                <a:hlinkClick r:id="rId3"/>
              </a:rPr>
              <a:t>http://www.</a:t>
            </a:r>
            <a:r>
              <a:rPr lang="cs-CZ" sz="2400" dirty="0" err="1" smtClean="0">
                <a:hlinkClick r:id="rId3"/>
              </a:rPr>
              <a:t>youtube.com</a:t>
            </a:r>
            <a:r>
              <a:rPr lang="cs-CZ" sz="2400" dirty="0" smtClean="0">
                <a:hlinkClick r:id="rId3"/>
              </a:rPr>
              <a:t>/</a:t>
            </a:r>
            <a:r>
              <a:rPr lang="cs-CZ" sz="2400" dirty="0" err="1" smtClean="0">
                <a:hlinkClick r:id="rId3"/>
              </a:rPr>
              <a:t>watch</a:t>
            </a:r>
            <a:r>
              <a:rPr lang="cs-CZ" sz="2400" dirty="0" smtClean="0">
                <a:hlinkClick r:id="rId3"/>
              </a:rPr>
              <a:t>?v=J7Fq9brpyyU</a:t>
            </a:r>
            <a:endParaRPr lang="cs-CZ" sz="2400" dirty="0" smtClean="0"/>
          </a:p>
          <a:p>
            <a:r>
              <a:rPr lang="cs-CZ" sz="2400" dirty="0" smtClean="0">
                <a:hlinkClick r:id="rId4"/>
              </a:rPr>
              <a:t>http://www.</a:t>
            </a:r>
            <a:r>
              <a:rPr lang="cs-CZ" sz="2400" dirty="0" err="1" smtClean="0">
                <a:hlinkClick r:id="rId4"/>
              </a:rPr>
              <a:t>youtube.com</a:t>
            </a:r>
            <a:r>
              <a:rPr lang="cs-CZ" sz="2400" dirty="0" smtClean="0">
                <a:hlinkClick r:id="rId4"/>
              </a:rPr>
              <a:t>/</a:t>
            </a:r>
            <a:r>
              <a:rPr lang="cs-CZ" sz="2400" dirty="0" err="1" smtClean="0">
                <a:hlinkClick r:id="rId4"/>
              </a:rPr>
              <a:t>watch</a:t>
            </a:r>
            <a:r>
              <a:rPr lang="cs-CZ" sz="2400" dirty="0" smtClean="0">
                <a:hlinkClick r:id="rId4"/>
              </a:rPr>
              <a:t>?v=MAvUKldN0_Y</a:t>
            </a:r>
            <a:endParaRPr lang="cs-CZ" sz="24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rgbClr val="C00000"/>
                </a:solidFill>
              </a:rPr>
              <a:t>Ilustrace Věnceslava Černého – husité pronásledují křižáky po bitvě u Domažlic a české poselstvo v Bazileji</a:t>
            </a:r>
            <a:endParaRPr lang="cs-CZ" sz="2400" dirty="0">
              <a:solidFill>
                <a:srgbClr val="C00000"/>
              </a:solidFill>
            </a:endParaRPr>
          </a:p>
        </p:txBody>
      </p:sp>
      <p:pic>
        <p:nvPicPr>
          <p:cNvPr id="4" name="Zástupný symbol pro obsah 3" descr="398px-Bitva_u_Domažlic_(Battle_of_Domažlice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44602"/>
            <a:ext cx="3384376" cy="5093572"/>
          </a:xfrm>
        </p:spPr>
      </p:pic>
      <p:pic>
        <p:nvPicPr>
          <p:cNvPr id="7" name="Zástupný symbol pro obsah 6" descr="800px-České_poselstvo_v_Basilej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30500" y="2780928"/>
            <a:ext cx="4613500" cy="2664296"/>
          </a:xfrm>
        </p:spPr>
      </p:pic>
      <p:sp>
        <p:nvSpPr>
          <p:cNvPr id="8" name="TextovéPole 7"/>
          <p:cNvSpPr txBox="1"/>
          <p:nvPr/>
        </p:nvSpPr>
        <p:spPr>
          <a:xfrm>
            <a:off x="4427984" y="62373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8820472" y="56612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Husitský rozkol (Basilej 1433)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Katolická církev nakonec pozvala husity k jednání do Basileje, protože je nebyla schopna vojensky </a:t>
            </a:r>
            <a:r>
              <a:rPr lang="cs-CZ" dirty="0" smtClean="0"/>
              <a:t>porazit.</a:t>
            </a:r>
            <a:endParaRPr lang="cs-CZ" dirty="0"/>
          </a:p>
          <a:p>
            <a:r>
              <a:rPr lang="cs-CZ" dirty="0"/>
              <a:t>Koncil nabídl husitům, že uzná přijímání pod obojí způsobou, ostatní artikuly </a:t>
            </a:r>
            <a:r>
              <a:rPr lang="cs-CZ" dirty="0" smtClean="0"/>
              <a:t>zamítl.</a:t>
            </a:r>
            <a:endParaRPr lang="cs-CZ" dirty="0"/>
          </a:p>
          <a:p>
            <a:r>
              <a:rPr lang="cs-CZ" dirty="0"/>
              <a:t>Husité se rozštěpili na dvě skupiny – </a:t>
            </a:r>
            <a:r>
              <a:rPr lang="cs-CZ" b="1" dirty="0">
                <a:solidFill>
                  <a:schemeClr val="accent2"/>
                </a:solidFill>
              </a:rPr>
              <a:t>umírnění</a:t>
            </a:r>
            <a:r>
              <a:rPr lang="cs-CZ" dirty="0"/>
              <a:t> přijali a souhlasili s uzavřením míru, </a:t>
            </a:r>
            <a:r>
              <a:rPr lang="cs-CZ" b="1" dirty="0">
                <a:solidFill>
                  <a:schemeClr val="accent2"/>
                </a:solidFill>
              </a:rPr>
              <a:t>radikálové</a:t>
            </a:r>
            <a:r>
              <a:rPr lang="cs-CZ" dirty="0"/>
              <a:t> dohodu odmítli, chtěli bojovat dál za prosazení všech čtyř </a:t>
            </a:r>
            <a:r>
              <a:rPr lang="cs-CZ" dirty="0" smtClean="0"/>
              <a:t>artikulů.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rstvy">
  <a:themeElements>
    <a:clrScheme name="Vrstvy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Vrstv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rstvy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193</TotalTime>
  <Words>854</Words>
  <Application>Microsoft Office PowerPoint</Application>
  <PresentationFormat>Předvádění na obrazovce (4:3)</PresentationFormat>
  <Paragraphs>90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Vrstvy</vt:lpstr>
      <vt:lpstr>Prezentace aplikace PowerPoint</vt:lpstr>
      <vt:lpstr>Prezentace aplikace PowerPoint</vt:lpstr>
      <vt:lpstr>Anotace</vt:lpstr>
      <vt:lpstr>Bojující strany</vt:lpstr>
      <vt:lpstr>Na základě obrázků popište způsob boje v husitských válkách.</vt:lpstr>
      <vt:lpstr>Husitský program</vt:lpstr>
      <vt:lpstr>Největší bitvy</vt:lpstr>
      <vt:lpstr>Ilustrace Věnceslava Černého – husité pronásledují křižáky po bitvě u Domažlic a české poselstvo v Bazileji</vt:lpstr>
      <vt:lpstr>Husitský rozkol (Basilej 1433)</vt:lpstr>
      <vt:lpstr>Bitva u Lipan (1434)</vt:lpstr>
      <vt:lpstr>Zjistěte s pomocí internetu podrobnosti týkající se bitvy u Lipan.</vt:lpstr>
      <vt:lpstr>Výsledek</vt:lpstr>
      <vt:lpstr>Důsledky husitských válek</vt:lpstr>
      <vt:lpstr>Opakování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Husitství</dc:title>
  <dc:creator>Tomáš</dc:creator>
  <cp:lastModifiedBy>Konetzná Magda</cp:lastModifiedBy>
  <cp:revision>21</cp:revision>
  <dcterms:created xsi:type="dcterms:W3CDTF">2009-03-16T16:59:35Z</dcterms:created>
  <dcterms:modified xsi:type="dcterms:W3CDTF">2013-03-26T07:28:25Z</dcterms:modified>
</cp:coreProperties>
</file>