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67" r:id="rId3"/>
    <p:sldId id="268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59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61CB1-FB46-4B70-99D9-366A2E2F3065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8E6F8E-1F7B-4D79-93A2-FE86A20F96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6356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F82ED4F-7E2D-414A-B020-DA75092217EF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79DC82-EAA0-48DA-9EF2-BF9216157B1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D3ADB-A767-4FC0-8523-B355E86CBB9C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9DC82-EAA0-48DA-9EF2-BF9216157B1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CBF8264-D2E1-4CEC-944A-DA35A6FB2D3F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7" name="Obdélní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A79DC82-EAA0-48DA-9EF2-BF9216157B1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BD51-3DFE-4A03-8733-E0E6787D626F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79DC82-EAA0-48DA-9EF2-BF9216157B1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7" name="Obdélní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2249-4988-49C5-AFAB-F6E28AB21A3C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13" name="Zástupný symbol pro číslo snímku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A79DC82-EAA0-48DA-9EF2-BF9216157B1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Zástupný symbol pro zápatí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89832DD-59D7-47E0-B891-2B8DB109E4A4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A79DC82-EAA0-48DA-9EF2-BF9216157B1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2" name="Zástupný symbol pro zápatí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EEA7E47-BA2F-4AB1-B773-8134D718D043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12" name="Zástupný symbol pro číslo snímku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A79DC82-EAA0-48DA-9EF2-BF9216157B1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Zástupný symbol pro zápatí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cs-CZ"/>
          </a:p>
        </p:txBody>
      </p:sp>
      <p:sp>
        <p:nvSpPr>
          <p:cNvPr id="16" name="Zástupný symbol pro tex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5" name="Zástupný symbol pro tex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7F5B0-D78C-41B8-BFAE-9638E91CFED2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79DC82-EAA0-48DA-9EF2-BF9216157B1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72C11-3B5C-4A99-85BF-71352AE36E33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79DC82-EAA0-48DA-9EF2-BF9216157B1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ACB4A-FA1E-48FD-BF18-93A89503C315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79DC82-EAA0-48DA-9EF2-BF9216157B1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Obdélní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1" name="Obdélní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8C814DC-0019-4701-ACB7-B6F8B7B266DB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13" name="Zástupný symbol pro číslo snímku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A79DC82-EAA0-48DA-9EF2-BF9216157B1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Zástupný symbol pro zápatí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E669F5C-E14E-49D6-B564-86C238E56B64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Obdélní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A79DC82-EAA0-48DA-9EF2-BF9216157B1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reuropemap.com/" TargetMode="External"/><Relationship Id="rId2" Type="http://schemas.openxmlformats.org/officeDocument/2006/relationships/hyperlink" Target="http://cs.wikipedia.org/wiki/Soubor:Bapteme_de_clovis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5400" b="1" dirty="0" smtClean="0">
                <a:solidFill>
                  <a:schemeClr val="tx1"/>
                </a:solidFill>
              </a:rPr>
              <a:t>Nejstarší státní útvary</a:t>
            </a:r>
            <a:endParaRPr lang="cs-CZ" sz="5400" b="1" dirty="0">
              <a:solidFill>
                <a:schemeClr val="tx1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sz="5400" b="1" dirty="0" smtClean="0">
                <a:solidFill>
                  <a:schemeClr val="accent6"/>
                </a:solidFill>
              </a:rPr>
              <a:t>Francká říše</a:t>
            </a:r>
            <a:endParaRPr lang="cs-CZ" sz="5400" b="1" dirty="0">
              <a:solidFill>
                <a:schemeClr val="accent6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9DC82-EAA0-48DA-9EF2-BF9216157B1D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Najděte na internetových stránkách územní rozsah říše Karla Velikého a popište, kam sahala jeho vláda.</a:t>
            </a:r>
            <a:endParaRPr lang="cs-CZ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Zástupný symbol pro obsah 5" descr="blank_europe_map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879600" y="1600200"/>
            <a:ext cx="5619750" cy="4495800"/>
          </a:xfr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A79DC82-EAA0-48DA-9EF2-BF9216157B1D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8244408" y="602128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5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accent1">
                    <a:lumMod val="75000"/>
                  </a:schemeClr>
                </a:solidFill>
              </a:rPr>
              <a:t>Rozpad říše</a:t>
            </a:r>
            <a:endParaRPr lang="cs-CZ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Roku 863 byla podepsána </a:t>
            </a:r>
            <a:r>
              <a:rPr lang="cs-CZ" sz="2800" b="1" u="sng" dirty="0" err="1" smtClean="0">
                <a:solidFill>
                  <a:schemeClr val="accent1">
                    <a:lumMod val="50000"/>
                  </a:schemeClr>
                </a:solidFill>
              </a:rPr>
              <a:t>verdunská</a:t>
            </a:r>
            <a:r>
              <a:rPr lang="cs-CZ" sz="2800" b="1" u="sng" dirty="0" smtClean="0">
                <a:solidFill>
                  <a:schemeClr val="accent1">
                    <a:lumMod val="50000"/>
                  </a:schemeClr>
                </a:solidFill>
              </a:rPr>
              <a:t> smlouva.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Říše rozdělena mezi vnuky Karla Velikého:</a:t>
            </a:r>
          </a:p>
          <a:p>
            <a:pPr algn="just"/>
            <a:r>
              <a:rPr lang="cs-CZ" sz="2800" b="1" u="sng" dirty="0" smtClean="0">
                <a:solidFill>
                  <a:schemeClr val="accent1">
                    <a:lumMod val="50000"/>
                  </a:schemeClr>
                </a:solidFill>
              </a:rPr>
              <a:t>Ludvík Němec </a:t>
            </a: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– Východofrancká říše (dnešní Německo),</a:t>
            </a:r>
          </a:p>
          <a:p>
            <a:pPr algn="just"/>
            <a:r>
              <a:rPr lang="cs-CZ" sz="2800" b="1" u="sng" dirty="0" smtClean="0">
                <a:solidFill>
                  <a:schemeClr val="accent1">
                    <a:lumMod val="50000"/>
                  </a:schemeClr>
                </a:solidFill>
              </a:rPr>
              <a:t>Karel Holý </a:t>
            </a: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– Západofrancká říše (dnešní Francie),</a:t>
            </a:r>
          </a:p>
          <a:p>
            <a:pPr algn="just"/>
            <a:r>
              <a:rPr lang="cs-CZ" sz="2800" b="1" u="sng" dirty="0" err="1" smtClean="0">
                <a:solidFill>
                  <a:schemeClr val="accent1">
                    <a:lumMod val="50000"/>
                  </a:schemeClr>
                </a:solidFill>
              </a:rPr>
              <a:t>Lohtar</a:t>
            </a:r>
            <a:r>
              <a:rPr lang="cs-CZ" sz="2800" b="1" u="sng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– </a:t>
            </a:r>
            <a:r>
              <a:rPr lang="cs-CZ" sz="2800" b="1" dirty="0" err="1" smtClean="0">
                <a:solidFill>
                  <a:schemeClr val="accent1">
                    <a:lumMod val="50000"/>
                  </a:schemeClr>
                </a:solidFill>
              </a:rPr>
              <a:t>Lotharingie</a:t>
            </a: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 (severní Itálie, </a:t>
            </a:r>
            <a:r>
              <a:rPr lang="cs-CZ" sz="2800" b="1" dirty="0" err="1" smtClean="0">
                <a:solidFill>
                  <a:schemeClr val="accent1">
                    <a:lumMod val="50000"/>
                  </a:schemeClr>
                </a:solidFill>
              </a:rPr>
              <a:t>Burgunsko</a:t>
            </a: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, Lotrinsko) – brzy zanikla.</a:t>
            </a:r>
            <a:endParaRPr lang="cs-CZ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A79DC82-EAA0-48DA-9EF2-BF9216157B1D}" type="slidenum">
              <a:rPr lang="cs-CZ" smtClean="0"/>
              <a:pPr/>
              <a:t>11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" name="Zástupný symbol pro obsah 3" descr="verdun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997572" y="1844824"/>
            <a:ext cx="5321842" cy="3960440"/>
          </a:xfr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A79DC82-EAA0-48DA-9EF2-BF9216157B1D}" type="slidenum">
              <a:rPr lang="cs-CZ" smtClean="0"/>
              <a:pPr/>
              <a:t>12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7596336" y="58052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solidFill>
                  <a:schemeClr val="accent1">
                    <a:lumMod val="75000"/>
                  </a:schemeClr>
                </a:solidFill>
              </a:rPr>
              <a:t>Samostatná práce – opakování</a:t>
            </a:r>
            <a:endParaRPr lang="cs-CZ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A79DC82-EAA0-48DA-9EF2-BF9216157B1D}" type="slidenum">
              <a:rPr lang="cs-CZ" smtClean="0"/>
              <a:pPr/>
              <a:t>13</a:t>
            </a:fld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1. Vysvětlete pojem barbarský stát.</a:t>
            </a:r>
          </a:p>
          <a:p>
            <a:pPr marL="514350" indent="-514350"/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2. Zjistěte – jak je to se stavem vztahu církve a státu ve Francii dnes (internet).</a:t>
            </a:r>
          </a:p>
          <a:p>
            <a:pPr marL="514350" indent="-514350"/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3. Vyjmenujte nejvýznamnější francké panovníky a zjistěte, jak je to s jejich postavením v současné Francii (použití jmen v názvech atd.).</a:t>
            </a:r>
          </a:p>
          <a:p>
            <a:pPr marL="514350" indent="-514350">
              <a:buNone/>
            </a:pPr>
            <a:endParaRPr lang="cs-CZ" sz="2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solidFill>
                  <a:schemeClr val="accent1">
                    <a:lumMod val="50000"/>
                  </a:schemeClr>
                </a:solidFill>
              </a:rPr>
              <a:t>Citace:</a:t>
            </a:r>
            <a:endParaRPr lang="cs-CZ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1800" dirty="0" smtClean="0"/>
              <a:t>1. AUTOR NENEZNÁMÝ. </a:t>
            </a:r>
            <a:r>
              <a:rPr lang="cs-CZ" sz="1800" i="1" dirty="0" err="1" smtClean="0"/>
              <a:t>Wikipedia</a:t>
            </a:r>
            <a:r>
              <a:rPr lang="cs-CZ" sz="1800" dirty="0" smtClean="0"/>
              <a:t> [online]. [cit. 10.9.2012]. Dostupný na WWW: </a:t>
            </a:r>
            <a:r>
              <a:rPr lang="cs-CZ" sz="1800" dirty="0" smtClean="0">
                <a:hlinkClick r:id="rId2"/>
              </a:rPr>
              <a:t>http://cs.wikipedia.org/wiki/Soubor:Bapteme_de_clovis.jpg</a:t>
            </a:r>
            <a:endParaRPr lang="cs-CZ" sz="1800" dirty="0" smtClean="0"/>
          </a:p>
          <a:p>
            <a:pPr algn="just"/>
            <a:r>
              <a:rPr lang="cs-CZ" sz="1800" dirty="0" smtClean="0"/>
              <a:t>2. AUTOR NEUVEDEN. </a:t>
            </a:r>
            <a:r>
              <a:rPr lang="cs-CZ" sz="1800" i="1" dirty="0" err="1" smtClean="0"/>
              <a:t>Wikipedia</a:t>
            </a:r>
            <a:r>
              <a:rPr lang="cs-CZ" sz="1800" dirty="0" smtClean="0"/>
              <a:t> [online]. [cit. 10.9.2012]. Dostupný na WWW: &lt;http://en.wikipedia.org/wiki/File:Merovingian_dynasty.jpg&gt;.</a:t>
            </a:r>
          </a:p>
          <a:p>
            <a:pPr algn="just"/>
            <a:r>
              <a:rPr lang="cs-CZ" sz="1800" dirty="0" smtClean="0"/>
              <a:t>3. AUTOR NEUVEDEN. </a:t>
            </a:r>
            <a:r>
              <a:rPr lang="cs-CZ" sz="1800" i="1" dirty="0" err="1" smtClean="0"/>
              <a:t>Charlemagne</a:t>
            </a:r>
            <a:r>
              <a:rPr lang="cs-CZ" sz="1800" dirty="0" smtClean="0"/>
              <a:t> [online]. [cit. 11.9.2012]. Dostupný na WWW: &lt;http://www.</a:t>
            </a:r>
            <a:r>
              <a:rPr lang="cs-CZ" sz="1800" dirty="0" err="1" smtClean="0"/>
              <a:t>histoire</a:t>
            </a:r>
            <a:r>
              <a:rPr lang="cs-CZ" sz="1800" dirty="0" smtClean="0"/>
              <a:t>-</a:t>
            </a:r>
            <a:r>
              <a:rPr lang="cs-CZ" sz="1800" dirty="0" err="1" smtClean="0"/>
              <a:t>france.net</a:t>
            </a:r>
            <a:r>
              <a:rPr lang="cs-CZ" sz="1800" dirty="0" smtClean="0"/>
              <a:t>/</a:t>
            </a:r>
            <a:r>
              <a:rPr lang="cs-CZ" sz="1800" dirty="0" err="1" smtClean="0"/>
              <a:t>moyen</a:t>
            </a:r>
            <a:r>
              <a:rPr lang="cs-CZ" sz="1800" dirty="0" smtClean="0"/>
              <a:t>/</a:t>
            </a:r>
            <a:r>
              <a:rPr lang="cs-CZ" sz="1800" dirty="0" err="1" smtClean="0"/>
              <a:t>charlemagne</a:t>
            </a:r>
            <a:r>
              <a:rPr lang="cs-CZ" sz="1800" dirty="0" smtClean="0"/>
              <a:t>-</a:t>
            </a:r>
            <a:r>
              <a:rPr lang="cs-CZ" sz="1800" dirty="0" err="1" smtClean="0"/>
              <a:t>en.html</a:t>
            </a:r>
            <a:r>
              <a:rPr lang="cs-CZ" sz="1800" dirty="0" smtClean="0"/>
              <a:t>&gt;. </a:t>
            </a:r>
          </a:p>
          <a:p>
            <a:pPr algn="just"/>
            <a:r>
              <a:rPr lang="cs-CZ" sz="1800" dirty="0" smtClean="0"/>
              <a:t>4. AUTOR NEUVEDEN. </a:t>
            </a:r>
            <a:r>
              <a:rPr lang="cs-CZ" sz="1800" i="1" dirty="0" err="1" smtClean="0"/>
              <a:t>Charlemagne</a:t>
            </a:r>
            <a:r>
              <a:rPr lang="cs-CZ" sz="1800" dirty="0" smtClean="0"/>
              <a:t> [online]. [cit. 11.9.2012]. Dostupný na WWW: &lt;http://www.greek439.20m.com/charlemagne.htm&gt;. </a:t>
            </a:r>
          </a:p>
          <a:p>
            <a:pPr algn="just"/>
            <a:r>
              <a:rPr lang="cs-CZ" sz="1800" dirty="0" smtClean="0"/>
              <a:t>5. AUTOR NEUVEDEN. </a:t>
            </a:r>
            <a:r>
              <a:rPr lang="cs-CZ" sz="1800" i="1" dirty="0" err="1" smtClean="0"/>
              <a:t>Google</a:t>
            </a:r>
            <a:r>
              <a:rPr lang="cs-CZ" sz="1800" dirty="0" smtClean="0"/>
              <a:t> [online]. [cit. 11.9.2012]. Dostupný na WWW: </a:t>
            </a:r>
            <a:r>
              <a:rPr lang="cs-CZ" sz="1800" dirty="0" smtClean="0">
                <a:hlinkClick r:id="rId3"/>
              </a:rPr>
              <a:t>http://www.</a:t>
            </a:r>
            <a:r>
              <a:rPr lang="cs-CZ" sz="1800" dirty="0" err="1" smtClean="0">
                <a:hlinkClick r:id="rId3"/>
              </a:rPr>
              <a:t>youreuropemap.com</a:t>
            </a:r>
            <a:r>
              <a:rPr lang="cs-CZ" sz="1800" dirty="0" smtClean="0">
                <a:hlinkClick r:id="rId3"/>
              </a:rPr>
              <a:t>/</a:t>
            </a:r>
            <a:endParaRPr lang="cs-CZ" sz="1800" dirty="0" smtClean="0"/>
          </a:p>
          <a:p>
            <a:pPr algn="just"/>
            <a:r>
              <a:rPr lang="cs-CZ" sz="1800" dirty="0" smtClean="0"/>
              <a:t>6. AUTOR NEUVEDEN. </a:t>
            </a:r>
            <a:r>
              <a:rPr lang="cs-CZ" sz="1800" i="1" dirty="0" err="1" smtClean="0"/>
              <a:t>Google</a:t>
            </a:r>
            <a:r>
              <a:rPr lang="cs-CZ" sz="1800" dirty="0" smtClean="0"/>
              <a:t> [online]. [cit. 11.9.2012]. Dostupný na WWW:&lt;http://mrgranito.wordpress.com/2009/05/08/dividing-charlemagnes-empire/&gt;. </a:t>
            </a:r>
          </a:p>
          <a:p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A79DC82-EAA0-48DA-9EF2-BF9216157B1D}" type="slidenum">
              <a:rPr lang="cs-CZ" smtClean="0"/>
              <a:pPr/>
              <a:t>14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cs-CZ" b="1" dirty="0" smtClean="0"/>
              <a:t>NÁZEV ŠKOLY:</a:t>
            </a:r>
            <a:endParaRPr lang="cs-CZ" dirty="0" smtClean="0"/>
          </a:p>
          <a:p>
            <a:r>
              <a:rPr lang="cs-CZ" dirty="0" smtClean="0"/>
              <a:t>Gymnázium Františka Živného, Bohumín, Jana </a:t>
            </a:r>
            <a:r>
              <a:rPr lang="cs-CZ" dirty="0" err="1" smtClean="0"/>
              <a:t>Palacha</a:t>
            </a:r>
            <a:r>
              <a:rPr lang="cs-CZ" dirty="0" smtClean="0"/>
              <a:t> 794, příspěvková organizace</a:t>
            </a:r>
          </a:p>
          <a:p>
            <a:r>
              <a:rPr lang="cs-CZ" b="1" dirty="0" smtClean="0"/>
              <a:t>VZDĚLÁVACÍ OBLAST:</a:t>
            </a:r>
            <a:endParaRPr lang="cs-CZ" dirty="0" smtClean="0"/>
          </a:p>
          <a:p>
            <a:r>
              <a:rPr lang="cs-CZ" dirty="0" smtClean="0"/>
              <a:t>Člověk a společnost</a:t>
            </a:r>
          </a:p>
          <a:p>
            <a:r>
              <a:rPr lang="cs-CZ" b="1" dirty="0" smtClean="0"/>
              <a:t>VZDĚLÁVACÍ OBOR:</a:t>
            </a:r>
            <a:endParaRPr lang="cs-CZ" dirty="0" smtClean="0"/>
          </a:p>
          <a:p>
            <a:r>
              <a:rPr lang="cs-CZ" dirty="0" smtClean="0"/>
              <a:t>Dějepis pro 2. ročník SŠ</a:t>
            </a:r>
            <a:endParaRPr lang="cs-CZ" dirty="0" smtClean="0"/>
          </a:p>
          <a:p>
            <a:r>
              <a:rPr lang="cs-CZ" b="1" dirty="0" smtClean="0"/>
              <a:t>TÉMA:</a:t>
            </a:r>
            <a:endParaRPr lang="cs-CZ" dirty="0" smtClean="0"/>
          </a:p>
          <a:p>
            <a:r>
              <a:rPr lang="cs-CZ" dirty="0" smtClean="0"/>
              <a:t>Nejstarší státní útvary</a:t>
            </a:r>
          </a:p>
          <a:p>
            <a:r>
              <a:rPr lang="cs-CZ" b="1" dirty="0" smtClean="0"/>
              <a:t>AUTOR:</a:t>
            </a:r>
            <a:endParaRPr lang="cs-CZ" dirty="0" smtClean="0"/>
          </a:p>
          <a:p>
            <a:r>
              <a:rPr lang="cs-CZ" dirty="0" smtClean="0"/>
              <a:t>Mgr. Romana Davidová</a:t>
            </a:r>
          </a:p>
          <a:p>
            <a:r>
              <a:rPr lang="cs-CZ" b="1" dirty="0" smtClean="0"/>
              <a:t>DATUM:</a:t>
            </a:r>
            <a:endParaRPr lang="cs-CZ" dirty="0" smtClean="0"/>
          </a:p>
          <a:p>
            <a:r>
              <a:rPr lang="cs-CZ" dirty="0" smtClean="0"/>
              <a:t>4. 10. 2012</a:t>
            </a:r>
          </a:p>
          <a:p>
            <a:r>
              <a:rPr lang="cs-CZ" b="1" dirty="0" smtClean="0"/>
              <a:t>NÁZEV A ČÍSLO PROJEKTU:</a:t>
            </a:r>
            <a:endParaRPr lang="cs-CZ" dirty="0" smtClean="0"/>
          </a:p>
          <a:p>
            <a:r>
              <a:rPr lang="cs-CZ" dirty="0" smtClean="0"/>
              <a:t>Učíme se pro život v 21. století</a:t>
            </a:r>
          </a:p>
          <a:p>
            <a:r>
              <a:rPr lang="cs-CZ" dirty="0" smtClean="0"/>
              <a:t>CZ.1.07/1.5.00/34.0629</a:t>
            </a:r>
          </a:p>
          <a:p>
            <a:r>
              <a:rPr lang="cs-CZ" b="1" dirty="0" smtClean="0"/>
              <a:t>OZNAČENÍ VÝUKOVÉHO MATERIÁLU:</a:t>
            </a:r>
            <a:endParaRPr lang="cs-CZ" dirty="0" smtClean="0"/>
          </a:p>
          <a:p>
            <a:r>
              <a:rPr lang="cs-CZ" dirty="0" smtClean="0"/>
              <a:t>VY_32_INOVACE_D.DA.02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A79DC82-EAA0-48DA-9EF2-BF9216157B1D}" type="slidenum">
              <a:rPr lang="cs-CZ" smtClean="0"/>
              <a:pPr/>
              <a:t>2</a:t>
            </a:fld>
            <a:endParaRPr lang="cs-CZ"/>
          </a:p>
        </p:txBody>
      </p:sp>
      <p:pic>
        <p:nvPicPr>
          <p:cNvPr id="1026" name="Picture 2" descr="C:\Users\uživatel\Desktop\DUMY\materiály\logo šablo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0"/>
            <a:ext cx="8286750" cy="1314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Anotace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A79DC82-EAA0-48DA-9EF2-BF9216157B1D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>
          <a:xfrm>
            <a:off x="612648" y="1268760"/>
            <a:ext cx="8153400" cy="532859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Studenti si prostřednictvím prezentace osvojí základní informace týkající se nejstaršího středověkého útvaru – Francké říše. Prostřednictvím práce s mapami dojde ke srovnání se současným stavem. Na základě vyobrazení se pokusí o interpretaci středověké korunovace a středověkého křtu. (Při práci možno využít multimediální nebo počítačovou učebnu, specializovanou učebnu zeměpisu…)</a:t>
            </a:r>
          </a:p>
          <a:p>
            <a:pPr algn="just"/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Forma výuky: hromadná, individualizovaná.</a:t>
            </a:r>
          </a:p>
          <a:p>
            <a:pPr algn="just"/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Převládající klíčové kompetence: kompetence k učení, kompetence k řešení problémů.</a:t>
            </a:r>
          </a:p>
          <a:p>
            <a:pPr algn="just"/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Vazba na ŠVP. Školní vzdělávací program pro čtyřleté gymnázium – učební osnovy DĚJEPIS – 2. ročník – Raný </a:t>
            </a:r>
            <a:r>
              <a:rPr lang="cs-CZ" smtClean="0">
                <a:solidFill>
                  <a:schemeClr val="accent1">
                    <a:lumMod val="50000"/>
                  </a:schemeClr>
                </a:solidFill>
              </a:rPr>
              <a:t>středověk.</a:t>
            </a:r>
            <a:endParaRPr lang="cs-CZ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Francká říše</a:t>
            </a:r>
            <a:endParaRPr lang="cs-CZ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accent1">
                    <a:lumMod val="50000"/>
                  </a:schemeClr>
                </a:solidFill>
              </a:rPr>
              <a:t>Nejstarší z tzv. barbarských států vzniklých po rozpadu Západořímské říše.</a:t>
            </a:r>
          </a:p>
          <a:p>
            <a:r>
              <a:rPr lang="cs-CZ" sz="3600" b="1" dirty="0" smtClean="0">
                <a:solidFill>
                  <a:schemeClr val="accent1">
                    <a:lumMod val="50000"/>
                  </a:schemeClr>
                </a:solidFill>
              </a:rPr>
              <a:t>Sjednocení: </a:t>
            </a:r>
            <a:r>
              <a:rPr lang="cs-CZ" sz="3600" b="1" u="sng" dirty="0" err="1" smtClean="0">
                <a:solidFill>
                  <a:schemeClr val="accent1">
                    <a:lumMod val="50000"/>
                  </a:schemeClr>
                </a:solidFill>
              </a:rPr>
              <a:t>Chlodvik</a:t>
            </a:r>
            <a:r>
              <a:rPr lang="cs-CZ" sz="3600" b="1" u="sng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3600" b="1" dirty="0" smtClean="0">
                <a:solidFill>
                  <a:schemeClr val="accent1">
                    <a:lumMod val="50000"/>
                  </a:schemeClr>
                </a:solidFill>
              </a:rPr>
              <a:t>z dynastie Merovejců v 5. století.</a:t>
            </a:r>
          </a:p>
          <a:p>
            <a:r>
              <a:rPr lang="cs-CZ" sz="3600" b="1" dirty="0" smtClean="0">
                <a:solidFill>
                  <a:schemeClr val="accent1">
                    <a:lumMod val="50000"/>
                  </a:schemeClr>
                </a:solidFill>
              </a:rPr>
              <a:t>Přijal křesťanství – první státní útvar s podporou katolické církve.</a:t>
            </a:r>
            <a:endParaRPr lang="cs-CZ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A79DC82-EAA0-48DA-9EF2-BF9216157B1D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dirty="0" smtClean="0">
                <a:solidFill>
                  <a:schemeClr val="accent1">
                    <a:lumMod val="50000"/>
                  </a:schemeClr>
                </a:solidFill>
              </a:rPr>
              <a:t>Vysvětlete obrázek a uveďte, která dnešní území říše zahrnovala:</a:t>
            </a:r>
            <a:endParaRPr lang="cs-CZ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Zástupný symbol pro obsah 3" descr="Chlodvikův křes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79450" y="1970088"/>
            <a:ext cx="374650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Zástupný symbol pro obsah 5" descr="Merovingian_dynasty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845050" y="2082706"/>
            <a:ext cx="3886200" cy="3584764"/>
          </a:xfr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2A79DC82-EAA0-48DA-9EF2-BF9216157B1D}" type="slidenum">
              <a:rPr lang="cs-CZ" smtClean="0"/>
              <a:pPr/>
              <a:t>5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4355976" y="5733256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8676456" y="566124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2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Státní správa</a:t>
            </a:r>
            <a:endParaRPr lang="cs-CZ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Země rozdělena na hrabství, civilní správci se nazývali hrabata, duchovní a soudní správu vykonávali biskupové a vojenskou správu vévodové (vzájemně se kontrolovali).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Postupný nárůst moci tzv. majordomů (správců královského dvora) na úkor panovníků z rodu Merovejců.</a:t>
            </a:r>
          </a:p>
          <a:p>
            <a:pPr algn="just"/>
            <a:endParaRPr lang="cs-CZ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A79DC82-EAA0-48DA-9EF2-BF9216157B1D}" type="slidenum">
              <a:rPr lang="cs-CZ" smtClean="0"/>
              <a:pPr/>
              <a:t>6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accent1">
                    <a:lumMod val="75000"/>
                  </a:schemeClr>
                </a:solidFill>
              </a:rPr>
              <a:t>Nejvýznamnější panovníci</a:t>
            </a:r>
            <a:endParaRPr lang="cs-CZ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800" b="1" u="sng" dirty="0" err="1" smtClean="0">
                <a:solidFill>
                  <a:schemeClr val="accent1">
                    <a:lumMod val="50000"/>
                  </a:schemeClr>
                </a:solidFill>
              </a:rPr>
              <a:t>Dagobert</a:t>
            </a:r>
            <a:r>
              <a:rPr lang="cs-CZ" sz="2800" b="1" u="sng" dirty="0" smtClean="0">
                <a:solidFill>
                  <a:schemeClr val="accent1">
                    <a:lumMod val="50000"/>
                  </a:schemeClr>
                </a:solidFill>
              </a:rPr>
              <a:t> I.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Bojoval v roce 631 se Sámovou říší u </a:t>
            </a:r>
            <a:r>
              <a:rPr lang="cs-CZ" sz="2800" b="1" dirty="0" err="1" smtClean="0">
                <a:solidFill>
                  <a:schemeClr val="accent1">
                    <a:lumMod val="50000"/>
                  </a:schemeClr>
                </a:solidFill>
              </a:rPr>
              <a:t>Wogastisburku</a:t>
            </a: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 a byl poražen.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Rozdělil říši mezi nezletilé syny – velké oslabení a nárůst moci majordomů.</a:t>
            </a:r>
            <a:endParaRPr lang="cs-CZ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800" b="1" u="sng" dirty="0" smtClean="0">
                <a:solidFill>
                  <a:schemeClr val="accent1">
                    <a:lumMod val="50000"/>
                  </a:schemeClr>
                </a:solidFill>
              </a:rPr>
              <a:t>Karel </a:t>
            </a:r>
            <a:r>
              <a:rPr lang="cs-CZ" sz="2800" b="1" u="sng" dirty="0" err="1" smtClean="0">
                <a:solidFill>
                  <a:schemeClr val="accent1">
                    <a:lumMod val="50000"/>
                  </a:schemeClr>
                </a:solidFill>
              </a:rPr>
              <a:t>Martel</a:t>
            </a:r>
            <a:endParaRPr lang="cs-CZ" sz="2800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Odrazil útok Arabů v bitvě u </a:t>
            </a:r>
            <a:r>
              <a:rPr lang="cs-CZ" sz="2800" b="1" dirty="0" err="1" smtClean="0">
                <a:solidFill>
                  <a:schemeClr val="accent1">
                    <a:lumMod val="50000"/>
                  </a:schemeClr>
                </a:solidFill>
              </a:rPr>
              <a:t>Poitiers</a:t>
            </a: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 roku 732.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Zakladatel dynastie </a:t>
            </a:r>
            <a:r>
              <a:rPr lang="cs-CZ" sz="2800" b="1" dirty="0" err="1" smtClean="0">
                <a:solidFill>
                  <a:schemeClr val="accent1">
                    <a:lumMod val="50000"/>
                  </a:schemeClr>
                </a:solidFill>
              </a:rPr>
              <a:t>Karlovců</a:t>
            </a: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cs-CZ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2A79DC82-EAA0-48DA-9EF2-BF9216157B1D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accent1">
                    <a:lumMod val="75000"/>
                  </a:schemeClr>
                </a:solidFill>
              </a:rPr>
              <a:t>Karel Veliký</a:t>
            </a:r>
            <a:endParaRPr lang="cs-CZ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Velký územní rozmach.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První stříbrné mince – denáry.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Kulturní rozkvět – tzv. karolinská renesance (napodobování antické kultury).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Roku 800 korunován na císaře (v Římě papežem = snaha navázat na zaniklou Římskou říši).</a:t>
            </a:r>
            <a:endParaRPr lang="cs-CZ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A79DC82-EAA0-48DA-9EF2-BF9216157B1D}" type="slidenum">
              <a:rPr lang="cs-CZ" smtClean="0"/>
              <a:pPr/>
              <a:t>8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Na základě dvou různých vyobrazení popište, jak probíhala korunovace Karla Velikého.</a:t>
            </a:r>
            <a:endParaRPr lang="cs-CZ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Zástupný symbol pro obsah 6" descr="korunovac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27015" y="2060848"/>
            <a:ext cx="3556954" cy="3534654"/>
          </a:xfrm>
        </p:spPr>
      </p:pic>
      <p:pic>
        <p:nvPicPr>
          <p:cNvPr id="8" name="Zástupný symbol pro obsah 7" descr="charlemagne2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427985" y="2780927"/>
            <a:ext cx="4646264" cy="2600897"/>
          </a:xfr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2A79DC82-EAA0-48DA-9EF2-BF9216157B1D}" type="slidenum">
              <a:rPr lang="cs-CZ" smtClean="0"/>
              <a:pPr/>
              <a:t>9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4139952" y="551723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8748464" y="544522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4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án">
  <a:themeElements>
    <a:clrScheme name="Mediá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á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á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173</TotalTime>
  <Words>631</Words>
  <Application>Microsoft Office PowerPoint</Application>
  <PresentationFormat>Předvádění na obrazovce (4:3)</PresentationFormat>
  <Paragraphs>83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Medián</vt:lpstr>
      <vt:lpstr>Nejstarší státní útvary</vt:lpstr>
      <vt:lpstr>Prezentace aplikace PowerPoint</vt:lpstr>
      <vt:lpstr>Anotace</vt:lpstr>
      <vt:lpstr>Francká říše</vt:lpstr>
      <vt:lpstr>Vysvětlete obrázek a uveďte, která dnešní území říše zahrnovala:</vt:lpstr>
      <vt:lpstr>Státní správa</vt:lpstr>
      <vt:lpstr>Nejvýznamnější panovníci</vt:lpstr>
      <vt:lpstr>Karel Veliký</vt:lpstr>
      <vt:lpstr>Na základě dvou různých vyobrazení popište, jak probíhala korunovace Karla Velikého.</vt:lpstr>
      <vt:lpstr>Najděte na internetových stránkách územní rozsah říše Karla Velikého a popište, kam sahala jeho vláda.</vt:lpstr>
      <vt:lpstr>Rozpad říše</vt:lpstr>
      <vt:lpstr>Prezentace aplikace PowerPoint</vt:lpstr>
      <vt:lpstr>Samostatná práce – opakování</vt:lpstr>
      <vt:lpstr>Citace: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Nejstarší státní útvary</dc:title>
  <dc:creator>uživatel</dc:creator>
  <cp:lastModifiedBy>Konetzná Magda</cp:lastModifiedBy>
  <cp:revision>26</cp:revision>
  <dcterms:created xsi:type="dcterms:W3CDTF">2012-09-10T17:33:40Z</dcterms:created>
  <dcterms:modified xsi:type="dcterms:W3CDTF">2012-12-20T06:50:20Z</dcterms:modified>
</cp:coreProperties>
</file>