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67" r:id="rId2"/>
    <p:sldId id="273" r:id="rId3"/>
    <p:sldId id="270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8" r:id="rId14"/>
    <p:sldId id="271" r:id="rId15"/>
    <p:sldId id="272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BCC06-4B3D-463D-823F-0A3974B28BF9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C2817-CA9D-4A48-A44E-429F45E6964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98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C2817-CA9D-4A48-A44E-429F45E69644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C2817-CA9D-4A48-A44E-429F45E69644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19900D-293C-4910-BF26-67B5ADE69334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DC792-9A82-4F8E-BE26-0318822574A0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AB5D3-7DE6-4F2B-BA35-E758A9BF21FE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20C2E-3371-4FB3-9C6D-8CA344187F3B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7D5CF4-A7C8-4B62-8DFE-B52C35F0CAA0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8FCD42-6D2C-4681-BF17-97C08300E5CD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CF57C-608E-4EE2-90F5-6C6D895CBDAC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BC6-CBC3-476C-AD97-8C77848AFC8A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7CD2FD-984D-4CFE-8424-8FDF152FF39C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223FD87-38BB-47AE-ACF6-AAC409BC41F4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68886B4-6ED9-4C67-B2FC-697A825FE2E9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A759B2-533D-43B2-AFFE-11813C05731C}" type="datetime1">
              <a:rPr lang="cs-CZ" smtClean="0"/>
              <a:pPr/>
              <a:t>20.12.2012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8757389-69E7-4806-AC2C-C18D536F4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Dokument_aplikace_Microsoft_Word1.docx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jepis.com/index.php?page=000&amp;kap=001&amp;pod=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b="1" dirty="0" smtClean="0"/>
              <a:t>NÁZEV ŠKOLY:</a:t>
            </a:r>
            <a:endParaRPr lang="cs-CZ" dirty="0" smtClean="0"/>
          </a:p>
          <a:p>
            <a:r>
              <a:rPr lang="cs-CZ" dirty="0" smtClean="0"/>
              <a:t>Gymnázium Františka Živného, Bohumín, Jana </a:t>
            </a:r>
            <a:r>
              <a:rPr lang="cs-CZ" dirty="0" err="1" smtClean="0"/>
              <a:t>Palacha</a:t>
            </a:r>
            <a:r>
              <a:rPr lang="cs-CZ" dirty="0" smtClean="0"/>
              <a:t> 794, příspěvková organizace</a:t>
            </a:r>
          </a:p>
          <a:p>
            <a:r>
              <a:rPr lang="cs-CZ" b="1" dirty="0" smtClean="0"/>
              <a:t>VZDĚLÁVACÍ OBLAST:</a:t>
            </a:r>
            <a:endParaRPr lang="cs-CZ" dirty="0" smtClean="0"/>
          </a:p>
          <a:p>
            <a:r>
              <a:rPr lang="cs-CZ" dirty="0" smtClean="0"/>
              <a:t>Člověk a společnost</a:t>
            </a:r>
          </a:p>
          <a:p>
            <a:r>
              <a:rPr lang="cs-CZ" b="1" dirty="0" smtClean="0"/>
              <a:t>VZDĚLÁVACÍ OBOR:</a:t>
            </a:r>
            <a:endParaRPr lang="cs-CZ" dirty="0" smtClean="0"/>
          </a:p>
          <a:p>
            <a:r>
              <a:rPr lang="cs-CZ" dirty="0" smtClean="0"/>
              <a:t>Dějepis </a:t>
            </a:r>
            <a:r>
              <a:rPr lang="cs-CZ" dirty="0" smtClean="0"/>
              <a:t>pro 7. ročník ZŠ a odpovídající ročník </a:t>
            </a:r>
            <a:r>
              <a:rPr lang="cs-CZ" smtClean="0"/>
              <a:t>víceletých gymnázií</a:t>
            </a:r>
            <a:endParaRPr lang="cs-CZ" dirty="0" smtClean="0"/>
          </a:p>
          <a:p>
            <a:r>
              <a:rPr lang="cs-CZ" b="1" dirty="0" smtClean="0"/>
              <a:t>TÉMA:</a:t>
            </a:r>
            <a:endParaRPr lang="cs-CZ" dirty="0" smtClean="0"/>
          </a:p>
          <a:p>
            <a:r>
              <a:rPr lang="cs-CZ" dirty="0" smtClean="0"/>
              <a:t>Středověk</a:t>
            </a:r>
          </a:p>
          <a:p>
            <a:r>
              <a:rPr lang="cs-CZ" b="1" dirty="0" smtClean="0"/>
              <a:t>AUTOR:</a:t>
            </a:r>
            <a:endParaRPr lang="cs-CZ" dirty="0" smtClean="0"/>
          </a:p>
          <a:p>
            <a:r>
              <a:rPr lang="cs-CZ" dirty="0" smtClean="0"/>
              <a:t>Mgr. Romana Davidová</a:t>
            </a:r>
          </a:p>
          <a:p>
            <a:r>
              <a:rPr lang="cs-CZ" b="1" dirty="0" smtClean="0"/>
              <a:t>DATUM:</a:t>
            </a:r>
            <a:endParaRPr lang="cs-CZ" dirty="0" smtClean="0"/>
          </a:p>
          <a:p>
            <a:r>
              <a:rPr lang="cs-CZ" dirty="0" smtClean="0"/>
              <a:t>10.10. 2012</a:t>
            </a:r>
          </a:p>
          <a:p>
            <a:r>
              <a:rPr lang="cs-CZ" b="1" dirty="0" smtClean="0"/>
              <a:t>NÁZEV A ČÍSLO PROJEKTU:</a:t>
            </a:r>
            <a:endParaRPr lang="cs-CZ" dirty="0" smtClean="0"/>
          </a:p>
          <a:p>
            <a:r>
              <a:rPr lang="cs-CZ" dirty="0" smtClean="0"/>
              <a:t>Učíme se pro život v 21. století</a:t>
            </a:r>
          </a:p>
          <a:p>
            <a:r>
              <a:rPr lang="cs-CZ" dirty="0" smtClean="0"/>
              <a:t>CZ.1.07/1.5.00/34.0629</a:t>
            </a:r>
          </a:p>
          <a:p>
            <a:r>
              <a:rPr lang="cs-CZ" b="1" dirty="0" smtClean="0"/>
              <a:t>OZNAČENÍ VÝUKOVÉHO MATERIÁLU:</a:t>
            </a:r>
            <a:endParaRPr lang="cs-CZ" dirty="0" smtClean="0"/>
          </a:p>
          <a:p>
            <a:r>
              <a:rPr lang="cs-CZ" dirty="0" smtClean="0"/>
              <a:t>VY_32_INOVACE_D.DA.01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1</a:t>
            </a:fld>
            <a:endParaRPr lang="cs-CZ"/>
          </a:p>
        </p:txBody>
      </p:sp>
      <p:pic>
        <p:nvPicPr>
          <p:cNvPr id="41985" name="Picture 1" descr="C:\Users\uživatel\Desktop\DUMY\materiály\logo šabl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286750" cy="131445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dirty="0" smtClean="0">
                <a:solidFill>
                  <a:schemeClr val="bg2">
                    <a:lumMod val="50000"/>
                  </a:schemeClr>
                </a:solidFill>
              </a:rPr>
              <a:t>Pojmenujte centra najděte jejich současnou podobu (internet):</a:t>
            </a:r>
            <a:endParaRPr lang="cs-CZ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2. ??? </a:t>
            </a:r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3.???</a:t>
            </a:r>
          </a:p>
        </p:txBody>
      </p:sp>
      <p:pic>
        <p:nvPicPr>
          <p:cNvPr id="13" name="Picture 4" descr="http://hatzikyriakos.s5.com/Constantinople/lithographhagia_sophia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3912892" cy="2952328"/>
          </a:xfrm>
          <a:prstGeom prst="rect">
            <a:avLst/>
          </a:prstGeom>
          <a:noFill/>
        </p:spPr>
      </p:pic>
      <p:pic>
        <p:nvPicPr>
          <p:cNvPr id="17" name="Picture 8" descr="http://images.cdn.fotopedia.com/flickr-5205573976-hd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073218"/>
            <a:ext cx="4041775" cy="3011965"/>
          </a:xfrm>
          <a:prstGeom prst="rect">
            <a:avLst/>
          </a:prstGeom>
          <a:noFill/>
        </p:spPr>
      </p:pic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4211960" y="515719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748464" y="508518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1. Řím                2. Konstantinopol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 useBgFill="1">
        <p:nvSpPr>
          <p:cNvPr id="11" name="Zástupný symbol pro text 10"/>
          <p:cNvSpPr>
            <a:spLocks noGrp="1"/>
          </p:cNvSpPr>
          <p:nvPr>
            <p:ph type="body" idx="1"/>
          </p:nvPr>
        </p:nvSpPr>
        <p:spPr>
          <a:xfrm>
            <a:off x="457200" y="4509120"/>
            <a:ext cx="8075240" cy="21602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Arabský poloostrov</a:t>
            </a:r>
          </a:p>
          <a:p>
            <a:pPr>
              <a:buFont typeface="Arial" pitchFamily="34" charset="0"/>
              <a:buChar char="•"/>
            </a:pPr>
            <a:r>
              <a:rPr lang="cs-CZ" b="1" dirty="0" smtClean="0">
                <a:solidFill>
                  <a:srgbClr val="0070C0"/>
                </a:solidFill>
              </a:rPr>
              <a:t> Arabština.</a:t>
            </a:r>
          </a:p>
          <a:p>
            <a:pPr>
              <a:buFont typeface="Arial" pitchFamily="34" charset="0"/>
              <a:buChar char="•"/>
            </a:pPr>
            <a:r>
              <a:rPr lang="cs-CZ" b="1" dirty="0" smtClean="0">
                <a:solidFill>
                  <a:srgbClr val="0070C0"/>
                </a:solidFill>
              </a:rPr>
              <a:t> Oblast Přední Asie, severní Afriky a jih Pyrenejského poloostrova.</a:t>
            </a:r>
          </a:p>
          <a:p>
            <a:pPr>
              <a:buFont typeface="Arial" pitchFamily="34" charset="0"/>
              <a:buChar char="•"/>
            </a:pPr>
            <a:r>
              <a:rPr lang="cs-CZ" b="1" dirty="0" smtClean="0">
                <a:solidFill>
                  <a:srgbClr val="0070C0"/>
                </a:solidFill>
              </a:rPr>
              <a:t> Islám.</a:t>
            </a:r>
          </a:p>
          <a:p>
            <a:pPr>
              <a:buFont typeface="Arial" pitchFamily="34" charset="0"/>
              <a:buChar char="•"/>
            </a:pPr>
            <a:endParaRPr lang="cs-CZ" b="1" dirty="0" smtClean="0">
              <a:solidFill>
                <a:srgbClr val="0070C0"/>
              </a:solidFill>
            </a:endParaRPr>
          </a:p>
        </p:txBody>
      </p:sp>
      <p:sp useBgFill="1">
        <p:nvSpPr>
          <p:cNvPr id="13" name="Zástupný symbol pro text 12"/>
          <p:cNvSpPr>
            <a:spLocks noGrp="1"/>
          </p:cNvSpPr>
          <p:nvPr>
            <p:ph type="body" sz="half" idx="3"/>
          </p:nvPr>
        </p:nvSpPr>
        <p:spPr>
          <a:xfrm>
            <a:off x="4645026" y="6126480"/>
            <a:ext cx="4103438" cy="45719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3898776" cy="284880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Latinská kultura.</a:t>
            </a:r>
          </a:p>
          <a:p>
            <a:r>
              <a:rPr lang="cs-CZ" b="1" dirty="0" smtClean="0">
                <a:solidFill>
                  <a:srgbClr val="0070C0"/>
                </a:solidFill>
              </a:rPr>
              <a:t>Národy germánské, románské a západní Slované.</a:t>
            </a:r>
          </a:p>
          <a:p>
            <a:r>
              <a:rPr lang="cs-CZ" b="1" dirty="0" smtClean="0">
                <a:solidFill>
                  <a:srgbClr val="0070C0"/>
                </a:solidFill>
              </a:rPr>
              <a:t>Západní (katolické) křesťanství.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quarter" idx="4"/>
          </p:nvPr>
        </p:nvSpPr>
        <p:spPr>
          <a:xfrm>
            <a:off x="4644009" y="1412777"/>
            <a:ext cx="3960440" cy="29523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Řečtina a staroslověnština.</a:t>
            </a:r>
          </a:p>
          <a:p>
            <a:r>
              <a:rPr lang="cs-CZ" b="1" dirty="0" smtClean="0">
                <a:solidFill>
                  <a:srgbClr val="0070C0"/>
                </a:solidFill>
              </a:rPr>
              <a:t>Oblast Balkánu, Malé Asie a východní Evropy.</a:t>
            </a:r>
          </a:p>
          <a:p>
            <a:r>
              <a:rPr lang="cs-CZ" b="1" dirty="0" smtClean="0">
                <a:solidFill>
                  <a:srgbClr val="0070C0"/>
                </a:solidFill>
              </a:rPr>
              <a:t>Východní (pravoslavné) křesťanství.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Politický vývoj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cs-CZ" b="1" dirty="0" smtClean="0">
                <a:solidFill>
                  <a:srgbClr val="0070C0"/>
                </a:solidFill>
              </a:rPr>
              <a:t>Období postupného přechodu od rozdrobenosti k jednotným státům.</a:t>
            </a:r>
          </a:p>
          <a:p>
            <a:pPr algn="just"/>
            <a:r>
              <a:rPr lang="cs-CZ" b="1" dirty="0" smtClean="0">
                <a:solidFill>
                  <a:srgbClr val="0070C0"/>
                </a:solidFill>
              </a:rPr>
              <a:t>Faktická moc panovníka závisela na jeho schopnosti a síle jeho feudálů (protikladné tendence).</a:t>
            </a:r>
          </a:p>
          <a:p>
            <a:pPr algn="just"/>
            <a:r>
              <a:rPr lang="cs-CZ" b="1" dirty="0" smtClean="0">
                <a:solidFill>
                  <a:srgbClr val="0070C0"/>
                </a:solidFill>
              </a:rPr>
              <a:t>Sjednocení země spojováno s panovnickými rody: 	Francie – Kapetovci</a:t>
            </a:r>
          </a:p>
          <a:p>
            <a:pPr algn="just">
              <a:buNone/>
            </a:pPr>
            <a:r>
              <a:rPr lang="cs-CZ" b="1" dirty="0" smtClean="0">
                <a:solidFill>
                  <a:srgbClr val="0070C0"/>
                </a:solidFill>
              </a:rPr>
              <a:t>			Polsko – </a:t>
            </a:r>
            <a:r>
              <a:rPr lang="cs-CZ" b="1" dirty="0" err="1" smtClean="0">
                <a:solidFill>
                  <a:srgbClr val="0070C0"/>
                </a:solidFill>
              </a:rPr>
              <a:t>Piastovci</a:t>
            </a:r>
            <a:endParaRPr lang="cs-CZ" b="1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cs-CZ" b="1" dirty="0" smtClean="0">
                <a:solidFill>
                  <a:srgbClr val="0070C0"/>
                </a:solidFill>
              </a:rPr>
              <a:t>			Uherské země – </a:t>
            </a:r>
            <a:r>
              <a:rPr lang="cs-CZ" b="1" dirty="0" err="1" smtClean="0">
                <a:solidFill>
                  <a:srgbClr val="0070C0"/>
                </a:solidFill>
              </a:rPr>
              <a:t>Arpádovci</a:t>
            </a:r>
            <a:endParaRPr lang="cs-CZ" b="1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cs-CZ" b="1" dirty="0" smtClean="0">
                <a:solidFill>
                  <a:srgbClr val="0070C0"/>
                </a:solidFill>
              </a:rPr>
              <a:t>			České země – Přemyslovci.</a:t>
            </a:r>
          </a:p>
          <a:p>
            <a:pPr>
              <a:buNone/>
            </a:pPr>
            <a:r>
              <a:rPr lang="cs-CZ" b="1" dirty="0" smtClean="0">
                <a:solidFill>
                  <a:srgbClr val="0070C0"/>
                </a:solidFill>
              </a:rPr>
              <a:t>			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mail-attachment.googleusercontent.com/attachment/u/0/?ui=2&amp;ik=7f2cef7ffd&amp;view=att&amp;th=1380eca2c93ba850&amp;attid=0.1&amp;disp=inline&amp;realattid=f_h3pqv2ys0&amp;safe=1&amp;zw&amp;saduie=AG9B_P93ZdMgeSRrOpfXao9-rsLc&amp;sadet=1346683580571&amp;sads=dn_QnWNszT56ONlMg48JaxHUw1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28" name="AutoShape 4" descr="https://mail-attachment.googleusercontent.com/attachment/u/0/?ui=2&amp;ik=7f2cef7ffd&amp;view=att&amp;th=1380eca2c93ba850&amp;attid=0.1&amp;disp=inline&amp;realattid=f_h3pqv2ys0&amp;safe=1&amp;zw&amp;saduie=AG9B_P93ZdMgeSRrOpfXao9-rsLc&amp;sadet=1346683580571&amp;sads=dn_QnWNszT56ONlMg48JaxHUw1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Opakování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>
                <a:solidFill>
                  <a:srgbClr val="0070C0"/>
                </a:solidFill>
              </a:rPr>
              <a:t>1. Vysvětlete pojmy feudál, feudum, poddaný.</a:t>
            </a:r>
          </a:p>
          <a:p>
            <a:pPr algn="just"/>
            <a:r>
              <a:rPr lang="cs-CZ" b="1" dirty="0" smtClean="0">
                <a:solidFill>
                  <a:srgbClr val="0070C0"/>
                </a:solidFill>
              </a:rPr>
              <a:t>2. Uveďte povinnosti poddaného a uveďte, která povinnost zůstala do dnešní doby.</a:t>
            </a:r>
          </a:p>
          <a:p>
            <a:pPr algn="just"/>
            <a:r>
              <a:rPr lang="cs-CZ" b="1" dirty="0" smtClean="0">
                <a:solidFill>
                  <a:srgbClr val="0070C0"/>
                </a:solidFill>
              </a:rPr>
              <a:t>3. Srovnejte středověká kulturní centra se situací v současné Evropě.</a:t>
            </a:r>
          </a:p>
          <a:p>
            <a:pPr algn="just"/>
            <a:r>
              <a:rPr lang="cs-CZ" b="1" dirty="0" smtClean="0">
                <a:solidFill>
                  <a:srgbClr val="0070C0"/>
                </a:solidFill>
              </a:rPr>
              <a:t>4. Uveďte současný stav náboženství v Evropě.</a:t>
            </a:r>
          </a:p>
          <a:p>
            <a:pPr algn="just"/>
            <a:r>
              <a:rPr lang="cs-CZ" b="1" dirty="0" smtClean="0">
                <a:solidFill>
                  <a:srgbClr val="0070C0"/>
                </a:solidFill>
              </a:rPr>
              <a:t>5. Najděte informace o současném stavu náboženství </a:t>
            </a:r>
            <a:r>
              <a:rPr lang="cs-CZ" b="1" smtClean="0">
                <a:solidFill>
                  <a:srgbClr val="0070C0"/>
                </a:solidFill>
              </a:rPr>
              <a:t>v Evropě.</a:t>
            </a:r>
            <a:endParaRPr lang="cs-CZ" b="1" dirty="0" smtClean="0">
              <a:solidFill>
                <a:srgbClr val="0070C0"/>
              </a:solidFill>
            </a:endParaRPr>
          </a:p>
          <a:p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0070C0"/>
                </a:solidFill>
              </a:rPr>
              <a:t>Doplňte a vysvětlete schéma:</a:t>
            </a:r>
            <a:endParaRPr lang="cs-CZ" dirty="0">
              <a:solidFill>
                <a:srgbClr val="0070C0"/>
              </a:solidFill>
            </a:endParaRP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1690688" y="727075"/>
          <a:ext cx="5761037" cy="540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Dokument" r:id="rId4" imgW="5761150" imgH="5405954" progId="Word.Document.12">
                  <p:embed/>
                </p:oleObj>
              </mc:Choice>
              <mc:Fallback>
                <p:oleObj name="Dokument" r:id="rId4" imgW="5761150" imgH="5405954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0688" y="727075"/>
                        <a:ext cx="5761037" cy="5405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1800" dirty="0" smtClean="0"/>
              <a:t>1 AUTOR NEUVEDEN. </a:t>
            </a:r>
            <a:r>
              <a:rPr lang="cs-CZ" sz="1800" i="1" dirty="0" err="1" smtClean="0"/>
              <a:t>Tourism</a:t>
            </a:r>
            <a:r>
              <a:rPr lang="cs-CZ" sz="1800" i="1" dirty="0" smtClean="0"/>
              <a:t> in Italy</a:t>
            </a:r>
            <a:r>
              <a:rPr lang="cs-CZ" sz="1800" dirty="0" smtClean="0"/>
              <a:t> [online]. [cit. 10.9.2012]. Dostupný na WWW: &lt;http://www.</a:t>
            </a:r>
            <a:r>
              <a:rPr lang="cs-CZ" sz="1800" dirty="0" err="1" smtClean="0"/>
              <a:t>crossingitaly.net</a:t>
            </a:r>
            <a:r>
              <a:rPr lang="cs-CZ" sz="1800" dirty="0" smtClean="0"/>
              <a:t>/</a:t>
            </a:r>
            <a:r>
              <a:rPr lang="cs-CZ" sz="1800" dirty="0" err="1" smtClean="0"/>
              <a:t>travel</a:t>
            </a:r>
            <a:r>
              <a:rPr lang="cs-CZ" sz="1800" dirty="0" smtClean="0"/>
              <a:t>/</a:t>
            </a:r>
            <a:r>
              <a:rPr lang="cs-CZ" sz="1800" dirty="0" err="1" smtClean="0"/>
              <a:t>wp</a:t>
            </a:r>
            <a:r>
              <a:rPr lang="cs-CZ" sz="1800" dirty="0" smtClean="0"/>
              <a:t>-</a:t>
            </a:r>
            <a:r>
              <a:rPr lang="cs-CZ" sz="1800" dirty="0" err="1" smtClean="0"/>
              <a:t>content</a:t>
            </a:r>
            <a:r>
              <a:rPr lang="cs-CZ" sz="1800" dirty="0" smtClean="0"/>
              <a:t>/</a:t>
            </a:r>
            <a:r>
              <a:rPr lang="cs-CZ" sz="1800" dirty="0" err="1" smtClean="0"/>
              <a:t>uploads</a:t>
            </a:r>
            <a:r>
              <a:rPr lang="cs-CZ" sz="1800" dirty="0" smtClean="0"/>
              <a:t>/</a:t>
            </a:r>
            <a:r>
              <a:rPr lang="cs-CZ" sz="1800" dirty="0" err="1" smtClean="0"/>
              <a:t>roman</a:t>
            </a:r>
            <a:r>
              <a:rPr lang="cs-CZ" sz="1800" dirty="0" smtClean="0"/>
              <a:t>-</a:t>
            </a:r>
            <a:r>
              <a:rPr lang="cs-CZ" sz="1800" dirty="0" err="1" smtClean="0"/>
              <a:t>forum.jpg</a:t>
            </a:r>
            <a:r>
              <a:rPr lang="cs-CZ" sz="1800" dirty="0" smtClean="0"/>
              <a:t>&gt;.</a:t>
            </a:r>
          </a:p>
          <a:p>
            <a:pPr algn="just"/>
            <a:r>
              <a:rPr lang="cs-CZ" sz="1800" dirty="0" smtClean="0"/>
              <a:t>2. AUTOR NEUVEDEN. </a:t>
            </a:r>
            <a:r>
              <a:rPr lang="cs-CZ" sz="1800" i="1" dirty="0" err="1" smtClean="0"/>
              <a:t>Hagia</a:t>
            </a:r>
            <a:r>
              <a:rPr lang="cs-CZ" sz="1800" i="1" dirty="0" smtClean="0"/>
              <a:t> </a:t>
            </a:r>
            <a:r>
              <a:rPr lang="cs-CZ" sz="1800" i="1" dirty="0" err="1" smtClean="0"/>
              <a:t>Sophia</a:t>
            </a:r>
            <a:r>
              <a:rPr lang="cs-CZ" sz="1800" dirty="0" smtClean="0"/>
              <a:t> [online]. [cit. 10.9.2012]. Dostupný na WWW: &lt;http://hatzikyriakos.s5.com/</a:t>
            </a:r>
            <a:r>
              <a:rPr lang="cs-CZ" sz="1800" dirty="0" err="1" smtClean="0"/>
              <a:t>cathedral</a:t>
            </a:r>
            <a:r>
              <a:rPr lang="cs-CZ" sz="1800" dirty="0" smtClean="0"/>
              <a:t>_</a:t>
            </a:r>
            <a:r>
              <a:rPr lang="cs-CZ" sz="1800" dirty="0" err="1" smtClean="0"/>
              <a:t>of</a:t>
            </a:r>
            <a:r>
              <a:rPr lang="cs-CZ" sz="1800" dirty="0" smtClean="0"/>
              <a:t>_</a:t>
            </a:r>
            <a:r>
              <a:rPr lang="cs-CZ" sz="1800" dirty="0" err="1" smtClean="0"/>
              <a:t>agia</a:t>
            </a:r>
            <a:r>
              <a:rPr lang="cs-CZ" sz="1800" dirty="0" smtClean="0"/>
              <a:t>_</a:t>
            </a:r>
            <a:r>
              <a:rPr lang="cs-CZ" sz="1800" dirty="0" err="1" smtClean="0"/>
              <a:t>sofia</a:t>
            </a:r>
            <a:r>
              <a:rPr lang="cs-CZ" sz="1800" dirty="0" smtClean="0"/>
              <a:t>_in_</a:t>
            </a:r>
            <a:r>
              <a:rPr lang="cs-CZ" sz="1800" dirty="0" err="1" smtClean="0"/>
              <a:t>const.htm</a:t>
            </a:r>
            <a:r>
              <a:rPr lang="cs-CZ" sz="1800" dirty="0" smtClean="0"/>
              <a:t>&gt;. </a:t>
            </a:r>
          </a:p>
          <a:p>
            <a:pPr algn="just"/>
            <a:r>
              <a:rPr lang="cs-CZ" sz="1800" dirty="0" smtClean="0"/>
              <a:t>3. FADI EL BINNI. </a:t>
            </a:r>
            <a:r>
              <a:rPr lang="cs-CZ" sz="1800" i="1" dirty="0" err="1" smtClean="0"/>
              <a:t>Wikipedia</a:t>
            </a:r>
            <a:r>
              <a:rPr lang="cs-CZ" sz="1800" dirty="0" smtClean="0"/>
              <a:t> [online]. [cit. 10.9.2012]. Dostupný na WWW: &lt;http://de.</a:t>
            </a:r>
            <a:r>
              <a:rPr lang="cs-CZ" sz="1800" dirty="0" err="1" smtClean="0"/>
              <a:t>fotopedia.com</a:t>
            </a:r>
            <a:r>
              <a:rPr lang="cs-CZ" sz="1800" dirty="0" smtClean="0"/>
              <a:t>/</a:t>
            </a:r>
            <a:r>
              <a:rPr lang="cs-CZ" sz="1800" dirty="0" err="1" smtClean="0"/>
              <a:t>items</a:t>
            </a:r>
            <a:r>
              <a:rPr lang="cs-CZ" sz="1800" dirty="0" smtClean="0"/>
              <a:t>/</a:t>
            </a:r>
            <a:r>
              <a:rPr lang="cs-CZ" sz="1800" dirty="0" err="1" smtClean="0"/>
              <a:t>flickr</a:t>
            </a:r>
            <a:r>
              <a:rPr lang="cs-CZ" sz="1800" dirty="0" smtClean="0"/>
              <a:t>-5205573976&gt;. 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Použité prameny: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cs-CZ" dirty="0" smtClean="0">
                <a:solidFill>
                  <a:srgbClr val="0070C0"/>
                </a:solidFill>
              </a:rPr>
              <a:t>Studenti se prostřednictvím prezentace seznámí se základními pojmy vztahujícími se k období středověku, osvojí si znalosti o středověké společnosti a jednotlivých vrstvách této společnosti. V rámci závěrečného opakování formou samostatné práce s internetem vyhledají doplňující informace s pokusí se srovnat získané informace se současnou situací. (Při samostatné práci možno využít multimediální nebo počítačové učebny).</a:t>
            </a:r>
          </a:p>
          <a:p>
            <a:pPr algn="just"/>
            <a:r>
              <a:rPr lang="cs-CZ" dirty="0" smtClean="0">
                <a:solidFill>
                  <a:srgbClr val="0070C0"/>
                </a:solidFill>
              </a:rPr>
              <a:t>Forma výuky: hromadná, individualizovaná.</a:t>
            </a:r>
          </a:p>
          <a:p>
            <a:pPr algn="just"/>
            <a:r>
              <a:rPr lang="cs-CZ" dirty="0" smtClean="0">
                <a:solidFill>
                  <a:srgbClr val="0070C0"/>
                </a:solidFill>
              </a:rPr>
              <a:t>Převládající klíčové kompetence: </a:t>
            </a:r>
            <a:r>
              <a:rPr lang="cs-CZ" dirty="0" err="1" smtClean="0">
                <a:solidFill>
                  <a:srgbClr val="0070C0"/>
                </a:solidFill>
              </a:rPr>
              <a:t>kompetence</a:t>
            </a:r>
            <a:r>
              <a:rPr lang="cs-CZ" dirty="0" smtClean="0">
                <a:solidFill>
                  <a:srgbClr val="0070C0"/>
                </a:solidFill>
              </a:rPr>
              <a:t> k učení, kompetence k řešení problémů.</a:t>
            </a:r>
          </a:p>
          <a:p>
            <a:pPr algn="just"/>
            <a:r>
              <a:rPr lang="cs-CZ" dirty="0" smtClean="0">
                <a:solidFill>
                  <a:srgbClr val="0070C0"/>
                </a:solidFill>
              </a:rPr>
              <a:t>Vazba na ŠVP: Školní vzdělávací program pro osmileté gymnázium – část A – nižší gymnázium – učební osnovy DĚJEPISU – sekunda – Křesťanství a </a:t>
            </a:r>
            <a:r>
              <a:rPr lang="cs-CZ" smtClean="0">
                <a:solidFill>
                  <a:srgbClr val="0070C0"/>
                </a:solidFill>
              </a:rPr>
              <a:t>středověká Evropa.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Anotace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7200" dirty="0" smtClean="0">
                <a:solidFill>
                  <a:schemeClr val="bg2">
                    <a:lumMod val="50000"/>
                  </a:schemeClr>
                </a:solidFill>
              </a:rPr>
              <a:t>Středověk</a:t>
            </a:r>
            <a:endParaRPr lang="cs-CZ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dirty="0" smtClean="0">
                <a:solidFill>
                  <a:srgbClr val="0070C0"/>
                </a:solidFill>
              </a:rPr>
              <a:t>5. – 15. století</a:t>
            </a:r>
            <a:endParaRPr lang="cs-CZ" sz="4800" dirty="0">
              <a:solidFill>
                <a:srgbClr val="0070C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>
                <a:solidFill>
                  <a:schemeClr val="accent4"/>
                </a:solidFill>
              </a:rPr>
              <a:t>Název – feudum = léno (propůjčená půda).</a:t>
            </a:r>
          </a:p>
          <a:p>
            <a:pPr algn="just"/>
            <a:r>
              <a:rPr lang="cs-CZ" b="1" dirty="0" smtClean="0">
                <a:solidFill>
                  <a:schemeClr val="accent4"/>
                </a:solidFill>
              </a:rPr>
              <a:t>Pevný začátek – zánik Západořímské říše (476).</a:t>
            </a:r>
          </a:p>
          <a:p>
            <a:pPr algn="just"/>
            <a:r>
              <a:rPr lang="cs-CZ" b="1" dirty="0" smtClean="0">
                <a:solidFill>
                  <a:schemeClr val="accent4"/>
                </a:solidFill>
              </a:rPr>
              <a:t>Nejednotný konec (závisí na hospodářském vývoji dané země) – nejčastěji se uvádí konec 15. století (objevné plavby, nástup renesance).</a:t>
            </a:r>
          </a:p>
          <a:p>
            <a:pPr algn="just"/>
            <a:r>
              <a:rPr lang="cs-CZ" b="1" dirty="0" smtClean="0">
                <a:solidFill>
                  <a:schemeClr val="accent4"/>
                </a:solidFill>
              </a:rPr>
              <a:t>Ve východní Evropě až konec 17. století.</a:t>
            </a:r>
            <a:endParaRPr lang="cs-CZ" b="1" dirty="0">
              <a:solidFill>
                <a:schemeClr val="accent4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Středověk  =  feudalismus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4"/>
                </a:solidFill>
              </a:rPr>
              <a:t>raný ( 5. – 11. století)</a:t>
            </a:r>
          </a:p>
          <a:p>
            <a:r>
              <a:rPr lang="cs-CZ" dirty="0" smtClean="0">
                <a:solidFill>
                  <a:schemeClr val="accent4"/>
                </a:solidFill>
              </a:rPr>
              <a:t>vrcholný (12. – 14. století)</a:t>
            </a:r>
          </a:p>
          <a:p>
            <a:r>
              <a:rPr lang="cs-CZ" dirty="0" smtClean="0">
                <a:solidFill>
                  <a:schemeClr val="accent4"/>
                </a:solidFill>
              </a:rPr>
              <a:t>pozdní (15. století)</a:t>
            </a:r>
          </a:p>
          <a:p>
            <a:endParaRPr lang="cs-CZ" dirty="0" smtClean="0">
              <a:solidFill>
                <a:schemeClr val="accent4"/>
              </a:solidFill>
            </a:endParaRPr>
          </a:p>
          <a:p>
            <a:r>
              <a:rPr lang="cs-CZ" dirty="0" smtClean="0">
                <a:solidFill>
                  <a:schemeClr val="accent4"/>
                </a:solidFill>
              </a:rPr>
              <a:t>Vytvořte na základě uvedených údajů časovou osu středověku a srovnejte ji s osou nalezenou na internetových stránkách:</a:t>
            </a:r>
          </a:p>
          <a:p>
            <a:r>
              <a:rPr lang="cs-CZ" dirty="0" smtClean="0">
                <a:solidFill>
                  <a:schemeClr val="accent4"/>
                </a:solidFill>
                <a:hlinkClick r:id="rId3"/>
              </a:rPr>
              <a:t>http://www.</a:t>
            </a:r>
            <a:r>
              <a:rPr lang="cs-CZ" dirty="0" err="1" smtClean="0">
                <a:solidFill>
                  <a:schemeClr val="accent4"/>
                </a:solidFill>
                <a:hlinkClick r:id="rId3"/>
              </a:rPr>
              <a:t>dejepis.com</a:t>
            </a:r>
            <a:r>
              <a:rPr lang="cs-CZ" dirty="0" smtClean="0">
                <a:solidFill>
                  <a:schemeClr val="accent4"/>
                </a:solidFill>
                <a:hlinkClick r:id="rId3"/>
              </a:rPr>
              <a:t>/index.</a:t>
            </a:r>
            <a:r>
              <a:rPr lang="cs-CZ" dirty="0" err="1" smtClean="0">
                <a:solidFill>
                  <a:schemeClr val="accent4"/>
                </a:solidFill>
                <a:hlinkClick r:id="rId3"/>
              </a:rPr>
              <a:t>php</a:t>
            </a:r>
            <a:r>
              <a:rPr lang="cs-CZ" dirty="0" smtClean="0">
                <a:solidFill>
                  <a:schemeClr val="accent4"/>
                </a:solidFill>
                <a:hlinkClick r:id="rId3"/>
              </a:rPr>
              <a:t>?</a:t>
            </a:r>
            <a:r>
              <a:rPr lang="cs-CZ" dirty="0" err="1" smtClean="0">
                <a:solidFill>
                  <a:schemeClr val="accent4"/>
                </a:solidFill>
                <a:hlinkClick r:id="rId3"/>
              </a:rPr>
              <a:t>page</a:t>
            </a:r>
            <a:r>
              <a:rPr lang="cs-CZ" dirty="0" smtClean="0">
                <a:solidFill>
                  <a:schemeClr val="accent4"/>
                </a:solidFill>
                <a:hlinkClick r:id="rId3"/>
              </a:rPr>
              <a:t>=000&amp;kap=001&amp;pod=3</a:t>
            </a:r>
            <a:endParaRPr lang="cs-CZ" dirty="0" smtClean="0">
              <a:solidFill>
                <a:schemeClr val="accent4"/>
              </a:solidFill>
            </a:endParaRPr>
          </a:p>
          <a:p>
            <a:endParaRPr lang="cs-CZ" dirty="0" smtClean="0">
              <a:solidFill>
                <a:schemeClr val="accent4"/>
              </a:solidFill>
            </a:endParaRPr>
          </a:p>
          <a:p>
            <a:endParaRPr lang="cs-CZ" dirty="0">
              <a:solidFill>
                <a:schemeClr val="accent4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Dělení středověku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Dělení středověké společnosti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i="1" dirty="0" smtClean="0">
                <a:solidFill>
                  <a:srgbClr val="0070C0"/>
                </a:solidFill>
              </a:rPr>
              <a:t>Panovník:  </a:t>
            </a:r>
            <a:r>
              <a:rPr lang="cs-CZ" b="1" dirty="0" smtClean="0">
                <a:solidFill>
                  <a:srgbClr val="0070C0"/>
                </a:solidFill>
              </a:rPr>
              <a:t>(různý titul – kníže, král, císař…)</a:t>
            </a:r>
          </a:p>
          <a:p>
            <a:pPr algn="just">
              <a:buNone/>
            </a:pPr>
            <a:r>
              <a:rPr lang="cs-CZ" b="1" dirty="0" smtClean="0">
                <a:solidFill>
                  <a:srgbClr val="0070C0"/>
                </a:solidFill>
              </a:rPr>
              <a:t>		původně vlastní veškerou půdu v zemi, </a:t>
            </a:r>
          </a:p>
          <a:p>
            <a:pPr algn="just">
              <a:buNone/>
            </a:pPr>
            <a:r>
              <a:rPr lang="cs-CZ" b="1" i="1" dirty="0" smtClean="0">
                <a:solidFill>
                  <a:srgbClr val="0070C0"/>
                </a:solidFill>
              </a:rPr>
              <a:t>		</a:t>
            </a:r>
            <a:r>
              <a:rPr lang="cs-CZ" b="1" dirty="0" smtClean="0">
                <a:solidFill>
                  <a:srgbClr val="0070C0"/>
                </a:solidFill>
              </a:rPr>
              <a:t>povinnosti – chrání zemi a její obyvatele.</a:t>
            </a:r>
          </a:p>
          <a:p>
            <a:pPr algn="just"/>
            <a:r>
              <a:rPr lang="cs-CZ" b="1" i="1" dirty="0" smtClean="0">
                <a:solidFill>
                  <a:srgbClr val="0070C0"/>
                </a:solidFill>
              </a:rPr>
              <a:t>Feudálové: </a:t>
            </a:r>
            <a:r>
              <a:rPr lang="cs-CZ" b="1" dirty="0" smtClean="0">
                <a:solidFill>
                  <a:srgbClr val="0070C0"/>
                </a:solidFill>
              </a:rPr>
              <a:t> (leníci, šlechta)</a:t>
            </a:r>
          </a:p>
          <a:p>
            <a:pPr algn="just">
              <a:buNone/>
            </a:pPr>
            <a:r>
              <a:rPr lang="cs-CZ" b="1" i="1" dirty="0" smtClean="0">
                <a:solidFill>
                  <a:srgbClr val="0070C0"/>
                </a:solidFill>
              </a:rPr>
              <a:t>		</a:t>
            </a:r>
            <a:r>
              <a:rPr lang="cs-CZ" b="1" dirty="0" smtClean="0">
                <a:solidFill>
                  <a:srgbClr val="0070C0"/>
                </a:solidFill>
              </a:rPr>
              <a:t>dostávají půdu za odměnu (její součástí jsou i poddaní),</a:t>
            </a:r>
          </a:p>
          <a:p>
            <a:pPr algn="just">
              <a:buNone/>
            </a:pPr>
            <a:r>
              <a:rPr lang="cs-CZ" b="1" dirty="0" smtClean="0">
                <a:solidFill>
                  <a:srgbClr val="0070C0"/>
                </a:solidFill>
              </a:rPr>
              <a:t>		povinnosti: chrání své poddané, vybírají pro panovníka daně, v případě nebezpečí chrání zemi a panovníka (porušení věrnosti – odejmutí léna).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pPr algn="just"/>
            <a:r>
              <a:rPr lang="cs-CZ" b="1" i="1" dirty="0" smtClean="0">
                <a:solidFill>
                  <a:srgbClr val="0070C0"/>
                </a:solidFill>
              </a:rPr>
              <a:t>Poddaní: </a:t>
            </a:r>
            <a:r>
              <a:rPr lang="cs-CZ" b="1" dirty="0" smtClean="0">
                <a:solidFill>
                  <a:srgbClr val="0070C0"/>
                </a:solidFill>
              </a:rPr>
              <a:t>pronajímají si půdu, pracují na ní a platí za ni</a:t>
            </a:r>
            <a:r>
              <a:rPr lang="cs-CZ" b="1" i="1" dirty="0" smtClean="0">
                <a:solidFill>
                  <a:srgbClr val="0070C0"/>
                </a:solidFill>
              </a:rPr>
              <a:t> </a:t>
            </a:r>
            <a:r>
              <a:rPr lang="cs-CZ" b="1" dirty="0" smtClean="0">
                <a:solidFill>
                  <a:srgbClr val="0070C0"/>
                </a:solidFill>
              </a:rPr>
              <a:t>(prací, naturáliemi, penězi)</a:t>
            </a:r>
          </a:p>
          <a:p>
            <a:pPr algn="just">
              <a:buNone/>
            </a:pPr>
            <a:r>
              <a:rPr lang="cs-CZ" b="1" dirty="0" smtClean="0">
                <a:solidFill>
                  <a:srgbClr val="0070C0"/>
                </a:solidFill>
              </a:rPr>
              <a:t>			povinnosti: platí - dávky za propůjčenou půdu</a:t>
            </a:r>
          </a:p>
          <a:p>
            <a:pPr algn="just">
              <a:buNone/>
            </a:pPr>
            <a:r>
              <a:rPr lang="cs-CZ" b="1" dirty="0" smtClean="0">
                <a:solidFill>
                  <a:srgbClr val="0070C0"/>
                </a:solidFill>
              </a:rPr>
              <a:t>						- daně panovníkovi</a:t>
            </a:r>
          </a:p>
          <a:p>
            <a:pPr algn="just">
              <a:buNone/>
            </a:pPr>
            <a:r>
              <a:rPr lang="cs-CZ" b="1" dirty="0" smtClean="0">
                <a:solidFill>
                  <a:srgbClr val="0070C0"/>
                </a:solidFill>
              </a:rPr>
              <a:t>						- desátek církvi.</a:t>
            </a:r>
          </a:p>
          <a:p>
            <a:pPr algn="just">
              <a:buNone/>
            </a:pPr>
            <a:endParaRPr lang="cs-CZ" b="1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cs-CZ" b="1" i="1" dirty="0" smtClean="0">
                <a:solidFill>
                  <a:srgbClr val="0070C0"/>
                </a:solidFill>
              </a:rPr>
              <a:t>Vlastnictví půdy:</a:t>
            </a:r>
          </a:p>
          <a:p>
            <a:pPr algn="just">
              <a:buFont typeface="Wingdings" pitchFamily="2" charset="2"/>
              <a:buChar char="Ø"/>
            </a:pPr>
            <a:r>
              <a:rPr lang="cs-CZ" b="1" dirty="0" smtClean="0">
                <a:solidFill>
                  <a:srgbClr val="0070C0"/>
                </a:solidFill>
              </a:rPr>
              <a:t>Dominikál – půdu obhospodařují feudálové sami,</a:t>
            </a:r>
          </a:p>
          <a:p>
            <a:pPr algn="just">
              <a:buFont typeface="Wingdings" pitchFamily="2" charset="2"/>
              <a:buChar char="Ø"/>
            </a:pPr>
            <a:r>
              <a:rPr lang="cs-CZ" b="1" dirty="0" smtClean="0">
                <a:solidFill>
                  <a:srgbClr val="0070C0"/>
                </a:solidFill>
              </a:rPr>
              <a:t>Rustikál – půdu si pronajímají poddaní.</a:t>
            </a:r>
          </a:p>
          <a:p>
            <a:pPr>
              <a:buNone/>
            </a:pPr>
            <a:endParaRPr lang="cs-CZ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cs-CZ" b="1" dirty="0" smtClean="0">
              <a:solidFill>
                <a:srgbClr val="0070C0"/>
              </a:solidFill>
            </a:endParaRP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Hospodářský vývoj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raný středověk – </a:t>
            </a:r>
            <a:r>
              <a:rPr lang="cs-CZ" b="1" dirty="0" err="1" smtClean="0">
                <a:solidFill>
                  <a:srgbClr val="0070C0"/>
                </a:solidFill>
              </a:rPr>
              <a:t>dvojpolní</a:t>
            </a:r>
            <a:r>
              <a:rPr lang="cs-CZ" b="1" dirty="0" smtClean="0">
                <a:solidFill>
                  <a:srgbClr val="0070C0"/>
                </a:solidFill>
              </a:rPr>
              <a:t> systém</a:t>
            </a:r>
          </a:p>
          <a:p>
            <a:r>
              <a:rPr lang="cs-CZ" b="1" dirty="0" smtClean="0">
                <a:solidFill>
                  <a:srgbClr val="0070C0"/>
                </a:solidFill>
              </a:rPr>
              <a:t>vrcholný středověk – trojpolní systém</a:t>
            </a:r>
          </a:p>
          <a:p>
            <a:endParaRPr lang="cs-CZ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cs-CZ" b="1" dirty="0" smtClean="0">
              <a:solidFill>
                <a:srgbClr val="0070C0"/>
              </a:solidFill>
            </a:endParaRPr>
          </a:p>
          <a:p>
            <a:r>
              <a:rPr lang="cs-CZ" b="1" dirty="0" smtClean="0">
                <a:solidFill>
                  <a:srgbClr val="0070C0"/>
                </a:solidFill>
              </a:rPr>
              <a:t>Najděte na internetu schéma </a:t>
            </a:r>
            <a:r>
              <a:rPr lang="cs-CZ" b="1" dirty="0" err="1" smtClean="0">
                <a:solidFill>
                  <a:srgbClr val="0070C0"/>
                </a:solidFill>
              </a:rPr>
              <a:t>dvojpolního</a:t>
            </a:r>
            <a:r>
              <a:rPr lang="cs-CZ" b="1" dirty="0" smtClean="0">
                <a:solidFill>
                  <a:srgbClr val="0070C0"/>
                </a:solidFill>
              </a:rPr>
              <a:t> a trojpolního systému a vysvětlete rozdíly.</a:t>
            </a:r>
          </a:p>
          <a:p>
            <a:pPr>
              <a:buNone/>
            </a:pPr>
            <a:endParaRPr lang="cs-CZ" b="1" dirty="0" smtClean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b="1" dirty="0" smtClean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cs-CZ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 descr="roman-foru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1574" y="1628800"/>
            <a:ext cx="5837733" cy="4378300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Kulturní centra </a:t>
            </a:r>
            <a:br>
              <a:rPr lang="cs-CZ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cs-CZ" sz="2800" dirty="0" smtClean="0">
                <a:solidFill>
                  <a:schemeClr val="bg2">
                    <a:lumMod val="50000"/>
                  </a:schemeClr>
                </a:solidFill>
              </a:rPr>
              <a:t>O která centra se jedná? Srovnejte za pomocí internetu se současným stavem.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7389-69E7-4806-AC2C-C18D536F40F3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7668344" y="616530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333</TotalTime>
  <Words>606</Words>
  <Application>Microsoft Office PowerPoint</Application>
  <PresentationFormat>Předvádění na obrazovce (4:3)</PresentationFormat>
  <Paragraphs>114</Paragraphs>
  <Slides>15</Slides>
  <Notes>2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Shluk</vt:lpstr>
      <vt:lpstr>Dokument</vt:lpstr>
      <vt:lpstr>Prezentace aplikace PowerPoint</vt:lpstr>
      <vt:lpstr>Anotace</vt:lpstr>
      <vt:lpstr>Středověk</vt:lpstr>
      <vt:lpstr>Středověk  =  feudalismus</vt:lpstr>
      <vt:lpstr>Dělení středověku</vt:lpstr>
      <vt:lpstr>Dělení středověké společnosti</vt:lpstr>
      <vt:lpstr>Prezentace aplikace PowerPoint</vt:lpstr>
      <vt:lpstr>Hospodářský vývoj</vt:lpstr>
      <vt:lpstr>Kulturní centra  O která centra se jedná? Srovnejte za pomocí internetu se současným stavem.</vt:lpstr>
      <vt:lpstr>Pojmenujte centra najděte jejich současnou podobu (internet):</vt:lpstr>
      <vt:lpstr>1. Řím                2. Konstantinopol</vt:lpstr>
      <vt:lpstr>Politický vývoj</vt:lpstr>
      <vt:lpstr>Opakování</vt:lpstr>
      <vt:lpstr>Doplňte a vysvětlete schéma:</vt:lpstr>
      <vt:lpstr>Použité prameny: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uživatel</dc:creator>
  <cp:lastModifiedBy>Konetzná Magda</cp:lastModifiedBy>
  <cp:revision>42</cp:revision>
  <dcterms:created xsi:type="dcterms:W3CDTF">2012-09-01T13:34:24Z</dcterms:created>
  <dcterms:modified xsi:type="dcterms:W3CDTF">2012-12-20T06:49:39Z</dcterms:modified>
</cp:coreProperties>
</file>