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Styl s motivem 2 – zvýraznění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8BD21D3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30-EC42-11CE-9E0D-00AA006002F3}" ax:persistence="persistStorage" r:id="rId1"/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../slides/slide9.xml"/><Relationship Id="rId1" Type="http://schemas.openxmlformats.org/officeDocument/2006/relationships/slide" Target="../slides/slide5.xml"/><Relationship Id="rId4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14E670-A748-4641-8710-A4C9ABE2744D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15CF46E-6C28-4F0C-BE02-5DE52AF72DDF}">
      <dgm:prSet phldrT="[Text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dirty="0" smtClean="0"/>
            <a:t>Obyvatelstvo Latinské Ameriky II.</a:t>
          </a:r>
          <a:endParaRPr lang="cs-CZ" dirty="0"/>
        </a:p>
      </dgm:t>
    </dgm:pt>
    <dgm:pt modelId="{DE75FA9D-5273-4677-8C9B-91D298D48DE8}" type="parTrans" cxnId="{6C6332B8-DDCA-4E51-BC6F-86D6F651D231}">
      <dgm:prSet/>
      <dgm:spPr/>
      <dgm:t>
        <a:bodyPr/>
        <a:lstStyle/>
        <a:p>
          <a:endParaRPr lang="cs-CZ"/>
        </a:p>
      </dgm:t>
    </dgm:pt>
    <dgm:pt modelId="{B3572B57-5F41-4F06-B749-5BA3E03387E6}" type="sibTrans" cxnId="{6C6332B8-DDCA-4E51-BC6F-86D6F651D231}">
      <dgm:prSet/>
      <dgm:spPr/>
      <dgm:t>
        <a:bodyPr/>
        <a:lstStyle/>
        <a:p>
          <a:endParaRPr lang="cs-CZ"/>
        </a:p>
      </dgm:t>
    </dgm:pt>
    <dgm:pt modelId="{EB3160F6-1420-472D-B443-FF741DEB9195}">
      <dgm:prSet phldrT="[Text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dirty="0" smtClean="0"/>
            <a:t>urbanizace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793533FC-8A83-43CD-9764-DCEB5F7CBE0F}" type="parTrans" cxnId="{EBE83546-2C1C-4A3D-896E-F773ACD57A7F}">
      <dgm:prSet/>
      <dgm:spPr/>
      <dgm:t>
        <a:bodyPr/>
        <a:lstStyle/>
        <a:p>
          <a:endParaRPr lang="cs-CZ"/>
        </a:p>
      </dgm:t>
    </dgm:pt>
    <dgm:pt modelId="{7D69D74B-C58D-49EC-8133-E8C00F9A0559}" type="sibTrans" cxnId="{EBE83546-2C1C-4A3D-896E-F773ACD57A7F}">
      <dgm:prSet/>
      <dgm:spPr/>
      <dgm:t>
        <a:bodyPr/>
        <a:lstStyle/>
        <a:p>
          <a:endParaRPr lang="cs-CZ"/>
        </a:p>
      </dgm:t>
    </dgm:pt>
    <dgm:pt modelId="{CB37FEB0-3CA4-45E1-805B-ADA41221C4C1}">
      <dgm:prSet phldrT="[Text]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cs-CZ" dirty="0" smtClean="0"/>
            <a:t>demografické ukazatele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84E56C69-C7ED-4DF9-A7F0-240B278D8224}" type="parTrans" cxnId="{8233796A-D3A1-4FDA-8049-43D24C159CAE}">
      <dgm:prSet/>
      <dgm:spPr/>
      <dgm:t>
        <a:bodyPr/>
        <a:lstStyle/>
        <a:p>
          <a:endParaRPr lang="cs-CZ"/>
        </a:p>
      </dgm:t>
    </dgm:pt>
    <dgm:pt modelId="{9B7614EE-36DB-4952-9B55-69ACC1580743}" type="sibTrans" cxnId="{8233796A-D3A1-4FDA-8049-43D24C159CAE}">
      <dgm:prSet/>
      <dgm:spPr/>
      <dgm:t>
        <a:bodyPr/>
        <a:lstStyle/>
        <a:p>
          <a:endParaRPr lang="cs-CZ"/>
        </a:p>
      </dgm:t>
    </dgm:pt>
    <dgm:pt modelId="{069C8888-F3C3-44D6-A563-4C601F560834}" type="pres">
      <dgm:prSet presAssocID="{8A14E670-A748-4641-8710-A4C9ABE2744D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6B4C0C7F-CE42-4C2B-9BDB-C43CD8124FBD}" type="pres">
      <dgm:prSet presAssocID="{E15CF46E-6C28-4F0C-BE02-5DE52AF72DDF}" presName="root" presStyleCnt="0">
        <dgm:presLayoutVars>
          <dgm:chMax/>
          <dgm:chPref val="4"/>
        </dgm:presLayoutVars>
      </dgm:prSet>
      <dgm:spPr/>
    </dgm:pt>
    <dgm:pt modelId="{DBBA89ED-F9E8-4EF3-AECE-61CBCD076A74}" type="pres">
      <dgm:prSet presAssocID="{E15CF46E-6C28-4F0C-BE02-5DE52AF72DDF}" presName="rootComposite" presStyleCnt="0">
        <dgm:presLayoutVars/>
      </dgm:prSet>
      <dgm:spPr/>
    </dgm:pt>
    <dgm:pt modelId="{A98BD147-8B51-4BEE-8A39-771E893EDF2A}" type="pres">
      <dgm:prSet presAssocID="{E15CF46E-6C28-4F0C-BE02-5DE52AF72DDF}" presName="rootText" presStyleLbl="node0" presStyleIdx="0" presStyleCnt="1" custScaleX="135298" custScaleY="105247">
        <dgm:presLayoutVars>
          <dgm:chMax/>
          <dgm:chPref val="4"/>
        </dgm:presLayoutVars>
      </dgm:prSet>
      <dgm:spPr/>
      <dgm:t>
        <a:bodyPr/>
        <a:lstStyle/>
        <a:p>
          <a:endParaRPr lang="cs-CZ"/>
        </a:p>
      </dgm:t>
    </dgm:pt>
    <dgm:pt modelId="{F3E05DD9-3CAE-4A91-8959-4032E41ADC36}" type="pres">
      <dgm:prSet presAssocID="{E15CF46E-6C28-4F0C-BE02-5DE52AF72DDF}" presName="childShape" presStyleCnt="0">
        <dgm:presLayoutVars>
          <dgm:chMax val="0"/>
          <dgm:chPref val="0"/>
        </dgm:presLayoutVars>
      </dgm:prSet>
      <dgm:spPr/>
    </dgm:pt>
    <dgm:pt modelId="{2D852DCF-B9B5-4F05-AB2C-6CA399425BED}" type="pres">
      <dgm:prSet presAssocID="{EB3160F6-1420-472D-B443-FF741DEB9195}" presName="childComposite" presStyleCnt="0">
        <dgm:presLayoutVars>
          <dgm:chMax val="0"/>
          <dgm:chPref val="0"/>
        </dgm:presLayoutVars>
      </dgm:prSet>
      <dgm:spPr/>
    </dgm:pt>
    <dgm:pt modelId="{9B6EEEB0-6180-4836-9FF9-1031DAA05616}" type="pres">
      <dgm:prSet presAssocID="{EB3160F6-1420-472D-B443-FF741DEB9195}" presName="Image" presStyleLbl="node1" presStyleIdx="0" presStyleCnt="2" custLinFactNeighborY="4386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cs-CZ"/>
        </a:p>
      </dgm:t>
    </dgm:pt>
    <dgm:pt modelId="{A1EB4234-E0E9-4278-9EA8-8277615079BE}" type="pres">
      <dgm:prSet presAssocID="{EB3160F6-1420-472D-B443-FF741DEB9195}" presName="childText" presStyleLbl="lnNode1" presStyleIdx="0" presStyleCnt="2" custLinFactNeighborY="438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FAC2471-9D8F-4ADA-B4FF-4381D1377D0A}" type="pres">
      <dgm:prSet presAssocID="{CB37FEB0-3CA4-45E1-805B-ADA41221C4C1}" presName="childComposite" presStyleCnt="0">
        <dgm:presLayoutVars>
          <dgm:chMax val="0"/>
          <dgm:chPref val="0"/>
        </dgm:presLayoutVars>
      </dgm:prSet>
      <dgm:spPr/>
    </dgm:pt>
    <dgm:pt modelId="{C4D7129B-4F0E-4B90-B51A-14CC6DB87B7A}" type="pres">
      <dgm:prSet presAssocID="{CB37FEB0-3CA4-45E1-805B-ADA41221C4C1}" presName="Image" presStyleLbl="node1" presStyleIdx="1" presStyleCnt="2" custLinFactNeighborY="43866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>
          <a:solidFill>
            <a:schemeClr val="accent4">
              <a:lumMod val="75000"/>
            </a:schemeClr>
          </a:solidFill>
        </a:ln>
      </dgm:spPr>
      <dgm:t>
        <a:bodyPr/>
        <a:lstStyle/>
        <a:p>
          <a:endParaRPr lang="cs-CZ"/>
        </a:p>
      </dgm:t>
    </dgm:pt>
    <dgm:pt modelId="{746CF1CC-2762-458D-AED3-003DB5757AD2}" type="pres">
      <dgm:prSet presAssocID="{CB37FEB0-3CA4-45E1-805B-ADA41221C4C1}" presName="childText" presStyleLbl="lnNode1" presStyleIdx="1" presStyleCnt="2" custLinFactNeighborY="438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1B1DB00-6FA5-47F0-906F-12B1A8CE3401}" type="presOf" srcId="{E15CF46E-6C28-4F0C-BE02-5DE52AF72DDF}" destId="{A98BD147-8B51-4BEE-8A39-771E893EDF2A}" srcOrd="0" destOrd="0" presId="urn:microsoft.com/office/officeart/2008/layout/PictureAccentList"/>
    <dgm:cxn modelId="{EBE83546-2C1C-4A3D-896E-F773ACD57A7F}" srcId="{E15CF46E-6C28-4F0C-BE02-5DE52AF72DDF}" destId="{EB3160F6-1420-472D-B443-FF741DEB9195}" srcOrd="0" destOrd="0" parTransId="{793533FC-8A83-43CD-9764-DCEB5F7CBE0F}" sibTransId="{7D69D74B-C58D-49EC-8133-E8C00F9A0559}"/>
    <dgm:cxn modelId="{8233796A-D3A1-4FDA-8049-43D24C159CAE}" srcId="{E15CF46E-6C28-4F0C-BE02-5DE52AF72DDF}" destId="{CB37FEB0-3CA4-45E1-805B-ADA41221C4C1}" srcOrd="1" destOrd="0" parTransId="{84E56C69-C7ED-4DF9-A7F0-240B278D8224}" sibTransId="{9B7614EE-36DB-4952-9B55-69ACC1580743}"/>
    <dgm:cxn modelId="{6C6332B8-DDCA-4E51-BC6F-86D6F651D231}" srcId="{8A14E670-A748-4641-8710-A4C9ABE2744D}" destId="{E15CF46E-6C28-4F0C-BE02-5DE52AF72DDF}" srcOrd="0" destOrd="0" parTransId="{DE75FA9D-5273-4677-8C9B-91D298D48DE8}" sibTransId="{B3572B57-5F41-4F06-B749-5BA3E03387E6}"/>
    <dgm:cxn modelId="{AB4A9154-9610-478A-8CE2-39824096D577}" type="presOf" srcId="{CB37FEB0-3CA4-45E1-805B-ADA41221C4C1}" destId="{746CF1CC-2762-458D-AED3-003DB5757AD2}" srcOrd="0" destOrd="0" presId="urn:microsoft.com/office/officeart/2008/layout/PictureAccentList"/>
    <dgm:cxn modelId="{A3D86426-DC6E-4F60-B198-DA6D319DD1AD}" type="presOf" srcId="{8A14E670-A748-4641-8710-A4C9ABE2744D}" destId="{069C8888-F3C3-44D6-A563-4C601F560834}" srcOrd="0" destOrd="0" presId="urn:microsoft.com/office/officeart/2008/layout/PictureAccentList"/>
    <dgm:cxn modelId="{48CB5841-5790-4894-AC01-D1943D967383}" type="presOf" srcId="{EB3160F6-1420-472D-B443-FF741DEB9195}" destId="{A1EB4234-E0E9-4278-9EA8-8277615079BE}" srcOrd="0" destOrd="0" presId="urn:microsoft.com/office/officeart/2008/layout/PictureAccentList"/>
    <dgm:cxn modelId="{4132FC92-CA37-452F-B866-10801BE80C20}" type="presParOf" srcId="{069C8888-F3C3-44D6-A563-4C601F560834}" destId="{6B4C0C7F-CE42-4C2B-9BDB-C43CD8124FBD}" srcOrd="0" destOrd="0" presId="urn:microsoft.com/office/officeart/2008/layout/PictureAccentList"/>
    <dgm:cxn modelId="{3699661F-B8CE-4E6B-9053-83E034B42C70}" type="presParOf" srcId="{6B4C0C7F-CE42-4C2B-9BDB-C43CD8124FBD}" destId="{DBBA89ED-F9E8-4EF3-AECE-61CBCD076A74}" srcOrd="0" destOrd="0" presId="urn:microsoft.com/office/officeart/2008/layout/PictureAccentList"/>
    <dgm:cxn modelId="{DD5F89D5-C909-4018-A81B-B185D8F5E1C1}" type="presParOf" srcId="{DBBA89ED-F9E8-4EF3-AECE-61CBCD076A74}" destId="{A98BD147-8B51-4BEE-8A39-771E893EDF2A}" srcOrd="0" destOrd="0" presId="urn:microsoft.com/office/officeart/2008/layout/PictureAccentList"/>
    <dgm:cxn modelId="{1DAFBF3A-60D9-4C47-A162-F0B1AB262046}" type="presParOf" srcId="{6B4C0C7F-CE42-4C2B-9BDB-C43CD8124FBD}" destId="{F3E05DD9-3CAE-4A91-8959-4032E41ADC36}" srcOrd="1" destOrd="0" presId="urn:microsoft.com/office/officeart/2008/layout/PictureAccentList"/>
    <dgm:cxn modelId="{0FBB2E83-833B-493A-8347-BAC5A1AAE907}" type="presParOf" srcId="{F3E05DD9-3CAE-4A91-8959-4032E41ADC36}" destId="{2D852DCF-B9B5-4F05-AB2C-6CA399425BED}" srcOrd="0" destOrd="0" presId="urn:microsoft.com/office/officeart/2008/layout/PictureAccentList"/>
    <dgm:cxn modelId="{8EC0BEE1-008B-4F99-81B6-A6326CFC7720}" type="presParOf" srcId="{2D852DCF-B9B5-4F05-AB2C-6CA399425BED}" destId="{9B6EEEB0-6180-4836-9FF9-1031DAA05616}" srcOrd="0" destOrd="0" presId="urn:microsoft.com/office/officeart/2008/layout/PictureAccentList"/>
    <dgm:cxn modelId="{BBC35A60-BF92-4D04-8D22-C6031C22A79B}" type="presParOf" srcId="{2D852DCF-B9B5-4F05-AB2C-6CA399425BED}" destId="{A1EB4234-E0E9-4278-9EA8-8277615079BE}" srcOrd="1" destOrd="0" presId="urn:microsoft.com/office/officeart/2008/layout/PictureAccentList"/>
    <dgm:cxn modelId="{63E75C0D-09E9-4BC3-8C90-4BDC9B87B50B}" type="presParOf" srcId="{F3E05DD9-3CAE-4A91-8959-4032E41ADC36}" destId="{CFAC2471-9D8F-4ADA-B4FF-4381D1377D0A}" srcOrd="1" destOrd="0" presId="urn:microsoft.com/office/officeart/2008/layout/PictureAccentList"/>
    <dgm:cxn modelId="{144A6E93-40B9-4268-9833-EC20B772C49A}" type="presParOf" srcId="{CFAC2471-9D8F-4ADA-B4FF-4381D1377D0A}" destId="{C4D7129B-4F0E-4B90-B51A-14CC6DB87B7A}" srcOrd="0" destOrd="0" presId="urn:microsoft.com/office/officeart/2008/layout/PictureAccentList"/>
    <dgm:cxn modelId="{21353ED4-87F8-490A-977B-987346DD3A14}" type="presParOf" srcId="{CFAC2471-9D8F-4ADA-B4FF-4381D1377D0A}" destId="{746CF1CC-2762-458D-AED3-003DB5757AD2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8BD147-8B51-4BEE-8A39-771E893EDF2A}">
      <dsp:nvSpPr>
        <dsp:cNvPr id="0" name=""/>
        <dsp:cNvSpPr/>
      </dsp:nvSpPr>
      <dsp:spPr>
        <a:xfrm>
          <a:off x="5107" y="1304529"/>
          <a:ext cx="9108692" cy="1329426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99060" tIns="66040" rIns="99060" bIns="6604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200" kern="1200" dirty="0" smtClean="0"/>
            <a:t>Obyvatelstvo Latinské Ameriky II.</a:t>
          </a:r>
          <a:endParaRPr lang="cs-CZ" sz="5200" kern="1200" dirty="0"/>
        </a:p>
      </dsp:txBody>
      <dsp:txXfrm>
        <a:off x="44045" y="1343467"/>
        <a:ext cx="9030816" cy="1251550"/>
      </dsp:txXfrm>
    </dsp:sp>
    <dsp:sp modelId="{9B6EEEB0-6180-4836-9FF9-1031DAA05616}">
      <dsp:nvSpPr>
        <dsp:cNvPr id="0" name=""/>
        <dsp:cNvSpPr/>
      </dsp:nvSpPr>
      <dsp:spPr>
        <a:xfrm>
          <a:off x="1193294" y="3415416"/>
          <a:ext cx="1263149" cy="1263149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EB4234-E0E9-4278-9EA8-8277615079BE}">
      <dsp:nvSpPr>
        <dsp:cNvPr id="0" name=""/>
        <dsp:cNvSpPr/>
      </dsp:nvSpPr>
      <dsp:spPr>
        <a:xfrm>
          <a:off x="2532232" y="3415416"/>
          <a:ext cx="5393380" cy="1263149"/>
        </a:xfrm>
        <a:prstGeom prst="roundRect">
          <a:avLst>
            <a:gd name="adj" fmla="val 16670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urbanizace</a:t>
          </a:r>
          <a:endParaRPr lang="cs-CZ" sz="3800" kern="1200" dirty="0"/>
        </a:p>
      </dsp:txBody>
      <dsp:txXfrm>
        <a:off x="2593905" y="3477089"/>
        <a:ext cx="5270034" cy="1139803"/>
      </dsp:txXfrm>
    </dsp:sp>
    <dsp:sp modelId="{C4D7129B-4F0E-4B90-B51A-14CC6DB87B7A}">
      <dsp:nvSpPr>
        <dsp:cNvPr id="0" name=""/>
        <dsp:cNvSpPr/>
      </dsp:nvSpPr>
      <dsp:spPr>
        <a:xfrm>
          <a:off x="1193294" y="4830143"/>
          <a:ext cx="1263149" cy="1263149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2000" r="-22000"/>
          </a:stretch>
        </a:blipFill>
        <a:ln w="25400" cap="flat" cmpd="sng" algn="ctr">
          <a:solidFill>
            <a:schemeClr val="accent4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6CF1CC-2762-458D-AED3-003DB5757AD2}">
      <dsp:nvSpPr>
        <dsp:cNvPr id="0" name=""/>
        <dsp:cNvSpPr/>
      </dsp:nvSpPr>
      <dsp:spPr>
        <a:xfrm>
          <a:off x="2532232" y="4830143"/>
          <a:ext cx="5393380" cy="1263149"/>
        </a:xfrm>
        <a:prstGeom prst="roundRect">
          <a:avLst>
            <a:gd name="adj" fmla="val 16670"/>
          </a:avLst>
        </a:prstGeom>
        <a:gradFill rotWithShape="1">
          <a:gsLst>
            <a:gs pos="0">
              <a:schemeClr val="accent4">
                <a:shade val="51000"/>
                <a:satMod val="130000"/>
              </a:schemeClr>
            </a:gs>
            <a:gs pos="80000">
              <a:schemeClr val="accent4">
                <a:shade val="93000"/>
                <a:satMod val="130000"/>
              </a:schemeClr>
            </a:gs>
            <a:gs pos="100000">
              <a:schemeClr val="accent4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smtClean="0"/>
            <a:t>demografické ukazatele</a:t>
          </a:r>
          <a:endParaRPr lang="cs-CZ" sz="3800" kern="1200" dirty="0"/>
        </a:p>
      </dsp:txBody>
      <dsp:txXfrm>
        <a:off x="2593905" y="4891816"/>
        <a:ext cx="5270034" cy="1139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5796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859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300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8217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013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888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3960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5161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9350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4692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719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DA9C5-6D23-4CB0-8B4C-997D5E088BB0}" type="datetimeFigureOut">
              <a:rPr lang="cs-CZ" smtClean="0"/>
              <a:t>13.5.2014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DFCC7-27DD-4898-86D3-9DF3D37E8F8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759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OPEC.svg" TargetMode="External"/><Relationship Id="rId3" Type="http://schemas.openxmlformats.org/officeDocument/2006/relationships/hyperlink" Target="https://www.cia.gov/library/publications/the-world-factbook/" TargetMode="External"/><Relationship Id="rId7" Type="http://schemas.openxmlformats.org/officeDocument/2006/relationships/hyperlink" Target="http://www.freeusandworldmaps.com/html/WorldRegions/WorldRegionsPrint.html" TargetMode="External"/><Relationship Id="rId2" Type="http://schemas.openxmlformats.org/officeDocument/2006/relationships/hyperlink" Target="http://office.microsoft.com/cs-cz/images/results.aspx?qu=m%C4%9Bsto&amp;ex=2#ai:MP900400070|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Cafta_countries.png" TargetMode="External"/><Relationship Id="rId5" Type="http://schemas.openxmlformats.org/officeDocument/2006/relationships/hyperlink" Target="http://www.freeusandworldmaps.com/html/World_Projections/WorldPrint.html" TargetMode="External"/><Relationship Id="rId4" Type="http://schemas.openxmlformats.org/officeDocument/2006/relationships/hyperlink" Target="http://cs.wikipedia.org/wiki/Soubor:Flag_of_Mercosur.sv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slideLayout" Target="../slideLayouts/slideLayout2.xml"/><Relationship Id="rId7" Type="http://schemas.openxmlformats.org/officeDocument/2006/relationships/slide" Target="slide8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slide" Target="slide6.xml"/><Relationship Id="rId5" Type="http://schemas.openxmlformats.org/officeDocument/2006/relationships/slide" Target="slide7.xml"/><Relationship Id="rId4" Type="http://schemas.openxmlformats.org/officeDocument/2006/relationships/hyperlink" Target="http://esa.un.org/unpd/wup/CD-ROM/Urban-Rural-Population.htm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7.wmf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hyperlink" Target="http://esa.un.org/unpd/wup/CD-ROM/Urban-Rural-Population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sa.un.org/unpd/wpp/Excel-Data/population.htm" TargetMode="External"/><Relationship Id="rId2" Type="http://schemas.openxmlformats.org/officeDocument/2006/relationships/hyperlink" Target="https://www.cia.gov/library/publications/the-world-factbook/rankorder/2102rank.html?countryName=China&amp;countryCode=ch&amp;regionCode=eas&amp;rank=9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ata.un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856984" cy="2162671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4800" dirty="0" smtClean="0"/>
              <a:t>Obyvatelstvo Latinské Ameriky II.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417054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3311071"/>
              </p:ext>
            </p:extLst>
          </p:nvPr>
        </p:nvGraphicFramePr>
        <p:xfrm>
          <a:off x="179513" y="980731"/>
          <a:ext cx="8784974" cy="572463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17790"/>
                <a:gridCol w="1610536"/>
                <a:gridCol w="1464162"/>
                <a:gridCol w="1464162"/>
                <a:gridCol w="1464162"/>
                <a:gridCol w="1464162"/>
              </a:tblGrid>
              <a:tr h="576061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UKAZATEL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MEXIKO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VENEZUELA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CHILE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BRAZÍLIE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ARGENTINA</a:t>
                      </a:r>
                      <a:endParaRPr lang="cs-CZ" sz="1800" dirty="0"/>
                    </a:p>
                  </a:txBody>
                  <a:tcPr anchor="ctr"/>
                </a:tc>
              </a:tr>
              <a:tr h="1029714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POČET OBYVATEL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029714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HUSTOTA ZALIDNĚNÍ (v ob./km</a:t>
                      </a:r>
                      <a:r>
                        <a:rPr lang="cs-CZ" baseline="30000" dirty="0" smtClean="0"/>
                        <a:t>2</a:t>
                      </a:r>
                      <a:r>
                        <a:rPr lang="cs-CZ" dirty="0" smtClean="0"/>
                        <a:t>)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029714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PŘIROZENÝ PŘÍRŮSTEK (v %</a:t>
                      </a:r>
                      <a:r>
                        <a:rPr lang="cs-CZ" baseline="0" dirty="0" smtClean="0"/>
                        <a:t> za rok)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029714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MIGRACE (ob./1000 ob.)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029714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NADĚJE NA DOŽITÍ PŘI NAROZENÍ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9208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3600" dirty="0" smtClean="0"/>
              <a:t>Demografické ukazatele vybraných států</a:t>
            </a:r>
            <a:endParaRPr lang="cs-CZ" sz="3600" dirty="0"/>
          </a:p>
        </p:txBody>
      </p:sp>
      <p:sp>
        <p:nvSpPr>
          <p:cNvPr id="6" name="Zaoblený obdélník 5">
            <a:hlinkClick r:id="rId2" action="ppaction://hlinksldjump"/>
          </p:cNvPr>
          <p:cNvSpPr/>
          <p:nvPr/>
        </p:nvSpPr>
        <p:spPr>
          <a:xfrm>
            <a:off x="1620000" y="16200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116,2 mil.</a:t>
            </a:r>
            <a:endParaRPr lang="cs-CZ" dirty="0"/>
          </a:p>
        </p:txBody>
      </p:sp>
      <p:sp>
        <p:nvSpPr>
          <p:cNvPr id="7" name="Zaoblený obdélník 6">
            <a:hlinkClick r:id="rId3" action="ppaction://hlinksldjump"/>
          </p:cNvPr>
          <p:cNvSpPr/>
          <p:nvPr/>
        </p:nvSpPr>
        <p:spPr>
          <a:xfrm>
            <a:off x="1620000" y="21060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50,3 mil.</a:t>
            </a:r>
            <a:endParaRPr lang="cs-CZ" dirty="0"/>
          </a:p>
        </p:txBody>
      </p:sp>
      <p:sp>
        <p:nvSpPr>
          <p:cNvPr id="10" name="Zaoblený obdélník 9">
            <a:hlinkClick r:id="rId3" action="ppaction://hlinksldjump"/>
          </p:cNvPr>
          <p:cNvSpPr/>
          <p:nvPr/>
        </p:nvSpPr>
        <p:spPr>
          <a:xfrm>
            <a:off x="3140400" y="16288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55,6 mil.</a:t>
            </a:r>
            <a:endParaRPr lang="cs-CZ" dirty="0"/>
          </a:p>
        </p:txBody>
      </p:sp>
      <p:sp>
        <p:nvSpPr>
          <p:cNvPr id="11" name="Zaoblený obdélník 10">
            <a:hlinkClick r:id="rId2" action="ppaction://hlinksldjump"/>
          </p:cNvPr>
          <p:cNvSpPr/>
          <p:nvPr/>
        </p:nvSpPr>
        <p:spPr>
          <a:xfrm>
            <a:off x="3140400" y="21148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28,5 mil.</a:t>
            </a:r>
            <a:endParaRPr lang="cs-CZ" dirty="0"/>
          </a:p>
        </p:txBody>
      </p:sp>
      <p:sp>
        <p:nvSpPr>
          <p:cNvPr id="12" name="Zaoblený obdélník 11">
            <a:hlinkClick r:id="rId2" action="ppaction://hlinksldjump"/>
          </p:cNvPr>
          <p:cNvSpPr/>
          <p:nvPr/>
        </p:nvSpPr>
        <p:spPr>
          <a:xfrm>
            <a:off x="4644008" y="16288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17,2 mil.</a:t>
            </a:r>
            <a:endParaRPr lang="cs-CZ" dirty="0"/>
          </a:p>
        </p:txBody>
      </p:sp>
      <p:sp>
        <p:nvSpPr>
          <p:cNvPr id="13" name="Zaoblený obdélník 12">
            <a:hlinkClick r:id="rId3" action="ppaction://hlinksldjump"/>
          </p:cNvPr>
          <p:cNvSpPr/>
          <p:nvPr/>
        </p:nvSpPr>
        <p:spPr>
          <a:xfrm>
            <a:off x="4644008" y="21148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59,3 mil.</a:t>
            </a:r>
            <a:endParaRPr lang="cs-CZ" dirty="0"/>
          </a:p>
        </p:txBody>
      </p:sp>
      <p:sp>
        <p:nvSpPr>
          <p:cNvPr id="14" name="Zaoblený obdélník 13">
            <a:hlinkClick r:id="rId3" action="ppaction://hlinksldjump"/>
          </p:cNvPr>
          <p:cNvSpPr/>
          <p:nvPr/>
        </p:nvSpPr>
        <p:spPr>
          <a:xfrm>
            <a:off x="6084168" y="16288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55 mil.</a:t>
            </a:r>
            <a:endParaRPr lang="cs-CZ" dirty="0"/>
          </a:p>
        </p:txBody>
      </p:sp>
      <p:sp>
        <p:nvSpPr>
          <p:cNvPr id="15" name="Zaoblený obdélník 14">
            <a:hlinkClick r:id="rId2" action="ppaction://hlinksldjump"/>
          </p:cNvPr>
          <p:cNvSpPr/>
          <p:nvPr/>
        </p:nvSpPr>
        <p:spPr>
          <a:xfrm>
            <a:off x="6084168" y="21148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201 mil.</a:t>
            </a:r>
            <a:endParaRPr lang="cs-CZ" dirty="0"/>
          </a:p>
        </p:txBody>
      </p:sp>
      <p:sp>
        <p:nvSpPr>
          <p:cNvPr id="16" name="Zaoblený obdélník 15">
            <a:hlinkClick r:id="rId2" action="ppaction://hlinksldjump"/>
          </p:cNvPr>
          <p:cNvSpPr/>
          <p:nvPr/>
        </p:nvSpPr>
        <p:spPr>
          <a:xfrm>
            <a:off x="7596488" y="16288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42,6 mil.</a:t>
            </a:r>
            <a:endParaRPr lang="cs-CZ" dirty="0"/>
          </a:p>
        </p:txBody>
      </p:sp>
      <p:sp>
        <p:nvSpPr>
          <p:cNvPr id="17" name="Zaoblený obdélník 16">
            <a:hlinkClick r:id="rId3" action="ppaction://hlinksldjump"/>
          </p:cNvPr>
          <p:cNvSpPr/>
          <p:nvPr/>
        </p:nvSpPr>
        <p:spPr>
          <a:xfrm>
            <a:off x="7596488" y="21148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110,5 mil.</a:t>
            </a:r>
            <a:endParaRPr lang="cs-CZ" dirty="0"/>
          </a:p>
        </p:txBody>
      </p:sp>
      <p:sp>
        <p:nvSpPr>
          <p:cNvPr id="18" name="Zaoblený obdélník 17">
            <a:hlinkClick r:id="rId3" action="ppaction://hlinksldjump"/>
          </p:cNvPr>
          <p:cNvSpPr/>
          <p:nvPr/>
        </p:nvSpPr>
        <p:spPr>
          <a:xfrm>
            <a:off x="1605057" y="26716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10,1</a:t>
            </a:r>
            <a:endParaRPr lang="cs-CZ" dirty="0"/>
          </a:p>
        </p:txBody>
      </p:sp>
      <p:sp>
        <p:nvSpPr>
          <p:cNvPr id="19" name="Zaoblený obdélník 18">
            <a:hlinkClick r:id="rId2" action="ppaction://hlinksldjump"/>
          </p:cNvPr>
          <p:cNvSpPr/>
          <p:nvPr/>
        </p:nvSpPr>
        <p:spPr>
          <a:xfrm>
            <a:off x="1605057" y="31576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58,4</a:t>
            </a:r>
            <a:endParaRPr lang="cs-CZ" dirty="0"/>
          </a:p>
        </p:txBody>
      </p:sp>
      <p:sp>
        <p:nvSpPr>
          <p:cNvPr id="20" name="Zaoblený obdélník 19">
            <a:hlinkClick r:id="rId3" action="ppaction://hlinksldjump"/>
          </p:cNvPr>
          <p:cNvSpPr/>
          <p:nvPr/>
        </p:nvSpPr>
        <p:spPr>
          <a:xfrm>
            <a:off x="3125457" y="26804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5,2</a:t>
            </a:r>
            <a:endParaRPr lang="cs-CZ" dirty="0"/>
          </a:p>
        </p:txBody>
      </p:sp>
      <p:sp>
        <p:nvSpPr>
          <p:cNvPr id="21" name="Zaoblený obdélník 20">
            <a:hlinkClick r:id="rId2" action="ppaction://hlinksldjump"/>
          </p:cNvPr>
          <p:cNvSpPr/>
          <p:nvPr/>
        </p:nvSpPr>
        <p:spPr>
          <a:xfrm>
            <a:off x="3125457" y="31664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32,3</a:t>
            </a:r>
            <a:endParaRPr lang="cs-CZ" dirty="0"/>
          </a:p>
        </p:txBody>
      </p:sp>
      <p:sp>
        <p:nvSpPr>
          <p:cNvPr id="22" name="Zaoblený obdélník 21">
            <a:hlinkClick r:id="rId3" action="ppaction://hlinksldjump"/>
          </p:cNvPr>
          <p:cNvSpPr/>
          <p:nvPr/>
        </p:nvSpPr>
        <p:spPr>
          <a:xfrm>
            <a:off x="4629065" y="26804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52,3</a:t>
            </a:r>
            <a:endParaRPr lang="cs-CZ" dirty="0"/>
          </a:p>
        </p:txBody>
      </p:sp>
      <p:sp>
        <p:nvSpPr>
          <p:cNvPr id="23" name="Zaoblený obdélník 22">
            <a:hlinkClick r:id="rId2" action="ppaction://hlinksldjump"/>
          </p:cNvPr>
          <p:cNvSpPr/>
          <p:nvPr/>
        </p:nvSpPr>
        <p:spPr>
          <a:xfrm>
            <a:off x="4629065" y="31664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22,8</a:t>
            </a:r>
            <a:endParaRPr lang="cs-CZ" dirty="0"/>
          </a:p>
        </p:txBody>
      </p:sp>
      <p:sp>
        <p:nvSpPr>
          <p:cNvPr id="24" name="Zaoblený obdélník 23">
            <a:hlinkClick r:id="rId2" action="ppaction://hlinksldjump"/>
          </p:cNvPr>
          <p:cNvSpPr/>
          <p:nvPr/>
        </p:nvSpPr>
        <p:spPr>
          <a:xfrm>
            <a:off x="6069225" y="26804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23,1</a:t>
            </a:r>
            <a:endParaRPr lang="cs-CZ" dirty="0"/>
          </a:p>
        </p:txBody>
      </p:sp>
      <p:sp>
        <p:nvSpPr>
          <p:cNvPr id="25" name="Zaoblený obdélník 24">
            <a:hlinkClick r:id="rId3" action="ppaction://hlinksldjump"/>
          </p:cNvPr>
          <p:cNvSpPr/>
          <p:nvPr/>
        </p:nvSpPr>
        <p:spPr>
          <a:xfrm>
            <a:off x="6069225" y="31664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55,3</a:t>
            </a:r>
            <a:endParaRPr lang="cs-CZ" dirty="0"/>
          </a:p>
        </p:txBody>
      </p:sp>
      <p:sp>
        <p:nvSpPr>
          <p:cNvPr id="26" name="Zaoblený obdélník 25">
            <a:hlinkClick r:id="rId3" action="ppaction://hlinksldjump"/>
          </p:cNvPr>
          <p:cNvSpPr/>
          <p:nvPr/>
        </p:nvSpPr>
        <p:spPr>
          <a:xfrm>
            <a:off x="7581545" y="26804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4,7</a:t>
            </a:r>
            <a:endParaRPr lang="cs-CZ" dirty="0"/>
          </a:p>
        </p:txBody>
      </p:sp>
      <p:sp>
        <p:nvSpPr>
          <p:cNvPr id="27" name="Zaoblený obdélník 26">
            <a:hlinkClick r:id="rId2" action="ppaction://hlinksldjump"/>
          </p:cNvPr>
          <p:cNvSpPr/>
          <p:nvPr/>
        </p:nvSpPr>
        <p:spPr>
          <a:xfrm>
            <a:off x="7581545" y="31664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14,7</a:t>
            </a:r>
            <a:endParaRPr lang="cs-CZ" dirty="0"/>
          </a:p>
        </p:txBody>
      </p:sp>
      <p:sp>
        <p:nvSpPr>
          <p:cNvPr id="28" name="Zaoblený obdélník 27">
            <a:hlinkClick r:id="rId2" action="ppaction://hlinksldjump"/>
          </p:cNvPr>
          <p:cNvSpPr/>
          <p:nvPr/>
        </p:nvSpPr>
        <p:spPr>
          <a:xfrm>
            <a:off x="1605057" y="36631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1,7</a:t>
            </a:r>
            <a:endParaRPr lang="cs-CZ" dirty="0"/>
          </a:p>
        </p:txBody>
      </p:sp>
      <p:sp>
        <p:nvSpPr>
          <p:cNvPr id="29" name="Zaoblený obdélník 28">
            <a:hlinkClick r:id="rId3" action="ppaction://hlinksldjump"/>
          </p:cNvPr>
          <p:cNvSpPr/>
          <p:nvPr/>
        </p:nvSpPr>
        <p:spPr>
          <a:xfrm>
            <a:off x="1605057" y="41491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-0,2</a:t>
            </a:r>
            <a:endParaRPr lang="cs-CZ" dirty="0"/>
          </a:p>
        </p:txBody>
      </p:sp>
      <p:sp>
        <p:nvSpPr>
          <p:cNvPr id="30" name="Zaoblený obdélník 29">
            <a:hlinkClick r:id="rId3" action="ppaction://hlinksldjump"/>
          </p:cNvPr>
          <p:cNvSpPr/>
          <p:nvPr/>
        </p:nvSpPr>
        <p:spPr>
          <a:xfrm>
            <a:off x="3140400" y="369425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-0,3</a:t>
            </a:r>
            <a:endParaRPr lang="cs-CZ" dirty="0"/>
          </a:p>
        </p:txBody>
      </p:sp>
      <p:sp>
        <p:nvSpPr>
          <p:cNvPr id="31" name="Zaoblený obdélník 30">
            <a:hlinkClick r:id="rId2" action="ppaction://hlinksldjump"/>
          </p:cNvPr>
          <p:cNvSpPr/>
          <p:nvPr/>
        </p:nvSpPr>
        <p:spPr>
          <a:xfrm>
            <a:off x="3140400" y="418025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1,44</a:t>
            </a:r>
            <a:endParaRPr lang="cs-CZ" dirty="0"/>
          </a:p>
        </p:txBody>
      </p:sp>
      <p:sp>
        <p:nvSpPr>
          <p:cNvPr id="32" name="Zaoblený obdélník 31">
            <a:hlinkClick r:id="rId3" action="ppaction://hlinksldjump"/>
          </p:cNvPr>
          <p:cNvSpPr/>
          <p:nvPr/>
        </p:nvSpPr>
        <p:spPr>
          <a:xfrm>
            <a:off x="4629065" y="369425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- 2,1</a:t>
            </a:r>
            <a:endParaRPr lang="cs-CZ" dirty="0"/>
          </a:p>
        </p:txBody>
      </p:sp>
      <p:sp>
        <p:nvSpPr>
          <p:cNvPr id="33" name="Zaoblený obdélník 32">
            <a:hlinkClick r:id="rId2" action="ppaction://hlinksldjump"/>
          </p:cNvPr>
          <p:cNvSpPr/>
          <p:nvPr/>
        </p:nvSpPr>
        <p:spPr>
          <a:xfrm>
            <a:off x="4629065" y="418025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0,86</a:t>
            </a:r>
            <a:endParaRPr lang="cs-CZ" dirty="0"/>
          </a:p>
        </p:txBody>
      </p:sp>
      <p:sp>
        <p:nvSpPr>
          <p:cNvPr id="34" name="Zaoblený obdélník 33">
            <a:hlinkClick r:id="rId2" action="ppaction://hlinksldjump"/>
          </p:cNvPr>
          <p:cNvSpPr/>
          <p:nvPr/>
        </p:nvSpPr>
        <p:spPr>
          <a:xfrm>
            <a:off x="6082747" y="369425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0,83</a:t>
            </a:r>
            <a:endParaRPr lang="cs-CZ" dirty="0"/>
          </a:p>
        </p:txBody>
      </p:sp>
      <p:sp>
        <p:nvSpPr>
          <p:cNvPr id="35" name="Zaoblený obdélník 34">
            <a:hlinkClick r:id="rId3" action="ppaction://hlinksldjump"/>
          </p:cNvPr>
          <p:cNvSpPr/>
          <p:nvPr/>
        </p:nvSpPr>
        <p:spPr>
          <a:xfrm>
            <a:off x="6082747" y="418025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- 1,6</a:t>
            </a:r>
          </a:p>
        </p:txBody>
      </p:sp>
      <p:sp>
        <p:nvSpPr>
          <p:cNvPr id="36" name="Zaoblený obdélník 35">
            <a:hlinkClick r:id="rId2" action="ppaction://hlinksldjump"/>
          </p:cNvPr>
          <p:cNvSpPr/>
          <p:nvPr/>
        </p:nvSpPr>
        <p:spPr>
          <a:xfrm>
            <a:off x="7581545" y="369425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0,98</a:t>
            </a:r>
            <a:endParaRPr lang="cs-CZ" dirty="0"/>
          </a:p>
        </p:txBody>
      </p:sp>
      <p:sp>
        <p:nvSpPr>
          <p:cNvPr id="37" name="Zaoblený obdélník 36">
            <a:hlinkClick r:id="rId3" action="ppaction://hlinksldjump"/>
          </p:cNvPr>
          <p:cNvSpPr/>
          <p:nvPr/>
        </p:nvSpPr>
        <p:spPr>
          <a:xfrm>
            <a:off x="7581545" y="418025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2,3</a:t>
            </a:r>
            <a:endParaRPr lang="cs-CZ" dirty="0"/>
          </a:p>
        </p:txBody>
      </p:sp>
      <p:sp>
        <p:nvSpPr>
          <p:cNvPr id="38" name="Zaoblený obdélník 37">
            <a:hlinkClick r:id="rId3" action="ppaction://hlinksldjump"/>
          </p:cNvPr>
          <p:cNvSpPr/>
          <p:nvPr/>
        </p:nvSpPr>
        <p:spPr>
          <a:xfrm>
            <a:off x="1605057" y="47335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</a:t>
            </a:r>
            <a:endParaRPr lang="cs-CZ" dirty="0"/>
          </a:p>
        </p:txBody>
      </p:sp>
      <p:sp>
        <p:nvSpPr>
          <p:cNvPr id="39" name="Zaoblený obdélník 38">
            <a:hlinkClick r:id="rId2" action="ppaction://hlinksldjump"/>
          </p:cNvPr>
          <p:cNvSpPr/>
          <p:nvPr/>
        </p:nvSpPr>
        <p:spPr>
          <a:xfrm>
            <a:off x="1605057" y="52195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- 2,99</a:t>
            </a:r>
            <a:endParaRPr lang="cs-CZ" dirty="0"/>
          </a:p>
        </p:txBody>
      </p:sp>
      <p:sp>
        <p:nvSpPr>
          <p:cNvPr id="40" name="Zaoblený obdélník 39">
            <a:hlinkClick r:id="rId3" action="ppaction://hlinksldjump"/>
          </p:cNvPr>
          <p:cNvSpPr/>
          <p:nvPr/>
        </p:nvSpPr>
        <p:spPr>
          <a:xfrm>
            <a:off x="3140400" y="4724927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3</a:t>
            </a:r>
            <a:endParaRPr lang="cs-CZ" dirty="0"/>
          </a:p>
        </p:txBody>
      </p:sp>
      <p:sp>
        <p:nvSpPr>
          <p:cNvPr id="41" name="Zaoblený obdélník 40">
            <a:hlinkClick r:id="rId2" action="ppaction://hlinksldjump"/>
          </p:cNvPr>
          <p:cNvSpPr/>
          <p:nvPr/>
        </p:nvSpPr>
        <p:spPr>
          <a:xfrm>
            <a:off x="3140400" y="5210927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</a:t>
            </a:r>
            <a:endParaRPr lang="cs-CZ" dirty="0"/>
          </a:p>
        </p:txBody>
      </p:sp>
      <p:sp>
        <p:nvSpPr>
          <p:cNvPr id="42" name="Zaoblený obdélník 41">
            <a:hlinkClick r:id="rId2" action="ppaction://hlinksldjump"/>
          </p:cNvPr>
          <p:cNvSpPr/>
          <p:nvPr/>
        </p:nvSpPr>
        <p:spPr>
          <a:xfrm>
            <a:off x="4628073" y="47335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0,35</a:t>
            </a:r>
            <a:endParaRPr lang="cs-CZ" dirty="0"/>
          </a:p>
        </p:txBody>
      </p:sp>
      <p:sp>
        <p:nvSpPr>
          <p:cNvPr id="43" name="Zaoblený obdélník 42">
            <a:hlinkClick r:id="rId3" action="ppaction://hlinksldjump"/>
          </p:cNvPr>
          <p:cNvSpPr/>
          <p:nvPr/>
        </p:nvSpPr>
        <p:spPr>
          <a:xfrm>
            <a:off x="4628073" y="52195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- 5</a:t>
            </a:r>
            <a:endParaRPr lang="cs-CZ" dirty="0"/>
          </a:p>
        </p:txBody>
      </p:sp>
      <p:sp>
        <p:nvSpPr>
          <p:cNvPr id="44" name="Zaoblený obdélník 43">
            <a:hlinkClick r:id="rId2" action="ppaction://hlinksldjump"/>
          </p:cNvPr>
          <p:cNvSpPr/>
          <p:nvPr/>
        </p:nvSpPr>
        <p:spPr>
          <a:xfrm>
            <a:off x="6082747" y="47335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- 0,17</a:t>
            </a:r>
            <a:endParaRPr lang="cs-CZ" dirty="0"/>
          </a:p>
        </p:txBody>
      </p:sp>
      <p:sp>
        <p:nvSpPr>
          <p:cNvPr id="45" name="Zaoblený obdélník 44">
            <a:hlinkClick r:id="rId3" action="ppaction://hlinksldjump"/>
          </p:cNvPr>
          <p:cNvSpPr/>
          <p:nvPr/>
        </p:nvSpPr>
        <p:spPr>
          <a:xfrm>
            <a:off x="6082747" y="52195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</a:t>
            </a:r>
            <a:endParaRPr lang="cs-CZ" dirty="0"/>
          </a:p>
        </p:txBody>
      </p:sp>
      <p:sp>
        <p:nvSpPr>
          <p:cNvPr id="46" name="Zaoblený obdélník 45">
            <a:hlinkClick r:id="rId3" action="ppaction://hlinksldjump"/>
          </p:cNvPr>
          <p:cNvSpPr/>
          <p:nvPr/>
        </p:nvSpPr>
        <p:spPr>
          <a:xfrm>
            <a:off x="7581116" y="47335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- 3</a:t>
            </a:r>
            <a:endParaRPr lang="cs-CZ" dirty="0"/>
          </a:p>
        </p:txBody>
      </p:sp>
      <p:sp>
        <p:nvSpPr>
          <p:cNvPr id="47" name="Zaoblený obdélník 46">
            <a:hlinkClick r:id="rId2" action="ppaction://hlinksldjump"/>
          </p:cNvPr>
          <p:cNvSpPr/>
          <p:nvPr/>
        </p:nvSpPr>
        <p:spPr>
          <a:xfrm>
            <a:off x="7581116" y="5219528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</a:t>
            </a:r>
            <a:endParaRPr lang="cs-CZ" dirty="0"/>
          </a:p>
        </p:txBody>
      </p:sp>
      <p:sp>
        <p:nvSpPr>
          <p:cNvPr id="48" name="Zaoblený obdélník 47">
            <a:hlinkClick r:id="rId3" action="ppaction://hlinksldjump"/>
          </p:cNvPr>
          <p:cNvSpPr/>
          <p:nvPr/>
        </p:nvSpPr>
        <p:spPr>
          <a:xfrm>
            <a:off x="1605057" y="5706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83,6</a:t>
            </a:r>
            <a:endParaRPr lang="cs-CZ" dirty="0"/>
          </a:p>
        </p:txBody>
      </p:sp>
      <p:sp>
        <p:nvSpPr>
          <p:cNvPr id="49" name="Zaoblený obdélník 48">
            <a:hlinkClick r:id="rId2" action="ppaction://hlinksldjump"/>
          </p:cNvPr>
          <p:cNvSpPr/>
          <p:nvPr/>
        </p:nvSpPr>
        <p:spPr>
          <a:xfrm>
            <a:off x="1605057" y="6192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76,9</a:t>
            </a:r>
            <a:endParaRPr lang="cs-CZ" dirty="0"/>
          </a:p>
        </p:txBody>
      </p:sp>
      <p:sp>
        <p:nvSpPr>
          <p:cNvPr id="50" name="Zaoblený obdélník 49">
            <a:hlinkClick r:id="rId2" action="ppaction://hlinksldjump"/>
          </p:cNvPr>
          <p:cNvSpPr/>
          <p:nvPr/>
        </p:nvSpPr>
        <p:spPr>
          <a:xfrm>
            <a:off x="3154486" y="5760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74,2</a:t>
            </a:r>
            <a:endParaRPr lang="cs-CZ" dirty="0"/>
          </a:p>
        </p:txBody>
      </p:sp>
      <p:sp>
        <p:nvSpPr>
          <p:cNvPr id="51" name="Zaoblený obdélník 50">
            <a:hlinkClick r:id="rId3" action="ppaction://hlinksldjump"/>
          </p:cNvPr>
          <p:cNvSpPr/>
          <p:nvPr/>
        </p:nvSpPr>
        <p:spPr>
          <a:xfrm>
            <a:off x="3154486" y="6246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62,5</a:t>
            </a:r>
            <a:endParaRPr lang="cs-CZ" dirty="0"/>
          </a:p>
        </p:txBody>
      </p:sp>
      <p:sp>
        <p:nvSpPr>
          <p:cNvPr id="52" name="Zaoblený obdélník 51">
            <a:hlinkClick r:id="rId3" action="ppaction://hlinksldjump"/>
          </p:cNvPr>
          <p:cNvSpPr/>
          <p:nvPr/>
        </p:nvSpPr>
        <p:spPr>
          <a:xfrm>
            <a:off x="4644008" y="5760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84,5</a:t>
            </a:r>
            <a:endParaRPr lang="cs-CZ" dirty="0"/>
          </a:p>
        </p:txBody>
      </p:sp>
      <p:sp>
        <p:nvSpPr>
          <p:cNvPr id="53" name="Zaoblený obdélník 52">
            <a:hlinkClick r:id="rId2" action="ppaction://hlinksldjump"/>
          </p:cNvPr>
          <p:cNvSpPr/>
          <p:nvPr/>
        </p:nvSpPr>
        <p:spPr>
          <a:xfrm>
            <a:off x="4644008" y="6246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78,2</a:t>
            </a:r>
            <a:endParaRPr lang="cs-CZ" dirty="0"/>
          </a:p>
        </p:txBody>
      </p:sp>
      <p:sp>
        <p:nvSpPr>
          <p:cNvPr id="54" name="Zaoblený obdélník 53">
            <a:hlinkClick r:id="rId3" action="ppaction://hlinksldjump"/>
          </p:cNvPr>
          <p:cNvSpPr/>
          <p:nvPr/>
        </p:nvSpPr>
        <p:spPr>
          <a:xfrm>
            <a:off x="6096311" y="5760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63,8</a:t>
            </a:r>
            <a:endParaRPr lang="cs-CZ" dirty="0"/>
          </a:p>
        </p:txBody>
      </p:sp>
      <p:sp>
        <p:nvSpPr>
          <p:cNvPr id="55" name="Zaoblený obdélník 54">
            <a:hlinkClick r:id="rId2" action="ppaction://hlinksldjump"/>
          </p:cNvPr>
          <p:cNvSpPr/>
          <p:nvPr/>
        </p:nvSpPr>
        <p:spPr>
          <a:xfrm>
            <a:off x="6096311" y="6246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73,2</a:t>
            </a:r>
            <a:endParaRPr lang="cs-CZ" dirty="0"/>
          </a:p>
        </p:txBody>
      </p:sp>
      <p:sp>
        <p:nvSpPr>
          <p:cNvPr id="56" name="Zaoblený obdélník 55">
            <a:hlinkClick r:id="rId2" action="ppaction://hlinksldjump"/>
          </p:cNvPr>
          <p:cNvSpPr/>
          <p:nvPr/>
        </p:nvSpPr>
        <p:spPr>
          <a:xfrm>
            <a:off x="7519997" y="5760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77,3</a:t>
            </a:r>
            <a:endParaRPr lang="cs-CZ" dirty="0"/>
          </a:p>
        </p:txBody>
      </p:sp>
      <p:sp>
        <p:nvSpPr>
          <p:cNvPr id="57" name="Zaoblený obdélník 56">
            <a:hlinkClick r:id="rId3" action="ppaction://hlinksldjump"/>
          </p:cNvPr>
          <p:cNvSpPr/>
          <p:nvPr/>
        </p:nvSpPr>
        <p:spPr>
          <a:xfrm>
            <a:off x="7519997" y="624614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58,4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0620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3" grpId="0" animBg="1"/>
      <p:bldP spid="14" grpId="0" animBg="1"/>
      <p:bldP spid="17" grpId="0" animBg="1"/>
      <p:bldP spid="18" grpId="0" animBg="1"/>
      <p:bldP spid="20" grpId="0" animBg="1"/>
      <p:bldP spid="22" grpId="0" animBg="1"/>
      <p:bldP spid="25" grpId="0" animBg="1"/>
      <p:bldP spid="26" grpId="0" animBg="1"/>
      <p:bldP spid="29" grpId="0" animBg="1"/>
      <p:bldP spid="30" grpId="0" animBg="1"/>
      <p:bldP spid="32" grpId="0" animBg="1"/>
      <p:bldP spid="35" grpId="0" animBg="1"/>
      <p:bldP spid="37" grpId="0" animBg="1"/>
      <p:bldP spid="38" grpId="0" animBg="1"/>
      <p:bldP spid="40" grpId="0" animBg="1"/>
      <p:bldP spid="43" grpId="0" animBg="1"/>
      <p:bldP spid="45" grpId="0" animBg="1"/>
      <p:bldP spid="46" grpId="0" animBg="1"/>
      <p:bldP spid="48" grpId="0" animBg="1"/>
      <p:bldP spid="51" grpId="0" animBg="1"/>
      <p:bldP spid="52" grpId="0" animBg="1"/>
      <p:bldP spid="54" grpId="0" animBg="1"/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SPRÁVNÁ VOLBA</a:t>
            </a:r>
            <a:endParaRPr lang="cs-CZ" dirty="0"/>
          </a:p>
        </p:txBody>
      </p:sp>
      <p:sp>
        <p:nvSpPr>
          <p:cNvPr id="4" name="Šipka doprava 3">
            <a:hlinkClick r:id="rId2" action="ppaction://hlinksldjump"/>
          </p:cNvPr>
          <p:cNvSpPr/>
          <p:nvPr/>
        </p:nvSpPr>
        <p:spPr>
          <a:xfrm>
            <a:off x="5220072" y="5517232"/>
            <a:ext cx="3240360" cy="93610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UKAZATEL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55079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ŠPATNÁ VOLBA</a:t>
            </a:r>
            <a:endParaRPr lang="cs-CZ" dirty="0"/>
          </a:p>
        </p:txBody>
      </p:sp>
      <p:sp>
        <p:nvSpPr>
          <p:cNvPr id="4" name="Šipka doprava 3">
            <a:hlinkClick r:id="rId2" action="ppaction://hlinksldjump"/>
          </p:cNvPr>
          <p:cNvSpPr/>
          <p:nvPr/>
        </p:nvSpPr>
        <p:spPr>
          <a:xfrm>
            <a:off x="5220072" y="5517232"/>
            <a:ext cx="3240360" cy="93610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ZKUS TU DRUHOU MOŽNOST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331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855488"/>
              </p:ext>
            </p:extLst>
          </p:nvPr>
        </p:nvGraphicFramePr>
        <p:xfrm>
          <a:off x="162837" y="764704"/>
          <a:ext cx="8784974" cy="434207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68151"/>
                <a:gridCol w="1560175"/>
                <a:gridCol w="1464162"/>
                <a:gridCol w="1464162"/>
                <a:gridCol w="1464162"/>
                <a:gridCol w="1464162"/>
              </a:tblGrid>
              <a:tr h="576061"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UKAZATEL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MEXIKO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VENEZUELA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CHILE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BRAZÍLIE</a:t>
                      </a:r>
                      <a:endParaRPr lang="cs-CZ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800" dirty="0" smtClean="0"/>
                        <a:t>ARGENTINA</a:t>
                      </a:r>
                      <a:endParaRPr lang="cs-CZ" sz="1800" dirty="0"/>
                    </a:p>
                  </a:txBody>
                  <a:tcPr anchor="ctr"/>
                </a:tc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POČET OBYVATEL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56064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HUSTOTA ZALIDNĚNÍ (v ob./km</a:t>
                      </a:r>
                      <a:r>
                        <a:rPr lang="cs-CZ" sz="1400" baseline="30000" dirty="0" smtClean="0"/>
                        <a:t>2</a:t>
                      </a:r>
                      <a:r>
                        <a:rPr lang="cs-CZ" sz="1400" dirty="0" smtClean="0"/>
                        <a:t>)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769208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PŘIROZENÝ PŘÍRŮSTEK (v %</a:t>
                      </a:r>
                      <a:r>
                        <a:rPr lang="cs-CZ" sz="1400" baseline="0" dirty="0" smtClean="0"/>
                        <a:t> za rok)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59512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MIGRACE (ob./1000 ob.)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1029714"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/>
                        <a:t>NADĚJE NA DOŽITÍ PŘI NAROZENÍ</a:t>
                      </a:r>
                      <a:endParaRPr lang="cs-CZ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57606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sz="3600" dirty="0" smtClean="0"/>
              <a:t>Demografické ukazatele vybraných států - řešení</a:t>
            </a:r>
            <a:endParaRPr lang="cs-CZ" sz="3600" dirty="0"/>
          </a:p>
        </p:txBody>
      </p:sp>
      <p:sp>
        <p:nvSpPr>
          <p:cNvPr id="6" name="Zaoblený obdélník 5">
            <a:hlinkClick r:id="rId2" action="ppaction://hlinksldjump"/>
          </p:cNvPr>
          <p:cNvSpPr/>
          <p:nvPr/>
        </p:nvSpPr>
        <p:spPr>
          <a:xfrm>
            <a:off x="1590543" y="14128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116,2 mil.</a:t>
            </a:r>
            <a:endParaRPr lang="cs-CZ" dirty="0"/>
          </a:p>
        </p:txBody>
      </p:sp>
      <p:sp>
        <p:nvSpPr>
          <p:cNvPr id="11" name="Zaoblený obdélník 10">
            <a:hlinkClick r:id="rId2" action="ppaction://hlinksldjump"/>
          </p:cNvPr>
          <p:cNvSpPr/>
          <p:nvPr/>
        </p:nvSpPr>
        <p:spPr>
          <a:xfrm>
            <a:off x="3110943" y="14216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28,5 mil.</a:t>
            </a:r>
            <a:endParaRPr lang="cs-CZ" dirty="0"/>
          </a:p>
        </p:txBody>
      </p:sp>
      <p:sp>
        <p:nvSpPr>
          <p:cNvPr id="12" name="Zaoblený obdélník 11">
            <a:hlinkClick r:id="rId2" action="ppaction://hlinksldjump"/>
          </p:cNvPr>
          <p:cNvSpPr/>
          <p:nvPr/>
        </p:nvSpPr>
        <p:spPr>
          <a:xfrm>
            <a:off x="4614551" y="14216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17,2 mil.</a:t>
            </a:r>
            <a:endParaRPr lang="cs-CZ" dirty="0"/>
          </a:p>
        </p:txBody>
      </p:sp>
      <p:sp>
        <p:nvSpPr>
          <p:cNvPr id="15" name="Zaoblený obdélník 14">
            <a:hlinkClick r:id="rId2" action="ppaction://hlinksldjump"/>
          </p:cNvPr>
          <p:cNvSpPr/>
          <p:nvPr/>
        </p:nvSpPr>
        <p:spPr>
          <a:xfrm>
            <a:off x="6054711" y="14216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201 mil.</a:t>
            </a:r>
            <a:endParaRPr lang="cs-CZ" dirty="0"/>
          </a:p>
        </p:txBody>
      </p:sp>
      <p:sp>
        <p:nvSpPr>
          <p:cNvPr id="16" name="Zaoblený obdélník 15">
            <a:hlinkClick r:id="rId2" action="ppaction://hlinksldjump"/>
          </p:cNvPr>
          <p:cNvSpPr/>
          <p:nvPr/>
        </p:nvSpPr>
        <p:spPr>
          <a:xfrm>
            <a:off x="7508729" y="142160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42,6 mil.</a:t>
            </a:r>
            <a:endParaRPr lang="cs-CZ" dirty="0"/>
          </a:p>
        </p:txBody>
      </p:sp>
      <p:sp>
        <p:nvSpPr>
          <p:cNvPr id="19" name="Zaoblený obdélník 18">
            <a:hlinkClick r:id="rId2" action="ppaction://hlinksldjump"/>
          </p:cNvPr>
          <p:cNvSpPr/>
          <p:nvPr/>
        </p:nvSpPr>
        <p:spPr>
          <a:xfrm>
            <a:off x="1590543" y="206972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58,4</a:t>
            </a:r>
            <a:endParaRPr lang="cs-CZ" dirty="0"/>
          </a:p>
        </p:txBody>
      </p:sp>
      <p:sp>
        <p:nvSpPr>
          <p:cNvPr id="21" name="Zaoblený obdélník 20">
            <a:hlinkClick r:id="rId2" action="ppaction://hlinksldjump"/>
          </p:cNvPr>
          <p:cNvSpPr/>
          <p:nvPr/>
        </p:nvSpPr>
        <p:spPr>
          <a:xfrm>
            <a:off x="3096000" y="2026184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32,3</a:t>
            </a:r>
            <a:endParaRPr lang="cs-CZ" dirty="0"/>
          </a:p>
        </p:txBody>
      </p:sp>
      <p:sp>
        <p:nvSpPr>
          <p:cNvPr id="23" name="Zaoblený obdélník 22">
            <a:hlinkClick r:id="rId2" action="ppaction://hlinksldjump"/>
          </p:cNvPr>
          <p:cNvSpPr/>
          <p:nvPr/>
        </p:nvSpPr>
        <p:spPr>
          <a:xfrm>
            <a:off x="4599608" y="2026184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22,8</a:t>
            </a:r>
            <a:endParaRPr lang="cs-CZ" dirty="0"/>
          </a:p>
        </p:txBody>
      </p:sp>
      <p:sp>
        <p:nvSpPr>
          <p:cNvPr id="24" name="Zaoblený obdélník 23">
            <a:hlinkClick r:id="rId2" action="ppaction://hlinksldjump"/>
          </p:cNvPr>
          <p:cNvSpPr/>
          <p:nvPr/>
        </p:nvSpPr>
        <p:spPr>
          <a:xfrm>
            <a:off x="6054711" y="202623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23,1</a:t>
            </a:r>
            <a:endParaRPr lang="cs-CZ" dirty="0"/>
          </a:p>
        </p:txBody>
      </p:sp>
      <p:sp>
        <p:nvSpPr>
          <p:cNvPr id="27" name="Zaoblený obdélník 26">
            <a:hlinkClick r:id="rId2" action="ppaction://hlinksldjump"/>
          </p:cNvPr>
          <p:cNvSpPr/>
          <p:nvPr/>
        </p:nvSpPr>
        <p:spPr>
          <a:xfrm>
            <a:off x="7508729" y="2026184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14,7</a:t>
            </a:r>
            <a:endParaRPr lang="cs-CZ" dirty="0"/>
          </a:p>
        </p:txBody>
      </p:sp>
      <p:sp>
        <p:nvSpPr>
          <p:cNvPr id="28" name="Zaoblený obdélník 27">
            <a:hlinkClick r:id="rId2" action="ppaction://hlinksldjump"/>
          </p:cNvPr>
          <p:cNvSpPr/>
          <p:nvPr/>
        </p:nvSpPr>
        <p:spPr>
          <a:xfrm>
            <a:off x="1590543" y="286176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1,7</a:t>
            </a:r>
            <a:endParaRPr lang="cs-CZ" dirty="0"/>
          </a:p>
        </p:txBody>
      </p:sp>
      <p:sp>
        <p:nvSpPr>
          <p:cNvPr id="31" name="Zaoblený obdélník 30">
            <a:hlinkClick r:id="rId2" action="ppaction://hlinksldjump"/>
          </p:cNvPr>
          <p:cNvSpPr/>
          <p:nvPr/>
        </p:nvSpPr>
        <p:spPr>
          <a:xfrm>
            <a:off x="3102383" y="286176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1,44</a:t>
            </a:r>
            <a:endParaRPr lang="cs-CZ" dirty="0"/>
          </a:p>
        </p:txBody>
      </p:sp>
      <p:sp>
        <p:nvSpPr>
          <p:cNvPr id="33" name="Zaoblený obdélník 32">
            <a:hlinkClick r:id="rId2" action="ppaction://hlinksldjump"/>
          </p:cNvPr>
          <p:cNvSpPr/>
          <p:nvPr/>
        </p:nvSpPr>
        <p:spPr>
          <a:xfrm>
            <a:off x="4614551" y="288921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0,86</a:t>
            </a:r>
            <a:endParaRPr lang="cs-CZ" dirty="0"/>
          </a:p>
        </p:txBody>
      </p:sp>
      <p:sp>
        <p:nvSpPr>
          <p:cNvPr id="34" name="Zaoblený obdélník 33">
            <a:hlinkClick r:id="rId2" action="ppaction://hlinksldjump"/>
          </p:cNvPr>
          <p:cNvSpPr/>
          <p:nvPr/>
        </p:nvSpPr>
        <p:spPr>
          <a:xfrm>
            <a:off x="6047134" y="2889216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0,83</a:t>
            </a:r>
            <a:endParaRPr lang="cs-CZ" dirty="0"/>
          </a:p>
        </p:txBody>
      </p:sp>
      <p:sp>
        <p:nvSpPr>
          <p:cNvPr id="36" name="Zaoblený obdélník 35">
            <a:hlinkClick r:id="rId2" action="ppaction://hlinksldjump"/>
          </p:cNvPr>
          <p:cNvSpPr/>
          <p:nvPr/>
        </p:nvSpPr>
        <p:spPr>
          <a:xfrm>
            <a:off x="7478304" y="2861760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0,98</a:t>
            </a:r>
            <a:endParaRPr lang="cs-CZ" dirty="0"/>
          </a:p>
        </p:txBody>
      </p:sp>
      <p:sp>
        <p:nvSpPr>
          <p:cNvPr id="39" name="Zaoblený obdélník 38">
            <a:hlinkClick r:id="rId2" action="ppaction://hlinksldjump"/>
          </p:cNvPr>
          <p:cNvSpPr/>
          <p:nvPr/>
        </p:nvSpPr>
        <p:spPr>
          <a:xfrm>
            <a:off x="1575600" y="350983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- 2,99</a:t>
            </a:r>
            <a:endParaRPr lang="cs-CZ" dirty="0"/>
          </a:p>
        </p:txBody>
      </p:sp>
      <p:sp>
        <p:nvSpPr>
          <p:cNvPr id="41" name="Zaoblený obdélník 40">
            <a:hlinkClick r:id="rId2" action="ppaction://hlinksldjump"/>
          </p:cNvPr>
          <p:cNvSpPr/>
          <p:nvPr/>
        </p:nvSpPr>
        <p:spPr>
          <a:xfrm>
            <a:off x="3141662" y="350983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</a:t>
            </a:r>
            <a:endParaRPr lang="cs-CZ" dirty="0"/>
          </a:p>
        </p:txBody>
      </p:sp>
      <p:sp>
        <p:nvSpPr>
          <p:cNvPr id="42" name="Zaoblený obdélník 41">
            <a:hlinkClick r:id="rId2" action="ppaction://hlinksldjump"/>
          </p:cNvPr>
          <p:cNvSpPr/>
          <p:nvPr/>
        </p:nvSpPr>
        <p:spPr>
          <a:xfrm>
            <a:off x="4598616" y="350983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0,35</a:t>
            </a:r>
            <a:endParaRPr lang="cs-CZ" dirty="0"/>
          </a:p>
        </p:txBody>
      </p:sp>
      <p:sp>
        <p:nvSpPr>
          <p:cNvPr id="44" name="Zaoblený obdélník 43">
            <a:hlinkClick r:id="rId2" action="ppaction://hlinksldjump"/>
          </p:cNvPr>
          <p:cNvSpPr/>
          <p:nvPr/>
        </p:nvSpPr>
        <p:spPr>
          <a:xfrm>
            <a:off x="6066854" y="350983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- 0,17</a:t>
            </a:r>
            <a:endParaRPr lang="cs-CZ" dirty="0"/>
          </a:p>
        </p:txBody>
      </p:sp>
      <p:sp>
        <p:nvSpPr>
          <p:cNvPr id="47" name="Zaoblený obdélník 46">
            <a:hlinkClick r:id="rId2" action="ppaction://hlinksldjump"/>
          </p:cNvPr>
          <p:cNvSpPr/>
          <p:nvPr/>
        </p:nvSpPr>
        <p:spPr>
          <a:xfrm>
            <a:off x="7490540" y="3509832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0</a:t>
            </a:r>
            <a:endParaRPr lang="cs-CZ" dirty="0"/>
          </a:p>
        </p:txBody>
      </p:sp>
      <p:sp>
        <p:nvSpPr>
          <p:cNvPr id="49" name="Zaoblený obdélník 48">
            <a:hlinkClick r:id="rId2" action="ppaction://hlinksldjump"/>
          </p:cNvPr>
          <p:cNvSpPr/>
          <p:nvPr/>
        </p:nvSpPr>
        <p:spPr>
          <a:xfrm>
            <a:off x="1575600" y="4157904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76,9</a:t>
            </a:r>
            <a:endParaRPr lang="cs-CZ" dirty="0"/>
          </a:p>
        </p:txBody>
      </p:sp>
      <p:sp>
        <p:nvSpPr>
          <p:cNvPr id="50" name="Zaoblený obdélník 49">
            <a:hlinkClick r:id="rId2" action="ppaction://hlinksldjump"/>
          </p:cNvPr>
          <p:cNvSpPr/>
          <p:nvPr/>
        </p:nvSpPr>
        <p:spPr>
          <a:xfrm>
            <a:off x="3157867" y="4157904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74,2</a:t>
            </a:r>
            <a:endParaRPr lang="cs-CZ" dirty="0"/>
          </a:p>
        </p:txBody>
      </p:sp>
      <p:sp>
        <p:nvSpPr>
          <p:cNvPr id="53" name="Zaoblený obdélník 52">
            <a:hlinkClick r:id="rId2" action="ppaction://hlinksldjump"/>
          </p:cNvPr>
          <p:cNvSpPr/>
          <p:nvPr/>
        </p:nvSpPr>
        <p:spPr>
          <a:xfrm>
            <a:off x="4614551" y="4157904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78,2</a:t>
            </a:r>
            <a:endParaRPr lang="cs-CZ" dirty="0"/>
          </a:p>
        </p:txBody>
      </p:sp>
      <p:sp>
        <p:nvSpPr>
          <p:cNvPr id="55" name="Zaoblený obdélník 54">
            <a:hlinkClick r:id="rId2" action="ppaction://hlinksldjump"/>
          </p:cNvPr>
          <p:cNvSpPr/>
          <p:nvPr/>
        </p:nvSpPr>
        <p:spPr>
          <a:xfrm>
            <a:off x="6076844" y="4175703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73,2</a:t>
            </a:r>
            <a:endParaRPr lang="cs-CZ" dirty="0"/>
          </a:p>
        </p:txBody>
      </p:sp>
      <p:sp>
        <p:nvSpPr>
          <p:cNvPr id="56" name="Zaoblený obdélník 55">
            <a:hlinkClick r:id="rId2" action="ppaction://hlinksldjump"/>
          </p:cNvPr>
          <p:cNvSpPr/>
          <p:nvPr/>
        </p:nvSpPr>
        <p:spPr>
          <a:xfrm>
            <a:off x="7522679" y="4175703"/>
            <a:ext cx="1368000" cy="4320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77,3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179512" y="5085184"/>
            <a:ext cx="73559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U KAŽDÉ OTÁZKY SE ZAMYSLI I NAD </a:t>
            </a:r>
            <a:r>
              <a:rPr lang="cs-CZ" b="1" dirty="0" smtClean="0">
                <a:solidFill>
                  <a:schemeClr val="accent4">
                    <a:lumMod val="75000"/>
                  </a:schemeClr>
                </a:solidFill>
              </a:rPr>
              <a:t>DŮVODY</a:t>
            </a: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 A </a:t>
            </a:r>
            <a:r>
              <a:rPr lang="cs-CZ" b="1" dirty="0" smtClean="0">
                <a:solidFill>
                  <a:schemeClr val="accent4">
                    <a:lumMod val="75000"/>
                  </a:schemeClr>
                </a:solidFill>
              </a:rPr>
              <a:t>DŮSLEDKY</a:t>
            </a:r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 TĚCHTO HODNOT!</a:t>
            </a:r>
          </a:p>
          <a:p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Který stát má největší počet obyvatel?</a:t>
            </a:r>
          </a:p>
          <a:p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Který stát má největší hustotu zalidnění?</a:t>
            </a:r>
          </a:p>
          <a:p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Který stát má největší přirozený přírůstek?</a:t>
            </a:r>
          </a:p>
          <a:p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Který stát opouští nejvíce obyvatel?</a:t>
            </a:r>
          </a:p>
          <a:p>
            <a:r>
              <a:rPr lang="cs-CZ" dirty="0" smtClean="0">
                <a:solidFill>
                  <a:schemeClr val="accent4">
                    <a:lumMod val="75000"/>
                  </a:schemeClr>
                </a:solidFill>
              </a:rPr>
              <a:t>Ve kterém státě se lidé dožívají nejvyššího věku?</a:t>
            </a:r>
            <a:endParaRPr lang="cs-CZ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8" name="Zaoblený obdélník 57">
            <a:hlinkClick r:id="rId3" action="ppaction://hlinksldjump"/>
          </p:cNvPr>
          <p:cNvSpPr/>
          <p:nvPr/>
        </p:nvSpPr>
        <p:spPr>
          <a:xfrm>
            <a:off x="7508728" y="6210063"/>
            <a:ext cx="1420871" cy="614514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KONEC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80174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[1] Microsoft PowerPoint, </a:t>
            </a:r>
            <a:r>
              <a:rPr lang="en-US" dirty="0" err="1" smtClean="0"/>
              <a:t>klipart</a:t>
            </a:r>
            <a:r>
              <a:rPr lang="en-US" dirty="0" smtClean="0"/>
              <a:t>. </a:t>
            </a:r>
            <a:r>
              <a:rPr lang="en-US" dirty="0" err="1" smtClean="0"/>
              <a:t>Dostupn</a:t>
            </a:r>
            <a:r>
              <a:rPr lang="cs-CZ" dirty="0"/>
              <a:t>é z: </a:t>
            </a:r>
            <a:r>
              <a:rPr lang="cs-CZ" dirty="0">
                <a:hlinkClick r:id="rId2"/>
              </a:rPr>
              <a:t>http://office.microsoft.com/cs-cz/images/results.aspx?qu=m%C4%9Bsto&amp;ex=2#ai:MP900400070</a:t>
            </a:r>
            <a:r>
              <a:rPr lang="cs-CZ" dirty="0" smtClean="0">
                <a:hlinkClick r:id="rId2"/>
              </a:rPr>
              <a:t>|</a:t>
            </a:r>
            <a:r>
              <a:rPr lang="en-US" dirty="0" smtClean="0"/>
              <a:t>.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[2]</a:t>
            </a:r>
            <a:r>
              <a:rPr lang="en-US" i="1" dirty="0" smtClean="0"/>
              <a:t> </a:t>
            </a:r>
            <a:r>
              <a:rPr lang="cs-CZ" i="1" dirty="0" err="1"/>
              <a:t>Central</a:t>
            </a:r>
            <a:r>
              <a:rPr lang="cs-CZ" i="1" dirty="0"/>
              <a:t> </a:t>
            </a:r>
            <a:r>
              <a:rPr lang="cs-CZ" i="1" dirty="0" err="1"/>
              <a:t>intelligence</a:t>
            </a:r>
            <a:r>
              <a:rPr lang="cs-CZ" i="1" dirty="0"/>
              <a:t> </a:t>
            </a:r>
            <a:r>
              <a:rPr lang="cs-CZ" i="1" dirty="0" err="1"/>
              <a:t>agency</a:t>
            </a:r>
            <a:r>
              <a:rPr lang="cs-CZ" i="1" dirty="0"/>
              <a:t>: </a:t>
            </a:r>
            <a:r>
              <a:rPr lang="cs-CZ" i="1" dirty="0" err="1"/>
              <a:t>The</a:t>
            </a:r>
            <a:r>
              <a:rPr lang="cs-CZ" i="1" dirty="0"/>
              <a:t> World </a:t>
            </a:r>
            <a:r>
              <a:rPr lang="cs-CZ" i="1" dirty="0" err="1"/>
              <a:t>factbook</a:t>
            </a:r>
            <a:r>
              <a:rPr lang="cs-CZ" i="1" dirty="0"/>
              <a:t> [online]. [cit. 2013-07-26]. Dostupné z: </a:t>
            </a:r>
            <a:r>
              <a:rPr lang="cs-CZ" u="sng" dirty="0">
                <a:hlinkClick r:id="rId3"/>
              </a:rPr>
              <a:t>https://www.cia.gov/</a:t>
            </a:r>
            <a:r>
              <a:rPr lang="cs-CZ" u="sng" dirty="0" err="1">
                <a:hlinkClick r:id="rId3"/>
              </a:rPr>
              <a:t>library</a:t>
            </a:r>
            <a:r>
              <a:rPr lang="cs-CZ" u="sng" dirty="0">
                <a:hlinkClick r:id="rId3"/>
              </a:rPr>
              <a:t>/</a:t>
            </a:r>
            <a:r>
              <a:rPr lang="cs-CZ" u="sng" dirty="0" err="1">
                <a:hlinkClick r:id="rId3"/>
              </a:rPr>
              <a:t>publications</a:t>
            </a:r>
            <a:r>
              <a:rPr lang="cs-CZ" u="sng" dirty="0">
                <a:hlinkClick r:id="rId3"/>
              </a:rPr>
              <a:t>/</a:t>
            </a:r>
            <a:r>
              <a:rPr lang="cs-CZ" u="sng" dirty="0" err="1">
                <a:hlinkClick r:id="rId3"/>
              </a:rPr>
              <a:t>the-world-factbook</a:t>
            </a:r>
            <a:r>
              <a:rPr lang="cs-CZ" u="sng" dirty="0">
                <a:hlinkClick r:id="rId3"/>
              </a:rPr>
              <a:t>/</a:t>
            </a:r>
            <a:r>
              <a:rPr lang="cs-CZ" i="1" dirty="0"/>
              <a:t>.</a:t>
            </a:r>
            <a:endParaRPr lang="cs-CZ" dirty="0"/>
          </a:p>
          <a:p>
            <a:pPr marL="0" indent="0">
              <a:buNone/>
            </a:pPr>
            <a:r>
              <a:rPr lang="en-US" dirty="0" smtClean="0"/>
              <a:t>[3</a:t>
            </a:r>
            <a:r>
              <a:rPr lang="en-US" dirty="0"/>
              <a:t>] Commons </a:t>
            </a:r>
            <a:r>
              <a:rPr lang="en-US" dirty="0" err="1"/>
              <a:t>wikimedia</a:t>
            </a:r>
            <a:r>
              <a:rPr lang="en-US" dirty="0"/>
              <a:t>. [online]. [cit. 2013-09-29].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cs.wikipedia.org/wiki/Soubor:Flag_of_Mercosur.svg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[4]</a:t>
            </a:r>
            <a:r>
              <a:rPr lang="en-US" dirty="0"/>
              <a:t> </a:t>
            </a:r>
            <a:r>
              <a:rPr lang="en-US" i="1" dirty="0" smtClean="0"/>
              <a:t>Free </a:t>
            </a:r>
            <a:r>
              <a:rPr lang="en-US" i="1" dirty="0"/>
              <a:t>US and World maps</a:t>
            </a:r>
            <a:r>
              <a:rPr lang="en-US" dirty="0"/>
              <a:t> [online]. [cit. 2013-09-28].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cs-CZ" i="1" dirty="0">
                <a:hlinkClick r:id="rId5"/>
              </a:rPr>
              <a:t>http://www.freeusandworldmaps.com/html/World_Projections/WorldPrint.html</a:t>
            </a:r>
            <a:endParaRPr lang="en-US" i="1" dirty="0"/>
          </a:p>
          <a:p>
            <a:pPr marL="0" indent="0">
              <a:buNone/>
            </a:pPr>
            <a:r>
              <a:rPr lang="en-US" dirty="0"/>
              <a:t>[5] Commons </a:t>
            </a:r>
            <a:r>
              <a:rPr lang="en-US" dirty="0" err="1"/>
              <a:t>wikimedia</a:t>
            </a:r>
            <a:r>
              <a:rPr lang="en-US" dirty="0"/>
              <a:t>. [online]. [cit. 2013-09-29].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commons.wikimedia.org/wiki/File:Cafta_countries.png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6</a:t>
            </a:r>
            <a:r>
              <a:rPr lang="en-US" dirty="0" smtClean="0"/>
              <a:t>] </a:t>
            </a:r>
            <a:r>
              <a:rPr lang="en-US" i="1" dirty="0"/>
              <a:t>Free US and World maps</a:t>
            </a:r>
            <a:r>
              <a:rPr lang="en-US" dirty="0"/>
              <a:t> [online]. [cit. 2013-09-28].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en-US" dirty="0">
                <a:hlinkClick r:id="rId7"/>
              </a:rPr>
              <a:t>http://www.freeusandworldmaps.com/html/WorldRegions/WorldRegionsPrint.html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7</a:t>
            </a:r>
            <a:r>
              <a:rPr lang="en-US" dirty="0" smtClean="0"/>
              <a:t>] </a:t>
            </a:r>
            <a:r>
              <a:rPr lang="en-US" dirty="0"/>
              <a:t>Commons </a:t>
            </a:r>
            <a:r>
              <a:rPr lang="en-US" dirty="0" err="1"/>
              <a:t>wikimedia</a:t>
            </a:r>
            <a:r>
              <a:rPr lang="en-US" dirty="0"/>
              <a:t>. [online]. [cit. 2013-09-29]. </a:t>
            </a:r>
            <a:r>
              <a:rPr lang="en-US" dirty="0" err="1"/>
              <a:t>Dostupné</a:t>
            </a:r>
            <a:r>
              <a:rPr lang="en-US" dirty="0"/>
              <a:t> z: </a:t>
            </a:r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commons.wikimedia.org/wiki/File:OPEC.svg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2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681333"/>
              </p:ext>
            </p:extLst>
          </p:nvPr>
        </p:nvGraphicFramePr>
        <p:xfrm>
          <a:off x="0" y="1710945"/>
          <a:ext cx="9119725" cy="5248542"/>
        </p:xfrm>
        <a:graphic>
          <a:graphicData uri="http://schemas.openxmlformats.org/drawingml/2006/table">
            <a:tbl>
              <a:tblPr firstRow="1" firstCol="1" bandRow="1">
                <a:tableStyleId>{E269D01E-BC32-4049-B463-5C60D7B0CCD2}</a:tableStyleId>
              </a:tblPr>
              <a:tblGrid>
                <a:gridCol w="3275856"/>
                <a:gridCol w="5843869"/>
              </a:tblGrid>
              <a:tr h="11100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NÁZEV ŠKOLY: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Gymnázium Fr. Živného, Bohumín, </a:t>
                      </a:r>
                      <a:endParaRPr lang="cs-CZ" sz="240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Jana </a:t>
                      </a:r>
                      <a:r>
                        <a:rPr lang="cs-CZ" sz="2400" dirty="0">
                          <a:effectLst/>
                        </a:rPr>
                        <a:t>Palacha 794, příspěvková organizace</a:t>
                      </a:r>
                      <a:endParaRPr lang="cs-CZ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VZDĚLÁVACÍ OBOR: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Zeměpis pro 1. ročník</a:t>
                      </a:r>
                      <a:r>
                        <a:rPr lang="cs-CZ" sz="2400" baseline="0" dirty="0" smtClean="0">
                          <a:effectLst/>
                        </a:rPr>
                        <a:t> SŠ a odpovídající ročník víceletých gymnázií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TÉMA: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Latinská </a:t>
                      </a:r>
                      <a:r>
                        <a:rPr lang="cs-CZ" sz="2400" dirty="0" smtClean="0">
                          <a:effectLst/>
                        </a:rPr>
                        <a:t>Amerika – obyvatelstvo II.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AUTOR: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Mgr. Jana Nováková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DATUM: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1</a:t>
                      </a:r>
                      <a:r>
                        <a:rPr lang="cs-CZ" sz="2400" dirty="0" smtClean="0">
                          <a:effectLst/>
                        </a:rPr>
                        <a:t>8</a:t>
                      </a:r>
                      <a:r>
                        <a:rPr lang="cs-CZ" sz="2400" dirty="0">
                          <a:effectLst/>
                        </a:rPr>
                        <a:t>. </a:t>
                      </a:r>
                      <a:r>
                        <a:rPr lang="cs-CZ" sz="2400" dirty="0" smtClean="0">
                          <a:effectLst/>
                        </a:rPr>
                        <a:t>listopadu</a:t>
                      </a:r>
                      <a:r>
                        <a:rPr lang="cs-CZ" sz="2400" baseline="0" dirty="0" smtClean="0">
                          <a:effectLst/>
                        </a:rPr>
                        <a:t> </a:t>
                      </a:r>
                      <a:r>
                        <a:rPr lang="cs-CZ" sz="2400" dirty="0" smtClean="0">
                          <a:effectLst/>
                        </a:rPr>
                        <a:t>2013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69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NÁZEV A ČÍSLO PROJEKTU: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Učíme se pro život v 21. století CZ.1.07/1.5.00/34.0629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21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OZNAČENÍ VÝUKOVÉHO </a:t>
                      </a:r>
                      <a:r>
                        <a:rPr lang="cs-CZ" sz="2400" dirty="0">
                          <a:effectLst/>
                        </a:rPr>
                        <a:t>MATERIÁLU: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VY_32_INOVACE_ZE.NO.10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" y="0"/>
            <a:ext cx="9119725" cy="161890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76162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sz="3400" dirty="0"/>
              <a:t>Materiál je určen pro </a:t>
            </a:r>
            <a:r>
              <a:rPr lang="cs-CZ" sz="3400" dirty="0" smtClean="0"/>
              <a:t>samostudium žáků ve </a:t>
            </a:r>
            <a:r>
              <a:rPr lang="cs-CZ" sz="3400" dirty="0"/>
              <a:t>škole či doma. Žáci </a:t>
            </a:r>
            <a:r>
              <a:rPr lang="cs-CZ" sz="3400" dirty="0" smtClean="0"/>
              <a:t>hledají na internetu nebo v atlasech informace, které slouží k rozšíření a porozumění některých souvislostí v dění v Latinské Americe ve spojitosti se stavem obyvatelstva. </a:t>
            </a:r>
            <a:endParaRPr lang="cs-CZ" sz="3400" dirty="0"/>
          </a:p>
          <a:p>
            <a:pPr marL="0" indent="0">
              <a:buNone/>
            </a:pPr>
            <a:endParaRPr lang="cs-CZ" sz="3400" b="1" dirty="0" smtClean="0"/>
          </a:p>
          <a:p>
            <a:pPr marL="0" indent="0">
              <a:buNone/>
            </a:pPr>
            <a:r>
              <a:rPr lang="cs-CZ" sz="3400" b="1" dirty="0" smtClean="0"/>
              <a:t>Převládající </a:t>
            </a:r>
            <a:r>
              <a:rPr lang="cs-CZ" sz="3400" b="1" dirty="0"/>
              <a:t>klíčové kompetence: </a:t>
            </a:r>
            <a:r>
              <a:rPr lang="cs-CZ" sz="3400" dirty="0"/>
              <a:t>kompetence k učení, kompetence k řešení problémů, kompetence sociální a personální.</a:t>
            </a:r>
          </a:p>
          <a:p>
            <a:pPr marL="0" indent="0">
              <a:buNone/>
            </a:pPr>
            <a:endParaRPr lang="cs-CZ" sz="3400" b="1" dirty="0" smtClean="0"/>
          </a:p>
          <a:p>
            <a:pPr marL="0" indent="0">
              <a:buNone/>
            </a:pPr>
            <a:r>
              <a:rPr lang="cs-CZ" sz="3400" b="1" smtClean="0"/>
              <a:t>Průřezová </a:t>
            </a:r>
            <a:r>
              <a:rPr lang="cs-CZ" sz="3400" b="1" dirty="0"/>
              <a:t>témata:</a:t>
            </a:r>
            <a:r>
              <a:rPr lang="cs-CZ" sz="3400" dirty="0"/>
              <a:t> osobnostní a sociální výchova, výchova k myšlení v evropských a globálních </a:t>
            </a:r>
            <a:r>
              <a:rPr lang="cs-CZ" sz="3400" dirty="0" smtClean="0"/>
              <a:t>souvislostech (globalizační a rozvojové procesy), </a:t>
            </a:r>
            <a:r>
              <a:rPr lang="cs-CZ" sz="3400" dirty="0"/>
              <a:t>multikulturní </a:t>
            </a:r>
            <a:r>
              <a:rPr lang="cs-CZ" sz="3400" dirty="0" smtClean="0"/>
              <a:t>výchova</a:t>
            </a:r>
            <a:r>
              <a:rPr lang="cs-CZ" sz="3400" dirty="0"/>
              <a:t>.</a:t>
            </a:r>
          </a:p>
          <a:p>
            <a:pPr marL="0" indent="0">
              <a:buNone/>
            </a:pPr>
            <a:endParaRPr lang="cs-CZ" sz="3400" b="1" dirty="0" smtClean="0"/>
          </a:p>
          <a:p>
            <a:pPr marL="0" indent="0">
              <a:buNone/>
            </a:pPr>
            <a:r>
              <a:rPr lang="cs-CZ" sz="3400" b="1" dirty="0" smtClean="0"/>
              <a:t>Vazba </a:t>
            </a:r>
            <a:r>
              <a:rPr lang="cs-CZ" sz="3400" b="1" dirty="0"/>
              <a:t>na ŠVP: </a:t>
            </a:r>
            <a:r>
              <a:rPr lang="cs-CZ" sz="3400" dirty="0"/>
              <a:t>1. ročník čtyřletého studia a </a:t>
            </a:r>
            <a:r>
              <a:rPr lang="cs-CZ" sz="3400" dirty="0" smtClean="0"/>
              <a:t>tomu odpovídající ročník víceletých gymnázií, </a:t>
            </a:r>
            <a:r>
              <a:rPr lang="cs-CZ" sz="3400" dirty="0"/>
              <a:t>učivo regionální geografie Latinské Ameriky.</a:t>
            </a:r>
          </a:p>
          <a:p>
            <a:pPr marL="0" indent="0">
              <a:buNone/>
            </a:pPr>
            <a:endParaRPr lang="cs-CZ" sz="3400" b="1" dirty="0" smtClean="0"/>
          </a:p>
          <a:p>
            <a:pPr marL="0" indent="0">
              <a:buNone/>
            </a:pPr>
            <a:r>
              <a:rPr lang="cs-CZ" sz="3400" b="1" dirty="0" smtClean="0"/>
              <a:t>Formy </a:t>
            </a:r>
            <a:r>
              <a:rPr lang="cs-CZ" sz="3400" b="1" dirty="0"/>
              <a:t>výuky: </a:t>
            </a:r>
            <a:r>
              <a:rPr lang="cs-CZ" sz="3400" dirty="0" smtClean="0"/>
              <a:t>Samostatná práce a studium studentů na počítačích připojených k internetu s kontrolou učitele prováděné práce. Určeno pro práci v počítačové učebně, kde každý žák má vlastní počítač.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987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581968"/>
              </p:ext>
            </p:extLst>
          </p:nvPr>
        </p:nvGraphicFramePr>
        <p:xfrm>
          <a:off x="0" y="1"/>
          <a:ext cx="9118908" cy="6843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793506" y="299695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[1]</a:t>
            </a:r>
            <a:endParaRPr lang="cs-CZ" sz="1200" dirty="0"/>
          </a:p>
        </p:txBody>
      </p:sp>
      <p:sp>
        <p:nvSpPr>
          <p:cNvPr id="5" name="TextovéPole 4"/>
          <p:cNvSpPr txBox="1"/>
          <p:nvPr/>
        </p:nvSpPr>
        <p:spPr>
          <a:xfrm>
            <a:off x="793506" y="4365104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[2]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85608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85010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cs-CZ" sz="2800" dirty="0" smtClean="0"/>
              <a:t>URBANIZACE JEDNOTLIVÝCH STÁTŮ</a:t>
            </a:r>
            <a:br>
              <a:rPr lang="cs-CZ" sz="2800" dirty="0" smtClean="0"/>
            </a:br>
            <a:r>
              <a:rPr lang="cs-CZ" sz="2800" dirty="0" smtClean="0"/>
              <a:t>informace hledej v atlase nebo na </a:t>
            </a:r>
            <a:r>
              <a:rPr lang="cs-CZ" sz="2800" dirty="0" smtClean="0">
                <a:hlinkClick r:id="rId4"/>
              </a:rPr>
              <a:t>internetu</a:t>
            </a:r>
            <a:endParaRPr lang="cs-CZ" sz="28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9407751"/>
              </p:ext>
            </p:extLst>
          </p:nvPr>
        </p:nvGraphicFramePr>
        <p:xfrm>
          <a:off x="179512" y="1052736"/>
          <a:ext cx="8784976" cy="536775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932010"/>
                <a:gridCol w="5852966"/>
              </a:tblGrid>
              <a:tr h="689637"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/>
                        <a:t>Zjišťovaná</a:t>
                      </a:r>
                      <a:r>
                        <a:rPr lang="cs-CZ" sz="2000" baseline="0" dirty="0" smtClean="0"/>
                        <a:t> skutečnost</a:t>
                      </a:r>
                      <a:endParaRPr lang="cs-CZ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/>
                        <a:t>Výběr odpovědi</a:t>
                      </a:r>
                      <a:endParaRPr lang="cs-CZ" sz="2000" dirty="0"/>
                    </a:p>
                  </a:txBody>
                  <a:tcPr anchor="ctr"/>
                </a:tc>
              </a:tr>
              <a:tr h="673006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Státy s NEJNIŽŠÍ</a:t>
                      </a:r>
                      <a:r>
                        <a:rPr lang="cs-CZ" sz="1800" baseline="0" dirty="0" smtClean="0"/>
                        <a:t> urbanizací Latinské Ameriky jsou: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581573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Hodnota</a:t>
                      </a:r>
                      <a:r>
                        <a:rPr lang="cs-CZ" sz="1800" baseline="0" dirty="0" smtClean="0"/>
                        <a:t> NEJNIŽŠÍ dosažené urbanizace v Latinské </a:t>
                      </a:r>
                      <a:r>
                        <a:rPr lang="cs-CZ" sz="1800" baseline="0" dirty="0" err="1" smtClean="0"/>
                        <a:t>Am</a:t>
                      </a:r>
                      <a:r>
                        <a:rPr lang="cs-CZ" sz="1800" baseline="0" dirty="0" smtClean="0"/>
                        <a:t>. je: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Státy s NEJVYŠŠÍ urbanizací Latinské</a:t>
                      </a:r>
                      <a:r>
                        <a:rPr lang="cs-CZ" sz="1800" baseline="0" dirty="0" smtClean="0"/>
                        <a:t> Ameriky jsou: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Hodnota</a:t>
                      </a:r>
                      <a:r>
                        <a:rPr lang="cs-CZ" sz="1800" baseline="0" dirty="0" smtClean="0"/>
                        <a:t> NEJVYŠŠÍ dosažené urbanizace v Latinské </a:t>
                      </a:r>
                      <a:r>
                        <a:rPr lang="cs-CZ" sz="1800" baseline="0" dirty="0" err="1" smtClean="0"/>
                        <a:t>Am</a:t>
                      </a:r>
                      <a:r>
                        <a:rPr lang="cs-CZ" sz="1800" baseline="0" dirty="0" smtClean="0"/>
                        <a:t>. je:</a:t>
                      </a:r>
                      <a:endParaRPr lang="cs-CZ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Průměrná</a:t>
                      </a:r>
                      <a:r>
                        <a:rPr lang="cs-CZ" sz="1800" baseline="0" dirty="0" smtClean="0"/>
                        <a:t> urbanizace celé Latinské Ameriky je cca: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Průměrná</a:t>
                      </a:r>
                      <a:r>
                        <a:rPr lang="cs-CZ" sz="1800" baseline="0" dirty="0" smtClean="0"/>
                        <a:t> urbanizace Západní Evropy je: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Urbanizace České republiky je: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Zaoblený obdélník 2">
            <a:hlinkClick r:id="rId5" action="ppaction://hlinksldjump"/>
          </p:cNvPr>
          <p:cNvSpPr/>
          <p:nvPr/>
        </p:nvSpPr>
        <p:spPr>
          <a:xfrm>
            <a:off x="3203848" y="1858483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/>
              <a:t>Anguilla a Kajmanské ostrovy</a:t>
            </a:r>
            <a:endParaRPr lang="cs-CZ" sz="1400" b="1" dirty="0"/>
          </a:p>
        </p:txBody>
      </p:sp>
      <p:sp>
        <p:nvSpPr>
          <p:cNvPr id="5" name="Zaoblený obdélník 4">
            <a:hlinkClick r:id="rId6" action="ppaction://hlinksldjump"/>
          </p:cNvPr>
          <p:cNvSpPr/>
          <p:nvPr/>
        </p:nvSpPr>
        <p:spPr>
          <a:xfrm>
            <a:off x="5148064" y="1858669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Trinidad a Tobago, Montserrat</a:t>
            </a:r>
            <a:endParaRPr lang="cs-CZ" sz="1600" b="1" dirty="0"/>
          </a:p>
        </p:txBody>
      </p:sp>
      <p:sp>
        <p:nvSpPr>
          <p:cNvPr id="6" name="Zaoblený obdélník 5">
            <a:hlinkClick r:id="rId5" action="ppaction://hlinksldjump"/>
          </p:cNvPr>
          <p:cNvSpPr/>
          <p:nvPr/>
        </p:nvSpPr>
        <p:spPr>
          <a:xfrm>
            <a:off x="7092480" y="1844824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Brazílie a Venezuela</a:t>
            </a:r>
            <a:endParaRPr lang="cs-CZ" sz="1600" b="1" dirty="0"/>
          </a:p>
        </p:txBody>
      </p:sp>
      <p:sp>
        <p:nvSpPr>
          <p:cNvPr id="7" name="Zaoblený obdélník 6">
            <a:hlinkClick r:id="rId5" action="ppaction://hlinksldjump"/>
          </p:cNvPr>
          <p:cNvSpPr/>
          <p:nvPr/>
        </p:nvSpPr>
        <p:spPr>
          <a:xfrm>
            <a:off x="3203848" y="2517528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10,5 %</a:t>
            </a:r>
            <a:endParaRPr lang="cs-CZ" sz="1600" b="1" dirty="0"/>
          </a:p>
        </p:txBody>
      </p:sp>
      <p:sp>
        <p:nvSpPr>
          <p:cNvPr id="8" name="Zaoblený obdélník 7">
            <a:hlinkClick r:id="rId6" action="ppaction://hlinksldjump"/>
          </p:cNvPr>
          <p:cNvSpPr/>
          <p:nvPr/>
        </p:nvSpPr>
        <p:spPr>
          <a:xfrm>
            <a:off x="5148064" y="2517714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13,7 %</a:t>
            </a:r>
            <a:endParaRPr lang="cs-CZ" sz="1600" b="1" dirty="0"/>
          </a:p>
        </p:txBody>
      </p:sp>
      <p:sp>
        <p:nvSpPr>
          <p:cNvPr id="9" name="Zaoblený obdélník 8">
            <a:hlinkClick r:id="rId5" action="ppaction://hlinksldjump"/>
          </p:cNvPr>
          <p:cNvSpPr/>
          <p:nvPr/>
        </p:nvSpPr>
        <p:spPr>
          <a:xfrm>
            <a:off x="7092480" y="2503869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14,2 %</a:t>
            </a:r>
            <a:endParaRPr lang="cs-CZ" sz="1600" b="1" dirty="0"/>
          </a:p>
        </p:txBody>
      </p:sp>
      <p:sp>
        <p:nvSpPr>
          <p:cNvPr id="10" name="Zaoblený obdélník 9">
            <a:hlinkClick r:id="rId6" action="ppaction://hlinksldjump"/>
          </p:cNvPr>
          <p:cNvSpPr/>
          <p:nvPr/>
        </p:nvSpPr>
        <p:spPr>
          <a:xfrm>
            <a:off x="3212032" y="3154627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/>
              <a:t>Anguilla a Kajmanské ostrovy</a:t>
            </a:r>
            <a:endParaRPr lang="cs-CZ" sz="1400" b="1" dirty="0"/>
          </a:p>
        </p:txBody>
      </p:sp>
      <p:sp>
        <p:nvSpPr>
          <p:cNvPr id="11" name="Zaoblený obdélník 10">
            <a:hlinkClick r:id="rId5" action="ppaction://hlinksldjump"/>
          </p:cNvPr>
          <p:cNvSpPr/>
          <p:nvPr/>
        </p:nvSpPr>
        <p:spPr>
          <a:xfrm>
            <a:off x="5156248" y="3154813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Trinidad a Tobago, Montserrat</a:t>
            </a:r>
            <a:endParaRPr lang="cs-CZ" sz="1600" b="1" dirty="0"/>
          </a:p>
        </p:txBody>
      </p:sp>
      <p:sp>
        <p:nvSpPr>
          <p:cNvPr id="12" name="Zaoblený obdélník 11">
            <a:hlinkClick r:id="rId5" action="ppaction://hlinksldjump"/>
          </p:cNvPr>
          <p:cNvSpPr/>
          <p:nvPr/>
        </p:nvSpPr>
        <p:spPr>
          <a:xfrm>
            <a:off x="7100664" y="3140968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Brazílie a Venezuela</a:t>
            </a:r>
            <a:endParaRPr lang="cs-CZ" sz="1600" b="1" dirty="0"/>
          </a:p>
        </p:txBody>
      </p:sp>
      <p:sp>
        <p:nvSpPr>
          <p:cNvPr id="13" name="Zaoblený obdélník 12">
            <a:hlinkClick r:id="rId6" action="ppaction://hlinksldjump"/>
          </p:cNvPr>
          <p:cNvSpPr/>
          <p:nvPr/>
        </p:nvSpPr>
        <p:spPr>
          <a:xfrm>
            <a:off x="3212032" y="3860862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100 %</a:t>
            </a:r>
            <a:endParaRPr lang="cs-CZ" sz="1600" b="1" dirty="0"/>
          </a:p>
        </p:txBody>
      </p:sp>
      <p:sp>
        <p:nvSpPr>
          <p:cNvPr id="14" name="Zaoblený obdélník 13">
            <a:hlinkClick r:id="rId5" action="ppaction://hlinksldjump"/>
          </p:cNvPr>
          <p:cNvSpPr/>
          <p:nvPr/>
        </p:nvSpPr>
        <p:spPr>
          <a:xfrm>
            <a:off x="5156248" y="3861048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98,9 %</a:t>
            </a:r>
            <a:endParaRPr lang="cs-CZ" sz="1600" b="1" dirty="0"/>
          </a:p>
        </p:txBody>
      </p:sp>
      <p:sp>
        <p:nvSpPr>
          <p:cNvPr id="15" name="Zaoblený obdélník 14">
            <a:hlinkClick r:id="rId5" action="ppaction://hlinksldjump"/>
          </p:cNvPr>
          <p:cNvSpPr/>
          <p:nvPr/>
        </p:nvSpPr>
        <p:spPr>
          <a:xfrm>
            <a:off x="7100664" y="3847203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95,5 %</a:t>
            </a:r>
            <a:endParaRPr lang="cs-CZ" sz="1600" b="1" dirty="0"/>
          </a:p>
        </p:txBody>
      </p:sp>
      <p:sp>
        <p:nvSpPr>
          <p:cNvPr id="16" name="Zaoblený obdélník 15">
            <a:hlinkClick r:id="rId5" action="ppaction://hlinksldjump"/>
          </p:cNvPr>
          <p:cNvSpPr/>
          <p:nvPr/>
        </p:nvSpPr>
        <p:spPr>
          <a:xfrm>
            <a:off x="3190757" y="4508934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50  %</a:t>
            </a:r>
            <a:endParaRPr lang="cs-CZ" sz="1600" b="1" dirty="0"/>
          </a:p>
        </p:txBody>
      </p:sp>
      <p:sp>
        <p:nvSpPr>
          <p:cNvPr id="17" name="Zaoblený obdélník 16">
            <a:hlinkClick r:id="rId6" action="ppaction://hlinksldjump"/>
          </p:cNvPr>
          <p:cNvSpPr/>
          <p:nvPr/>
        </p:nvSpPr>
        <p:spPr>
          <a:xfrm>
            <a:off x="5134973" y="4509120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80 %</a:t>
            </a:r>
            <a:endParaRPr lang="cs-CZ" sz="1600" b="1" dirty="0"/>
          </a:p>
        </p:txBody>
      </p:sp>
      <p:sp>
        <p:nvSpPr>
          <p:cNvPr id="18" name="Zaoblený obdélník 17">
            <a:hlinkClick r:id="rId5" action="ppaction://hlinksldjump"/>
          </p:cNvPr>
          <p:cNvSpPr/>
          <p:nvPr/>
        </p:nvSpPr>
        <p:spPr>
          <a:xfrm>
            <a:off x="7079389" y="4495275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95 %</a:t>
            </a:r>
            <a:endParaRPr lang="cs-CZ" sz="1600" b="1" dirty="0"/>
          </a:p>
        </p:txBody>
      </p:sp>
      <p:sp>
        <p:nvSpPr>
          <p:cNvPr id="19" name="Zaoblený obdélník 18">
            <a:hlinkClick r:id="rId6" action="ppaction://hlinksldjump"/>
          </p:cNvPr>
          <p:cNvSpPr/>
          <p:nvPr/>
        </p:nvSpPr>
        <p:spPr>
          <a:xfrm>
            <a:off x="3212032" y="5157192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80 %</a:t>
            </a:r>
            <a:endParaRPr lang="cs-CZ" sz="1600" b="1" dirty="0"/>
          </a:p>
        </p:txBody>
      </p:sp>
      <p:sp>
        <p:nvSpPr>
          <p:cNvPr id="20" name="Zaoblený obdélník 19">
            <a:hlinkClick r:id="rId5" action="ppaction://hlinksldjump"/>
          </p:cNvPr>
          <p:cNvSpPr/>
          <p:nvPr/>
        </p:nvSpPr>
        <p:spPr>
          <a:xfrm>
            <a:off x="5156248" y="5157378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90 %</a:t>
            </a:r>
            <a:endParaRPr lang="cs-CZ" sz="1600" b="1" dirty="0"/>
          </a:p>
        </p:txBody>
      </p:sp>
      <p:sp>
        <p:nvSpPr>
          <p:cNvPr id="21" name="Zaoblený obdélník 20">
            <a:hlinkClick r:id="rId5" action="ppaction://hlinksldjump"/>
          </p:cNvPr>
          <p:cNvSpPr/>
          <p:nvPr/>
        </p:nvSpPr>
        <p:spPr>
          <a:xfrm>
            <a:off x="7100664" y="5143533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100 %</a:t>
            </a:r>
            <a:endParaRPr lang="cs-CZ" sz="1600" b="1" dirty="0"/>
          </a:p>
        </p:txBody>
      </p:sp>
      <p:sp>
        <p:nvSpPr>
          <p:cNvPr id="22" name="Zaoblený obdélník 21">
            <a:hlinkClick r:id="rId5" action="ppaction://hlinksldjump"/>
          </p:cNvPr>
          <p:cNvSpPr/>
          <p:nvPr/>
        </p:nvSpPr>
        <p:spPr>
          <a:xfrm>
            <a:off x="3231186" y="5877272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70 %</a:t>
            </a:r>
            <a:endParaRPr lang="cs-CZ" sz="1600" b="1" dirty="0"/>
          </a:p>
        </p:txBody>
      </p:sp>
      <p:sp>
        <p:nvSpPr>
          <p:cNvPr id="23" name="Zaoblený obdélník 22">
            <a:hlinkClick r:id="rId6" action="ppaction://hlinksldjump"/>
          </p:cNvPr>
          <p:cNvSpPr/>
          <p:nvPr/>
        </p:nvSpPr>
        <p:spPr>
          <a:xfrm>
            <a:off x="5175402" y="5877458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75 %</a:t>
            </a:r>
            <a:endParaRPr lang="cs-CZ" sz="1600" b="1" dirty="0"/>
          </a:p>
        </p:txBody>
      </p:sp>
      <p:sp>
        <p:nvSpPr>
          <p:cNvPr id="24" name="Zaoblený obdélník 23">
            <a:hlinkClick r:id="rId5" action="ppaction://hlinksldjump"/>
          </p:cNvPr>
          <p:cNvSpPr/>
          <p:nvPr/>
        </p:nvSpPr>
        <p:spPr>
          <a:xfrm>
            <a:off x="7119818" y="5863613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80 %</a:t>
            </a:r>
            <a:endParaRPr lang="cs-CZ" sz="1600" b="1" dirty="0"/>
          </a:p>
        </p:txBody>
      </p:sp>
      <p:sp>
        <p:nvSpPr>
          <p:cNvPr id="26" name="Zaoblený obdélník 25">
            <a:hlinkClick r:id="rId7" action="ppaction://hlinksldjump"/>
          </p:cNvPr>
          <p:cNvSpPr/>
          <p:nvPr/>
        </p:nvSpPr>
        <p:spPr>
          <a:xfrm>
            <a:off x="251521" y="6425952"/>
            <a:ext cx="8627868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SOUHRN SPRÁVNÝCH ODPOVĚDÍ</a:t>
            </a:r>
            <a:endParaRPr lang="cs-CZ" sz="16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41" name="ComboBox1" r:id="rId2" imgW="3600360" imgH="428760"/>
        </mc:Choice>
        <mc:Fallback>
          <p:control name="ComboBox1" r:id="rId2" imgW="3600360" imgH="428760">
            <p:pic>
              <p:nvPicPr>
                <p:cNvPr id="0" name="ComboBox1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16463" y="2852738"/>
                  <a:ext cx="3600450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336487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mph" presetSubtype="0" repeatCount="indefinite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" dur="10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mph" presetSubtype="0" repeatCount="indefinite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0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" dur="10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" dur="10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repeatCount="indefinite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0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10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10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mph" presetSubtype="0" repeatCount="indefinite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0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10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10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mph" presetSubtype="0" repeatCount="indefinite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10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0" autoRev="1" fill="remov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7" presetClass="emph" presetSubtype="0" repeatCount="indefinite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100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autoRev="1" fill="remove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3" grpId="0" animBg="1"/>
      <p:bldP spid="17" grpId="0" animBg="1"/>
      <p:bldP spid="19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SPRÁVNÁ ODPOVĚĎ</a:t>
            </a:r>
            <a:endParaRPr lang="cs-CZ" dirty="0"/>
          </a:p>
        </p:txBody>
      </p:sp>
      <p:sp>
        <p:nvSpPr>
          <p:cNvPr id="4" name="Šipka doprava 3">
            <a:hlinkClick r:id="rId2" action="ppaction://hlinksldjump"/>
          </p:cNvPr>
          <p:cNvSpPr/>
          <p:nvPr/>
        </p:nvSpPr>
        <p:spPr>
          <a:xfrm>
            <a:off x="5220072" y="5517232"/>
            <a:ext cx="3240360" cy="936104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OTÁZKA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8325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ŠPATNÁ ODPOVĚĎ</a:t>
            </a:r>
            <a:endParaRPr lang="cs-CZ" dirty="0"/>
          </a:p>
        </p:txBody>
      </p:sp>
      <p:sp>
        <p:nvSpPr>
          <p:cNvPr id="4" name="Šipka doprava 3">
            <a:hlinkClick r:id="rId2" action="ppaction://hlinksldjump"/>
          </p:cNvPr>
          <p:cNvSpPr/>
          <p:nvPr/>
        </p:nvSpPr>
        <p:spPr>
          <a:xfrm>
            <a:off x="5220072" y="5517232"/>
            <a:ext cx="3240360" cy="936104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ZKUS ODPOVĚDĚT ZNOVA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772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85010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cs-CZ" sz="2800" dirty="0" smtClean="0"/>
              <a:t>URBANIZACE JEDNOTLIVÝCH STÁTŮ</a:t>
            </a:r>
            <a:br>
              <a:rPr lang="cs-CZ" sz="2800" dirty="0" smtClean="0"/>
            </a:br>
            <a:r>
              <a:rPr lang="cs-CZ" sz="2800" dirty="0" smtClean="0"/>
              <a:t>informace hledej v atlase nebo na </a:t>
            </a:r>
            <a:r>
              <a:rPr lang="cs-CZ" sz="2800" dirty="0" smtClean="0">
                <a:hlinkClick r:id="rId4"/>
              </a:rPr>
              <a:t>internetu</a:t>
            </a:r>
            <a:endParaRPr lang="cs-CZ" sz="28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194219"/>
              </p:ext>
            </p:extLst>
          </p:nvPr>
        </p:nvGraphicFramePr>
        <p:xfrm>
          <a:off x="179512" y="1052736"/>
          <a:ext cx="8784976" cy="536775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932010"/>
                <a:gridCol w="5852966"/>
              </a:tblGrid>
              <a:tr h="689637"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/>
                        <a:t>Zjišťovaná</a:t>
                      </a:r>
                      <a:r>
                        <a:rPr lang="cs-CZ" sz="2000" baseline="0" dirty="0" smtClean="0"/>
                        <a:t> skutečnost</a:t>
                      </a:r>
                      <a:endParaRPr lang="cs-CZ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 smtClean="0"/>
                        <a:t>Výběr odpovědi</a:t>
                      </a:r>
                      <a:endParaRPr lang="cs-CZ" sz="2000" dirty="0"/>
                    </a:p>
                  </a:txBody>
                  <a:tcPr anchor="ctr"/>
                </a:tc>
              </a:tr>
              <a:tr h="673006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Státy s NEJNIŽŠÍ</a:t>
                      </a:r>
                      <a:r>
                        <a:rPr lang="cs-CZ" sz="1800" baseline="0" dirty="0" smtClean="0"/>
                        <a:t> urbanizací Latinské Ameriky jsou: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581573">
                <a:tc>
                  <a:txBody>
                    <a:bodyPr/>
                    <a:lstStyle/>
                    <a:p>
                      <a:r>
                        <a:rPr lang="cs-CZ" sz="1800" dirty="0" smtClean="0"/>
                        <a:t>Hodnota</a:t>
                      </a:r>
                      <a:r>
                        <a:rPr lang="cs-CZ" sz="1800" baseline="0" dirty="0" smtClean="0"/>
                        <a:t> NEJNIŽŠÍ dosažené urbanizace v Latinské </a:t>
                      </a:r>
                      <a:r>
                        <a:rPr lang="cs-CZ" sz="1800" baseline="0" dirty="0" err="1" smtClean="0"/>
                        <a:t>Am</a:t>
                      </a:r>
                      <a:r>
                        <a:rPr lang="cs-CZ" sz="1800" baseline="0" dirty="0" smtClean="0"/>
                        <a:t>. je:</a:t>
                      </a:r>
                      <a:endParaRPr lang="cs-CZ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dirty="0" smtClean="0"/>
                        <a:t>Státy s NEJVYŠŠÍ urbanizací Latinské</a:t>
                      </a:r>
                      <a:r>
                        <a:rPr lang="cs-CZ" sz="1800" baseline="0" dirty="0" smtClean="0"/>
                        <a:t> Ameriky jsou: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/>
                        <a:t>Hodnota</a:t>
                      </a:r>
                      <a:r>
                        <a:rPr lang="cs-CZ" sz="1600" baseline="0" dirty="0" smtClean="0"/>
                        <a:t> NEJVYŠŠÍ dosažené urbanizace v Latinské Americe je:</a:t>
                      </a:r>
                      <a:endParaRPr lang="cs-CZ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Průměrná</a:t>
                      </a:r>
                      <a:r>
                        <a:rPr lang="cs-CZ" sz="1600" baseline="0" dirty="0" smtClean="0"/>
                        <a:t> urbanizace celé Latinské Ameriky je cca: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r>
                        <a:rPr lang="cs-CZ" sz="1600" dirty="0" smtClean="0"/>
                        <a:t>Průměrná</a:t>
                      </a:r>
                      <a:r>
                        <a:rPr lang="cs-CZ" sz="1600" baseline="0" dirty="0" smtClean="0"/>
                        <a:t> urbanizace Západní Evropy je: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6730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dirty="0" smtClean="0"/>
                        <a:t>Urbanizace České republiky je:</a:t>
                      </a:r>
                      <a:endParaRPr lang="cs-CZ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Zaoblený obdélník 4">
            <a:hlinkClick r:id="rId5" action="ppaction://hlinksldjump"/>
          </p:cNvPr>
          <p:cNvSpPr/>
          <p:nvPr/>
        </p:nvSpPr>
        <p:spPr>
          <a:xfrm>
            <a:off x="5148064" y="1858669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Trinidad a Tobago, Montserrat</a:t>
            </a:r>
            <a:endParaRPr lang="cs-CZ" sz="1600" b="1" dirty="0"/>
          </a:p>
        </p:txBody>
      </p:sp>
      <p:sp>
        <p:nvSpPr>
          <p:cNvPr id="8" name="Zaoblený obdélník 7"/>
          <p:cNvSpPr/>
          <p:nvPr/>
        </p:nvSpPr>
        <p:spPr>
          <a:xfrm>
            <a:off x="5148064" y="2517714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13,7 %</a:t>
            </a:r>
            <a:endParaRPr lang="cs-CZ" sz="1600" b="1" dirty="0"/>
          </a:p>
        </p:txBody>
      </p:sp>
      <p:sp>
        <p:nvSpPr>
          <p:cNvPr id="10" name="Zaoblený obdélník 9"/>
          <p:cNvSpPr/>
          <p:nvPr/>
        </p:nvSpPr>
        <p:spPr>
          <a:xfrm>
            <a:off x="3212032" y="3154627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400" b="1" dirty="0" smtClean="0"/>
              <a:t>Anguilla a Kajmanské ostrovy</a:t>
            </a:r>
            <a:endParaRPr lang="cs-CZ" sz="1400" b="1" dirty="0"/>
          </a:p>
        </p:txBody>
      </p:sp>
      <p:sp>
        <p:nvSpPr>
          <p:cNvPr id="13" name="Zaoblený obdélník 12"/>
          <p:cNvSpPr/>
          <p:nvPr/>
        </p:nvSpPr>
        <p:spPr>
          <a:xfrm>
            <a:off x="3212032" y="3860862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100 %</a:t>
            </a:r>
            <a:endParaRPr lang="cs-CZ" sz="1600" b="1" dirty="0"/>
          </a:p>
        </p:txBody>
      </p:sp>
      <p:sp>
        <p:nvSpPr>
          <p:cNvPr id="17" name="Zaoblený obdélník 16"/>
          <p:cNvSpPr/>
          <p:nvPr/>
        </p:nvSpPr>
        <p:spPr>
          <a:xfrm>
            <a:off x="5134973" y="4509120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80 %</a:t>
            </a:r>
            <a:endParaRPr lang="cs-CZ" sz="1600" b="1" dirty="0"/>
          </a:p>
        </p:txBody>
      </p:sp>
      <p:sp>
        <p:nvSpPr>
          <p:cNvPr id="19" name="Zaoblený obdélník 18"/>
          <p:cNvSpPr/>
          <p:nvPr/>
        </p:nvSpPr>
        <p:spPr>
          <a:xfrm>
            <a:off x="3212032" y="5157192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80 %</a:t>
            </a:r>
            <a:endParaRPr lang="cs-CZ" sz="1600" b="1" dirty="0"/>
          </a:p>
        </p:txBody>
      </p:sp>
      <p:sp>
        <p:nvSpPr>
          <p:cNvPr id="23" name="Zaoblený obdélník 22"/>
          <p:cNvSpPr/>
          <p:nvPr/>
        </p:nvSpPr>
        <p:spPr>
          <a:xfrm>
            <a:off x="5175402" y="5877458"/>
            <a:ext cx="1800000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75 %</a:t>
            </a:r>
            <a:endParaRPr lang="cs-CZ" sz="1600" b="1" dirty="0"/>
          </a:p>
        </p:txBody>
      </p:sp>
      <p:sp>
        <p:nvSpPr>
          <p:cNvPr id="26" name="Zaoblený obdélník 25">
            <a:hlinkClick r:id="rId6" action="ppaction://hlinksldjump"/>
          </p:cNvPr>
          <p:cNvSpPr/>
          <p:nvPr/>
        </p:nvSpPr>
        <p:spPr>
          <a:xfrm>
            <a:off x="251521" y="6425952"/>
            <a:ext cx="8627868" cy="432048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 smtClean="0"/>
              <a:t>PŘECHOD K DALŠÍM INFORMACÍM O OBYVATELSTVU LATINSKÉ AMERIKY</a:t>
            </a:r>
            <a:endParaRPr lang="cs-CZ" sz="1600" b="1" dirty="0"/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2056" name="ComboBox1" r:id="rId2" imgW="3600360" imgH="428760"/>
        </mc:Choice>
        <mc:Fallback>
          <p:control name="ComboBox1" r:id="rId2" imgW="3600360" imgH="428760">
            <p:pic>
              <p:nvPicPr>
                <p:cNvPr id="0" name="ComboBox1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716463" y="2852738"/>
                  <a:ext cx="3600450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7341518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3600" dirty="0" smtClean="0"/>
              <a:t>Demografické ukazatele vybraných států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počet obyvatel</a:t>
            </a:r>
          </a:p>
          <a:p>
            <a:r>
              <a:rPr lang="cs-CZ" dirty="0" smtClean="0"/>
              <a:t>hustota zalidnění</a:t>
            </a:r>
          </a:p>
          <a:p>
            <a:r>
              <a:rPr lang="cs-CZ" dirty="0" smtClean="0"/>
              <a:t>přirozený přírůstek/úbytek</a:t>
            </a:r>
          </a:p>
          <a:p>
            <a:r>
              <a:rPr lang="cs-CZ" dirty="0" smtClean="0"/>
              <a:t>migrace</a:t>
            </a:r>
          </a:p>
          <a:p>
            <a:r>
              <a:rPr lang="cs-CZ" dirty="0" smtClean="0"/>
              <a:t>naděje na dožití při narození</a:t>
            </a:r>
          </a:p>
          <a:p>
            <a:endParaRPr lang="cs-CZ" dirty="0"/>
          </a:p>
          <a:p>
            <a:r>
              <a:rPr lang="cs-CZ" dirty="0" smtClean="0"/>
              <a:t>informace hledej v atlase nebo na serverech  </a:t>
            </a:r>
            <a:r>
              <a:rPr lang="cs-CZ" dirty="0" smtClean="0">
                <a:hlinkClick r:id="rId2"/>
              </a:rPr>
              <a:t>World</a:t>
            </a:r>
            <a:r>
              <a:rPr lang="cs-CZ" dirty="0">
                <a:hlinkClick r:id="rId2"/>
              </a:rPr>
              <a:t> </a:t>
            </a:r>
            <a:r>
              <a:rPr lang="cs-CZ" dirty="0" smtClean="0">
                <a:hlinkClick r:id="rId2"/>
              </a:rPr>
              <a:t>Factbook</a:t>
            </a:r>
            <a:r>
              <a:rPr lang="cs-CZ" dirty="0" smtClean="0"/>
              <a:t>, </a:t>
            </a:r>
            <a:r>
              <a:rPr lang="cs-CZ" dirty="0" smtClean="0">
                <a:hlinkClick r:id="rId3"/>
              </a:rPr>
              <a:t>United </a:t>
            </a:r>
            <a:r>
              <a:rPr lang="cs-CZ" dirty="0" err="1" smtClean="0">
                <a:hlinkClick r:id="rId3"/>
              </a:rPr>
              <a:t>Nations</a:t>
            </a:r>
            <a:r>
              <a:rPr lang="cs-CZ" dirty="0" smtClean="0">
                <a:hlinkClick r:id="rId3"/>
              </a:rPr>
              <a:t> </a:t>
            </a:r>
            <a:r>
              <a:rPr lang="cs-CZ" dirty="0" smtClean="0"/>
              <a:t>či </a:t>
            </a:r>
            <a:r>
              <a:rPr lang="cs-CZ" dirty="0" smtClean="0">
                <a:hlinkClick r:id="rId4"/>
              </a:rPr>
              <a:t>statistikách OSN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290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807</Words>
  <Application>Microsoft Office PowerPoint</Application>
  <PresentationFormat>Předvádění na obrazovce (4:3)</PresentationFormat>
  <Paragraphs>211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systému Office</vt:lpstr>
      <vt:lpstr>Obyvatelstvo Latinské Ameriky II.</vt:lpstr>
      <vt:lpstr>Prezentace aplikace PowerPoint</vt:lpstr>
      <vt:lpstr>ANOTACE</vt:lpstr>
      <vt:lpstr>Prezentace aplikace PowerPoint</vt:lpstr>
      <vt:lpstr>URBANIZACE JEDNOTLIVÝCH STÁTŮ informace hledej v atlase nebo na internetu</vt:lpstr>
      <vt:lpstr>SPRÁVNÁ ODPOVĚĎ</vt:lpstr>
      <vt:lpstr>ŠPATNÁ ODPOVĚĎ</vt:lpstr>
      <vt:lpstr>URBANIZACE JEDNOTLIVÝCH STÁTŮ informace hledej v atlase nebo na internetu</vt:lpstr>
      <vt:lpstr>Demografické ukazatele vybraných států</vt:lpstr>
      <vt:lpstr>Demografické ukazatele vybraných států</vt:lpstr>
      <vt:lpstr>SPRÁVNÁ VOLBA</vt:lpstr>
      <vt:lpstr>ŠPATNÁ VOLBA</vt:lpstr>
      <vt:lpstr>Demografické ukazatele vybraných států - řešení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Obyvatelstvo Latinské Ameriky II.</dc:title>
  <dc:creator>Jana Nováková</dc:creator>
  <cp:lastModifiedBy>Konetzná Magda</cp:lastModifiedBy>
  <cp:revision>56</cp:revision>
  <dcterms:created xsi:type="dcterms:W3CDTF">2013-09-29T11:46:46Z</dcterms:created>
  <dcterms:modified xsi:type="dcterms:W3CDTF">2014-05-13T09:14:01Z</dcterms:modified>
</cp:coreProperties>
</file>