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9"/>
  </p:handoutMasterIdLst>
  <p:sldIdLst>
    <p:sldId id="256" r:id="rId3"/>
    <p:sldId id="269" r:id="rId4"/>
    <p:sldId id="270" r:id="rId5"/>
    <p:sldId id="264" r:id="rId6"/>
    <p:sldId id="268" r:id="rId7"/>
    <p:sldId id="258" r:id="rId8"/>
    <p:sldId id="263" r:id="rId9"/>
    <p:sldId id="265" r:id="rId10"/>
    <p:sldId id="267" r:id="rId11"/>
    <p:sldId id="259" r:id="rId12"/>
    <p:sldId id="257" r:id="rId13"/>
    <p:sldId id="261" r:id="rId14"/>
    <p:sldId id="262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CC66"/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Styl s motivem 2 – zvýraznění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984FDF-8970-4D15-999A-4F9997167B16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99EB7-6C02-490D-8FC0-7E2F895A01F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0548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6434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511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26851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529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374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959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304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004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085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643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969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51609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656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0703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7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2536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36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0914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22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3958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725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7809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70042-41AF-4622-BB97-1D6DFEC61899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3A073-93DE-4961-89A9-F60DB379AC3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7091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70042-41AF-4622-BB97-1D6DFEC61899}" type="datetimeFigureOut">
              <a:rPr lang="cs-CZ">
                <a:solidFill>
                  <a:prstClr val="black">
                    <a:tint val="75000"/>
                  </a:prstClr>
                </a:solidFill>
              </a:rPr>
              <a:pPr/>
              <a:t>6.5.2014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3A073-93DE-4961-89A9-F60DB379AC3D}" type="slidenum">
              <a:rPr lang="cs-CZ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04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usandworldmaps.com/html/WorldRegions/WorldRegionsPrint.html" TargetMode="External"/><Relationship Id="rId2" Type="http://schemas.openxmlformats.org/officeDocument/2006/relationships/hyperlink" Target="http://www.freeusandworldmaps.com/html/World_Projections/WorldPrint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1844824"/>
            <a:ext cx="8928992" cy="201622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sz="4800" dirty="0" smtClean="0"/>
              <a:t>Vymezení makroregionů Ameriky</a:t>
            </a: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376665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44" y="0"/>
            <a:ext cx="5044199" cy="6886242"/>
          </a:xfrm>
        </p:spPr>
      </p:pic>
      <p:sp>
        <p:nvSpPr>
          <p:cNvPr id="4" name="Nadpis 1"/>
          <p:cNvSpPr txBox="1">
            <a:spLocks/>
          </p:cNvSpPr>
          <p:nvPr/>
        </p:nvSpPr>
        <p:spPr>
          <a:xfrm>
            <a:off x="107504" y="260648"/>
            <a:ext cx="1162472" cy="6394722"/>
          </a:xfrm>
          <a:prstGeom prst="rect">
            <a:avLst/>
          </a:prstGeom>
        </p:spPr>
        <p:txBody>
          <a:bodyPr vert="vert270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mtClean="0"/>
              <a:t>Kulturně jazykové vymezení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5643736" y="1340768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Anglosaská Amerika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759600" y="3436558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Latinská Amerika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3635896" y="6437292"/>
            <a:ext cx="36004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r>
              <a:rPr lang="en-US" dirty="0" smtClean="0"/>
              <a:t>[1]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585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0"/>
            <a:ext cx="5688632" cy="6900699"/>
          </a:xfr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1162472" cy="6394722"/>
          </a:xfrm>
        </p:spPr>
        <p:txBody>
          <a:bodyPr vert="vert270"/>
          <a:lstStyle/>
          <a:p>
            <a:r>
              <a:rPr lang="cs-CZ" dirty="0" smtClean="0"/>
              <a:t>Kulturně jazykové vymezení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6228184" y="18660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Jaký úřední jazyk je spojen s červeně vyznačenými státy?</a:t>
            </a:r>
            <a:endParaRPr lang="cs-CZ" sz="24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28183" y="5964565"/>
            <a:ext cx="2881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ŠPANĚLŠTINA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131840" y="6381328"/>
            <a:ext cx="36004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r>
              <a:rPr lang="en-US" dirty="0" smtClean="0"/>
              <a:t>[2]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887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9234"/>
            <a:ext cx="5616624" cy="6796543"/>
          </a:xfr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1162472" cy="6394722"/>
          </a:xfrm>
        </p:spPr>
        <p:txBody>
          <a:bodyPr vert="vert270"/>
          <a:lstStyle/>
          <a:p>
            <a:r>
              <a:rPr lang="cs-CZ" dirty="0" smtClean="0"/>
              <a:t>Kulturně jazykové vymezení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868144" y="186606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Jaký úřední jazyk je spojen se zeleně vyznačeným státem?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6228183" y="5964565"/>
            <a:ext cx="2881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PORTUGALŠTINA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2987824" y="6268670"/>
            <a:ext cx="36004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r>
              <a:rPr lang="en-US" dirty="0" smtClean="0"/>
              <a:t>[2]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437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-55322"/>
            <a:ext cx="5760640" cy="6966229"/>
          </a:xfr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1162472" cy="6394722"/>
          </a:xfrm>
        </p:spPr>
        <p:txBody>
          <a:bodyPr vert="vert270"/>
          <a:lstStyle/>
          <a:p>
            <a:r>
              <a:rPr lang="cs-CZ" dirty="0" smtClean="0"/>
              <a:t>Kulturně jazykové vymezení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28184" y="186606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Jaký úřední jazyk je spojen s modře vyznačenými státy?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6274163" y="3789040"/>
            <a:ext cx="2915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Jaký úřední jazyk je spojen se žlutě vyznačeným státem?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6262843" y="1484784"/>
            <a:ext cx="2881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70C0"/>
                </a:solidFill>
              </a:rPr>
              <a:t>ANGLIČTINA</a:t>
            </a:r>
            <a:endParaRPr lang="cs-CZ" sz="2400" b="1" dirty="0">
              <a:solidFill>
                <a:srgbClr val="0070C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299355" y="5127575"/>
            <a:ext cx="2881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C00"/>
                </a:solidFill>
              </a:rPr>
              <a:t>NIZOZEMŠTINA</a:t>
            </a:r>
            <a:endParaRPr lang="cs-CZ" sz="2400" b="1" dirty="0">
              <a:solidFill>
                <a:srgbClr val="FFCC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644008" y="5838363"/>
            <a:ext cx="2915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A jak se mluví v „bílém“ státě?</a:t>
            </a:r>
            <a:endParaRPr lang="cs-CZ" sz="24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804249" y="6207695"/>
            <a:ext cx="2339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FRANCOUZSKY</a:t>
            </a:r>
            <a:endParaRPr lang="cs-CZ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2987824" y="6268670"/>
            <a:ext cx="36004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r>
              <a:rPr lang="en-US" dirty="0" smtClean="0"/>
              <a:t>[2]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4377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Zástupný symbol pro obsah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74" y="0"/>
            <a:ext cx="5895542" cy="6894882"/>
          </a:xfr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1162472" cy="6394722"/>
          </a:xfrm>
        </p:spPr>
        <p:txBody>
          <a:bodyPr vert="vert270">
            <a:normAutofit/>
          </a:bodyPr>
          <a:lstStyle/>
          <a:p>
            <a:r>
              <a:rPr lang="cs-CZ" dirty="0" smtClean="0"/>
              <a:t>LATINSKÁ AMERIKA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28184" y="186606"/>
            <a:ext cx="2664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Jakými úředními jazyky se tedy hovoří v Latinské Americe?</a:t>
            </a:r>
            <a:endParaRPr lang="cs-CZ" sz="2400" b="1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6012160" y="5301208"/>
            <a:ext cx="2881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PORTUGALŠTINOU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6011323" y="4653136"/>
            <a:ext cx="29895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ŠPANĚLŠINOU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011323" y="6093296"/>
            <a:ext cx="2881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tx2"/>
                </a:solidFill>
              </a:rPr>
              <a:t>FRANCOUZŠTINOU</a:t>
            </a:r>
            <a:endParaRPr lang="cs-CZ" sz="2400" b="1" dirty="0">
              <a:solidFill>
                <a:schemeClr val="tx2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987824" y="6268670"/>
            <a:ext cx="36004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r>
              <a:rPr lang="en-US" dirty="0" smtClean="0"/>
              <a:t>[2]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4527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74" y="0"/>
            <a:ext cx="5895542" cy="6894882"/>
          </a:xfrm>
          <a:prstGeom prst="rect">
            <a:avLst/>
          </a:prstGeom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107504" y="260648"/>
            <a:ext cx="1162472" cy="6394722"/>
          </a:xfrm>
          <a:prstGeom prst="rect">
            <a:avLst/>
          </a:prstGeom>
        </p:spPr>
        <p:txBody>
          <a:bodyPr vert="vert270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/>
              <a:t>LATINSKÁ AMERIKA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5699893" y="5085710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Vyjmenuj a zapiš si státy, které do makroregionu Latinské Ameriky nepatří a proč?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699893" y="260648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Vyjmenuj a zapiš si státy, které do makroregionu Latinské Ameriky patří a proč?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6516216" y="2780928"/>
            <a:ext cx="26571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Odpověď nalezneš na předchozích snímcích </a:t>
            </a:r>
            <a:r>
              <a:rPr lang="cs-CZ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!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2987824" y="6268670"/>
            <a:ext cx="36004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r>
              <a:rPr lang="en-US" dirty="0" smtClean="0"/>
              <a:t>[2]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30435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Zdroje obrázků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[1] </a:t>
            </a:r>
            <a:r>
              <a:rPr lang="en-US" sz="1800" i="1" dirty="0" smtClean="0"/>
              <a:t>Free </a:t>
            </a:r>
            <a:r>
              <a:rPr lang="en-US" sz="1800" i="1" dirty="0"/>
              <a:t>US and World maps</a:t>
            </a:r>
            <a:r>
              <a:rPr lang="en-US" sz="1800" dirty="0"/>
              <a:t> [online]. [cit. 2013-09-28]. </a:t>
            </a:r>
            <a:r>
              <a:rPr lang="en-US" sz="1800" dirty="0" err="1"/>
              <a:t>Dostupné</a:t>
            </a:r>
            <a:r>
              <a:rPr lang="en-US" sz="1800" dirty="0"/>
              <a:t> z: </a:t>
            </a:r>
            <a:r>
              <a:rPr lang="cs-CZ" sz="1800" i="1" dirty="0" smtClean="0">
                <a:hlinkClick r:id="rId2"/>
              </a:rPr>
              <a:t>http</a:t>
            </a:r>
            <a:r>
              <a:rPr lang="cs-CZ" sz="1800" i="1" dirty="0">
                <a:hlinkClick r:id="rId2"/>
              </a:rPr>
              <a:t>://</a:t>
            </a:r>
            <a:r>
              <a:rPr lang="cs-CZ" sz="1800" i="1" dirty="0" smtClean="0">
                <a:hlinkClick r:id="rId2"/>
              </a:rPr>
              <a:t>www.freeusandworldmaps.com/html/World_Projections/WorldPrint.html</a:t>
            </a:r>
            <a:endParaRPr lang="en-US" sz="1800" i="1" dirty="0" smtClean="0"/>
          </a:p>
          <a:p>
            <a:pPr marL="0" indent="0">
              <a:buNone/>
            </a:pPr>
            <a:endParaRPr lang="cs-CZ" sz="1800" i="1" dirty="0" smtClean="0"/>
          </a:p>
          <a:p>
            <a:pPr marL="0" indent="0">
              <a:buNone/>
            </a:pPr>
            <a:r>
              <a:rPr lang="en-US" sz="1800" dirty="0" smtClean="0"/>
              <a:t>[2] </a:t>
            </a:r>
            <a:r>
              <a:rPr lang="en-US" sz="1800" i="1" dirty="0" smtClean="0"/>
              <a:t>Free </a:t>
            </a:r>
            <a:r>
              <a:rPr lang="en-US" sz="1800" i="1" dirty="0"/>
              <a:t>US and World maps</a:t>
            </a:r>
            <a:r>
              <a:rPr lang="en-US" sz="1800" dirty="0"/>
              <a:t> [online]. [cit. 2013-09-28]. </a:t>
            </a:r>
            <a:r>
              <a:rPr lang="en-US" sz="1800" dirty="0" err="1"/>
              <a:t>Dostupné</a:t>
            </a:r>
            <a:r>
              <a:rPr lang="en-US" sz="1800" dirty="0"/>
              <a:t> z: </a:t>
            </a:r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www.freeusandworldmaps.com/html/WorldRegions/WorldRegionsPrint.html</a:t>
            </a:r>
            <a:endParaRPr lang="en-US" sz="1800" dirty="0" smtClean="0"/>
          </a:p>
          <a:p>
            <a:pPr marL="0" indent="0">
              <a:buNone/>
            </a:pP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3584496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8245407"/>
              </p:ext>
            </p:extLst>
          </p:nvPr>
        </p:nvGraphicFramePr>
        <p:xfrm>
          <a:off x="0" y="1772814"/>
          <a:ext cx="9144000" cy="5103259"/>
        </p:xfrm>
        <a:graphic>
          <a:graphicData uri="http://schemas.openxmlformats.org/drawingml/2006/table">
            <a:tbl>
              <a:tblPr firstRow="1" firstCol="1" bandRow="1">
                <a:tableStyleId>{638B1855-1B75-4FBE-930C-398BA8C253C6}</a:tableStyleId>
              </a:tblPr>
              <a:tblGrid>
                <a:gridCol w="3484090"/>
                <a:gridCol w="5659910"/>
              </a:tblGrid>
              <a:tr h="7806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 dirty="0">
                          <a:effectLst/>
                        </a:rPr>
                        <a:t>NÁZEV ŠKOLY:</a:t>
                      </a:r>
                      <a:endParaRPr lang="cs-CZ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 b="0" dirty="0">
                          <a:effectLst/>
                        </a:rPr>
                        <a:t>Gymnázium Fr. Živného, Bohumín, </a:t>
                      </a:r>
                      <a:endParaRPr lang="cs-CZ" sz="2200" b="0" dirty="0" smtClean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 b="0" dirty="0" smtClean="0">
                          <a:effectLst/>
                        </a:rPr>
                        <a:t>Jana </a:t>
                      </a:r>
                      <a:r>
                        <a:rPr lang="cs-CZ" sz="2200" b="0" dirty="0">
                          <a:effectLst/>
                        </a:rPr>
                        <a:t>Palacha 794, příspěvková organizace</a:t>
                      </a:r>
                      <a:endParaRPr lang="cs-CZ" sz="22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21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 dirty="0">
                          <a:effectLst/>
                        </a:rPr>
                        <a:t>VZDĚLÁVACÍ OBOR:</a:t>
                      </a:r>
                      <a:endParaRPr lang="cs-CZ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 dirty="0" smtClean="0">
                          <a:effectLst/>
                        </a:rPr>
                        <a:t>Zeměpis pro 1. ročník SŠ a odpovídající ročník víceletých gymnázií</a:t>
                      </a:r>
                      <a:endParaRPr lang="cs-CZ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92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>
                          <a:effectLst/>
                        </a:rPr>
                        <a:t>TÉMA:</a:t>
                      </a:r>
                      <a:endParaRPr lang="cs-CZ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 dirty="0">
                          <a:effectLst/>
                        </a:rPr>
                        <a:t>Latinská </a:t>
                      </a:r>
                      <a:r>
                        <a:rPr lang="cs-CZ" sz="2200" dirty="0" smtClean="0">
                          <a:effectLst/>
                        </a:rPr>
                        <a:t>Amerika – vymezení regionů</a:t>
                      </a:r>
                      <a:r>
                        <a:rPr lang="cs-CZ" sz="2200" baseline="0" dirty="0" smtClean="0">
                          <a:effectLst/>
                        </a:rPr>
                        <a:t> Ameriky</a:t>
                      </a:r>
                      <a:endParaRPr lang="cs-CZ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92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>
                          <a:effectLst/>
                        </a:rPr>
                        <a:t>AUTOR:</a:t>
                      </a:r>
                      <a:endParaRPr lang="cs-CZ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>
                          <a:effectLst/>
                        </a:rPr>
                        <a:t>Mgr. Jana Nováková</a:t>
                      </a:r>
                      <a:endParaRPr lang="cs-CZ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492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>
                          <a:effectLst/>
                        </a:rPr>
                        <a:t>DATUM:</a:t>
                      </a:r>
                      <a:endParaRPr lang="cs-CZ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 dirty="0" smtClean="0">
                          <a:effectLst/>
                        </a:rPr>
                        <a:t>12. října </a:t>
                      </a:r>
                      <a:r>
                        <a:rPr lang="cs-CZ" sz="2200" dirty="0">
                          <a:effectLst/>
                        </a:rPr>
                        <a:t>2013</a:t>
                      </a:r>
                      <a:endParaRPr lang="cs-CZ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621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>
                          <a:effectLst/>
                        </a:rPr>
                        <a:t>NÁZEV A ČÍSLO PROJEKTU:</a:t>
                      </a:r>
                      <a:endParaRPr lang="cs-CZ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>
                          <a:effectLst/>
                        </a:rPr>
                        <a:t>Učíme se pro život v 21. století CZ.1.07/1.5.00/34.0629</a:t>
                      </a:r>
                      <a:endParaRPr lang="cs-CZ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326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>
                          <a:effectLst/>
                        </a:rPr>
                        <a:t>OZNAČENÍ VÝUKOVÉHO MATERIÁLU:</a:t>
                      </a:r>
                      <a:endParaRPr lang="cs-CZ" sz="2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200" dirty="0" smtClean="0">
                          <a:effectLst/>
                        </a:rPr>
                        <a:t>VY_32_INOVACE_ZE.NO.05</a:t>
                      </a:r>
                      <a:endParaRPr lang="cs-CZ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5" name="Picture 5" descr="C:\Users\Admin\Documents\JANA\DUMY\logo dum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7281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88458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/>
              <a:t>ANOTACE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cs-CZ" dirty="0" smtClean="0"/>
              <a:t>Materiál </a:t>
            </a:r>
            <a:r>
              <a:rPr lang="cs-CZ" dirty="0"/>
              <a:t>je určen pro učitele, ale může sloužit pro samostudium ve škole či doma. Žáci si osvojují nové informace společně s opakováním známých faktů</a:t>
            </a:r>
            <a:r>
              <a:rPr lang="cs-CZ" dirty="0" smtClean="0"/>
              <a:t>.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b="1" dirty="0"/>
              <a:t>Převládající klíčové kompetence: </a:t>
            </a:r>
            <a:r>
              <a:rPr lang="cs-CZ" dirty="0"/>
              <a:t>kompetence k učení, kompetence k řešení problémů, kompetence sociální a personální</a:t>
            </a:r>
            <a:r>
              <a:rPr lang="cs-CZ" dirty="0" smtClean="0"/>
              <a:t>.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b="1" dirty="0" smtClean="0"/>
              <a:t>Průřezová </a:t>
            </a:r>
            <a:r>
              <a:rPr lang="cs-CZ" b="1" dirty="0"/>
              <a:t>témata: </a:t>
            </a:r>
            <a:r>
              <a:rPr lang="cs-CZ" dirty="0"/>
              <a:t>osobnostní a sociální výchova, výchova k myšlení v evropských a globálních souvislostech (globalizační a rozvojové procesy), multikulturní výchova. </a:t>
            </a:r>
            <a:endParaRPr lang="cs-CZ" dirty="0" smtClean="0"/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b="1" dirty="0"/>
              <a:t>Vazba na ŠVP: </a:t>
            </a:r>
            <a:r>
              <a:rPr lang="cs-CZ" dirty="0"/>
              <a:t>1. ročník čtyřletého studia a </a:t>
            </a:r>
            <a:r>
              <a:rPr lang="cs-CZ" dirty="0" smtClean="0"/>
              <a:t>odpovídající ročník víceletých gymnázií, </a:t>
            </a:r>
            <a:r>
              <a:rPr lang="cs-CZ" dirty="0"/>
              <a:t>učivo regionální geografie Latinské Ameriky</a:t>
            </a:r>
            <a:r>
              <a:rPr lang="cs-CZ" dirty="0" smtClean="0"/>
              <a:t>.</a:t>
            </a:r>
          </a:p>
          <a:p>
            <a:pPr marL="0" indent="0" algn="just">
              <a:buNone/>
            </a:pPr>
            <a:endParaRPr lang="cs-CZ" sz="1400" dirty="0"/>
          </a:p>
          <a:p>
            <a:pPr marL="0" indent="0" algn="just">
              <a:buNone/>
            </a:pPr>
            <a:r>
              <a:rPr lang="cs-CZ" b="1" dirty="0"/>
              <a:t>Formy výuky: </a:t>
            </a:r>
            <a:r>
              <a:rPr lang="cs-CZ" dirty="0"/>
              <a:t>Frontální výklad vyučujícího s kladením doplňujících otázek, na které hledají žáci odpovědi, nebo individuální práce žáků na počítači. Pro práci s výukovým materiálem je nutný počítač s dataprojektorem respektive výuka v počítačové učebně.</a:t>
            </a:r>
          </a:p>
          <a:p>
            <a:pPr algn="just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369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Zástupný symbol pro obsah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4138"/>
            <a:ext cx="5184576" cy="6761043"/>
          </a:xfrm>
        </p:spPr>
      </p:pic>
      <p:sp>
        <p:nvSpPr>
          <p:cNvPr id="5" name="TextovéPole 4"/>
          <p:cNvSpPr txBox="1"/>
          <p:nvPr/>
        </p:nvSpPr>
        <p:spPr>
          <a:xfrm>
            <a:off x="5903640" y="2348879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chemeClr val="accent6">
                    <a:lumMod val="50000"/>
                  </a:schemeClr>
                </a:solidFill>
              </a:rPr>
              <a:t>SEVERNÍ AMERIKA</a:t>
            </a:r>
            <a:endParaRPr lang="cs-CZ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946231" y="3188147"/>
            <a:ext cx="3424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99CC"/>
                </a:solidFill>
              </a:rPr>
              <a:t>STŘEDNÍ AMERIKA</a:t>
            </a:r>
          </a:p>
          <a:p>
            <a:pPr marL="342900" indent="-342900">
              <a:buFontTx/>
              <a:buChar char="-"/>
            </a:pPr>
            <a:r>
              <a:rPr lang="cs-CZ" sz="2400" b="1" dirty="0" smtClean="0">
                <a:solidFill>
                  <a:srgbClr val="FF99CC"/>
                </a:solidFill>
              </a:rPr>
              <a:t>PEVNINSKÁ ČÁST</a:t>
            </a:r>
          </a:p>
          <a:p>
            <a:pPr marL="342900" indent="-342900">
              <a:buFontTx/>
              <a:buChar char="-"/>
            </a:pPr>
            <a:r>
              <a:rPr lang="cs-CZ" sz="2400" b="1" dirty="0" smtClean="0">
                <a:solidFill>
                  <a:srgbClr val="FF99CC"/>
                </a:solidFill>
              </a:rPr>
              <a:t>OSTROVNÍ OBLOUK</a:t>
            </a:r>
            <a:endParaRPr lang="cs-CZ" sz="2400" b="1" dirty="0">
              <a:solidFill>
                <a:srgbClr val="FF99CC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6054859" y="4767535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JIŽNÍ AMERIKA</a:t>
            </a:r>
            <a:endParaRPr lang="cs-CZ" sz="2400" b="1" dirty="0">
              <a:solidFill>
                <a:srgbClr val="FFC000"/>
              </a:solidFill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74638"/>
            <a:ext cx="827584" cy="6394722"/>
          </a:xfrm>
        </p:spPr>
        <p:txBody>
          <a:bodyPr vert="vert270">
            <a:normAutofit fontScale="90000"/>
          </a:bodyPr>
          <a:lstStyle/>
          <a:p>
            <a:r>
              <a:rPr lang="cs-CZ" dirty="0" smtClean="0"/>
              <a:t>Geografické vymezení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5856627" y="41178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Jak by jste pojmenovali jednotlivými barvami zvýrazněné části amerického kontinentu?</a:t>
            </a:r>
            <a:endParaRPr lang="cs-CZ" sz="24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856627" y="5589240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Které geografické útvary tvoří jejich hranice</a:t>
            </a:r>
            <a:r>
              <a:rPr lang="cs-CZ" sz="2400" b="1" dirty="0" smtClean="0">
                <a:hlinkClick r:id="rId3" action="ppaction://hlinksldjump"/>
              </a:rPr>
              <a:t>?</a:t>
            </a:r>
            <a:endParaRPr lang="cs-CZ" sz="2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6453336"/>
            <a:ext cx="36004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r>
              <a:rPr lang="en-US" dirty="0" smtClean="0"/>
              <a:t>[1]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8333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597" y="88032"/>
            <a:ext cx="5062899" cy="6725344"/>
          </a:xfrm>
        </p:spPr>
      </p:pic>
      <p:sp>
        <p:nvSpPr>
          <p:cNvPr id="5" name="TextovéPole 4"/>
          <p:cNvSpPr txBox="1"/>
          <p:nvPr/>
        </p:nvSpPr>
        <p:spPr>
          <a:xfrm>
            <a:off x="755576" y="3171063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err="1" smtClean="0">
                <a:solidFill>
                  <a:srgbClr val="FF0000"/>
                </a:solidFill>
              </a:rPr>
              <a:t>Tehuantepecká</a:t>
            </a:r>
            <a:r>
              <a:rPr lang="cs-CZ" sz="2400" b="1" dirty="0" smtClean="0">
                <a:solidFill>
                  <a:srgbClr val="FF0000"/>
                </a:solidFill>
              </a:rPr>
              <a:t> šíje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755576" y="4263479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Panamská šíje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251520" y="188640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Zjisti o nich nějaké další informace (šířka, důvod názvu)?</a:t>
            </a:r>
            <a:endParaRPr lang="cs-CZ" sz="2400" b="1" dirty="0"/>
          </a:p>
        </p:txBody>
      </p:sp>
      <p:sp>
        <p:nvSpPr>
          <p:cNvPr id="10" name="Šipka doleva 9">
            <a:hlinkClick r:id="rId3" action="ppaction://hlinksldjump"/>
          </p:cNvPr>
          <p:cNvSpPr/>
          <p:nvPr/>
        </p:nvSpPr>
        <p:spPr>
          <a:xfrm>
            <a:off x="251520" y="5969280"/>
            <a:ext cx="1008112" cy="648072"/>
          </a:xfrm>
          <a:prstGeom prst="lef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" name="Přímá spojnice se šipkou 2"/>
          <p:cNvCxnSpPr/>
          <p:nvPr/>
        </p:nvCxnSpPr>
        <p:spPr>
          <a:xfrm>
            <a:off x="3491880" y="3401895"/>
            <a:ext cx="3168352" cy="60316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nice se šipkou 10"/>
          <p:cNvCxnSpPr/>
          <p:nvPr/>
        </p:nvCxnSpPr>
        <p:spPr>
          <a:xfrm flipV="1">
            <a:off x="3275856" y="4263479"/>
            <a:ext cx="3888432" cy="23083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ovéPole 11"/>
          <p:cNvSpPr txBox="1"/>
          <p:nvPr/>
        </p:nvSpPr>
        <p:spPr>
          <a:xfrm>
            <a:off x="8676456" y="6293316"/>
            <a:ext cx="36004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r>
              <a:rPr lang="en-US" dirty="0" smtClean="0"/>
              <a:t>[1]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730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-5798"/>
            <a:ext cx="4824536" cy="6821621"/>
          </a:xfrm>
        </p:spPr>
      </p:pic>
      <p:sp>
        <p:nvSpPr>
          <p:cNvPr id="5" name="TextovéPole 4"/>
          <p:cNvSpPr txBox="1"/>
          <p:nvPr/>
        </p:nvSpPr>
        <p:spPr>
          <a:xfrm>
            <a:off x="5627555" y="1260142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hlinkClick r:id="rId3" action="ppaction://hlinksldjump"/>
              </a:rPr>
              <a:t>SEVERNÍ AMERIKA</a:t>
            </a:r>
            <a:endParaRPr lang="cs-CZ" sz="2400" b="1" dirty="0"/>
          </a:p>
        </p:txBody>
      </p:sp>
      <p:sp>
        <p:nvSpPr>
          <p:cNvPr id="6" name="TextovéPole 5"/>
          <p:cNvSpPr txBox="1"/>
          <p:nvPr/>
        </p:nvSpPr>
        <p:spPr>
          <a:xfrm>
            <a:off x="5705419" y="2060848"/>
            <a:ext cx="34245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hlinkClick r:id="rId4" action="ppaction://hlinksldjump"/>
              </a:rPr>
              <a:t>STŘEDNÍ AMERIKA</a:t>
            </a:r>
            <a:endParaRPr lang="cs-CZ" sz="2400" b="1" dirty="0" smtClean="0"/>
          </a:p>
          <a:p>
            <a:pPr marL="342900" indent="-342900">
              <a:buFontTx/>
              <a:buChar char="-"/>
            </a:pPr>
            <a:r>
              <a:rPr lang="cs-CZ" sz="2400" b="1" dirty="0" smtClean="0"/>
              <a:t>PEVNINSKÁ ČÁST</a:t>
            </a:r>
          </a:p>
          <a:p>
            <a:pPr marL="342900" indent="-342900">
              <a:buFontTx/>
              <a:buChar char="-"/>
            </a:pPr>
            <a:r>
              <a:rPr lang="cs-CZ" sz="2400" b="1" dirty="0" smtClean="0"/>
              <a:t>OSTROVNÍ OBLOUK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827948" y="436468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hlinkClick r:id="rId5" action="ppaction://hlinksldjump"/>
              </a:rPr>
              <a:t>JIŽNÍ AMERIKA</a:t>
            </a:r>
            <a:endParaRPr lang="cs-CZ" sz="2400" b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274638"/>
            <a:ext cx="1331640" cy="6394722"/>
          </a:xfrm>
        </p:spPr>
        <p:txBody>
          <a:bodyPr vert="vert270"/>
          <a:lstStyle/>
          <a:p>
            <a:r>
              <a:rPr lang="cs-CZ" dirty="0" smtClean="0"/>
              <a:t>Geografické vymezení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5856627" y="41178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Které státy řadíme k jednotlivým geografickým územím?</a:t>
            </a:r>
            <a:endParaRPr lang="cs-CZ" sz="24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3635896" y="6260246"/>
            <a:ext cx="360040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lIns="36000" rIns="36000" rtlCol="0">
            <a:spAutoFit/>
          </a:bodyPr>
          <a:lstStyle/>
          <a:p>
            <a:r>
              <a:rPr lang="en-US" dirty="0" smtClean="0"/>
              <a:t>[1]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96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státy Severní Ameriky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915816" y="1600200"/>
            <a:ext cx="2448272" cy="4525963"/>
          </a:xfrm>
        </p:spPr>
        <p:txBody>
          <a:bodyPr/>
          <a:lstStyle/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Kanada</a:t>
            </a:r>
          </a:p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USA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Šipka doleva 3">
            <a:hlinkClick r:id="rId2" action="ppaction://hlinksldjump"/>
          </p:cNvPr>
          <p:cNvSpPr/>
          <p:nvPr/>
        </p:nvSpPr>
        <p:spPr>
          <a:xfrm>
            <a:off x="7799405" y="5949280"/>
            <a:ext cx="1008112" cy="648072"/>
          </a:xfrm>
          <a:prstGeom prst="lef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8746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státy Střední Ameriky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19672" y="1600200"/>
            <a:ext cx="5760640" cy="4525963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pevninská část</a:t>
            </a:r>
          </a:p>
          <a:p>
            <a:pPr lvl="1"/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Mexiko, Guatemala, Belize, Salvador, Honduras, Nikaragua, Kostarika, Panama</a:t>
            </a:r>
          </a:p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ostrovní oblouk (Karibská část)</a:t>
            </a:r>
          </a:p>
          <a:p>
            <a:pPr lvl="1"/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Kuba, Haiti, Dominikánská republika, Bahamy, Bermudy, Americké Panenské ostrovy, Portoriko, Jamajka, Trinidad a Tobago, Barbados, Aruba, Nizozemské </a:t>
            </a:r>
            <a:r>
              <a:rPr lang="cs-CZ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ntily, …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Šipka doleva 3">
            <a:hlinkClick r:id="rId2" action="ppaction://hlinksldjump"/>
          </p:cNvPr>
          <p:cNvSpPr/>
          <p:nvPr/>
        </p:nvSpPr>
        <p:spPr>
          <a:xfrm>
            <a:off x="7860133" y="5954632"/>
            <a:ext cx="1008112" cy="648072"/>
          </a:xfrm>
          <a:prstGeom prst="lef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1496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státy Jižní Ameriky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19672" y="1600200"/>
            <a:ext cx="5544616" cy="4525963"/>
          </a:xfrm>
        </p:spPr>
        <p:txBody>
          <a:bodyPr/>
          <a:lstStyle/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Amazonské státy a Laplatské</a:t>
            </a:r>
          </a:p>
          <a:p>
            <a:pPr lvl="1"/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Guyana, Surinam, Fr. Guyana</a:t>
            </a:r>
          </a:p>
          <a:p>
            <a:pPr lvl="1"/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Brazílie, Argentina, Uruguay, Paraguay</a:t>
            </a:r>
          </a:p>
          <a:p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Andské státy</a:t>
            </a:r>
          </a:p>
          <a:p>
            <a:pPr lvl="1"/>
            <a:r>
              <a:rPr lang="cs-CZ" dirty="0" smtClean="0">
                <a:solidFill>
                  <a:schemeClr val="accent6">
                    <a:lumMod val="50000"/>
                  </a:schemeClr>
                </a:solidFill>
              </a:rPr>
              <a:t>Venezuela, Kolumbie, Ekvádor, Peru, Bolívie, Chile</a:t>
            </a:r>
            <a:endParaRPr lang="cs-CZ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Šipka doleva 3">
            <a:hlinkClick r:id="rId2" action="ppaction://hlinksldjump"/>
          </p:cNvPr>
          <p:cNvSpPr/>
          <p:nvPr/>
        </p:nvSpPr>
        <p:spPr>
          <a:xfrm>
            <a:off x="7740412" y="5949280"/>
            <a:ext cx="1008112" cy="648072"/>
          </a:xfrm>
          <a:prstGeom prst="lef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3478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564</Words>
  <Application>Microsoft Office PowerPoint</Application>
  <PresentationFormat>Předvádění na obrazovce (4:3)</PresentationFormat>
  <Paragraphs>97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16</vt:i4>
      </vt:variant>
    </vt:vector>
  </HeadingPairs>
  <TitlesOfParts>
    <vt:vector size="18" baseType="lpstr">
      <vt:lpstr>Motiv systému Office</vt:lpstr>
      <vt:lpstr>1_Motiv systému Office</vt:lpstr>
      <vt:lpstr>Vymezení makroregionů Ameriky</vt:lpstr>
      <vt:lpstr>Prezentace aplikace PowerPoint</vt:lpstr>
      <vt:lpstr>ANOTACE</vt:lpstr>
      <vt:lpstr>Geografické vymezení</vt:lpstr>
      <vt:lpstr>Prezentace aplikace PowerPoint</vt:lpstr>
      <vt:lpstr>Geografické vymezení</vt:lpstr>
      <vt:lpstr>státy Severní Ameriky</vt:lpstr>
      <vt:lpstr>státy Střední Ameriky</vt:lpstr>
      <vt:lpstr>státy Jižní Ameriky</vt:lpstr>
      <vt:lpstr>Prezentace aplikace PowerPoint</vt:lpstr>
      <vt:lpstr>Kulturně jazykové vymezení</vt:lpstr>
      <vt:lpstr>Kulturně jazykové vymezení</vt:lpstr>
      <vt:lpstr>Kulturně jazykové vymezení</vt:lpstr>
      <vt:lpstr>LATINSKÁ AMERIKA</vt:lpstr>
      <vt:lpstr>Prezentace aplikace PowerPoint</vt:lpstr>
      <vt:lpstr>Zdroje obrázků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Vymezení makroregionů Ameriky</dc:title>
  <dc:creator>Jana Nováková</dc:creator>
  <cp:lastModifiedBy>Konetzná Magda</cp:lastModifiedBy>
  <cp:revision>25</cp:revision>
  <cp:lastPrinted>2013-07-31T06:10:52Z</cp:lastPrinted>
  <dcterms:created xsi:type="dcterms:W3CDTF">2013-07-28T11:49:55Z</dcterms:created>
  <dcterms:modified xsi:type="dcterms:W3CDTF">2014-05-06T12:18:05Z</dcterms:modified>
</cp:coreProperties>
</file>