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7222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7226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4334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9688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460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2989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2302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4496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9187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96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6941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7750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geos/br.html" TargetMode="External"/><Relationship Id="rId2" Type="http://schemas.openxmlformats.org/officeDocument/2006/relationships/hyperlink" Target="http://commons.wikimedia.org/wiki/File:Flag_of_Brazil.sv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7.xml"/><Relationship Id="rId7" Type="http://schemas.openxmlformats.org/officeDocument/2006/relationships/slide" Target="slide10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6.xml"/><Relationship Id="rId9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upload.wikimedia.org/wikipedia/commons/thumb/0/05/Flag_of_Brazil.svg/500px-Flag_of_Brazil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4" y="163793"/>
            <a:ext cx="8676456" cy="6073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13054" y="6165304"/>
            <a:ext cx="9144000" cy="769441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spcBef>
                <a:spcPct val="0"/>
              </a:spcBef>
            </a:pPr>
            <a:r>
              <a:rPr lang="cs-CZ" sz="4400" b="1" dirty="0" smtClean="0"/>
              <a:t>BRAZÍLIE</a:t>
            </a:r>
            <a:endParaRPr lang="cs-CZ" sz="4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8758958" y="4149080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1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42194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6264696" cy="707886"/>
          </a:xfrm>
          <a:gradFill flip="none" rotWithShape="1">
            <a:gsLst>
              <a:gs pos="50000">
                <a:srgbClr val="FFFF00"/>
              </a:gs>
              <a:gs pos="11000">
                <a:schemeClr val="accent1">
                  <a:lumMod val="69000"/>
                  <a:alpha val="83000"/>
                </a:schemeClr>
              </a:gs>
              <a:gs pos="100000">
                <a:srgbClr val="00B050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4000" b="1" dirty="0">
                <a:latin typeface="+mn-lt"/>
                <a:ea typeface="+mn-ea"/>
                <a:cs typeface="+mn-cs"/>
              </a:rPr>
              <a:t>Problémy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cs-CZ" sz="2200" b="1" dirty="0"/>
              <a:t>Přírodní rizika</a:t>
            </a:r>
          </a:p>
          <a:p>
            <a:r>
              <a:rPr lang="cs-CZ" sz="2200" dirty="0"/>
              <a:t>opakující se sucha v severovýchodu, povodně a občas mráz na jihu</a:t>
            </a:r>
          </a:p>
          <a:p>
            <a:pPr marL="0" indent="0">
              <a:buNone/>
            </a:pPr>
            <a:r>
              <a:rPr lang="cs-CZ" sz="2200" b="1" dirty="0"/>
              <a:t>Znečištění </a:t>
            </a:r>
          </a:p>
          <a:p>
            <a:r>
              <a:rPr lang="cs-CZ" sz="2200" dirty="0"/>
              <a:t>odlesňování v Amazonii ničí přirozené prostředí a ohrožuje velké množství rostlinných a živočišných druhů</a:t>
            </a:r>
          </a:p>
          <a:p>
            <a:r>
              <a:rPr lang="cs-CZ" sz="2200" dirty="0"/>
              <a:t>znečištění vzduchu a vody v Rio de </a:t>
            </a:r>
            <a:r>
              <a:rPr lang="cs-CZ" sz="2200" dirty="0" err="1"/>
              <a:t>Janeiro</a:t>
            </a:r>
            <a:r>
              <a:rPr lang="cs-CZ" sz="2200" dirty="0"/>
              <a:t>, </a:t>
            </a:r>
            <a:r>
              <a:rPr lang="cs-CZ" sz="2200" dirty="0" err="1"/>
              <a:t>Sao</a:t>
            </a:r>
            <a:r>
              <a:rPr lang="cs-CZ" sz="2200" dirty="0"/>
              <a:t> </a:t>
            </a:r>
            <a:r>
              <a:rPr lang="cs-CZ" sz="2200" dirty="0" smtClean="0"/>
              <a:t>Paulo </a:t>
            </a:r>
            <a:r>
              <a:rPr lang="cs-CZ" sz="2200" dirty="0"/>
              <a:t>a několika dalších velkých </a:t>
            </a:r>
            <a:r>
              <a:rPr lang="cs-CZ" sz="2200" dirty="0" smtClean="0"/>
              <a:t>městech </a:t>
            </a:r>
          </a:p>
          <a:p>
            <a:r>
              <a:rPr lang="cs-CZ" sz="2200" dirty="0" smtClean="0"/>
              <a:t>degradace </a:t>
            </a:r>
            <a:r>
              <a:rPr lang="cs-CZ" sz="2200" dirty="0"/>
              <a:t>půdy a znečištění vod způsobené nesprávným těžební činnosti; degradaci mokřadů; těžkým únikem </a:t>
            </a:r>
            <a:r>
              <a:rPr lang="cs-CZ" sz="2200" dirty="0" smtClean="0"/>
              <a:t>ropy</a:t>
            </a:r>
          </a:p>
          <a:p>
            <a:r>
              <a:rPr lang="cs-CZ" sz="2200" dirty="0" smtClean="0"/>
              <a:t>pěstování plodin k výrobě biopaliv a jejich zpracování (etanol např. z cukrové třtiny) – která vede k degradaci půd a znečištění ovzduší</a:t>
            </a:r>
            <a:endParaRPr lang="cs-CZ" sz="2200" dirty="0"/>
          </a:p>
          <a:p>
            <a:pPr marL="0" indent="0">
              <a:buNone/>
            </a:pPr>
            <a:r>
              <a:rPr lang="cs-CZ" sz="2200" b="1" dirty="0"/>
              <a:t>Sociální </a:t>
            </a:r>
            <a:r>
              <a:rPr lang="cs-CZ" sz="2200" b="1" dirty="0" smtClean="0"/>
              <a:t>problémy</a:t>
            </a:r>
          </a:p>
          <a:p>
            <a:r>
              <a:rPr lang="cs-CZ" sz="2200" dirty="0" smtClean="0"/>
              <a:t>vysoká negramotnost</a:t>
            </a:r>
          </a:p>
          <a:p>
            <a:r>
              <a:rPr lang="cs-CZ" sz="2200" dirty="0" smtClean="0"/>
              <a:t>vysoké sociální rozdíly mezi obyvateli žijících v centrech měst, na jejich periferiích a na venkově</a:t>
            </a:r>
            <a:endParaRPr lang="cs-CZ" sz="2200" dirty="0"/>
          </a:p>
          <a:p>
            <a:endParaRPr lang="cs-CZ" sz="2200" dirty="0"/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49151"/>
            <a:ext cx="2232248" cy="646331"/>
          </a:xfrm>
          <a:prstGeom prst="rect">
            <a:avLst/>
          </a:prstGeom>
          <a:gradFill flip="none" rotWithShape="1">
            <a:gsLst>
              <a:gs pos="50000">
                <a:srgbClr val="FFFF00"/>
              </a:gs>
              <a:gs pos="11000">
                <a:schemeClr val="accent1">
                  <a:lumMod val="69000"/>
                  <a:alpha val="83000"/>
                </a:schemeClr>
              </a:gs>
              <a:gs pos="100000">
                <a:srgbClr val="00B050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cs-CZ"/>
            </a:defPPr>
            <a:lvl1pPr algn="ctr">
              <a:spcBef>
                <a:spcPct val="0"/>
              </a:spcBef>
              <a:buNone/>
              <a:defRPr b="1"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  <a:lvl6pPr>
              <a:defRPr>
                <a:latin typeface="+mn-lt"/>
                <a:ea typeface="+mn-ea"/>
                <a:cs typeface="+mn-cs"/>
              </a:defRPr>
            </a:lvl6pPr>
            <a:lvl7pPr>
              <a:defRPr>
                <a:latin typeface="+mn-lt"/>
                <a:ea typeface="+mn-ea"/>
                <a:cs typeface="+mn-cs"/>
              </a:defRPr>
            </a:lvl7pPr>
            <a:lvl8pPr>
              <a:defRPr>
                <a:latin typeface="+mn-lt"/>
                <a:ea typeface="+mn-ea"/>
                <a:cs typeface="+mn-cs"/>
              </a:defRPr>
            </a:lvl8pPr>
            <a:lvl9pPr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zpět na výběr charakteristik</a:t>
            </a:r>
          </a:p>
        </p:txBody>
      </p:sp>
    </p:spTree>
    <p:extLst>
      <p:ext uri="{BB962C8B-B14F-4D97-AF65-F5344CB8AC3E}">
        <p14:creationId xmlns:p14="http://schemas.microsoft.com/office/powerpoint/2010/main" val="383107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-7595"/>
            <a:ext cx="9144000" cy="707886"/>
          </a:xfrm>
          <a:gradFill flip="none" rotWithShape="1">
            <a:gsLst>
              <a:gs pos="50000">
                <a:srgbClr val="FFFF00"/>
              </a:gs>
              <a:gs pos="11000">
                <a:schemeClr val="accent1">
                  <a:lumMod val="69000"/>
                  <a:alpha val="83000"/>
                </a:schemeClr>
              </a:gs>
              <a:gs pos="100000">
                <a:srgbClr val="00B050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4000" b="1" dirty="0">
                <a:latin typeface="+mn-lt"/>
                <a:ea typeface="+mn-ea"/>
                <a:cs typeface="+mn-cs"/>
              </a:rPr>
              <a:t>ZDROJE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1</a:t>
            </a:r>
            <a:r>
              <a:rPr lang="en-US" dirty="0" smtClean="0"/>
              <a:t>] </a:t>
            </a:r>
            <a:r>
              <a:rPr lang="cs-CZ" dirty="0" err="1" smtClean="0"/>
              <a:t>Brazilian</a:t>
            </a:r>
            <a:r>
              <a:rPr lang="cs-CZ" dirty="0" smtClean="0"/>
              <a:t> </a:t>
            </a:r>
            <a:r>
              <a:rPr lang="cs-CZ" dirty="0" err="1" smtClean="0"/>
              <a:t>Government</a:t>
            </a:r>
            <a:r>
              <a:rPr lang="en-US" dirty="0" smtClean="0"/>
              <a:t>.</a:t>
            </a:r>
            <a:r>
              <a:rPr lang="cs-CZ" dirty="0" smtClean="0"/>
              <a:t> </a:t>
            </a:r>
            <a:r>
              <a:rPr lang="cs-CZ" i="1" dirty="0" smtClean="0"/>
              <a:t>http://commons.wikimedia.org</a:t>
            </a:r>
            <a:r>
              <a:rPr lang="cs-CZ" dirty="0" smtClean="0"/>
              <a:t> [online]. [cit. 24.01.2014]. Dostupný na WWW: </a:t>
            </a:r>
            <a:r>
              <a:rPr lang="cs-CZ" dirty="0" smtClean="0">
                <a:hlinkClick r:id="rId2"/>
              </a:rPr>
              <a:t>http://commons.wikimedia.org/wiki/File:Flag_of_Brazil.svg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2</a:t>
            </a:r>
            <a:r>
              <a:rPr lang="en-US" dirty="0" smtClean="0"/>
              <a:t>] </a:t>
            </a:r>
            <a:r>
              <a:rPr lang="cs-CZ" i="1" dirty="0" err="1" smtClean="0"/>
              <a:t>Central</a:t>
            </a:r>
            <a:r>
              <a:rPr lang="cs-CZ" i="1" dirty="0" smtClean="0"/>
              <a:t> </a:t>
            </a:r>
            <a:r>
              <a:rPr lang="cs-CZ" i="1" dirty="0" err="1" smtClean="0"/>
              <a:t>intelligence</a:t>
            </a:r>
            <a:r>
              <a:rPr lang="cs-CZ" i="1" dirty="0" smtClean="0"/>
              <a:t> </a:t>
            </a:r>
            <a:r>
              <a:rPr lang="cs-CZ" i="1" dirty="0" err="1" smtClean="0"/>
              <a:t>agency</a:t>
            </a:r>
            <a:r>
              <a:rPr lang="cs-CZ" i="1" dirty="0" smtClean="0"/>
              <a:t>, </a:t>
            </a:r>
            <a:r>
              <a:rPr lang="cs-CZ" i="1" dirty="0" err="1" smtClean="0"/>
              <a:t>The</a:t>
            </a:r>
            <a:r>
              <a:rPr lang="cs-CZ" i="1" dirty="0" smtClean="0"/>
              <a:t> </a:t>
            </a:r>
            <a:r>
              <a:rPr lang="cs-CZ" i="1" dirty="0" err="1" smtClean="0"/>
              <a:t>world</a:t>
            </a:r>
            <a:r>
              <a:rPr lang="cs-CZ" i="1" dirty="0" smtClean="0"/>
              <a:t> </a:t>
            </a:r>
            <a:r>
              <a:rPr lang="cs-CZ" i="1" dirty="0" err="1" smtClean="0"/>
              <a:t>factbook</a:t>
            </a:r>
            <a:r>
              <a:rPr lang="en-US" dirty="0" smtClean="0"/>
              <a:t> [online]. [cit. 201</a:t>
            </a:r>
            <a:r>
              <a:rPr lang="cs-CZ" dirty="0" smtClean="0"/>
              <a:t>4</a:t>
            </a:r>
            <a:r>
              <a:rPr lang="en-US" dirty="0" smtClean="0"/>
              <a:t>-0</a:t>
            </a:r>
            <a:r>
              <a:rPr lang="cs-CZ" dirty="0" smtClean="0"/>
              <a:t>1</a:t>
            </a:r>
            <a:r>
              <a:rPr lang="en-US" dirty="0" smtClean="0"/>
              <a:t>-</a:t>
            </a:r>
            <a:r>
              <a:rPr lang="cs-CZ" dirty="0" smtClean="0"/>
              <a:t>24</a:t>
            </a:r>
            <a:r>
              <a:rPr lang="en-US" dirty="0" smtClean="0"/>
              <a:t>]. </a:t>
            </a:r>
            <a:r>
              <a:rPr lang="en-US" dirty="0" err="1" smtClean="0"/>
              <a:t>Dostupné</a:t>
            </a:r>
            <a:r>
              <a:rPr lang="en-US" dirty="0" smtClean="0"/>
              <a:t> z: </a:t>
            </a:r>
            <a:r>
              <a:rPr lang="cs-CZ" dirty="0" smtClean="0">
                <a:hlinkClick r:id="rId3"/>
              </a:rPr>
              <a:t>https://www.cia.gov/library/publications/the-world-factbook/geos/br.html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3</a:t>
            </a:r>
            <a:r>
              <a:rPr lang="en-US" dirty="0" smtClean="0"/>
              <a:t>]</a:t>
            </a:r>
            <a:r>
              <a:rPr lang="cs-CZ" dirty="0"/>
              <a:t> BAAR, Vladimír. </a:t>
            </a:r>
            <a:r>
              <a:rPr lang="cs-CZ" i="1" dirty="0"/>
              <a:t>Hospodářský zeměpis: učebnice pro obchodní akademie a jiné střední školy</a:t>
            </a:r>
            <a:r>
              <a:rPr lang="cs-CZ" dirty="0"/>
              <a:t>. 2., </a:t>
            </a:r>
            <a:r>
              <a:rPr lang="cs-CZ" dirty="0" err="1"/>
              <a:t>aktualiz</a:t>
            </a:r>
            <a:r>
              <a:rPr lang="cs-CZ" dirty="0"/>
              <a:t>. vyd. Praha: Nakladatelství České geografické společnosti, 2008, 111 s. ISBN 978-808-6034-867. 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4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cs-CZ" dirty="0"/>
              <a:t>ANDĚL, Jiří, Ivan BIČÍK a Tomáš HAVLÍČEK. </a:t>
            </a:r>
            <a:r>
              <a:rPr lang="cs-CZ" i="1" dirty="0"/>
              <a:t>Makroregiony světa: regionální geografie pro gymnázia</a:t>
            </a:r>
            <a:r>
              <a:rPr lang="cs-CZ" dirty="0"/>
              <a:t>. 1. vyd. Praha: Nakladatelství České geografické společnosti, 2010, 148 s. ISBN 978-808-6034-782. 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5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en-US" dirty="0"/>
              <a:t>CENTRAL INTELLIGENCE AGENCY. </a:t>
            </a:r>
            <a:r>
              <a:rPr lang="en-US" i="1" dirty="0"/>
              <a:t>The world </a:t>
            </a:r>
            <a:r>
              <a:rPr lang="en-US" i="1" dirty="0" err="1"/>
              <a:t>factbook</a:t>
            </a:r>
            <a:r>
              <a:rPr lang="en-US" dirty="0"/>
              <a:t> [online]. [cit. 2014-01-30]. </a:t>
            </a:r>
            <a:r>
              <a:rPr lang="en-US" dirty="0" err="1"/>
              <a:t>Dostupné</a:t>
            </a:r>
            <a:r>
              <a:rPr lang="en-US" dirty="0"/>
              <a:t> z: https://www.cia.gov/library/publications/the-world-factbook/ 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6</a:t>
            </a:r>
            <a:r>
              <a:rPr lang="en-US" dirty="0" smtClean="0"/>
              <a:t>]</a:t>
            </a:r>
            <a:r>
              <a:rPr lang="cs-CZ" dirty="0" smtClean="0"/>
              <a:t> AUTOR </a:t>
            </a:r>
            <a:r>
              <a:rPr lang="cs-CZ" dirty="0"/>
              <a:t>NEUVEDEN. </a:t>
            </a:r>
            <a:r>
              <a:rPr lang="cs-CZ" i="1" dirty="0" err="1"/>
              <a:t>The</a:t>
            </a:r>
            <a:r>
              <a:rPr lang="cs-CZ" i="1" dirty="0"/>
              <a:t> World Factbook</a:t>
            </a:r>
            <a:r>
              <a:rPr lang="cs-CZ" dirty="0"/>
              <a:t> [online]. [cit. 28.1.2014]. Dostupný na WWW: </a:t>
            </a:r>
            <a:r>
              <a:rPr lang="cs-CZ" u="sng" dirty="0">
                <a:hlinkClick r:id="rId3"/>
              </a:rPr>
              <a:t>https://www.cia.gov/library/publications/the-world-factbook/geos/br.html</a:t>
            </a:r>
            <a:endParaRPr lang="cs-CZ" dirty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/>
              <a:t>7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cs-CZ" dirty="0"/>
              <a:t>HONZÁK, František. </a:t>
            </a:r>
            <a:r>
              <a:rPr lang="cs-CZ" i="1" dirty="0"/>
              <a:t>Státy a jejich představitelé</a:t>
            </a:r>
            <a:r>
              <a:rPr lang="cs-CZ" dirty="0"/>
              <a:t>. 3. </a:t>
            </a:r>
            <a:r>
              <a:rPr lang="cs-CZ" dirty="0" err="1"/>
              <a:t>přeprac</a:t>
            </a:r>
            <a:r>
              <a:rPr lang="cs-CZ" dirty="0"/>
              <a:t>. a dopl. vyd. Praha: </a:t>
            </a:r>
            <a:r>
              <a:rPr lang="cs-CZ" dirty="0" err="1"/>
              <a:t>Libri</a:t>
            </a:r>
            <a:r>
              <a:rPr lang="cs-CZ" dirty="0"/>
              <a:t>, 1998. ISBN 80-859-8345-1.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178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5" descr="C:\Users\Admin\Documents\JANA\DUMY\logo dum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4" y="0"/>
            <a:ext cx="9119725" cy="1618908"/>
          </a:xfrm>
          <a:prstGeom prst="rect">
            <a:avLst/>
          </a:prstGeom>
          <a:noFill/>
          <a:ln>
            <a:noFill/>
          </a:ln>
          <a:extLst/>
        </p:spPr>
      </p:pic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6907903"/>
              </p:ext>
            </p:extLst>
          </p:nvPr>
        </p:nvGraphicFramePr>
        <p:xfrm>
          <a:off x="35496" y="1787719"/>
          <a:ext cx="8992329" cy="488164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230095"/>
                <a:gridCol w="5762234"/>
              </a:tblGrid>
              <a:tr h="8019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NÁZEV ŠKOLY: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100000">
                          <a:srgbClr val="00B050"/>
                        </a:gs>
                        <a:gs pos="46000">
                          <a:srgbClr val="FFFF00"/>
                        </a:gs>
                        <a:gs pos="60000">
                          <a:srgbClr val="FFFF00"/>
                        </a:gs>
                        <a:gs pos="0">
                          <a:srgbClr val="00B050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Gymnázium Fr. Živného, Bohumín, </a:t>
                      </a:r>
                      <a:endParaRPr lang="cs-CZ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Jana </a:t>
                      </a:r>
                      <a:r>
                        <a:rPr lang="cs-CZ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Palacha 794, příspěvková organizace</a:t>
                      </a:r>
                    </a:p>
                  </a:txBody>
                  <a:tcPr marL="68580" marR="68580" marT="0" marB="0" anchor="ctr">
                    <a:gradFill flip="none" rotWithShape="1">
                      <a:gsLst>
                        <a:gs pos="100000">
                          <a:srgbClr val="00B050"/>
                        </a:gs>
                        <a:gs pos="46000">
                          <a:srgbClr val="FFFF00"/>
                        </a:gs>
                        <a:gs pos="60000">
                          <a:srgbClr val="FFFF00"/>
                        </a:gs>
                        <a:gs pos="0">
                          <a:srgbClr val="00B050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7670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VZDĚLÁVACÍ OBOR: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100000">
                          <a:srgbClr val="00B050"/>
                        </a:gs>
                        <a:gs pos="46000">
                          <a:srgbClr val="FFFF00"/>
                        </a:gs>
                        <a:gs pos="60000">
                          <a:srgbClr val="FFFF00"/>
                        </a:gs>
                        <a:gs pos="0">
                          <a:srgbClr val="00B050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Zeměpis pro 1. ročník SŠ a odpovídající ročník víceletých gymnázií</a:t>
                      </a:r>
                      <a:endParaRPr lang="cs-CZ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100000">
                          <a:srgbClr val="00B050"/>
                        </a:gs>
                        <a:gs pos="46000">
                          <a:srgbClr val="FFFF00"/>
                        </a:gs>
                        <a:gs pos="60000">
                          <a:srgbClr val="FFFF00"/>
                        </a:gs>
                        <a:gs pos="0">
                          <a:srgbClr val="00B050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7670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TÉMA: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100000">
                          <a:srgbClr val="00B050"/>
                        </a:gs>
                        <a:gs pos="46000">
                          <a:srgbClr val="FFFF00"/>
                        </a:gs>
                        <a:gs pos="60000">
                          <a:srgbClr val="FFFF00"/>
                        </a:gs>
                        <a:gs pos="0">
                          <a:srgbClr val="00B050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Latinská </a:t>
                      </a: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Amerika – BRAZÍLIE– charakteristika státu</a:t>
                      </a:r>
                      <a:endParaRPr lang="cs-CZ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100000">
                          <a:srgbClr val="00B050"/>
                        </a:gs>
                        <a:gs pos="46000">
                          <a:srgbClr val="FFFF00"/>
                        </a:gs>
                        <a:gs pos="60000">
                          <a:srgbClr val="FFFF00"/>
                        </a:gs>
                        <a:gs pos="0">
                          <a:srgbClr val="00B050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5056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AUTOR: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100000">
                          <a:srgbClr val="00B050"/>
                        </a:gs>
                        <a:gs pos="46000">
                          <a:srgbClr val="FFFF00"/>
                        </a:gs>
                        <a:gs pos="60000">
                          <a:srgbClr val="FFFF00"/>
                        </a:gs>
                        <a:gs pos="0">
                          <a:srgbClr val="00B050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Mgr. Jana Nováková</a:t>
                      </a:r>
                    </a:p>
                  </a:txBody>
                  <a:tcPr marL="68580" marR="68580" marT="0" marB="0" anchor="ctr">
                    <a:gradFill flip="none" rotWithShape="1">
                      <a:gsLst>
                        <a:gs pos="100000">
                          <a:srgbClr val="00B050"/>
                        </a:gs>
                        <a:gs pos="46000">
                          <a:srgbClr val="FFFF00"/>
                        </a:gs>
                        <a:gs pos="60000">
                          <a:srgbClr val="FFFF00"/>
                        </a:gs>
                        <a:gs pos="0">
                          <a:srgbClr val="00B050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5056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DATUM: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100000">
                          <a:srgbClr val="00B050"/>
                        </a:gs>
                        <a:gs pos="46000">
                          <a:srgbClr val="FFFF00"/>
                        </a:gs>
                        <a:gs pos="60000">
                          <a:srgbClr val="FFFF00"/>
                        </a:gs>
                        <a:gs pos="0">
                          <a:srgbClr val="00B050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</a:t>
                      </a:r>
                      <a:r>
                        <a:rPr lang="cs-CZ" sz="20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února </a:t>
                      </a: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cs-CZ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100000">
                          <a:srgbClr val="00B050"/>
                        </a:gs>
                        <a:gs pos="46000">
                          <a:srgbClr val="FFFF00"/>
                        </a:gs>
                        <a:gs pos="60000">
                          <a:srgbClr val="FFFF00"/>
                        </a:gs>
                        <a:gs pos="0">
                          <a:srgbClr val="00B050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7670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NÁZEV A ČÍSLO PROJEKTU: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100000">
                          <a:srgbClr val="00B050"/>
                        </a:gs>
                        <a:gs pos="46000">
                          <a:srgbClr val="FFFF00"/>
                        </a:gs>
                        <a:gs pos="60000">
                          <a:srgbClr val="FFFF00"/>
                        </a:gs>
                        <a:gs pos="0">
                          <a:srgbClr val="00B050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Učíme se pro život v 21. století CZ.1.07/1.5.00/34.0629</a:t>
                      </a:r>
                    </a:p>
                  </a:txBody>
                  <a:tcPr marL="68580" marR="68580" marT="0" marB="0" anchor="ctr">
                    <a:gradFill flip="none" rotWithShape="1">
                      <a:gsLst>
                        <a:gs pos="100000">
                          <a:srgbClr val="00B050"/>
                        </a:gs>
                        <a:gs pos="46000">
                          <a:srgbClr val="FFFF00"/>
                        </a:gs>
                        <a:gs pos="60000">
                          <a:srgbClr val="FFFF00"/>
                        </a:gs>
                        <a:gs pos="0">
                          <a:srgbClr val="00B050"/>
                        </a:gs>
                      </a:gsLst>
                      <a:lin ang="0" scaled="0"/>
                      <a:tileRect/>
                    </a:gradFill>
                  </a:tcPr>
                </a:tc>
              </a:tr>
              <a:tr h="7670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OZNAČENÍ VÝUKOVÉHO </a:t>
                      </a:r>
                      <a:r>
                        <a:rPr lang="cs-CZ" sz="2000" dirty="0">
                          <a:effectLst/>
                        </a:rPr>
                        <a:t>MATERIÁLU: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100000">
                          <a:srgbClr val="00B050"/>
                        </a:gs>
                        <a:gs pos="46000">
                          <a:srgbClr val="FFFF00"/>
                        </a:gs>
                        <a:gs pos="60000">
                          <a:srgbClr val="FFFF00"/>
                        </a:gs>
                        <a:gs pos="0">
                          <a:srgbClr val="00B050"/>
                        </a:gs>
                      </a:gsLst>
                      <a:lin ang="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VY_32_INOVACE_ZE.NO.18</a:t>
                      </a:r>
                      <a:endParaRPr lang="cs-CZ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gradFill flip="none" rotWithShape="1">
                      <a:gsLst>
                        <a:gs pos="100000">
                          <a:srgbClr val="00B050"/>
                        </a:gs>
                        <a:gs pos="46000">
                          <a:srgbClr val="FFFF00"/>
                        </a:gs>
                        <a:gs pos="60000">
                          <a:srgbClr val="FFFF00"/>
                        </a:gs>
                        <a:gs pos="0">
                          <a:srgbClr val="00B050"/>
                        </a:gs>
                      </a:gsLst>
                      <a:lin ang="0" scaled="0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331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172425"/>
            <a:ext cx="9144000" cy="707886"/>
          </a:xfrm>
          <a:gradFill flip="none" rotWithShape="1">
            <a:gsLst>
              <a:gs pos="50000">
                <a:srgbClr val="FFFF00"/>
              </a:gs>
              <a:gs pos="11000">
                <a:schemeClr val="accent1">
                  <a:lumMod val="69000"/>
                  <a:alpha val="83000"/>
                </a:schemeClr>
              </a:gs>
              <a:gs pos="100000">
                <a:srgbClr val="00B050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4000" b="1" dirty="0">
                <a:latin typeface="+mn-lt"/>
                <a:ea typeface="+mn-ea"/>
                <a:cs typeface="+mn-cs"/>
              </a:rPr>
              <a:t>ANOTACE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196752"/>
            <a:ext cx="9036496" cy="5661248"/>
          </a:xfrm>
          <a:effectLst>
            <a:innerShdw blurRad="279400" dist="241300" dir="2700000">
              <a:srgbClr val="FF0000">
                <a:alpha val="50000"/>
              </a:srgbClr>
            </a:innerShdw>
          </a:effectLst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dirty="0" smtClean="0"/>
              <a:t>Materiál je určen pro samostudium žáků ve škole či doma. Žáci si rozšiřují vědomosti o Brazílii.</a:t>
            </a:r>
          </a:p>
          <a:p>
            <a:pPr marL="0" indent="0">
              <a:buNone/>
            </a:pPr>
            <a:r>
              <a:rPr lang="cs-CZ" b="1" dirty="0" smtClean="0"/>
              <a:t>Převládající klíčové kompetence: </a:t>
            </a:r>
            <a:r>
              <a:rPr lang="cs-CZ" dirty="0" smtClean="0"/>
              <a:t>kompetence k učení, kompetence sociální a personální.</a:t>
            </a:r>
          </a:p>
          <a:p>
            <a:pPr marL="0" indent="0">
              <a:buNone/>
            </a:pPr>
            <a:r>
              <a:rPr lang="cs-CZ" b="1" dirty="0" smtClean="0"/>
              <a:t>Průřezové témata:</a:t>
            </a:r>
            <a:r>
              <a:rPr lang="cs-CZ" dirty="0" smtClean="0"/>
              <a:t> osobnostní a sociální výchova, výchova k myšlení v evropských a globálních souvislostech (globalizační a rozvojové procesy), multikulturní výchova.</a:t>
            </a:r>
          </a:p>
          <a:p>
            <a:pPr marL="0" indent="0">
              <a:buNone/>
            </a:pPr>
            <a:r>
              <a:rPr lang="cs-CZ" b="1" dirty="0" smtClean="0"/>
              <a:t>Vazba na ŠVP: </a:t>
            </a:r>
            <a:r>
              <a:rPr lang="cs-CZ" dirty="0" smtClean="0"/>
              <a:t>1. ročník čtyřletého studia a tomu odpovídající ročník víceletých gymnázií, učivo regionální geografie Latinské Ameriky.</a:t>
            </a:r>
          </a:p>
          <a:p>
            <a:pPr marL="0" indent="0">
              <a:buNone/>
            </a:pPr>
            <a:r>
              <a:rPr lang="cs-CZ" b="1" dirty="0" smtClean="0"/>
              <a:t>Formy výuky: </a:t>
            </a:r>
            <a:r>
              <a:rPr lang="cs-CZ" dirty="0" smtClean="0"/>
              <a:t>Samostatná práce a studium studentů na počítačích připojených k internetu nebo výklad učitele ve spojení s prací žáků na počítači nebo s atlasy, ve kterých vyhledávají další informace.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099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hlinkClick r:id="rId2" action="ppaction://hlinksldjump"/>
          </p:cNvPr>
          <p:cNvSpPr txBox="1"/>
          <p:nvPr/>
        </p:nvSpPr>
        <p:spPr>
          <a:xfrm>
            <a:off x="251520" y="986161"/>
            <a:ext cx="3647042" cy="400110"/>
          </a:xfrm>
          <a:prstGeom prst="rect">
            <a:avLst/>
          </a:prstGeom>
          <a:gradFill flip="none" rotWithShape="1">
            <a:gsLst>
              <a:gs pos="100000">
                <a:srgbClr val="00B050"/>
              </a:gs>
              <a:gs pos="35000">
                <a:srgbClr val="FFFF00"/>
              </a:gs>
              <a:gs pos="0">
                <a:schemeClr val="accent1">
                  <a:lumMod val="75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Základní informace</a:t>
            </a:r>
            <a:endParaRPr lang="cs-CZ" sz="2000" b="1" dirty="0"/>
          </a:p>
        </p:txBody>
      </p:sp>
      <p:sp>
        <p:nvSpPr>
          <p:cNvPr id="6" name="TextovéPole 5">
            <a:hlinkClick r:id="rId3" action="ppaction://hlinksldjump"/>
          </p:cNvPr>
          <p:cNvSpPr txBox="1"/>
          <p:nvPr/>
        </p:nvSpPr>
        <p:spPr>
          <a:xfrm>
            <a:off x="246298" y="2714353"/>
            <a:ext cx="3651449" cy="400110"/>
          </a:xfrm>
          <a:prstGeom prst="rect">
            <a:avLst/>
          </a:prstGeom>
          <a:gradFill flip="none" rotWithShape="1">
            <a:gsLst>
              <a:gs pos="100000">
                <a:srgbClr val="00B050"/>
              </a:gs>
              <a:gs pos="35000">
                <a:srgbClr val="FFFF00"/>
              </a:gs>
              <a:gs pos="0">
                <a:schemeClr val="accent1">
                  <a:lumMod val="75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Obyvatelstvo</a:t>
            </a:r>
            <a:endParaRPr lang="cs-CZ" sz="2000" b="1" dirty="0"/>
          </a:p>
        </p:txBody>
      </p:sp>
      <p:sp>
        <p:nvSpPr>
          <p:cNvPr id="7" name="TextovéPole 6">
            <a:hlinkClick r:id="rId4" action="ppaction://hlinksldjump"/>
          </p:cNvPr>
          <p:cNvSpPr txBox="1"/>
          <p:nvPr/>
        </p:nvSpPr>
        <p:spPr>
          <a:xfrm>
            <a:off x="255904" y="1778249"/>
            <a:ext cx="3643343" cy="400110"/>
          </a:xfrm>
          <a:prstGeom prst="rect">
            <a:avLst/>
          </a:prstGeom>
          <a:gradFill flip="none" rotWithShape="1">
            <a:gsLst>
              <a:gs pos="100000">
                <a:srgbClr val="00B050"/>
              </a:gs>
              <a:gs pos="35000">
                <a:srgbClr val="FFFF00"/>
              </a:gs>
              <a:gs pos="0">
                <a:schemeClr val="accent1">
                  <a:lumMod val="75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Přírodní poměry</a:t>
            </a:r>
            <a:endParaRPr lang="cs-CZ" sz="2000" b="1" dirty="0"/>
          </a:p>
        </p:txBody>
      </p:sp>
      <p:sp>
        <p:nvSpPr>
          <p:cNvPr id="8" name="TextovéPole 7">
            <a:hlinkClick r:id="rId5" action="ppaction://hlinksldjump"/>
          </p:cNvPr>
          <p:cNvSpPr txBox="1"/>
          <p:nvPr/>
        </p:nvSpPr>
        <p:spPr>
          <a:xfrm>
            <a:off x="263617" y="3604954"/>
            <a:ext cx="3636835" cy="400110"/>
          </a:xfrm>
          <a:prstGeom prst="rect">
            <a:avLst/>
          </a:prstGeom>
          <a:gradFill flip="none" rotWithShape="1">
            <a:gsLst>
              <a:gs pos="100000">
                <a:srgbClr val="00B050"/>
              </a:gs>
              <a:gs pos="35000">
                <a:srgbClr val="FFFF00"/>
              </a:gs>
              <a:gs pos="0">
                <a:schemeClr val="accent1">
                  <a:lumMod val="75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Historický vývoj</a:t>
            </a:r>
            <a:endParaRPr lang="cs-CZ" sz="2000" b="1" dirty="0"/>
          </a:p>
        </p:txBody>
      </p:sp>
      <p:sp>
        <p:nvSpPr>
          <p:cNvPr id="10" name="TextovéPole 9">
            <a:hlinkClick r:id="rId6" action="ppaction://hlinksldjump"/>
          </p:cNvPr>
          <p:cNvSpPr txBox="1"/>
          <p:nvPr/>
        </p:nvSpPr>
        <p:spPr>
          <a:xfrm>
            <a:off x="278366" y="4469050"/>
            <a:ext cx="3645562" cy="400110"/>
          </a:xfrm>
          <a:prstGeom prst="rect">
            <a:avLst/>
          </a:prstGeom>
          <a:gradFill flip="none" rotWithShape="1">
            <a:gsLst>
              <a:gs pos="100000">
                <a:srgbClr val="00B050"/>
              </a:gs>
              <a:gs pos="35000">
                <a:srgbClr val="FFFF00"/>
              </a:gs>
              <a:gs pos="0">
                <a:schemeClr val="accent1">
                  <a:lumMod val="75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Hospodářství, jádrové oblasti</a:t>
            </a:r>
            <a:endParaRPr lang="cs-CZ" sz="2000" b="1" dirty="0"/>
          </a:p>
        </p:txBody>
      </p:sp>
      <p:sp>
        <p:nvSpPr>
          <p:cNvPr id="11" name="TextovéPole 10">
            <a:hlinkClick r:id="rId7" action="ppaction://hlinksldjump"/>
          </p:cNvPr>
          <p:cNvSpPr txBox="1"/>
          <p:nvPr/>
        </p:nvSpPr>
        <p:spPr>
          <a:xfrm>
            <a:off x="300071" y="5378649"/>
            <a:ext cx="3645561" cy="400110"/>
          </a:xfrm>
          <a:prstGeom prst="rect">
            <a:avLst/>
          </a:prstGeom>
          <a:gradFill flip="none" rotWithShape="1">
            <a:gsLst>
              <a:gs pos="100000">
                <a:srgbClr val="00B050"/>
              </a:gs>
              <a:gs pos="35000">
                <a:srgbClr val="FFFF00"/>
              </a:gs>
              <a:gs pos="0">
                <a:schemeClr val="accent1">
                  <a:lumMod val="75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Problémy</a:t>
            </a:r>
            <a:endParaRPr lang="cs-CZ" sz="2000" b="1" dirty="0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179512" y="34173"/>
            <a:ext cx="8811152" cy="707886"/>
          </a:xfrm>
          <a:prstGeom prst="rect">
            <a:avLst/>
          </a:prstGeom>
          <a:gradFill flip="none" rotWithShape="1">
            <a:gsLst>
              <a:gs pos="50000">
                <a:srgbClr val="FFFF00"/>
              </a:gs>
              <a:gs pos="11000">
                <a:schemeClr val="accent1">
                  <a:lumMod val="69000"/>
                  <a:alpha val="83000"/>
                </a:schemeClr>
              </a:gs>
              <a:gs pos="100000">
                <a:srgbClr val="00B050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4000" b="1" dirty="0" smtClean="0">
                <a:latin typeface="+mn-lt"/>
                <a:ea typeface="+mn-ea"/>
                <a:cs typeface="+mn-cs"/>
              </a:rPr>
              <a:t>BRAZÍLIE</a:t>
            </a:r>
            <a:endParaRPr lang="cs-CZ" sz="4000" b="1" dirty="0">
              <a:latin typeface="+mn-lt"/>
              <a:ea typeface="+mn-ea"/>
              <a:cs typeface="+mn-cs"/>
            </a:endParaRPr>
          </a:p>
        </p:txBody>
      </p:sp>
      <p:sp>
        <p:nvSpPr>
          <p:cNvPr id="13" name="TextovéPole 12">
            <a:hlinkClick r:id="rId8" action="ppaction://hlinksldjump"/>
          </p:cNvPr>
          <p:cNvSpPr txBox="1"/>
          <p:nvPr/>
        </p:nvSpPr>
        <p:spPr>
          <a:xfrm>
            <a:off x="288731" y="6259377"/>
            <a:ext cx="3676320" cy="400110"/>
          </a:xfrm>
          <a:prstGeom prst="rect">
            <a:avLst/>
          </a:prstGeom>
          <a:gradFill flip="none" rotWithShape="1">
            <a:gsLst>
              <a:gs pos="100000">
                <a:srgbClr val="00B050"/>
              </a:gs>
              <a:gs pos="35000">
                <a:srgbClr val="FFFF00"/>
              </a:gs>
              <a:gs pos="0">
                <a:schemeClr val="accent1">
                  <a:lumMod val="75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smtClean="0"/>
              <a:t>ZDROJE A KONEC </a:t>
            </a:r>
            <a:r>
              <a:rPr lang="cs-CZ" sz="2000" b="1" dirty="0" smtClean="0"/>
              <a:t>PREZENTACE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605622" y="6453336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2</a:t>
            </a:r>
            <a:r>
              <a:rPr lang="en-US" sz="1400" dirty="0" smtClean="0"/>
              <a:t>]</a:t>
            </a:r>
            <a:endParaRPr lang="cs-CZ" sz="1400" dirty="0"/>
          </a:p>
        </p:txBody>
      </p:sp>
      <p:pic>
        <p:nvPicPr>
          <p:cNvPr id="3078" name="Picture 6" descr="https://www.cia.gov/library/publications/the-world-factbook/graphics/maps/br-map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5845" y="1180120"/>
            <a:ext cx="4884819" cy="52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072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6264696" cy="707886"/>
          </a:xfrm>
          <a:gradFill flip="none" rotWithShape="1">
            <a:gsLst>
              <a:gs pos="50000">
                <a:srgbClr val="FFFF00"/>
              </a:gs>
              <a:gs pos="11000">
                <a:schemeClr val="accent1">
                  <a:lumMod val="69000"/>
                  <a:alpha val="83000"/>
                </a:schemeClr>
              </a:gs>
              <a:gs pos="100000">
                <a:srgbClr val="00B050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4000" b="1" dirty="0">
                <a:latin typeface="+mn-lt"/>
                <a:ea typeface="+mn-ea"/>
                <a:cs typeface="+mn-cs"/>
              </a:rPr>
              <a:t>Základní informace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rgbClr val="00B050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cs-CZ" b="1" dirty="0"/>
              <a:t>Oficiální název: </a:t>
            </a:r>
            <a:r>
              <a:rPr lang="cs-CZ" dirty="0" err="1"/>
              <a:t>Republica</a:t>
            </a:r>
            <a:r>
              <a:rPr lang="cs-CZ" dirty="0"/>
              <a:t> </a:t>
            </a:r>
            <a:r>
              <a:rPr lang="cs-CZ" dirty="0" err="1"/>
              <a:t>Federativa</a:t>
            </a:r>
            <a:r>
              <a:rPr lang="cs-CZ" dirty="0"/>
              <a:t> do </a:t>
            </a:r>
            <a:r>
              <a:rPr lang="cs-CZ" dirty="0" err="1"/>
              <a:t>Brasil</a:t>
            </a:r>
            <a:r>
              <a:rPr lang="cs-CZ" dirty="0"/>
              <a:t> (port.), </a:t>
            </a:r>
            <a:r>
              <a:rPr lang="cs-CZ" dirty="0" err="1"/>
              <a:t>Federative</a:t>
            </a:r>
            <a:r>
              <a:rPr lang="cs-CZ" dirty="0"/>
              <a:t> Republic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Brazil</a:t>
            </a:r>
            <a:r>
              <a:rPr lang="cs-CZ" dirty="0"/>
              <a:t> (en.), Brazílie</a:t>
            </a:r>
          </a:p>
          <a:p>
            <a:pPr marL="0" indent="0">
              <a:buNone/>
            </a:pPr>
            <a:r>
              <a:rPr lang="cs-CZ" b="1" dirty="0"/>
              <a:t>Hlavní město: </a:t>
            </a:r>
            <a:r>
              <a:rPr lang="cs-CZ" dirty="0"/>
              <a:t>Brasilia (počet obyvatel: 3 813 mil.)</a:t>
            </a:r>
          </a:p>
          <a:p>
            <a:pPr marL="0" indent="0">
              <a:buNone/>
            </a:pPr>
            <a:r>
              <a:rPr lang="cs-CZ" b="1" dirty="0"/>
              <a:t>Státní zřízení: </a:t>
            </a:r>
            <a:r>
              <a:rPr lang="cs-CZ" dirty="0"/>
              <a:t>federativní prezidentská republika</a:t>
            </a:r>
          </a:p>
          <a:p>
            <a:pPr marL="0" indent="0">
              <a:buNone/>
            </a:pPr>
            <a:r>
              <a:rPr lang="cs-CZ" b="1" dirty="0"/>
              <a:t>Administrativní členění: </a:t>
            </a:r>
            <a:r>
              <a:rPr lang="cs-CZ" dirty="0"/>
              <a:t>26 států a jeden federativní distrikt</a:t>
            </a:r>
          </a:p>
          <a:p>
            <a:pPr marL="0" indent="0">
              <a:buNone/>
            </a:pPr>
            <a:r>
              <a:rPr lang="cs-CZ" b="1" dirty="0"/>
              <a:t>Rozloha: </a:t>
            </a:r>
            <a:r>
              <a:rPr lang="cs-CZ" dirty="0"/>
              <a:t>8 514 877km</a:t>
            </a:r>
            <a:r>
              <a:rPr lang="cs-CZ" baseline="30000" dirty="0"/>
              <a:t>2</a:t>
            </a:r>
            <a:r>
              <a:rPr lang="cs-CZ" dirty="0"/>
              <a:t> (z toho 55460 km</a:t>
            </a:r>
            <a:r>
              <a:rPr lang="cs-CZ" baseline="30000" dirty="0"/>
              <a:t>2</a:t>
            </a:r>
            <a:r>
              <a:rPr lang="cs-CZ" dirty="0"/>
              <a:t> vodních ploch</a:t>
            </a:r>
            <a:r>
              <a:rPr lang="cs-CZ" dirty="0" smtClean="0"/>
              <a:t>) – 5. místo ve světě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Měna: </a:t>
            </a:r>
            <a:r>
              <a:rPr lang="cs-CZ" dirty="0"/>
              <a:t>Brazilský </a:t>
            </a:r>
            <a:r>
              <a:rPr lang="cs-CZ" dirty="0" err="1" smtClean="0"/>
              <a:t>real</a:t>
            </a: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Vlajka: </a:t>
            </a:r>
            <a:r>
              <a:rPr lang="cs-CZ" dirty="0" smtClean="0"/>
              <a:t>zelené pole (přírodní bohatství – deštný prales), žlutý kosočtverec (nerostné bohatství – zlato), modrý kruh (nebeská sféra – hvězd je stejný počet jako států Brazílie), stuha s nápisem </a:t>
            </a:r>
            <a:r>
              <a:rPr lang="cs-CZ" dirty="0" err="1" smtClean="0"/>
              <a:t>Ordem</a:t>
            </a:r>
            <a:r>
              <a:rPr lang="cs-CZ" dirty="0" smtClean="0"/>
              <a:t> e </a:t>
            </a:r>
            <a:r>
              <a:rPr lang="cs-CZ" dirty="0" err="1" smtClean="0"/>
              <a:t>Progresso</a:t>
            </a:r>
            <a:r>
              <a:rPr lang="cs-CZ" dirty="0" smtClean="0"/>
              <a:t> (řád a pokrok)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Mezinárodní integrace: </a:t>
            </a:r>
            <a:r>
              <a:rPr lang="cs-CZ" dirty="0"/>
              <a:t>OSN, </a:t>
            </a:r>
            <a:r>
              <a:rPr lang="cs-CZ" b="1" dirty="0"/>
              <a:t>ALADI</a:t>
            </a:r>
            <a:r>
              <a:rPr lang="cs-CZ" dirty="0"/>
              <a:t> (Latinsko-americké integrační společenství, ekonomické), </a:t>
            </a:r>
            <a:r>
              <a:rPr lang="cs-CZ" b="1" dirty="0"/>
              <a:t>SELA</a:t>
            </a:r>
            <a:r>
              <a:rPr lang="cs-CZ" dirty="0"/>
              <a:t> (Latinsko-americký hospodářský systém)</a:t>
            </a:r>
          </a:p>
          <a:p>
            <a:pPr marL="0" indent="0">
              <a:buNone/>
            </a:pPr>
            <a:r>
              <a:rPr lang="cs-CZ" b="1" dirty="0"/>
              <a:t>MERCOSUR</a:t>
            </a:r>
            <a:r>
              <a:rPr lang="cs-CZ" dirty="0"/>
              <a:t> (Jihoamerický společný trh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53505"/>
            <a:ext cx="2232248" cy="646331"/>
          </a:xfrm>
          <a:prstGeom prst="rect">
            <a:avLst/>
          </a:prstGeom>
          <a:gradFill flip="none" rotWithShape="1">
            <a:gsLst>
              <a:gs pos="50000">
                <a:srgbClr val="FFFF00"/>
              </a:gs>
              <a:gs pos="11000">
                <a:schemeClr val="accent1">
                  <a:lumMod val="69000"/>
                  <a:alpha val="83000"/>
                </a:schemeClr>
              </a:gs>
              <a:gs pos="100000">
                <a:srgbClr val="00B050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spcBef>
                <a:spcPct val="0"/>
              </a:spcBef>
              <a:buNone/>
              <a:defRPr sz="4000" b="1">
                <a:latin typeface="+mn-lt"/>
                <a:ea typeface="+mn-ea"/>
                <a:cs typeface="+mn-cs"/>
              </a:defRPr>
            </a:lvl1pPr>
          </a:lstStyle>
          <a:p>
            <a:r>
              <a:rPr lang="cs-CZ" sz="1800" dirty="0"/>
              <a:t>zpět na výběr charakteristik</a:t>
            </a:r>
          </a:p>
        </p:txBody>
      </p:sp>
    </p:spTree>
    <p:extLst>
      <p:ext uri="{BB962C8B-B14F-4D97-AF65-F5344CB8AC3E}">
        <p14:creationId xmlns:p14="http://schemas.microsoft.com/office/powerpoint/2010/main" val="321080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6264696" cy="707886"/>
          </a:xfrm>
          <a:gradFill flip="none" rotWithShape="1">
            <a:gsLst>
              <a:gs pos="50000">
                <a:srgbClr val="FFFF00"/>
              </a:gs>
              <a:gs pos="11000">
                <a:schemeClr val="accent1">
                  <a:lumMod val="69000"/>
                  <a:alpha val="83000"/>
                </a:schemeClr>
              </a:gs>
              <a:gs pos="100000">
                <a:srgbClr val="00B050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4000" b="1" dirty="0">
                <a:latin typeface="+mn-lt"/>
                <a:ea typeface="+mn-ea"/>
                <a:cs typeface="+mn-cs"/>
              </a:rPr>
              <a:t>Přírodní poměry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rgbClr val="00B050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indent="0">
              <a:buNone/>
            </a:pPr>
            <a:r>
              <a:rPr lang="cs-CZ" b="1" dirty="0"/>
              <a:t>Geomorfologie</a:t>
            </a:r>
            <a:r>
              <a:rPr lang="cs-CZ" dirty="0"/>
              <a:t>: </a:t>
            </a:r>
          </a:p>
          <a:p>
            <a:pPr marL="0" lvl="0" indent="0">
              <a:buNone/>
            </a:pPr>
            <a:r>
              <a:rPr lang="cs-CZ" dirty="0"/>
              <a:t>celá Brazílie leží na Jihoamerické litosférické </a:t>
            </a:r>
            <a:r>
              <a:rPr lang="cs-CZ" dirty="0" smtClean="0"/>
              <a:t>desce celé </a:t>
            </a:r>
            <a:r>
              <a:rPr lang="cs-CZ" dirty="0"/>
              <a:t>území je tvořeno brazilskou platformou, nebo brazilsko-guyanským štítem = obojí jsou </a:t>
            </a:r>
            <a:r>
              <a:rPr lang="cs-CZ" dirty="0" err="1"/>
              <a:t>předkambrická</a:t>
            </a:r>
            <a:r>
              <a:rPr lang="cs-CZ" dirty="0"/>
              <a:t> jádra pevnin, které neovlivňovaly žádné další výrazné </a:t>
            </a:r>
            <a:r>
              <a:rPr lang="cs-CZ" dirty="0" err="1"/>
              <a:t>vrásné</a:t>
            </a:r>
            <a:r>
              <a:rPr lang="cs-CZ" dirty="0"/>
              <a:t> procesy</a:t>
            </a:r>
          </a:p>
          <a:p>
            <a:pPr marL="0" indent="0">
              <a:buNone/>
            </a:pPr>
            <a:r>
              <a:rPr lang="cs-CZ" b="1" dirty="0"/>
              <a:t>Georeliéf:</a:t>
            </a:r>
          </a:p>
          <a:p>
            <a:pPr marL="0" indent="0">
              <a:buNone/>
            </a:pPr>
            <a:r>
              <a:rPr lang="cs-CZ" dirty="0"/>
              <a:t>Amazonská nížina, Brazilská vysočina, Amazonka, </a:t>
            </a:r>
            <a:r>
              <a:rPr lang="cs-CZ" dirty="0" err="1"/>
              <a:t>Negro</a:t>
            </a:r>
            <a:r>
              <a:rPr lang="cs-CZ" dirty="0"/>
              <a:t>, </a:t>
            </a:r>
            <a:r>
              <a:rPr lang="cs-CZ" dirty="0" err="1" smtClean="0"/>
              <a:t>Paraná</a:t>
            </a:r>
            <a:endParaRPr lang="cs-CZ" dirty="0"/>
          </a:p>
          <a:p>
            <a:pPr marL="0" lvl="0" indent="0">
              <a:buNone/>
            </a:pPr>
            <a:r>
              <a:rPr lang="cs-CZ" b="1" dirty="0" smtClean="0"/>
              <a:t>	nejvyšší </a:t>
            </a:r>
            <a:r>
              <a:rPr lang="cs-CZ" b="1" dirty="0"/>
              <a:t>bod: </a:t>
            </a:r>
            <a:r>
              <a:rPr lang="cs-CZ" dirty="0" err="1"/>
              <a:t>Pico</a:t>
            </a:r>
            <a:r>
              <a:rPr lang="cs-CZ" dirty="0"/>
              <a:t> da </a:t>
            </a:r>
            <a:r>
              <a:rPr lang="cs-CZ" dirty="0" err="1"/>
              <a:t>Neblina</a:t>
            </a:r>
            <a:r>
              <a:rPr lang="cs-CZ" dirty="0"/>
              <a:t> 3014 m n. m.</a:t>
            </a:r>
          </a:p>
          <a:p>
            <a:pPr marL="0" indent="0">
              <a:buNone/>
            </a:pPr>
            <a:r>
              <a:rPr lang="cs-CZ" b="1" dirty="0"/>
              <a:t>Podnebí: </a:t>
            </a:r>
            <a:r>
              <a:rPr lang="cs-CZ" dirty="0"/>
              <a:t>rovníkové podnebí, tropické vlhké, tropická suchá </a:t>
            </a:r>
            <a:r>
              <a:rPr lang="cs-CZ" dirty="0" smtClean="0"/>
              <a:t>oblast, na jihu až subtropy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Vegetace: </a:t>
            </a:r>
            <a:r>
              <a:rPr lang="cs-CZ" dirty="0"/>
              <a:t>tropické deštné lesy, savany a suché stepi, opadavé vlhké </a:t>
            </a:r>
            <a:r>
              <a:rPr lang="cs-CZ" dirty="0" smtClean="0"/>
              <a:t>lesy díky </a:t>
            </a:r>
            <a:r>
              <a:rPr lang="cs-CZ" dirty="0"/>
              <a:t>Amazonskému pralesu, ale i dalším biomům, je Brazílie jeden ze států s největší biodiverzitou ve světě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49151"/>
            <a:ext cx="2232248" cy="646331"/>
          </a:xfrm>
          <a:prstGeom prst="rect">
            <a:avLst/>
          </a:prstGeom>
          <a:gradFill flip="none" rotWithShape="1">
            <a:gsLst>
              <a:gs pos="50000">
                <a:srgbClr val="FFFF00"/>
              </a:gs>
              <a:gs pos="11000">
                <a:schemeClr val="accent1">
                  <a:lumMod val="69000"/>
                  <a:alpha val="83000"/>
                </a:schemeClr>
              </a:gs>
              <a:gs pos="100000">
                <a:srgbClr val="00B050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cs-CZ"/>
            </a:defPPr>
            <a:lvl1pPr algn="ctr">
              <a:spcBef>
                <a:spcPct val="0"/>
              </a:spcBef>
              <a:buNone/>
              <a:defRPr b="1"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  <a:lvl6pPr>
              <a:defRPr>
                <a:latin typeface="+mn-lt"/>
                <a:ea typeface="+mn-ea"/>
                <a:cs typeface="+mn-cs"/>
              </a:defRPr>
            </a:lvl6pPr>
            <a:lvl7pPr>
              <a:defRPr>
                <a:latin typeface="+mn-lt"/>
                <a:ea typeface="+mn-ea"/>
                <a:cs typeface="+mn-cs"/>
              </a:defRPr>
            </a:lvl7pPr>
            <a:lvl8pPr>
              <a:defRPr>
                <a:latin typeface="+mn-lt"/>
                <a:ea typeface="+mn-ea"/>
                <a:cs typeface="+mn-cs"/>
              </a:defRPr>
            </a:lvl8pPr>
            <a:lvl9pPr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zpět na výběr charakteristik</a:t>
            </a:r>
          </a:p>
        </p:txBody>
      </p:sp>
    </p:spTree>
    <p:extLst>
      <p:ext uri="{BB962C8B-B14F-4D97-AF65-F5344CB8AC3E}">
        <p14:creationId xmlns:p14="http://schemas.microsoft.com/office/powerpoint/2010/main" val="102377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6264696" cy="707886"/>
          </a:xfrm>
          <a:gradFill flip="none" rotWithShape="1">
            <a:gsLst>
              <a:gs pos="50000">
                <a:srgbClr val="FFFF00"/>
              </a:gs>
              <a:gs pos="11000">
                <a:schemeClr val="accent1">
                  <a:lumMod val="69000"/>
                  <a:alpha val="83000"/>
                </a:schemeClr>
              </a:gs>
              <a:gs pos="100000">
                <a:srgbClr val="00B050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4000" b="1" dirty="0">
                <a:latin typeface="+mn-lt"/>
                <a:ea typeface="+mn-ea"/>
                <a:cs typeface="+mn-cs"/>
              </a:rPr>
              <a:t>Obyvatelstvo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rgbClr val="00B050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indent="0">
              <a:buNone/>
            </a:pPr>
            <a:r>
              <a:rPr lang="cs-CZ" b="1" dirty="0"/>
              <a:t>Počet obyvatel: </a:t>
            </a:r>
            <a:r>
              <a:rPr lang="cs-CZ" dirty="0"/>
              <a:t>201 009 622, 6. místo ve světě</a:t>
            </a:r>
          </a:p>
          <a:p>
            <a:pPr marL="0" indent="0">
              <a:buNone/>
            </a:pPr>
            <a:r>
              <a:rPr lang="cs-CZ" b="1" dirty="0"/>
              <a:t>Hustota zalidnění: </a:t>
            </a:r>
            <a:r>
              <a:rPr lang="cs-CZ" dirty="0"/>
              <a:t>23,6 ob./km</a:t>
            </a:r>
            <a:r>
              <a:rPr lang="cs-CZ" baseline="30000" dirty="0"/>
              <a:t>2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Přirozený přírůstek: </a:t>
            </a:r>
            <a:r>
              <a:rPr lang="cs-CZ" dirty="0"/>
              <a:t>0,83 %</a:t>
            </a:r>
          </a:p>
          <a:p>
            <a:pPr marL="0" indent="0">
              <a:buNone/>
            </a:pPr>
            <a:r>
              <a:rPr lang="cs-CZ" b="1" dirty="0"/>
              <a:t>Počet dětí na 1 ženu: </a:t>
            </a:r>
            <a:r>
              <a:rPr lang="cs-CZ" dirty="0"/>
              <a:t>1,81</a:t>
            </a:r>
          </a:p>
          <a:p>
            <a:pPr marL="0" indent="0">
              <a:buNone/>
            </a:pPr>
            <a:r>
              <a:rPr lang="cs-CZ" b="1" dirty="0"/>
              <a:t>Urbanizace:  </a:t>
            </a:r>
            <a:r>
              <a:rPr lang="cs-CZ" dirty="0"/>
              <a:t>87 %</a:t>
            </a:r>
          </a:p>
          <a:p>
            <a:pPr marL="0" indent="0">
              <a:buNone/>
            </a:pPr>
            <a:r>
              <a:rPr lang="cs-CZ" b="1" dirty="0"/>
              <a:t>Migrace: </a:t>
            </a:r>
            <a:r>
              <a:rPr lang="cs-CZ" dirty="0"/>
              <a:t>-0,17 migrantů na 1000 obyvatel</a:t>
            </a:r>
          </a:p>
          <a:p>
            <a:pPr marL="0" indent="0">
              <a:buNone/>
            </a:pPr>
            <a:r>
              <a:rPr lang="cs-CZ" b="1" dirty="0"/>
              <a:t>Naděje na dožití při narození: </a:t>
            </a:r>
            <a:r>
              <a:rPr lang="cs-CZ" dirty="0"/>
              <a:t>73,02 let (69,48 muži, 76,74 ženy) </a:t>
            </a:r>
          </a:p>
          <a:p>
            <a:pPr marL="0" indent="0">
              <a:buNone/>
            </a:pPr>
            <a:r>
              <a:rPr lang="cs-CZ" b="1" dirty="0"/>
              <a:t>národnosti: </a:t>
            </a:r>
            <a:r>
              <a:rPr lang="cs-CZ" dirty="0"/>
              <a:t>54 % běloši, 39 % mulati, 6 % </a:t>
            </a:r>
            <a:r>
              <a:rPr lang="cs-CZ" dirty="0" smtClean="0"/>
              <a:t>černoši (potomci otroků), </a:t>
            </a:r>
            <a:r>
              <a:rPr lang="cs-CZ" dirty="0"/>
              <a:t>ostatní národnosti (Japonci, Arabi, Indiáni)</a:t>
            </a:r>
          </a:p>
          <a:p>
            <a:pPr marL="0" indent="0">
              <a:buNone/>
            </a:pPr>
            <a:r>
              <a:rPr lang="cs-CZ" b="1" dirty="0"/>
              <a:t>náboženství: </a:t>
            </a:r>
            <a:r>
              <a:rPr lang="cs-CZ" dirty="0"/>
              <a:t>74 % katolíci, 15 % protestanti, 1,3% spiritualisti, </a:t>
            </a:r>
            <a:r>
              <a:rPr lang="cs-CZ" dirty="0" err="1"/>
              <a:t>bantu</a:t>
            </a:r>
            <a:r>
              <a:rPr lang="cs-CZ" dirty="0"/>
              <a:t>/voodoo</a:t>
            </a:r>
          </a:p>
          <a:p>
            <a:pPr marL="0" indent="0">
              <a:buNone/>
            </a:pPr>
            <a:r>
              <a:rPr lang="cs-CZ" b="1" dirty="0"/>
              <a:t>jazyk: </a:t>
            </a:r>
            <a:r>
              <a:rPr lang="cs-CZ" dirty="0" smtClean="0"/>
              <a:t>portugalština, přes 40 % negramotných</a:t>
            </a:r>
            <a:endParaRPr lang="cs-CZ" dirty="0"/>
          </a:p>
          <a:p>
            <a:endParaRPr lang="cs-CZ" dirty="0"/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49151"/>
            <a:ext cx="2232248" cy="646331"/>
          </a:xfrm>
          <a:prstGeom prst="rect">
            <a:avLst/>
          </a:prstGeom>
          <a:gradFill flip="none" rotWithShape="1">
            <a:gsLst>
              <a:gs pos="50000">
                <a:srgbClr val="FFFF00"/>
              </a:gs>
              <a:gs pos="11000">
                <a:schemeClr val="accent1">
                  <a:lumMod val="69000"/>
                  <a:alpha val="83000"/>
                </a:schemeClr>
              </a:gs>
              <a:gs pos="100000">
                <a:srgbClr val="00B050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cs-CZ"/>
            </a:defPPr>
            <a:lvl1pPr algn="ctr">
              <a:spcBef>
                <a:spcPct val="0"/>
              </a:spcBef>
              <a:buNone/>
              <a:defRPr b="1"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  <a:lvl6pPr>
              <a:defRPr>
                <a:latin typeface="+mn-lt"/>
                <a:ea typeface="+mn-ea"/>
                <a:cs typeface="+mn-cs"/>
              </a:defRPr>
            </a:lvl6pPr>
            <a:lvl7pPr>
              <a:defRPr>
                <a:latin typeface="+mn-lt"/>
                <a:ea typeface="+mn-ea"/>
                <a:cs typeface="+mn-cs"/>
              </a:defRPr>
            </a:lvl7pPr>
            <a:lvl8pPr>
              <a:defRPr>
                <a:latin typeface="+mn-lt"/>
                <a:ea typeface="+mn-ea"/>
                <a:cs typeface="+mn-cs"/>
              </a:defRPr>
            </a:lvl8pPr>
            <a:lvl9pPr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zpět na výběr charakteristik</a:t>
            </a:r>
          </a:p>
        </p:txBody>
      </p:sp>
      <p:pic>
        <p:nvPicPr>
          <p:cNvPr id="5" name="Obrázek 4"/>
          <p:cNvPicPr/>
          <p:nvPr/>
        </p:nvPicPr>
        <p:blipFill>
          <a:blip r:embed="rId3"/>
          <a:stretch>
            <a:fillRect/>
          </a:stretch>
        </p:blipFill>
        <p:spPr>
          <a:xfrm>
            <a:off x="6058931" y="1412776"/>
            <a:ext cx="2833549" cy="1803966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5673889" y="2908965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6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592937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6264696" cy="707886"/>
          </a:xfrm>
          <a:gradFill flip="none" rotWithShape="1">
            <a:gsLst>
              <a:gs pos="50000">
                <a:srgbClr val="FFFF00"/>
              </a:gs>
              <a:gs pos="11000">
                <a:schemeClr val="accent1">
                  <a:lumMod val="69000"/>
                  <a:alpha val="83000"/>
                </a:schemeClr>
              </a:gs>
              <a:gs pos="100000">
                <a:srgbClr val="00B050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4000" b="1" dirty="0">
                <a:latin typeface="+mn-lt"/>
                <a:ea typeface="+mn-ea"/>
                <a:cs typeface="+mn-cs"/>
              </a:rPr>
              <a:t>Historický vývoj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rgbClr val="00B050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lvl="0"/>
            <a:r>
              <a:rPr lang="cs-CZ" dirty="0"/>
              <a:t>od 1549 portugalskou kolonií</a:t>
            </a:r>
          </a:p>
          <a:p>
            <a:pPr lvl="0"/>
            <a:r>
              <a:rPr lang="cs-CZ" dirty="0"/>
              <a:t>od 1763 vzniky 2 </a:t>
            </a:r>
            <a:r>
              <a:rPr lang="cs-CZ" dirty="0" err="1"/>
              <a:t>místokrálovství</a:t>
            </a:r>
            <a:r>
              <a:rPr lang="cs-CZ" dirty="0"/>
              <a:t> (</a:t>
            </a:r>
            <a:r>
              <a:rPr lang="cs-CZ" dirty="0" err="1"/>
              <a:t>Bahía</a:t>
            </a:r>
            <a:r>
              <a:rPr lang="cs-CZ" dirty="0"/>
              <a:t> a Rio de </a:t>
            </a:r>
            <a:r>
              <a:rPr lang="cs-CZ" dirty="0" err="1"/>
              <a:t>Janeiro</a:t>
            </a:r>
            <a:r>
              <a:rPr lang="cs-CZ" dirty="0"/>
              <a:t>)</a:t>
            </a:r>
          </a:p>
          <a:p>
            <a:pPr lvl="0"/>
            <a:r>
              <a:rPr lang="cs-CZ" dirty="0"/>
              <a:t>okupovala území současné Fr. Guyany a Uruguaye</a:t>
            </a:r>
          </a:p>
          <a:p>
            <a:pPr lvl="0"/>
            <a:r>
              <a:rPr lang="cs-CZ" dirty="0"/>
              <a:t>1822 – Brazilské císařství</a:t>
            </a:r>
          </a:p>
          <a:p>
            <a:pPr lvl="0"/>
            <a:r>
              <a:rPr lang="cs-CZ" dirty="0"/>
              <a:t>1889 – federativní republika</a:t>
            </a:r>
          </a:p>
          <a:p>
            <a:pPr lvl="0"/>
            <a:r>
              <a:rPr lang="cs-CZ" dirty="0"/>
              <a:t>1956 – 1960 – vybudováno nové hl. město </a:t>
            </a:r>
            <a:r>
              <a:rPr lang="cs-CZ" dirty="0" err="1"/>
              <a:t>Brasília</a:t>
            </a:r>
            <a:r>
              <a:rPr lang="cs-CZ" dirty="0"/>
              <a:t> (původně Rio de </a:t>
            </a:r>
            <a:r>
              <a:rPr lang="cs-CZ" dirty="0" err="1"/>
              <a:t>Janeiro</a:t>
            </a:r>
            <a:r>
              <a:rPr lang="cs-CZ" dirty="0"/>
              <a:t>)</a:t>
            </a:r>
          </a:p>
          <a:p>
            <a:r>
              <a:rPr lang="cs-CZ" dirty="0"/>
              <a:t>snaha rozšířit jádrové oblasti, které se nacházely jen na pobřeží Atlantiku, do vnitrozemí (vybudování </a:t>
            </a:r>
            <a:r>
              <a:rPr lang="cs-CZ" dirty="0" err="1"/>
              <a:t>Brasílie</a:t>
            </a:r>
            <a:r>
              <a:rPr lang="cs-CZ" dirty="0"/>
              <a:t> a </a:t>
            </a:r>
            <a:r>
              <a:rPr lang="cs-CZ" dirty="0" err="1"/>
              <a:t>Transamazonicy</a:t>
            </a:r>
            <a:r>
              <a:rPr lang="cs-CZ" dirty="0"/>
              <a:t> – ničení tropického deštného lesa)</a:t>
            </a:r>
          </a:p>
          <a:p>
            <a:pPr lvl="0"/>
            <a:r>
              <a:rPr lang="cs-CZ" dirty="0" smtClean="0"/>
              <a:t>1964 </a:t>
            </a:r>
            <a:r>
              <a:rPr lang="cs-CZ" dirty="0"/>
              <a:t>– 1985 – se střídají prezidenti s vůdci s diktátorskými sklony (což mělo za následek státní bankrot)</a:t>
            </a:r>
          </a:p>
          <a:p>
            <a:pPr lvl="0"/>
            <a:r>
              <a:rPr lang="cs-CZ" dirty="0"/>
              <a:t>1986 – 1994 – 5 různých </a:t>
            </a:r>
            <a:r>
              <a:rPr lang="cs-CZ" dirty="0" smtClean="0"/>
              <a:t>měn</a:t>
            </a:r>
          </a:p>
          <a:p>
            <a:endParaRPr lang="cs-CZ" dirty="0"/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49151"/>
            <a:ext cx="2232248" cy="646331"/>
          </a:xfrm>
          <a:prstGeom prst="rect">
            <a:avLst/>
          </a:prstGeom>
          <a:gradFill flip="none" rotWithShape="1">
            <a:gsLst>
              <a:gs pos="50000">
                <a:srgbClr val="FFFF00"/>
              </a:gs>
              <a:gs pos="11000">
                <a:schemeClr val="accent1">
                  <a:lumMod val="69000"/>
                  <a:alpha val="83000"/>
                </a:schemeClr>
              </a:gs>
              <a:gs pos="100000">
                <a:srgbClr val="00B050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cs-CZ"/>
            </a:defPPr>
            <a:lvl1pPr algn="ctr">
              <a:spcBef>
                <a:spcPct val="0"/>
              </a:spcBef>
              <a:buNone/>
              <a:defRPr b="1"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  <a:lvl6pPr>
              <a:defRPr>
                <a:latin typeface="+mn-lt"/>
                <a:ea typeface="+mn-ea"/>
                <a:cs typeface="+mn-cs"/>
              </a:defRPr>
            </a:lvl6pPr>
            <a:lvl7pPr>
              <a:defRPr>
                <a:latin typeface="+mn-lt"/>
                <a:ea typeface="+mn-ea"/>
                <a:cs typeface="+mn-cs"/>
              </a:defRPr>
            </a:lvl7pPr>
            <a:lvl8pPr>
              <a:defRPr>
                <a:latin typeface="+mn-lt"/>
                <a:ea typeface="+mn-ea"/>
                <a:cs typeface="+mn-cs"/>
              </a:defRPr>
            </a:lvl8pPr>
            <a:lvl9pPr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zpět na výběr charakteristik</a:t>
            </a:r>
          </a:p>
        </p:txBody>
      </p:sp>
    </p:spTree>
    <p:extLst>
      <p:ext uri="{BB962C8B-B14F-4D97-AF65-F5344CB8AC3E}">
        <p14:creationId xmlns:p14="http://schemas.microsoft.com/office/powerpoint/2010/main" val="229050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8373"/>
            <a:ext cx="6264696" cy="646331"/>
          </a:xfrm>
          <a:gradFill flip="none" rotWithShape="1">
            <a:gsLst>
              <a:gs pos="50000">
                <a:srgbClr val="FFFF00"/>
              </a:gs>
              <a:gs pos="11000">
                <a:schemeClr val="accent1">
                  <a:lumMod val="69000"/>
                  <a:alpha val="83000"/>
                </a:schemeClr>
              </a:gs>
              <a:gs pos="100000">
                <a:srgbClr val="00B050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cs-CZ" sz="3600" b="1" dirty="0">
                <a:latin typeface="+mn-lt"/>
                <a:ea typeface="+mn-ea"/>
                <a:cs typeface="+mn-cs"/>
              </a:rPr>
              <a:t>Hospodářství a jádrové oblasti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949280"/>
          </a:xfrm>
          <a:ln w="1905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cs-CZ" sz="1600" b="1" dirty="0" smtClean="0"/>
              <a:t>nerostné </a:t>
            </a:r>
            <a:r>
              <a:rPr lang="cs-CZ" sz="1600" b="1" dirty="0"/>
              <a:t>bohatství: </a:t>
            </a:r>
            <a:r>
              <a:rPr lang="cs-CZ" sz="1600" b="1" dirty="0" smtClean="0"/>
              <a:t>železná ruda (2. místo ve světě), </a:t>
            </a:r>
            <a:r>
              <a:rPr lang="cs-CZ" sz="1600" dirty="0" smtClean="0"/>
              <a:t>zlato, diamanty, měď, hliník, mangan</a:t>
            </a:r>
            <a:r>
              <a:rPr lang="cs-CZ" sz="1600" dirty="0"/>
              <a:t>, bauxit, nikl, </a:t>
            </a:r>
            <a:r>
              <a:rPr lang="cs-CZ" sz="1600" dirty="0" smtClean="0"/>
              <a:t>ropa – málo, proto je v autech často místo nafty nebo benzínu využíván etanol (biopalivo), </a:t>
            </a:r>
          </a:p>
          <a:p>
            <a:pPr marL="0" indent="0">
              <a:buNone/>
            </a:pPr>
            <a:r>
              <a:rPr lang="cs-CZ" sz="1600" b="1" dirty="0" smtClean="0"/>
              <a:t>zemědělská </a:t>
            </a:r>
            <a:r>
              <a:rPr lang="cs-CZ" sz="1600" b="1" dirty="0"/>
              <a:t>produkce: </a:t>
            </a:r>
            <a:r>
              <a:rPr lang="cs-CZ" sz="1600" b="1" dirty="0" smtClean="0"/>
              <a:t>káva (1. místo ve světě), </a:t>
            </a:r>
            <a:r>
              <a:rPr lang="cs-CZ" sz="1600" dirty="0" smtClean="0"/>
              <a:t>cukrová </a:t>
            </a:r>
            <a:r>
              <a:rPr lang="cs-CZ" sz="1600" dirty="0"/>
              <a:t>třtina, </a:t>
            </a:r>
            <a:r>
              <a:rPr lang="cs-CZ" sz="1600" dirty="0" smtClean="0"/>
              <a:t>pomeranče, kakao</a:t>
            </a:r>
            <a:r>
              <a:rPr lang="cs-CZ" sz="1600" dirty="0"/>
              <a:t>, citrus, </a:t>
            </a:r>
            <a:r>
              <a:rPr lang="cs-CZ" sz="1600" dirty="0" smtClean="0"/>
              <a:t>banány, hovězí </a:t>
            </a:r>
            <a:r>
              <a:rPr lang="cs-CZ" sz="1600" dirty="0"/>
              <a:t>maso</a:t>
            </a:r>
          </a:p>
          <a:p>
            <a:pPr marL="0" indent="0">
              <a:buNone/>
            </a:pPr>
            <a:r>
              <a:rPr lang="cs-CZ" sz="1600" b="1" dirty="0"/>
              <a:t>průmysl: </a:t>
            </a:r>
            <a:r>
              <a:rPr lang="cs-CZ" sz="1600" dirty="0" smtClean="0"/>
              <a:t>dřevozpracující</a:t>
            </a:r>
            <a:r>
              <a:rPr lang="cs-CZ" sz="1600" dirty="0"/>
              <a:t>, hutní (železo, cín, ocel), letadla, motorová </a:t>
            </a:r>
            <a:r>
              <a:rPr lang="cs-CZ" sz="1600" dirty="0" smtClean="0"/>
              <a:t>vozidla (a </a:t>
            </a:r>
            <a:r>
              <a:rPr lang="cs-CZ" sz="1600" dirty="0" err="1" smtClean="0"/>
              <a:t>náhr</a:t>
            </a:r>
            <a:r>
              <a:rPr lang="cs-CZ" sz="1600" dirty="0" smtClean="0"/>
              <a:t>. díly), </a:t>
            </a:r>
            <a:r>
              <a:rPr lang="cs-CZ" sz="1600" dirty="0"/>
              <a:t>strojírenství</a:t>
            </a:r>
          </a:p>
          <a:p>
            <a:pPr marL="0" indent="0">
              <a:buNone/>
            </a:pPr>
            <a:r>
              <a:rPr lang="cs-CZ" sz="1600" b="1" dirty="0"/>
              <a:t>služby: </a:t>
            </a:r>
            <a:endParaRPr lang="cs-CZ" sz="1600" b="1" dirty="0" smtClean="0"/>
          </a:p>
          <a:p>
            <a:pPr lvl="0"/>
            <a:r>
              <a:rPr lang="cs-CZ" sz="1600" dirty="0"/>
              <a:t>doprava</a:t>
            </a:r>
          </a:p>
          <a:p>
            <a:pPr lvl="1"/>
            <a:r>
              <a:rPr lang="cs-CZ" sz="1400" dirty="0" err="1"/>
              <a:t>Transamazonica</a:t>
            </a:r>
            <a:r>
              <a:rPr lang="cs-CZ" sz="1400" dirty="0"/>
              <a:t> (6 let, 5600 km)</a:t>
            </a:r>
          </a:p>
          <a:p>
            <a:pPr lvl="1"/>
            <a:r>
              <a:rPr lang="cs-CZ" sz="1400" dirty="0"/>
              <a:t>splavnost Amazonky pro námořní lodě od </a:t>
            </a:r>
            <a:r>
              <a:rPr lang="cs-CZ" sz="1400" dirty="0" err="1" smtClean="0"/>
              <a:t>Manaus</a:t>
            </a:r>
            <a:endParaRPr lang="cs-CZ" sz="1400" dirty="0" smtClean="0"/>
          </a:p>
          <a:p>
            <a:r>
              <a:rPr lang="cs-CZ" sz="1600" dirty="0" smtClean="0"/>
              <a:t>vodní energetika</a:t>
            </a:r>
            <a:endParaRPr lang="cs-CZ" sz="1600" dirty="0"/>
          </a:p>
          <a:p>
            <a:r>
              <a:rPr lang="cs-CZ" sz="1600" dirty="0" smtClean="0"/>
              <a:t>cestovní ruch</a:t>
            </a:r>
            <a:endParaRPr lang="cs-CZ" sz="1600" dirty="0"/>
          </a:p>
          <a:p>
            <a:pPr marL="0" indent="0">
              <a:buNone/>
            </a:pPr>
            <a:r>
              <a:rPr lang="cs-CZ" sz="1600" b="1" dirty="0"/>
              <a:t>podíl jednotlivých sektorů na tvorbě </a:t>
            </a:r>
            <a:r>
              <a:rPr lang="cs-CZ" sz="1600" b="1" dirty="0" smtClean="0"/>
              <a:t>HDP</a:t>
            </a:r>
            <a:r>
              <a:rPr lang="cs-CZ" sz="1600" b="1" dirty="0"/>
              <a:t> </a:t>
            </a:r>
            <a:r>
              <a:rPr lang="cs-CZ" sz="1600" b="1" dirty="0" smtClean="0"/>
              <a:t>(2012) a počet zaměstnaných ekonomicky aktivních obyvatel:</a:t>
            </a:r>
            <a:endParaRPr lang="cs-CZ" sz="1600" b="1" dirty="0"/>
          </a:p>
          <a:p>
            <a:r>
              <a:rPr lang="cs-CZ" sz="1600" dirty="0" smtClean="0"/>
              <a:t>primární</a:t>
            </a:r>
            <a:r>
              <a:rPr lang="cs-CZ" sz="1600" dirty="0"/>
              <a:t>: 5,2 </a:t>
            </a:r>
            <a:r>
              <a:rPr lang="cs-CZ" sz="1600" dirty="0" smtClean="0"/>
              <a:t>% a 17 %  obyvatel</a:t>
            </a:r>
            <a:endParaRPr lang="cs-CZ" sz="1600" dirty="0"/>
          </a:p>
          <a:p>
            <a:r>
              <a:rPr lang="cs-CZ" sz="1600" dirty="0" smtClean="0"/>
              <a:t>sekundární</a:t>
            </a:r>
            <a:r>
              <a:rPr lang="cs-CZ" sz="1600" dirty="0"/>
              <a:t>: 26,3 % </a:t>
            </a:r>
            <a:r>
              <a:rPr lang="cs-CZ" sz="1600" dirty="0" smtClean="0"/>
              <a:t> a 22 % obyvatel</a:t>
            </a:r>
            <a:endParaRPr lang="cs-CZ" sz="1600" dirty="0"/>
          </a:p>
          <a:p>
            <a:r>
              <a:rPr lang="cs-CZ" sz="1600" dirty="0" smtClean="0"/>
              <a:t>terciární</a:t>
            </a:r>
            <a:r>
              <a:rPr lang="cs-CZ" sz="1600" dirty="0"/>
              <a:t>: 68,5 % </a:t>
            </a:r>
            <a:r>
              <a:rPr lang="cs-CZ" sz="1600" dirty="0" smtClean="0"/>
              <a:t>a 55 % obyvatel</a:t>
            </a:r>
            <a:endParaRPr lang="cs-CZ" sz="1600" dirty="0"/>
          </a:p>
          <a:p>
            <a:pPr marL="0" indent="0">
              <a:buNone/>
            </a:pPr>
            <a:r>
              <a:rPr lang="cs-CZ" sz="1600" b="1" dirty="0" smtClean="0"/>
              <a:t>exportní </a:t>
            </a:r>
            <a:r>
              <a:rPr lang="cs-CZ" sz="1600" b="1" dirty="0"/>
              <a:t>partneři: </a:t>
            </a:r>
            <a:r>
              <a:rPr lang="cs-CZ" sz="1600" dirty="0" smtClean="0"/>
              <a:t>Čína 17 %, USA 11</a:t>
            </a:r>
            <a:r>
              <a:rPr lang="cs-CZ" sz="1600" dirty="0"/>
              <a:t> </a:t>
            </a:r>
            <a:r>
              <a:rPr lang="cs-CZ" sz="1600" dirty="0" smtClean="0"/>
              <a:t>%, </a:t>
            </a:r>
            <a:r>
              <a:rPr lang="cs-CZ" sz="1600" dirty="0"/>
              <a:t>Argentina </a:t>
            </a:r>
            <a:r>
              <a:rPr lang="cs-CZ" sz="1600" dirty="0" smtClean="0"/>
              <a:t>7,4 %, Nizozemí 6,2 % </a:t>
            </a:r>
            <a:r>
              <a:rPr lang="cs-CZ" sz="1600" dirty="0"/>
              <a:t>(2012)</a:t>
            </a:r>
          </a:p>
          <a:p>
            <a:pPr marL="0" indent="0">
              <a:buNone/>
            </a:pPr>
            <a:r>
              <a:rPr lang="cs-CZ" sz="1600" b="1" dirty="0" smtClean="0"/>
              <a:t>jádrové </a:t>
            </a:r>
            <a:r>
              <a:rPr lang="cs-CZ" sz="1600" b="1" dirty="0"/>
              <a:t>oblasti:</a:t>
            </a:r>
          </a:p>
          <a:p>
            <a:r>
              <a:rPr lang="cs-CZ" sz="1600" dirty="0" smtClean="0"/>
              <a:t>oblast </a:t>
            </a:r>
            <a:r>
              <a:rPr lang="cs-CZ" sz="1600" dirty="0"/>
              <a:t>významné těžby: okolí Belo Horizonte (5,7 mil. ob.)</a:t>
            </a:r>
          </a:p>
          <a:p>
            <a:r>
              <a:rPr lang="cs-CZ" sz="1600" dirty="0" smtClean="0"/>
              <a:t>oblast </a:t>
            </a:r>
            <a:r>
              <a:rPr lang="cs-CZ" sz="1600" dirty="0"/>
              <a:t>koncentrace průmyslu, služeb a obyvatel: </a:t>
            </a:r>
            <a:r>
              <a:rPr lang="cs-CZ" sz="1600" dirty="0" err="1" smtClean="0"/>
              <a:t>São</a:t>
            </a:r>
            <a:r>
              <a:rPr lang="cs-CZ" sz="1600" dirty="0" smtClean="0"/>
              <a:t> </a:t>
            </a:r>
            <a:r>
              <a:rPr lang="cs-CZ" sz="1600" dirty="0"/>
              <a:t>Paulo (19,9 mil. ob.), Rio de </a:t>
            </a:r>
            <a:r>
              <a:rPr lang="cs-CZ" sz="1600" dirty="0" err="1"/>
              <a:t>Janeiro</a:t>
            </a:r>
            <a:r>
              <a:rPr lang="cs-CZ" sz="1600" dirty="0"/>
              <a:t> (11,8 mil. ob</a:t>
            </a:r>
            <a:r>
              <a:rPr lang="cs-CZ" sz="1600" dirty="0" smtClean="0"/>
              <a:t>.), Salvador, </a:t>
            </a:r>
            <a:r>
              <a:rPr lang="cs-CZ" sz="1600" dirty="0" err="1" smtClean="0"/>
              <a:t>Pôrto</a:t>
            </a:r>
            <a:r>
              <a:rPr lang="cs-CZ" sz="1600" dirty="0" smtClean="0"/>
              <a:t> </a:t>
            </a:r>
            <a:r>
              <a:rPr lang="cs-CZ" sz="1600" dirty="0" err="1" smtClean="0"/>
              <a:t>Alegra</a:t>
            </a:r>
            <a:endParaRPr lang="cs-CZ" sz="1600" dirty="0"/>
          </a:p>
          <a:p>
            <a:endParaRPr lang="cs-CZ" sz="1600" dirty="0"/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16632"/>
            <a:ext cx="2232248" cy="646331"/>
          </a:xfrm>
          <a:prstGeom prst="rect">
            <a:avLst/>
          </a:prstGeom>
          <a:gradFill flip="none" rotWithShape="1">
            <a:gsLst>
              <a:gs pos="50000">
                <a:srgbClr val="FFFF00"/>
              </a:gs>
              <a:gs pos="11000">
                <a:schemeClr val="accent1">
                  <a:lumMod val="69000"/>
                  <a:alpha val="83000"/>
                </a:schemeClr>
              </a:gs>
              <a:gs pos="100000">
                <a:srgbClr val="00B050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rtlCol="0" anchor="ctr">
            <a:spAutoFit/>
          </a:bodyPr>
          <a:lstStyle>
            <a:defPPr>
              <a:defRPr lang="cs-CZ"/>
            </a:defPPr>
            <a:lvl1pPr algn="ctr">
              <a:spcBef>
                <a:spcPct val="0"/>
              </a:spcBef>
              <a:buNone/>
              <a:defRPr b="1">
                <a:latin typeface="+mn-lt"/>
                <a:ea typeface="+mn-ea"/>
                <a:cs typeface="+mn-cs"/>
              </a:defRPr>
            </a:lvl1pPr>
            <a:lvl2pPr>
              <a:defRPr>
                <a:latin typeface="+mn-lt"/>
                <a:ea typeface="+mn-ea"/>
                <a:cs typeface="+mn-cs"/>
              </a:defRPr>
            </a:lvl2pPr>
            <a:lvl3pPr>
              <a:defRPr>
                <a:latin typeface="+mn-lt"/>
                <a:ea typeface="+mn-ea"/>
                <a:cs typeface="+mn-cs"/>
              </a:defRPr>
            </a:lvl3pPr>
            <a:lvl4pPr>
              <a:defRPr>
                <a:latin typeface="+mn-lt"/>
                <a:ea typeface="+mn-ea"/>
                <a:cs typeface="+mn-cs"/>
              </a:defRPr>
            </a:lvl4pPr>
            <a:lvl5pPr>
              <a:defRPr>
                <a:latin typeface="+mn-lt"/>
                <a:ea typeface="+mn-ea"/>
                <a:cs typeface="+mn-cs"/>
              </a:defRPr>
            </a:lvl5pPr>
            <a:lvl6pPr>
              <a:defRPr>
                <a:latin typeface="+mn-lt"/>
                <a:ea typeface="+mn-ea"/>
                <a:cs typeface="+mn-cs"/>
              </a:defRPr>
            </a:lvl6pPr>
            <a:lvl7pPr>
              <a:defRPr>
                <a:latin typeface="+mn-lt"/>
                <a:ea typeface="+mn-ea"/>
                <a:cs typeface="+mn-cs"/>
              </a:defRPr>
            </a:lvl7pPr>
            <a:lvl8pPr>
              <a:defRPr>
                <a:latin typeface="+mn-lt"/>
                <a:ea typeface="+mn-ea"/>
                <a:cs typeface="+mn-cs"/>
              </a:defRPr>
            </a:lvl8pPr>
            <a:lvl9pPr>
              <a:defRPr>
                <a:latin typeface="+mn-lt"/>
                <a:ea typeface="+mn-ea"/>
                <a:cs typeface="+mn-cs"/>
              </a:defRPr>
            </a:lvl9pPr>
          </a:lstStyle>
          <a:p>
            <a:r>
              <a:rPr lang="cs-CZ" dirty="0"/>
              <a:t>zpět na výběr charakteristik</a:t>
            </a:r>
          </a:p>
        </p:txBody>
      </p:sp>
    </p:spTree>
    <p:extLst>
      <p:ext uri="{BB962C8B-B14F-4D97-AF65-F5344CB8AC3E}">
        <p14:creationId xmlns:p14="http://schemas.microsoft.com/office/powerpoint/2010/main" val="217810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979</Words>
  <Application>Microsoft Office PowerPoint</Application>
  <PresentationFormat>Předvádění na obrazovce (4:3)</PresentationFormat>
  <Paragraphs>115</Paragraphs>
  <Slides>11</Slides>
  <Notes>0</Notes>
  <HiddenSlides>6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Prezentace aplikace PowerPoint</vt:lpstr>
      <vt:lpstr>Prezentace aplikace PowerPoint</vt:lpstr>
      <vt:lpstr>ANOTACE</vt:lpstr>
      <vt:lpstr>BRAZÍLIE</vt:lpstr>
      <vt:lpstr>Základní informace</vt:lpstr>
      <vt:lpstr>Přírodní poměry</vt:lpstr>
      <vt:lpstr>Obyvatelstvo</vt:lpstr>
      <vt:lpstr>Historický vývoj</vt:lpstr>
      <vt:lpstr>Hospodářství a jádrové oblasti</vt:lpstr>
      <vt:lpstr>Problémy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Jana Nováková</dc:creator>
  <cp:lastModifiedBy>Konetzná Magda</cp:lastModifiedBy>
  <cp:revision>30</cp:revision>
  <dcterms:created xsi:type="dcterms:W3CDTF">2014-01-26T20:34:22Z</dcterms:created>
  <dcterms:modified xsi:type="dcterms:W3CDTF">2014-02-05T08:36:30Z</dcterms:modified>
</cp:coreProperties>
</file>