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57" r:id="rId7"/>
    <p:sldId id="258" r:id="rId8"/>
    <p:sldId id="269" r:id="rId9"/>
    <p:sldId id="270" r:id="rId10"/>
    <p:sldId id="259" r:id="rId11"/>
    <p:sldId id="260" r:id="rId12"/>
    <p:sldId id="261" r:id="rId13"/>
    <p:sldId id="262" r:id="rId14"/>
    <p:sldId id="271" r:id="rId15"/>
    <p:sldId id="263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7" autoAdjust="0"/>
    <p:restoredTop sz="94660"/>
  </p:normalViewPr>
  <p:slideViewPr>
    <p:cSldViewPr>
      <p:cViewPr>
        <p:scale>
          <a:sx n="66" d="100"/>
          <a:sy n="66" d="100"/>
        </p:scale>
        <p:origin x="-1404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5795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051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3383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603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1728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18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77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629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996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08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819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7E441-E91D-4C42-9433-F4E9343190E2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DDD29-FA68-43E3-9E34-CE942A747F0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937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://video.nationalgeographic.com/video/specials/ancient-mysteries/machu-picchu-temples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://www.youtube.com/watch?v=tHwN8_qa2c8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hc.unesco.org/en/list/415" TargetMode="External"/><Relationship Id="rId7" Type="http://schemas.openxmlformats.org/officeDocument/2006/relationships/slide" Target="slide15.xml"/><Relationship Id="rId2" Type="http://schemas.openxmlformats.org/officeDocument/2006/relationships/hyperlink" Target="http://whc.unesco.org/en/list/129" TargetMode="External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5" Type="http://schemas.openxmlformats.org/officeDocument/2006/relationships/hyperlink" Target="http://whc.unesco.org/en/list/566" TargetMode="External"/><Relationship Id="rId4" Type="http://schemas.openxmlformats.org/officeDocument/2006/relationships/hyperlink" Target="http://whc.unesco.org/en/list/273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Karta_MachuPicchu-cs.png" TargetMode="External"/><Relationship Id="rId3" Type="http://schemas.openxmlformats.org/officeDocument/2006/relationships/hyperlink" Target="http://commons.wikimedia.org/wiki/File:Karta_ChichenItza.PNG" TargetMode="External"/><Relationship Id="rId7" Type="http://schemas.openxmlformats.org/officeDocument/2006/relationships/hyperlink" Target="http://cs.wikipedia.org/wiki/Soubor:Ruins_of_El_Taj%C3%ADn_2.jpg" TargetMode="External"/><Relationship Id="rId12" Type="http://schemas.openxmlformats.org/officeDocument/2006/relationships/hyperlink" Target="http://cs.wikipedia.org/wiki/Soubor:San_Ignacio_Min%C3%AD_1.jpg" TargetMode="External"/><Relationship Id="rId2" Type="http://schemas.openxmlformats.org/officeDocument/2006/relationships/hyperlink" Target="http://cs.wikipedia.org/wiki/Soubor:Comunidad_de_Estados_Latinoamericanos_y_Caribe%C3%B1os.PNG#globalus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Vista_da_Pir%C3%A2mide_da_Lua_(4023856754).jpg" TargetMode="External"/><Relationship Id="rId11" Type="http://schemas.openxmlformats.org/officeDocument/2006/relationships/hyperlink" Target="http://commons.wikimedia.org/wiki/File:Nazca_monkey.jpg" TargetMode="External"/><Relationship Id="rId5" Type="http://schemas.openxmlformats.org/officeDocument/2006/relationships/hyperlink" Target="http://en.wikipedia.org/wiki/File:LaPochotaChiapa1.jpg" TargetMode="External"/><Relationship Id="rId10" Type="http://schemas.openxmlformats.org/officeDocument/2006/relationships/hyperlink" Target="http://cs.wikipedia.org/wiki/Soubor:Cotopaxi_Volcano_dem.jpg" TargetMode="External"/><Relationship Id="rId4" Type="http://schemas.openxmlformats.org/officeDocument/2006/relationships/hyperlink" Target="http://cs.wikipedia.org/wiki/Soubor:Tikal_Temple1_2006_08_11.JPG" TargetMode="External"/><Relationship Id="rId9" Type="http://schemas.openxmlformats.org/officeDocument/2006/relationships/hyperlink" Target="http://en.wikipedia.org/wiki/File:80_-_Machu_Picchu_-_Juin_2009_-_edit.2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unesco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microsoft.com/office/2007/relationships/hdphoto" Target="../media/hdphoto1.wdp"/><Relationship Id="rId7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11" Type="http://schemas.openxmlformats.org/officeDocument/2006/relationships/slide" Target="slide9.xml"/><Relationship Id="rId5" Type="http://schemas.openxmlformats.org/officeDocument/2006/relationships/slide" Target="slide10.xml"/><Relationship Id="rId10" Type="http://schemas.openxmlformats.org/officeDocument/2006/relationships/slide" Target="slide8.xml"/><Relationship Id="rId4" Type="http://schemas.openxmlformats.org/officeDocument/2006/relationships/slide" Target="slide7.xml"/><Relationship Id="rId9" Type="http://schemas.openxmlformats.org/officeDocument/2006/relationships/slide" Target="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hyperlink" Target="http://video.nationalgeographic.com/video/specials/ancient-mysteries/chichen-itza-temples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988841"/>
            <a:ext cx="9036496" cy="187220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5400" dirty="0" smtClean="0"/>
              <a:t>Příklady turistických cílů Latinské </a:t>
            </a:r>
            <a:r>
              <a:rPr lang="cs-CZ" sz="5400" smtClean="0"/>
              <a:t>Ameriky II.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r>
              <a:rPr lang="cs-CZ" dirty="0" smtClean="0"/>
              <a:t>Kulturní památky UNESCO </a:t>
            </a:r>
          </a:p>
          <a:p>
            <a:r>
              <a:rPr lang="cs-CZ" dirty="0" smtClean="0"/>
              <a:t>Latinské Ameriky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085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GUATEMALA – Tikal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cs-CZ" sz="2600" dirty="0" smtClean="0"/>
              <a:t>Tikal – centrum mayské kultury (900 př. n. l. – 800 n. l.)</a:t>
            </a:r>
          </a:p>
          <a:p>
            <a:r>
              <a:rPr lang="cs-CZ" sz="2600" dirty="0" smtClean="0"/>
              <a:t>dnes už jen ruiny čnící nad horní patra deštného pralesa největšího souvislého ve Střední Americe</a:t>
            </a:r>
          </a:p>
          <a:p>
            <a:pPr lvl="1"/>
            <a:r>
              <a:rPr lang="cs-CZ" dirty="0" smtClean="0"/>
              <a:t>300 druhů stromů (</a:t>
            </a:r>
            <a:r>
              <a:rPr lang="cs-CZ" dirty="0" err="1" smtClean="0"/>
              <a:t>ceiba</a:t>
            </a:r>
            <a:r>
              <a:rPr lang="cs-CZ" dirty="0" smtClean="0"/>
              <a:t> neboli kapok = národní guatemalský strom)</a:t>
            </a:r>
          </a:p>
          <a:p>
            <a:pPr lvl="1"/>
            <a:r>
              <a:rPr lang="cs-CZ" dirty="0" smtClean="0"/>
              <a:t>54 druhů savců (puma, ocelot, jaguár, tapíři, pásovci, mravenečníci, lenochodi, opice, …)</a:t>
            </a:r>
          </a:p>
          <a:p>
            <a:pPr lvl="1"/>
            <a:r>
              <a:rPr lang="cs-CZ" dirty="0" smtClean="0"/>
              <a:t>38 druhů hadů</a:t>
            </a:r>
          </a:p>
          <a:p>
            <a:pPr lvl="1"/>
            <a:r>
              <a:rPr lang="cs-CZ" dirty="0" smtClean="0"/>
              <a:t>ptáci (krocani, tukani, papoušci, …)</a:t>
            </a:r>
          </a:p>
          <a:p>
            <a:pPr lvl="1"/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06" y="1628800"/>
            <a:ext cx="2397766" cy="3197021"/>
          </a:xfrm>
        </p:spPr>
      </p:pic>
      <p:sp>
        <p:nvSpPr>
          <p:cNvPr id="7" name="TextovéPole 6"/>
          <p:cNvSpPr txBox="1"/>
          <p:nvPr/>
        </p:nvSpPr>
        <p:spPr>
          <a:xfrm>
            <a:off x="7632340" y="1703445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[5]</a:t>
            </a:r>
            <a:endParaRPr lang="cs-CZ" sz="1400" dirty="0"/>
          </a:p>
        </p:txBody>
      </p:sp>
      <p:pic>
        <p:nvPicPr>
          <p:cNvPr id="6146" name="Picture 2" descr="File:LaPochotaChiap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014" y="4551448"/>
            <a:ext cx="3070458" cy="205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8117158" y="4672881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[6]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50180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PERU – Machu </a:t>
            </a:r>
            <a:r>
              <a:rPr lang="cs-CZ" dirty="0" err="1" smtClean="0"/>
              <a:t>Picchu</a:t>
            </a:r>
            <a:endParaRPr lang="cs-CZ" dirty="0" smtClean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199" y="1700808"/>
            <a:ext cx="8278415" cy="494133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/>
              <a:t>ruiny města, které nikdy nebylo pod správou kolonizátorů</a:t>
            </a:r>
          </a:p>
          <a:p>
            <a:r>
              <a:rPr lang="cs-CZ" dirty="0" smtClean="0"/>
              <a:t>video o </a:t>
            </a:r>
            <a:r>
              <a:rPr lang="cs-CZ" dirty="0" smtClean="0">
                <a:hlinkClick r:id="rId2"/>
              </a:rPr>
              <a:t>Machu </a:t>
            </a:r>
            <a:r>
              <a:rPr lang="cs-CZ" dirty="0" err="1" smtClean="0">
                <a:hlinkClick r:id="rId2"/>
              </a:rPr>
              <a:t>Picchu</a:t>
            </a:r>
            <a:r>
              <a:rPr lang="cs-CZ" dirty="0" smtClean="0">
                <a:hlinkClick r:id="rId2"/>
              </a:rPr>
              <a:t> (en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pic>
        <p:nvPicPr>
          <p:cNvPr id="4098" name="Picture 2" descr="File:Karta MachuPicchu-c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456607"/>
            <a:ext cx="4248472" cy="30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80 - Machu Picchu - Juin 2009 - edit.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90474"/>
            <a:ext cx="3168352" cy="309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3322862" y="3456607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9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840004" y="3861048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10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98389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PERU – Linie a </a:t>
            </a:r>
            <a:r>
              <a:rPr lang="cs-CZ" dirty="0" err="1" smtClean="0"/>
              <a:t>geoglyfy</a:t>
            </a:r>
            <a:r>
              <a:rPr lang="cs-CZ" dirty="0" smtClean="0"/>
              <a:t> kultury </a:t>
            </a:r>
            <a:r>
              <a:rPr lang="cs-CZ" dirty="0" err="1" smtClean="0"/>
              <a:t>Nazca</a:t>
            </a:r>
            <a:endParaRPr lang="cs-CZ" dirty="0" smtClean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300 obrazců</a:t>
            </a:r>
          </a:p>
          <a:p>
            <a:r>
              <a:rPr lang="cs-CZ" dirty="0" smtClean="0"/>
              <a:t>důvody vytvoření těchto obrazců nejsou známy</a:t>
            </a:r>
          </a:p>
          <a:p>
            <a:r>
              <a:rPr lang="cs-CZ" dirty="0" smtClean="0"/>
              <a:t>dobře viditelné pouze ze vzduchu</a:t>
            </a:r>
          </a:p>
          <a:p>
            <a:r>
              <a:rPr lang="cs-CZ" dirty="0" smtClean="0"/>
              <a:t>vytvořeno odstraněním tmavých hornin z povrchu (vulkanické horniny)</a:t>
            </a:r>
            <a:endParaRPr lang="cs-CZ" dirty="0" smtClean="0">
              <a:hlinkClick r:id="rId2"/>
            </a:endParaRPr>
          </a:p>
          <a:p>
            <a:r>
              <a:rPr lang="cs-CZ" dirty="0" smtClean="0">
                <a:hlinkClick r:id="rId2"/>
              </a:rPr>
              <a:t>video o liniích a </a:t>
            </a:r>
            <a:r>
              <a:rPr lang="cs-CZ" dirty="0" err="1" smtClean="0">
                <a:hlinkClick r:id="rId2"/>
              </a:rPr>
              <a:t>geoglyfech</a:t>
            </a:r>
            <a:r>
              <a:rPr lang="cs-CZ" dirty="0" smtClean="0">
                <a:hlinkClick r:id="rId2"/>
              </a:rPr>
              <a:t> kultury </a:t>
            </a:r>
            <a:r>
              <a:rPr lang="cs-CZ" dirty="0" err="1" smtClean="0">
                <a:hlinkClick r:id="rId2"/>
              </a:rPr>
              <a:t>Nazca</a:t>
            </a:r>
            <a:endParaRPr lang="cs-CZ" dirty="0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pic>
        <p:nvPicPr>
          <p:cNvPr id="5122" name="Picture 2" descr="File:Nazca monke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608" y="1988840"/>
            <a:ext cx="4023848" cy="427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4652608" y="5954763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11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30318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3600" dirty="0" smtClean="0"/>
              <a:t>BRAZÍLIE + ARGENTINA – Jezuitské misie indiánů Guaraní</a:t>
            </a:r>
            <a:endParaRPr lang="cs-CZ" sz="3600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/>
              <a:t>čtyři lokality</a:t>
            </a:r>
          </a:p>
          <a:p>
            <a:r>
              <a:rPr lang="cs-CZ" dirty="0" smtClean="0"/>
              <a:t>výstavba v 17. – 18. st.</a:t>
            </a:r>
          </a:p>
          <a:p>
            <a:r>
              <a:rPr lang="cs-CZ" dirty="0" smtClean="0"/>
              <a:t>za účelem evangelizace domorodého obyvatelstva</a:t>
            </a:r>
          </a:p>
          <a:p>
            <a:r>
              <a:rPr lang="cs-CZ" dirty="0" smtClean="0"/>
              <a:t>fungování misií</a:t>
            </a:r>
          </a:p>
          <a:p>
            <a:pPr lvl="1"/>
            <a:r>
              <a:rPr lang="cs-CZ" dirty="0" smtClean="0"/>
              <a:t>společné vlastnictví</a:t>
            </a:r>
          </a:p>
          <a:p>
            <a:pPr lvl="1"/>
            <a:r>
              <a:rPr lang="cs-CZ" dirty="0" smtClean="0"/>
              <a:t>rozdělení práce</a:t>
            </a:r>
          </a:p>
          <a:p>
            <a:pPr lvl="1"/>
            <a:r>
              <a:rPr lang="cs-CZ" dirty="0" smtClean="0"/>
              <a:t>jasně dané pravidla obchodu, náboženství a kultury</a:t>
            </a:r>
          </a:p>
          <a:p>
            <a:r>
              <a:rPr lang="cs-CZ" dirty="0" smtClean="0"/>
              <a:t>po vyhoštění jezuitů ze Španělska opustili i misie, a ty od té doby více či méně chátrají</a:t>
            </a:r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pic>
        <p:nvPicPr>
          <p:cNvPr id="6146" name="Picture 2" descr="Soubor:San Ignacio Miní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664" y="2348880"/>
            <a:ext cx="423152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4652608" y="5198847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12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55037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… další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80262" cy="384502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cs-CZ" dirty="0" smtClean="0">
                <a:hlinkClick r:id="rId2"/>
              </a:rPr>
              <a:t>Copán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Monte </a:t>
            </a:r>
            <a:r>
              <a:rPr lang="cs-CZ" dirty="0" err="1" smtClean="0">
                <a:hlinkClick r:id="rId3"/>
              </a:rPr>
              <a:t>Albán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Cuzco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Sucre</a:t>
            </a:r>
            <a:endParaRPr lang="cs-CZ" dirty="0"/>
          </a:p>
        </p:txBody>
      </p:sp>
      <p:sp>
        <p:nvSpPr>
          <p:cNvPr id="15" name="Šipka doprava 14">
            <a:hlinkClick r:id="rId6" action="ppaction://hlinksldjump"/>
          </p:cNvPr>
          <p:cNvSpPr/>
          <p:nvPr/>
        </p:nvSpPr>
        <p:spPr>
          <a:xfrm>
            <a:off x="6156176" y="260648"/>
            <a:ext cx="2689298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ZPĚT NA SEZNAM KULTURNÍCH PAMÁTEK</a:t>
            </a:r>
            <a:endParaRPr lang="cs-CZ" dirty="0"/>
          </a:p>
        </p:txBody>
      </p:sp>
      <p:sp>
        <p:nvSpPr>
          <p:cNvPr id="6" name="Šipka doprava 5">
            <a:hlinkClick r:id="rId7" action="ppaction://hlinksldjump"/>
          </p:cNvPr>
          <p:cNvSpPr/>
          <p:nvPr/>
        </p:nvSpPr>
        <p:spPr>
          <a:xfrm>
            <a:off x="6264188" y="5517232"/>
            <a:ext cx="2473274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zdroje informací a konec prezentace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214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554461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1</a:t>
            </a:r>
            <a:r>
              <a:rPr lang="en-US" dirty="0" smtClean="0"/>
              <a:t>] Commons </a:t>
            </a:r>
            <a:r>
              <a:rPr lang="en-US" dirty="0" err="1" smtClean="0"/>
              <a:t>wikimedia</a:t>
            </a:r>
            <a:r>
              <a:rPr lang="en-US" dirty="0" smtClean="0"/>
              <a:t>. [online]. [cit. 2013-</a:t>
            </a:r>
            <a:r>
              <a:rPr lang="cs-CZ" dirty="0" smtClean="0"/>
              <a:t>11</a:t>
            </a:r>
            <a:r>
              <a:rPr lang="en-US" dirty="0" smtClean="0"/>
              <a:t>-</a:t>
            </a:r>
            <a:r>
              <a:rPr lang="cs-CZ" dirty="0" smtClean="0"/>
              <a:t>24</a:t>
            </a:r>
            <a:r>
              <a:rPr lang="en-US" dirty="0" smtClean="0"/>
              <a:t>]. </a:t>
            </a:r>
            <a:r>
              <a:rPr lang="en-US" dirty="0" err="1" smtClean="0"/>
              <a:t>Dostupné</a:t>
            </a:r>
            <a:r>
              <a:rPr lang="en-US" dirty="0" smtClean="0"/>
              <a:t> z:</a:t>
            </a:r>
            <a:endParaRPr lang="cs-CZ" dirty="0" smtClean="0">
              <a:hlinkClick r:id="rId2"/>
            </a:endParaRPr>
          </a:p>
          <a:p>
            <a:pPr marL="0" indent="0">
              <a:buNone/>
            </a:pPr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commons.wikimedia.org/wiki/File:Karta_ChichenItza.PNG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[2]</a:t>
            </a:r>
            <a:r>
              <a:rPr lang="pt-BR" dirty="0"/>
              <a:t> CORSELAS, Manuel. </a:t>
            </a:r>
            <a:r>
              <a:rPr lang="pt-BR" i="1" dirty="0"/>
              <a:t>http://commons.wikimedia.org</a:t>
            </a:r>
            <a:r>
              <a:rPr lang="pt-BR" dirty="0"/>
              <a:t> [online]. [cit. 29.11.2013]. Dostupný na WWW: http://commons.wikimedia.org/wiki/File:003_El_Castillo_o_templo_de_Kukulkan._Chich%C3%A9n_Itz%C3%A1,_M%C3%A9xico._MPLC.jpg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</a:t>
            </a:r>
            <a:r>
              <a:rPr lang="en-US" dirty="0" smtClean="0"/>
              <a:t>[</a:t>
            </a:r>
            <a:r>
              <a:rPr lang="cs-CZ" dirty="0"/>
              <a:t>3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BYU GEOGRAPHY 2002. [online]. [cit. 2013-09-28]. Dostupné z: https://geography.byu.edu/Assets/Maps/latinam.pdf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4</a:t>
            </a:r>
            <a:r>
              <a:rPr lang="en-US" dirty="0"/>
              <a:t>] Commons </a:t>
            </a:r>
            <a:r>
              <a:rPr lang="en-US" dirty="0" err="1"/>
              <a:t>wikimedia</a:t>
            </a:r>
            <a:r>
              <a:rPr lang="en-US" dirty="0"/>
              <a:t>. [online]. [cit. 2013-</a:t>
            </a:r>
            <a:r>
              <a:rPr lang="cs-CZ" dirty="0"/>
              <a:t>11</a:t>
            </a:r>
            <a:r>
              <a:rPr lang="en-US" dirty="0"/>
              <a:t>-</a:t>
            </a:r>
            <a:r>
              <a:rPr lang="cs-CZ" dirty="0"/>
              <a:t>24</a:t>
            </a:r>
            <a:r>
              <a:rPr lang="en-US" dirty="0"/>
              <a:t>]. </a:t>
            </a:r>
            <a:r>
              <a:rPr lang="en-US" dirty="0" err="1"/>
              <a:t>Dostupné</a:t>
            </a:r>
            <a:r>
              <a:rPr lang="en-US" dirty="0"/>
              <a:t> z:</a:t>
            </a:r>
            <a:endParaRPr lang="cs-CZ" dirty="0">
              <a:hlinkClick r:id="rId2"/>
            </a:endParaRPr>
          </a:p>
          <a:p>
            <a:pPr marL="0" indent="0">
              <a:buNone/>
            </a:pPr>
            <a:r>
              <a:rPr lang="en-US" dirty="0" smtClean="0"/>
              <a:t>http</a:t>
            </a:r>
            <a:r>
              <a:rPr lang="en-US" dirty="0"/>
              <a:t>://commons.wikimedia.org/wiki/File:Karta_ChichenItza.PNG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 [5]</a:t>
            </a:r>
            <a:r>
              <a:rPr lang="cs-CZ" dirty="0" smtClean="0"/>
              <a:t> OSTERTAG, Raymond. </a:t>
            </a:r>
            <a:r>
              <a:rPr lang="cs-CZ" i="1" dirty="0" smtClean="0"/>
              <a:t>http://commons.wikimedia.org</a:t>
            </a:r>
            <a:r>
              <a:rPr lang="cs-CZ" dirty="0" smtClean="0"/>
              <a:t> [online]. [cit. 24.11.2013]. </a:t>
            </a:r>
            <a:r>
              <a:rPr lang="cs-CZ" dirty="0" smtClean="0">
                <a:effectLst/>
              </a:rPr>
              <a:t>Dostupný</a:t>
            </a:r>
            <a:r>
              <a:rPr lang="cs-CZ" dirty="0" smtClean="0"/>
              <a:t> na WWW: </a:t>
            </a:r>
            <a:r>
              <a:rPr lang="cs-CZ" dirty="0" smtClean="0">
                <a:hlinkClick r:id="rId4"/>
              </a:rPr>
              <a:t>http://cs.wikipedia.org/wiki/Soubor:Tikal_Temple1_2006_08_11.JPG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[6]</a:t>
            </a:r>
            <a:r>
              <a:rPr lang="cs-CZ" dirty="0" smtClean="0"/>
              <a:t> GARCIA, </a:t>
            </a:r>
            <a:r>
              <a:rPr lang="cs-CZ" dirty="0" err="1" smtClean="0"/>
              <a:t>Alejandro</a:t>
            </a:r>
            <a:r>
              <a:rPr lang="cs-CZ" dirty="0" smtClean="0"/>
              <a:t> </a:t>
            </a:r>
            <a:r>
              <a:rPr lang="cs-CZ" dirty="0" err="1" smtClean="0"/>
              <a:t>Linares</a:t>
            </a:r>
            <a:r>
              <a:rPr lang="cs-CZ" dirty="0" smtClean="0"/>
              <a:t>. </a:t>
            </a:r>
            <a:r>
              <a:rPr lang="cs-CZ" i="1" dirty="0" smtClean="0"/>
              <a:t>http://commons.wikimedia.org</a:t>
            </a:r>
            <a:r>
              <a:rPr lang="cs-CZ" dirty="0" smtClean="0"/>
              <a:t> [online]. [cit. 24.11.2013]. </a:t>
            </a:r>
            <a:r>
              <a:rPr lang="cs-CZ" dirty="0" smtClean="0">
                <a:effectLst/>
              </a:rPr>
              <a:t>Dostupný</a:t>
            </a:r>
            <a:r>
              <a:rPr lang="cs-CZ" dirty="0" smtClean="0"/>
              <a:t> na WWW: </a:t>
            </a:r>
            <a:r>
              <a:rPr lang="cs-CZ" dirty="0" smtClean="0">
                <a:hlinkClick r:id="rId5"/>
              </a:rPr>
              <a:t>http://en.wikipedia.org/wiki/File:LaPochotaChiapa1.jpg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7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CIUFFO, </a:t>
            </a:r>
            <a:r>
              <a:rPr lang="cs-CZ" dirty="0" err="1"/>
              <a:t>Leandro</a:t>
            </a:r>
            <a:r>
              <a:rPr lang="cs-CZ" dirty="0"/>
              <a:t> Neumann. </a:t>
            </a:r>
            <a:r>
              <a:rPr lang="cs-CZ" i="1" dirty="0"/>
              <a:t>http://commons.wikimedia.org</a:t>
            </a:r>
            <a:r>
              <a:rPr lang="cs-CZ" dirty="0"/>
              <a:t> [online]. [cit. 29.11.2013]. Dostupný na WWW: </a:t>
            </a:r>
            <a:r>
              <a:rPr lang="cs-CZ" dirty="0">
                <a:hlinkClick r:id="rId6"/>
              </a:rPr>
              <a:t>http://commons.wikimedia.org/wiki/File:Vista_da_Pir%C3%A2mide_da_Lua_%</a:t>
            </a:r>
            <a:r>
              <a:rPr lang="cs-CZ" dirty="0" smtClean="0">
                <a:hlinkClick r:id="rId6"/>
              </a:rPr>
              <a:t>284023856754%29.jpg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8</a:t>
            </a:r>
            <a:r>
              <a:rPr lang="en-US" dirty="0" smtClean="0"/>
              <a:t>] </a:t>
            </a:r>
            <a:r>
              <a:rPr lang="cs-CZ" dirty="0"/>
              <a:t>BURCHELL, Simon. </a:t>
            </a:r>
            <a:r>
              <a:rPr lang="cs-CZ" i="1" dirty="0"/>
              <a:t>http://commons.wikimedia.org</a:t>
            </a:r>
            <a:r>
              <a:rPr lang="cs-CZ" dirty="0"/>
              <a:t> [online]. [cit. 29.11.2013]. Dostupný na WWW: </a:t>
            </a:r>
            <a:r>
              <a:rPr lang="cs-CZ" dirty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cs.wikipedia.org/wiki/Soubor:Ruins_of_El_Taj%C3%ADn_2.jpg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9</a:t>
            </a:r>
            <a:r>
              <a:rPr lang="en-US" dirty="0"/>
              <a:t>] Commons </a:t>
            </a:r>
            <a:r>
              <a:rPr lang="en-US" dirty="0" err="1"/>
              <a:t>wikimedia</a:t>
            </a:r>
            <a:r>
              <a:rPr lang="en-US" dirty="0"/>
              <a:t>. [online]. [cit. 2013-</a:t>
            </a:r>
            <a:r>
              <a:rPr lang="cs-CZ" dirty="0"/>
              <a:t>11</a:t>
            </a:r>
            <a:r>
              <a:rPr lang="en-US" dirty="0"/>
              <a:t>-</a:t>
            </a:r>
            <a:r>
              <a:rPr lang="cs-CZ" dirty="0"/>
              <a:t>24</a:t>
            </a:r>
            <a:r>
              <a:rPr lang="en-US" dirty="0"/>
              <a:t>]. </a:t>
            </a:r>
            <a:r>
              <a:rPr lang="en-US" dirty="0" err="1"/>
              <a:t>Dostupné</a:t>
            </a:r>
            <a:r>
              <a:rPr lang="en-US" dirty="0"/>
              <a:t> z:</a:t>
            </a:r>
            <a:endParaRPr lang="cs-CZ" dirty="0">
              <a:hlinkClick r:id="rId2"/>
            </a:endParaRPr>
          </a:p>
          <a:p>
            <a:pPr marL="0" indent="0">
              <a:buNone/>
            </a:pPr>
            <a:r>
              <a:rPr lang="en-US" dirty="0" smtClean="0">
                <a:hlinkClick r:id="rId8"/>
              </a:rPr>
              <a:t>http</a:t>
            </a:r>
            <a:r>
              <a:rPr lang="en-US" dirty="0">
                <a:hlinkClick r:id="rId8"/>
              </a:rPr>
              <a:t>://</a:t>
            </a:r>
            <a:r>
              <a:rPr lang="en-US" dirty="0" smtClean="0">
                <a:hlinkClick r:id="rId8"/>
              </a:rPr>
              <a:t>commons.wikimedia.org/wiki/File:Karta_MachuPicchu-cs.png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10</a:t>
            </a:r>
            <a:r>
              <a:rPr lang="en-US" dirty="0" smtClean="0"/>
              <a:t>] </a:t>
            </a:r>
            <a:r>
              <a:rPr lang="en-US" dirty="0"/>
              <a:t>ST-AMANT, Martin. </a:t>
            </a:r>
            <a:r>
              <a:rPr lang="en-US" i="1" dirty="0"/>
              <a:t>http://en.wikipedia.org</a:t>
            </a:r>
            <a:r>
              <a:rPr lang="en-US" dirty="0"/>
              <a:t> [online]. [cit. 29.11.2013]. </a:t>
            </a:r>
            <a:r>
              <a:rPr lang="en-US" dirty="0" err="1"/>
              <a:t>Dostupný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WWW: </a:t>
            </a:r>
            <a:r>
              <a:rPr lang="en-US" dirty="0">
                <a:hlinkClick r:id="rId9"/>
              </a:rPr>
              <a:t>http://en.wikipedia.org/wiki/File:80_-_Machu_Picchu_-_Juin_2009_-_</a:t>
            </a:r>
            <a:r>
              <a:rPr lang="en-US" dirty="0" smtClean="0">
                <a:hlinkClick r:id="rId9"/>
              </a:rPr>
              <a:t>edit.2.jpg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11</a:t>
            </a:r>
            <a:r>
              <a:rPr lang="en-US" dirty="0" smtClean="0"/>
              <a:t>] Commons </a:t>
            </a:r>
            <a:r>
              <a:rPr lang="en-US" dirty="0" err="1" smtClean="0"/>
              <a:t>wikimedia</a:t>
            </a:r>
            <a:r>
              <a:rPr lang="en-US" dirty="0" smtClean="0"/>
              <a:t>. [online]. [cit. 2013-</a:t>
            </a:r>
            <a:r>
              <a:rPr lang="cs-CZ" dirty="0" smtClean="0"/>
              <a:t>11</a:t>
            </a:r>
            <a:r>
              <a:rPr lang="en-US" dirty="0" smtClean="0"/>
              <a:t>-</a:t>
            </a:r>
            <a:r>
              <a:rPr lang="cs-CZ" dirty="0" smtClean="0"/>
              <a:t>24</a:t>
            </a:r>
            <a:r>
              <a:rPr lang="en-US" dirty="0" smtClean="0"/>
              <a:t>]. </a:t>
            </a:r>
            <a:r>
              <a:rPr lang="en-US" dirty="0" err="1" smtClean="0"/>
              <a:t>Dostupné</a:t>
            </a:r>
            <a:r>
              <a:rPr lang="en-US" dirty="0" smtClean="0"/>
              <a:t> z:</a:t>
            </a:r>
            <a:endParaRPr lang="cs-CZ" dirty="0" smtClean="0">
              <a:hlinkClick r:id="rId10"/>
            </a:endParaRPr>
          </a:p>
          <a:p>
            <a:pPr marL="0" indent="0">
              <a:buNone/>
            </a:pPr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commons.wikimedia.org/wiki/File:Nazca_monkey.jpg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12</a:t>
            </a:r>
            <a:r>
              <a:rPr lang="en-US" dirty="0" smtClean="0"/>
              <a:t>] </a:t>
            </a:r>
            <a:r>
              <a:rPr lang="cs-CZ" dirty="0"/>
              <a:t>ALPERN, </a:t>
            </a:r>
            <a:r>
              <a:rPr lang="cs-CZ" dirty="0" err="1"/>
              <a:t>Dario</a:t>
            </a:r>
            <a:r>
              <a:rPr lang="cs-CZ" dirty="0"/>
              <a:t>. </a:t>
            </a:r>
            <a:r>
              <a:rPr lang="cs-CZ" i="1" dirty="0"/>
              <a:t>http://cs.wikipedia.org</a:t>
            </a:r>
            <a:r>
              <a:rPr lang="cs-CZ" dirty="0"/>
              <a:t> [online]. [cit. 29.11.2013]. Dostupný na WWW: </a:t>
            </a:r>
            <a:r>
              <a:rPr lang="cs-CZ" dirty="0">
                <a:hlinkClick r:id="rId12"/>
              </a:rPr>
              <a:t>http://</a:t>
            </a:r>
            <a:r>
              <a:rPr lang="cs-CZ" dirty="0" smtClean="0">
                <a:hlinkClick r:id="rId12"/>
              </a:rPr>
              <a:t>cs.wikipedia.org/wiki/Soubor:San_Ignacio_Min%C3%AD_1.jpg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00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280133"/>
              </p:ext>
            </p:extLst>
          </p:nvPr>
        </p:nvGraphicFramePr>
        <p:xfrm>
          <a:off x="0" y="1710945"/>
          <a:ext cx="9119725" cy="5551535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3275856"/>
                <a:gridCol w="5843869"/>
              </a:tblGrid>
              <a:tr h="11100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Gymnázium Fr. Živného, Bohumín, </a:t>
                      </a:r>
                      <a:endParaRPr lang="cs-CZ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Jana </a:t>
                      </a:r>
                      <a:r>
                        <a:rPr lang="cs-CZ" sz="240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</a:t>
                      </a:r>
                      <a:r>
                        <a:rPr lang="cs-CZ" sz="2400" baseline="0" dirty="0" smtClean="0">
                          <a:effectLst/>
                        </a:rPr>
                        <a:t>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Příklady</a:t>
                      </a:r>
                      <a:r>
                        <a:rPr lang="cs-CZ" sz="2400" baseline="0" dirty="0" smtClean="0">
                          <a:effectLst/>
                        </a:rPr>
                        <a:t> turistických cílů (</a:t>
                      </a:r>
                      <a:r>
                        <a:rPr lang="cs-CZ" sz="2400" dirty="0" smtClean="0">
                          <a:effectLst/>
                        </a:rPr>
                        <a:t>kulturní památky UNESCO)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smtClean="0">
                          <a:effectLst/>
                        </a:rPr>
                        <a:t>28. </a:t>
                      </a:r>
                      <a:r>
                        <a:rPr lang="cs-CZ" sz="2400" dirty="0" smtClean="0">
                          <a:effectLst/>
                        </a:rPr>
                        <a:t>listopadu </a:t>
                      </a:r>
                      <a:r>
                        <a:rPr lang="cs-CZ" sz="2400" dirty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VY_32_INOVACE_ZE.NO.14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28165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400" dirty="0"/>
              <a:t>Materiál je určen pro </a:t>
            </a:r>
            <a:r>
              <a:rPr lang="cs-CZ" sz="3400" dirty="0" smtClean="0"/>
              <a:t>samostudium žáků ve </a:t>
            </a:r>
            <a:r>
              <a:rPr lang="cs-CZ" sz="3400" dirty="0"/>
              <a:t>škole či doma. Žáci </a:t>
            </a:r>
            <a:r>
              <a:rPr lang="cs-CZ" sz="3400" dirty="0" smtClean="0"/>
              <a:t>si rozšiřují vědomosti o kulturních památkách, které je možné na území Latinské Ameriky navštívit.</a:t>
            </a:r>
          </a:p>
          <a:p>
            <a:pPr marL="0" indent="0">
              <a:buNone/>
            </a:pPr>
            <a:r>
              <a:rPr lang="cs-CZ" sz="3400" b="1" dirty="0" smtClean="0"/>
              <a:t>Převládající </a:t>
            </a:r>
            <a:r>
              <a:rPr lang="cs-CZ" sz="3400" b="1" dirty="0"/>
              <a:t>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>
              <a:buNone/>
            </a:pPr>
            <a:r>
              <a:rPr lang="cs-CZ" sz="3400" b="1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>
              <a:buNone/>
            </a:pPr>
            <a:r>
              <a:rPr lang="cs-CZ" sz="3400" b="1" dirty="0"/>
              <a:t>Vazba na ŠVP: </a:t>
            </a:r>
            <a:r>
              <a:rPr lang="cs-CZ" sz="3400" dirty="0"/>
              <a:t>1. ročník čtyřletého studia a </a:t>
            </a:r>
            <a:r>
              <a:rPr lang="cs-CZ" sz="3400" dirty="0" smtClean="0"/>
              <a:t>tomu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>
              <a:buNone/>
            </a:pPr>
            <a:r>
              <a:rPr lang="cs-CZ" sz="3400" b="1" dirty="0"/>
              <a:t>Formy výuky: </a:t>
            </a:r>
            <a:r>
              <a:rPr lang="cs-CZ" sz="3400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6194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Přírodní památky UNESCO</a:t>
            </a:r>
            <a:br>
              <a:rPr lang="cs-CZ" dirty="0" smtClean="0"/>
            </a:br>
            <a:r>
              <a:rPr lang="cs-CZ" dirty="0" smtClean="0"/>
              <a:t> Latinské Ameriky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hlinkClick r:id="rId2"/>
              </a:rPr>
              <a:t>UNESCO</a:t>
            </a:r>
            <a:r>
              <a:rPr lang="cs-CZ" dirty="0" smtClean="0">
                <a:hlinkClick r:id="rId2"/>
              </a:rPr>
              <a:t> </a:t>
            </a:r>
            <a:r>
              <a:rPr lang="cs-CZ" dirty="0" smtClean="0"/>
              <a:t>= </a:t>
            </a:r>
            <a:r>
              <a:rPr lang="en-US" i="1" dirty="0"/>
              <a:t>United Nations Educational, Scientific and Cultural </a:t>
            </a:r>
            <a:r>
              <a:rPr lang="en-US" i="1" dirty="0" smtClean="0"/>
              <a:t>Organization</a:t>
            </a:r>
            <a:endParaRPr lang="cs-CZ" i="1" dirty="0" smtClean="0"/>
          </a:p>
          <a:p>
            <a:r>
              <a:rPr lang="cs-CZ" dirty="0" smtClean="0"/>
              <a:t>jedna z agentur OSN, která se stará o vědu, kulturu a výchovu (sídlí v Paříži)</a:t>
            </a:r>
          </a:p>
          <a:p>
            <a:r>
              <a:rPr lang="cs-CZ" dirty="0" smtClean="0"/>
              <a:t>světové zvláštnosti, unikáty řadí do dvou kategorií</a:t>
            </a:r>
          </a:p>
          <a:p>
            <a:pPr lvl="1"/>
            <a:r>
              <a:rPr lang="cs-CZ" dirty="0" smtClean="0"/>
              <a:t>přírodní</a:t>
            </a:r>
          </a:p>
          <a:p>
            <a:pPr lvl="1"/>
            <a:r>
              <a:rPr lang="cs-CZ" dirty="0" smtClean="0"/>
              <a:t>kulturní</a:t>
            </a:r>
          </a:p>
          <a:p>
            <a:pPr marL="0" indent="0">
              <a:buNone/>
            </a:pPr>
            <a:r>
              <a:rPr lang="cs-CZ" b="1" dirty="0" smtClean="0"/>
              <a:t>= &gt; Seznam světového přírodní a kulturního dědictví</a:t>
            </a:r>
          </a:p>
        </p:txBody>
      </p:sp>
    </p:spTree>
    <p:extLst>
      <p:ext uri="{BB962C8B-B14F-4D97-AF65-F5344CB8AC3E}">
        <p14:creationId xmlns:p14="http://schemas.microsoft.com/office/powerpoint/2010/main" val="309125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4000" b="1" dirty="0" smtClean="0"/>
              <a:t>ÚKOLY: 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Kulturní památky UNESCO Latinské Ameriky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 smtClean="0"/>
              <a:t>Všechny dále uvedené kulturní památky</a:t>
            </a:r>
          </a:p>
          <a:p>
            <a:r>
              <a:rPr lang="cs-CZ" b="1" dirty="0" smtClean="0"/>
              <a:t>najdete ve školních atlasech nebo na mapových serverech</a:t>
            </a:r>
          </a:p>
          <a:p>
            <a:r>
              <a:rPr lang="cs-CZ" b="1" dirty="0" smtClean="0"/>
              <a:t>na internetu vyhledejte další zajímavé informace</a:t>
            </a:r>
          </a:p>
          <a:p>
            <a:r>
              <a:rPr lang="cs-CZ" b="1" dirty="0" smtClean="0"/>
              <a:t>alespoň u jedné destinace se pokuste zjistit</a:t>
            </a:r>
          </a:p>
          <a:p>
            <a:pPr lvl="1"/>
            <a:r>
              <a:rPr lang="cs-CZ" b="1" dirty="0" smtClean="0"/>
              <a:t>jak by se dalo do daného místa dojet, </a:t>
            </a:r>
          </a:p>
          <a:p>
            <a:pPr lvl="1"/>
            <a:r>
              <a:rPr lang="cs-CZ" b="1" dirty="0" smtClean="0"/>
              <a:t>jaké jsou v místě možnosti ubytování, dopravy </a:t>
            </a:r>
          </a:p>
          <a:p>
            <a:pPr lvl="1"/>
            <a:r>
              <a:rPr lang="cs-CZ" b="1" dirty="0" smtClean="0"/>
              <a:t>kolik dní by bylo zapotřebí k prozkoumání této památky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42006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456896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KULTURNÍ PAMÁTKY UNESCO</a:t>
            </a:r>
            <a:endParaRPr lang="cs-CZ" dirty="0"/>
          </a:p>
        </p:txBody>
      </p:sp>
      <p:pic>
        <p:nvPicPr>
          <p:cNvPr id="4" name="Zástupný symbol pro obsah 1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36" y="1412776"/>
            <a:ext cx="4512144" cy="5245980"/>
          </a:xfrm>
          <a:prstGeom prst="rect">
            <a:avLst/>
          </a:prstGeom>
        </p:spPr>
      </p:pic>
      <p:sp>
        <p:nvSpPr>
          <p:cNvPr id="5" name="Zaoblený obdélník 4">
            <a:hlinkClick r:id="rId4" action="ppaction://hlinksldjump"/>
          </p:cNvPr>
          <p:cNvSpPr/>
          <p:nvPr/>
        </p:nvSpPr>
        <p:spPr>
          <a:xfrm>
            <a:off x="179512" y="1412776"/>
            <a:ext cx="3960440" cy="56715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MEXIKO – CHICHÉN ITZÁ</a:t>
            </a:r>
            <a:endParaRPr lang="cs-CZ" sz="2400" dirty="0"/>
          </a:p>
        </p:txBody>
      </p:sp>
      <p:sp>
        <p:nvSpPr>
          <p:cNvPr id="6" name="Zaoblený obdélník 5">
            <a:hlinkClick r:id="rId5" action="ppaction://hlinksldjump"/>
          </p:cNvPr>
          <p:cNvSpPr/>
          <p:nvPr/>
        </p:nvSpPr>
        <p:spPr>
          <a:xfrm>
            <a:off x="179512" y="3464636"/>
            <a:ext cx="3956932" cy="5404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GUATEMALA – Tikal</a:t>
            </a:r>
            <a:endParaRPr lang="cs-CZ" sz="2400" dirty="0"/>
          </a:p>
        </p:txBody>
      </p:sp>
      <p:sp>
        <p:nvSpPr>
          <p:cNvPr id="7" name="Zaoblený obdélník 6">
            <a:hlinkClick r:id="rId6" action="ppaction://hlinksldjump"/>
          </p:cNvPr>
          <p:cNvSpPr/>
          <p:nvPr/>
        </p:nvSpPr>
        <p:spPr>
          <a:xfrm>
            <a:off x="179512" y="4149080"/>
            <a:ext cx="3956932" cy="50405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PERU – Machu </a:t>
            </a:r>
            <a:r>
              <a:rPr lang="cs-CZ" sz="2400" dirty="0" err="1" smtClean="0"/>
              <a:t>Picchu</a:t>
            </a:r>
            <a:endParaRPr lang="cs-CZ" sz="2400" dirty="0"/>
          </a:p>
        </p:txBody>
      </p:sp>
      <p:sp>
        <p:nvSpPr>
          <p:cNvPr id="8" name="Zaoblený obdélník 7">
            <a:hlinkClick r:id="rId7" action="ppaction://hlinksldjump"/>
          </p:cNvPr>
          <p:cNvSpPr/>
          <p:nvPr/>
        </p:nvSpPr>
        <p:spPr>
          <a:xfrm>
            <a:off x="179512" y="4797152"/>
            <a:ext cx="3956932" cy="8284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PERU – Linie a </a:t>
            </a:r>
            <a:r>
              <a:rPr lang="cs-CZ" sz="2400" dirty="0" err="1" smtClean="0"/>
              <a:t>geoglyfy</a:t>
            </a:r>
            <a:r>
              <a:rPr lang="cs-CZ" sz="2400" dirty="0" smtClean="0"/>
              <a:t> kultury </a:t>
            </a:r>
            <a:r>
              <a:rPr lang="cs-CZ" sz="2400" dirty="0" err="1" smtClean="0"/>
              <a:t>Nazca</a:t>
            </a:r>
            <a:endParaRPr lang="cs-CZ" sz="2400" dirty="0" smtClean="0"/>
          </a:p>
        </p:txBody>
      </p:sp>
      <p:sp>
        <p:nvSpPr>
          <p:cNvPr id="9" name="Zaoblený obdélník 8">
            <a:hlinkClick r:id="rId8" action="ppaction://hlinksldjump"/>
          </p:cNvPr>
          <p:cNvSpPr/>
          <p:nvPr/>
        </p:nvSpPr>
        <p:spPr>
          <a:xfrm>
            <a:off x="183020" y="5733256"/>
            <a:ext cx="3956932" cy="8284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BRAZÍLIE + ARGENTINA – Jezuitské misie indiánů</a:t>
            </a:r>
            <a:endParaRPr lang="cs-CZ" sz="2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8460432" y="1412776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3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sp>
        <p:nvSpPr>
          <p:cNvPr id="11" name="Šipka doprava 10">
            <a:hlinkClick r:id="rId9" action="ppaction://hlinksldjump"/>
          </p:cNvPr>
          <p:cNvSpPr/>
          <p:nvPr/>
        </p:nvSpPr>
        <p:spPr>
          <a:xfrm>
            <a:off x="6804248" y="116632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ZPĚT NA VÝBĚR TURISTICKÝCH CILŮ</a:t>
            </a:r>
            <a:endParaRPr lang="cs-CZ" dirty="0"/>
          </a:p>
        </p:txBody>
      </p:sp>
      <p:cxnSp>
        <p:nvCxnSpPr>
          <p:cNvPr id="13" name="Přímá spojnice se šipkou 12"/>
          <p:cNvCxnSpPr>
            <a:stCxn id="5" idx="3"/>
          </p:cNvCxnSpPr>
          <p:nvPr/>
        </p:nvCxnSpPr>
        <p:spPr>
          <a:xfrm>
            <a:off x="4139952" y="1696354"/>
            <a:ext cx="1656184" cy="5085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se šipkou 13"/>
          <p:cNvCxnSpPr>
            <a:stCxn id="6" idx="3"/>
          </p:cNvCxnSpPr>
          <p:nvPr/>
        </p:nvCxnSpPr>
        <p:spPr>
          <a:xfrm flipV="1">
            <a:off x="4136444" y="2420888"/>
            <a:ext cx="1515676" cy="13139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>
            <a:stCxn id="7" idx="3"/>
          </p:cNvCxnSpPr>
          <p:nvPr/>
        </p:nvCxnSpPr>
        <p:spPr>
          <a:xfrm flipV="1">
            <a:off x="4136444" y="4005064"/>
            <a:ext cx="2379772" cy="39604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8" idx="3"/>
          </p:cNvCxnSpPr>
          <p:nvPr/>
        </p:nvCxnSpPr>
        <p:spPr>
          <a:xfrm flipV="1">
            <a:off x="4136444" y="4203086"/>
            <a:ext cx="2379772" cy="100829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>
            <a:stCxn id="9" idx="3"/>
          </p:cNvCxnSpPr>
          <p:nvPr/>
        </p:nvCxnSpPr>
        <p:spPr>
          <a:xfrm flipV="1">
            <a:off x="4139952" y="4941168"/>
            <a:ext cx="3528392" cy="12063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aoblený obdélník 16">
            <a:hlinkClick r:id="rId10" action="ppaction://hlinksldjump"/>
          </p:cNvPr>
          <p:cNvSpPr/>
          <p:nvPr/>
        </p:nvSpPr>
        <p:spPr>
          <a:xfrm>
            <a:off x="179512" y="2744556"/>
            <a:ext cx="3956932" cy="6124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MEXIKO – </a:t>
            </a:r>
            <a:r>
              <a:rPr lang="cs-CZ" sz="2400" dirty="0" err="1" smtClean="0"/>
              <a:t>Teotihuacán</a:t>
            </a:r>
            <a:endParaRPr lang="cs-CZ" sz="2400" dirty="0"/>
          </a:p>
        </p:txBody>
      </p:sp>
      <p:sp>
        <p:nvSpPr>
          <p:cNvPr id="21" name="Zaoblený obdélník 20">
            <a:hlinkClick r:id="rId11" action="ppaction://hlinksldjump"/>
          </p:cNvPr>
          <p:cNvSpPr/>
          <p:nvPr/>
        </p:nvSpPr>
        <p:spPr>
          <a:xfrm>
            <a:off x="179512" y="2069757"/>
            <a:ext cx="3960440" cy="56715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MEXIKO – </a:t>
            </a:r>
            <a:r>
              <a:rPr lang="cs-CZ" sz="2400" dirty="0"/>
              <a:t>El </a:t>
            </a:r>
            <a:r>
              <a:rPr lang="cs-CZ" sz="2400" dirty="0" smtClean="0"/>
              <a:t>Tajin</a:t>
            </a:r>
            <a:endParaRPr lang="cs-CZ" sz="2400" dirty="0"/>
          </a:p>
        </p:txBody>
      </p:sp>
      <p:sp>
        <p:nvSpPr>
          <p:cNvPr id="22" name="Zaoblený obdélník 21"/>
          <p:cNvSpPr/>
          <p:nvPr/>
        </p:nvSpPr>
        <p:spPr>
          <a:xfrm>
            <a:off x="7416704" y="6074990"/>
            <a:ext cx="1475776" cy="59437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… další</a:t>
            </a:r>
            <a:endParaRPr lang="cs-CZ" sz="2400" dirty="0"/>
          </a:p>
        </p:txBody>
      </p:sp>
      <p:cxnSp>
        <p:nvCxnSpPr>
          <p:cNvPr id="23" name="Přímá spojnice se šipkou 22"/>
          <p:cNvCxnSpPr>
            <a:stCxn id="21" idx="3"/>
          </p:cNvCxnSpPr>
          <p:nvPr/>
        </p:nvCxnSpPr>
        <p:spPr>
          <a:xfrm flipV="1">
            <a:off x="4139952" y="2204864"/>
            <a:ext cx="1186378" cy="14847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se šipkou 24"/>
          <p:cNvCxnSpPr/>
          <p:nvPr/>
        </p:nvCxnSpPr>
        <p:spPr>
          <a:xfrm flipV="1">
            <a:off x="4136444" y="2279099"/>
            <a:ext cx="1011620" cy="7716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83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MEXIKO – CHICHÉN ITZÁ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6390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 smtClean="0"/>
              <a:t>zřícenina mayského města (z 600 – 1500 n. l.)</a:t>
            </a:r>
          </a:p>
          <a:p>
            <a:r>
              <a:rPr lang="cs-CZ" dirty="0" smtClean="0"/>
              <a:t>projevují se znalosti Mayů astronomie, matematiky a architektury</a:t>
            </a:r>
          </a:p>
          <a:p>
            <a:r>
              <a:rPr lang="cs-CZ" dirty="0" smtClean="0"/>
              <a:t>nejvýznamnějšími dochovanými stavbami jsou</a:t>
            </a:r>
          </a:p>
          <a:p>
            <a:pPr lvl="1"/>
            <a:r>
              <a:rPr lang="cs-CZ" dirty="0" err="1" smtClean="0"/>
              <a:t>Kukulkánova</a:t>
            </a:r>
            <a:r>
              <a:rPr lang="cs-CZ" dirty="0" smtClean="0"/>
              <a:t> pyramida (bůh slunce a nebes)</a:t>
            </a:r>
          </a:p>
          <a:p>
            <a:pPr lvl="1"/>
            <a:r>
              <a:rPr lang="cs-CZ" dirty="0" smtClean="0"/>
              <a:t>Hřiště na Pelotu</a:t>
            </a:r>
          </a:p>
          <a:p>
            <a:pPr lvl="1"/>
            <a:r>
              <a:rPr lang="cs-CZ" dirty="0" smtClean="0"/>
              <a:t>Chrám válečníků</a:t>
            </a:r>
          </a:p>
          <a:p>
            <a:pPr lvl="1"/>
            <a:r>
              <a:rPr lang="cs-CZ" dirty="0" smtClean="0"/>
              <a:t>Observatoř</a:t>
            </a:r>
          </a:p>
          <a:p>
            <a:pPr lvl="1"/>
            <a:r>
              <a:rPr lang="cs-CZ" dirty="0" err="1" smtClean="0"/>
              <a:t>cenoty</a:t>
            </a:r>
            <a:endParaRPr lang="cs-CZ" dirty="0"/>
          </a:p>
          <a:p>
            <a:endParaRPr lang="cs-CZ" dirty="0" smtClean="0"/>
          </a:p>
          <a:p>
            <a:r>
              <a:rPr lang="cs-CZ" dirty="0" smtClean="0"/>
              <a:t>video o </a:t>
            </a:r>
            <a:r>
              <a:rPr lang="cs-CZ" dirty="0" smtClean="0">
                <a:hlinkClick r:id="rId2"/>
              </a:rPr>
              <a:t>Chichén </a:t>
            </a:r>
            <a:r>
              <a:rPr lang="cs-CZ" dirty="0" err="1" smtClean="0">
                <a:hlinkClick r:id="rId2"/>
              </a:rPr>
              <a:t>Itzá</a:t>
            </a:r>
            <a:r>
              <a:rPr lang="cs-CZ" dirty="0" smtClean="0">
                <a:hlinkClick r:id="rId2"/>
              </a:rPr>
              <a:t> (en)</a:t>
            </a:r>
            <a:endParaRPr lang="cs-CZ" dirty="0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pic>
        <p:nvPicPr>
          <p:cNvPr id="1026" name="Picture 2" descr="File:Karta ChichenItz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734" y="1556792"/>
            <a:ext cx="3029690" cy="2838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003 El Castillo o templo de Kukulkan. Chichén Itzá, México. MPL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441" y="4581128"/>
            <a:ext cx="3029983" cy="201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7990743" y="4581128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7950622" y="1581922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59148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MEXIKO – TEOTIHUACÁN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cs-CZ" dirty="0" smtClean="0"/>
              <a:t>Místo, kde se lidé stávají bohy.</a:t>
            </a:r>
          </a:p>
          <a:p>
            <a:r>
              <a:rPr lang="cs-CZ" dirty="0" smtClean="0"/>
              <a:t>1. – 8. st. n. l. sloužilo jako náboženské centrum</a:t>
            </a:r>
          </a:p>
          <a:p>
            <a:r>
              <a:rPr lang="cs-CZ" dirty="0" smtClean="0"/>
              <a:t>50 km od hl. m. Mexika</a:t>
            </a:r>
          </a:p>
          <a:p>
            <a:r>
              <a:rPr lang="cs-CZ" dirty="0" smtClean="0"/>
              <a:t>výrazné stavby</a:t>
            </a:r>
          </a:p>
          <a:p>
            <a:pPr lvl="1"/>
            <a:r>
              <a:rPr lang="cs-CZ" dirty="0" smtClean="0"/>
              <a:t>Pyramida Měsíce</a:t>
            </a:r>
          </a:p>
          <a:p>
            <a:pPr lvl="1"/>
            <a:r>
              <a:rPr lang="cs-CZ" dirty="0" smtClean="0"/>
              <a:t>Pyramida Slunce</a:t>
            </a:r>
          </a:p>
          <a:p>
            <a:pPr lvl="1"/>
            <a:r>
              <a:rPr lang="cs-CZ" dirty="0" smtClean="0"/>
              <a:t>Cesta mrtvých</a:t>
            </a:r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 descr="File:Vista da Pirâmide da Lua (402385675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429" y="2348880"/>
            <a:ext cx="4219045" cy="316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442711" y="234888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7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28037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Soubor:Ruins of El Tajín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56658"/>
            <a:ext cx="4245544" cy="318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MEXIKO – </a:t>
            </a:r>
            <a:r>
              <a:rPr lang="cs-CZ" dirty="0"/>
              <a:t>El </a:t>
            </a:r>
            <a:r>
              <a:rPr lang="cs-CZ" dirty="0" smtClean="0"/>
              <a:t>Tajin</a:t>
            </a:r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velký historicko-kulturní význam</a:t>
            </a:r>
          </a:p>
          <a:p>
            <a:pPr lvl="1"/>
            <a:r>
              <a:rPr lang="cs-CZ" dirty="0" smtClean="0"/>
              <a:t>impozantní architektura zdobená reliéfními obrazci </a:t>
            </a:r>
          </a:p>
          <a:p>
            <a:r>
              <a:rPr lang="cs-CZ" dirty="0" smtClean="0"/>
              <a:t>výborná strategická poloha</a:t>
            </a:r>
          </a:p>
          <a:p>
            <a:r>
              <a:rPr lang="cs-CZ" dirty="0" smtClean="0"/>
              <a:t>do architektury jednotlivých staveb se promítá přírodní okolí (stupňovitosti mořského šelfu a pohoří)</a:t>
            </a:r>
            <a:endParaRPr lang="cs-CZ" dirty="0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KULTURINÍ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8532440" y="2617167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8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28037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985</Words>
  <Application>Microsoft Office PowerPoint</Application>
  <PresentationFormat>Předvádění na obrazovce (4:3)</PresentationFormat>
  <Paragraphs>140</Paragraphs>
  <Slides>15</Slides>
  <Notes>0</Notes>
  <HiddenSlides>8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Příklady turistických cílů Latinské Ameriky II.</vt:lpstr>
      <vt:lpstr>Prezentace aplikace PowerPoint</vt:lpstr>
      <vt:lpstr>ANOTACE</vt:lpstr>
      <vt:lpstr>Přírodní památky UNESCO  Latinské Ameriky</vt:lpstr>
      <vt:lpstr>ÚKOLY:  Kulturní památky UNESCO Latinské Ameriky</vt:lpstr>
      <vt:lpstr>KULTURNÍ PAMÁTKY UNESCO</vt:lpstr>
      <vt:lpstr>MEXIKO – CHICHÉN ITZÁ</vt:lpstr>
      <vt:lpstr>MEXIKO – TEOTIHUACÁN</vt:lpstr>
      <vt:lpstr>MEXIKO – El Tajin</vt:lpstr>
      <vt:lpstr>GUATEMALA – Tikal</vt:lpstr>
      <vt:lpstr>PERU – Machu Picchu</vt:lpstr>
      <vt:lpstr>PERU – Linie a geoglyfy kultury Nazca</vt:lpstr>
      <vt:lpstr>BRAZÍLIE + ARGENTINA – Jezuitské misie indiánů Guaraní</vt:lpstr>
      <vt:lpstr>… další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Nováková</dc:creator>
  <cp:lastModifiedBy>Konetzná Magda</cp:lastModifiedBy>
  <cp:revision>20</cp:revision>
  <dcterms:created xsi:type="dcterms:W3CDTF">2013-11-26T18:32:41Z</dcterms:created>
  <dcterms:modified xsi:type="dcterms:W3CDTF">2013-12-02T08:57:05Z</dcterms:modified>
</cp:coreProperties>
</file>