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4" r:id="rId4"/>
    <p:sldId id="276" r:id="rId5"/>
    <p:sldId id="277" r:id="rId6"/>
    <p:sldId id="259" r:id="rId7"/>
    <p:sldId id="261" r:id="rId8"/>
    <p:sldId id="262" r:id="rId9"/>
    <p:sldId id="263" r:id="rId10"/>
    <p:sldId id="264" r:id="rId11"/>
    <p:sldId id="265" r:id="rId12"/>
    <p:sldId id="275" r:id="rId13"/>
    <p:sldId id="266" r:id="rId14"/>
    <p:sldId id="267" r:id="rId15"/>
    <p:sldId id="278" r:id="rId16"/>
    <p:sldId id="258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Styl s motivem 2 – zvýraznění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84" y="-9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6AE8-FDFE-4DDC-8607-46D3BA310F23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A5EF3-744F-43C7-879C-1C0A384D97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3456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6AE8-FDFE-4DDC-8607-46D3BA310F23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A5EF3-744F-43C7-879C-1C0A384D97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3684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6AE8-FDFE-4DDC-8607-46D3BA310F23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A5EF3-744F-43C7-879C-1C0A384D97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7495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6AE8-FDFE-4DDC-8607-46D3BA310F23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A5EF3-744F-43C7-879C-1C0A384D97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183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6AE8-FDFE-4DDC-8607-46D3BA310F23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A5EF3-744F-43C7-879C-1C0A384D97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1210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6AE8-FDFE-4DDC-8607-46D3BA310F23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A5EF3-744F-43C7-879C-1C0A384D97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545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6AE8-FDFE-4DDC-8607-46D3BA310F23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A5EF3-744F-43C7-879C-1C0A384D97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3732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6AE8-FDFE-4DDC-8607-46D3BA310F23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A5EF3-744F-43C7-879C-1C0A384D97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776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6AE8-FDFE-4DDC-8607-46D3BA310F23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A5EF3-744F-43C7-879C-1C0A384D97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9082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6AE8-FDFE-4DDC-8607-46D3BA310F23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A5EF3-744F-43C7-879C-1C0A384D97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8324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06AE8-FDFE-4DDC-8607-46D3BA310F23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A5EF3-744F-43C7-879C-1C0A384D97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13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06AE8-FDFE-4DDC-8607-46D3BA310F23}" type="datetimeFigureOut">
              <a:rPr lang="cs-CZ" smtClean="0"/>
              <a:t>2.12.2013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A5EF3-744F-43C7-879C-1C0A384D97F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8000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3" Type="http://schemas.openxmlformats.org/officeDocument/2006/relationships/hyperlink" Target="http://whc.unesco.org/en/list/893" TargetMode="External"/><Relationship Id="rId7" Type="http://schemas.openxmlformats.org/officeDocument/2006/relationships/hyperlink" Target="http://whc.unesco.org/en/list/966" TargetMode="External"/><Relationship Id="rId2" Type="http://schemas.openxmlformats.org/officeDocument/2006/relationships/hyperlink" Target="http://whc.unesco.org/en/list/100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hc.unesco.org/en/list/402" TargetMode="External"/><Relationship Id="rId5" Type="http://schemas.openxmlformats.org/officeDocument/2006/relationships/hyperlink" Target="http://whc.unesco.org/en/list/260" TargetMode="External"/><Relationship Id="rId4" Type="http://schemas.openxmlformats.org/officeDocument/2006/relationships/hyperlink" Target="http://whc.unesco.org/en/list/1035" TargetMode="External"/><Relationship Id="rId9" Type="http://schemas.openxmlformats.org/officeDocument/2006/relationships/slide" Target="slide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wiki/File:Galapagos-satellite-2002.jpg" TargetMode="External"/><Relationship Id="rId13" Type="http://schemas.openxmlformats.org/officeDocument/2006/relationships/hyperlink" Target="http://en.wikipedia.org/wiki/File:NEO_lake_jau_big.jpg" TargetMode="External"/><Relationship Id="rId3" Type="http://schemas.openxmlformats.org/officeDocument/2006/relationships/hyperlink" Target="http://commons.wikimedia.org/wiki/File:Salto_Angel_from_Raton.JPG" TargetMode="External"/><Relationship Id="rId7" Type="http://schemas.openxmlformats.org/officeDocument/2006/relationships/hyperlink" Target="http://commons.wikimedia.org/wiki/File:Iguana_on_the_beach_at_the_Charles_Darwin_Research_Station_photo_by_Alvaro_Sevilla_Design.JPG" TargetMode="External"/><Relationship Id="rId12" Type="http://schemas.openxmlformats.org/officeDocument/2006/relationships/hyperlink" Target="http://cs.wikipedia.org/wiki/Soubor:Manatee_photo.jpg" TargetMode="External"/><Relationship Id="rId2" Type="http://schemas.openxmlformats.org/officeDocument/2006/relationships/hyperlink" Target="http://cs.wikipedia.org/wiki/Soubor:Comunidad_de_Estados_Latinoamericanos_y_Caribe%C3%B1os.PNG#globalus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itace.dumy.cz/?do=obrazek-submit" TargetMode="External"/><Relationship Id="rId11" Type="http://schemas.openxmlformats.org/officeDocument/2006/relationships/hyperlink" Target="http://commons.wikimedia.org/wiki/File:SatTiticacaSee-boundary.jpg" TargetMode="External"/><Relationship Id="rId5" Type="http://schemas.openxmlformats.org/officeDocument/2006/relationships/hyperlink" Target="http://cs.wikipedia.org/wiki/Soubor:Tikal_Temple1_2006_08_11.JPG" TargetMode="External"/><Relationship Id="rId15" Type="http://schemas.openxmlformats.org/officeDocument/2006/relationships/hyperlink" Target="http://commons.wikimedia.org/wiki/File:Perito_moreno_argentini%C3%AB.JPEG" TargetMode="External"/><Relationship Id="rId10" Type="http://schemas.openxmlformats.org/officeDocument/2006/relationships/hyperlink" Target="http://cs.wikipedia.org/wiki/Soubor:Cotopaxi.JPG" TargetMode="External"/><Relationship Id="rId4" Type="http://schemas.openxmlformats.org/officeDocument/2006/relationships/hyperlink" Target="http://commons.wikimedia.org/wiki/File:Chichen_Itza_(3256519179).jpg" TargetMode="External"/><Relationship Id="rId9" Type="http://schemas.openxmlformats.org/officeDocument/2006/relationships/hyperlink" Target="http://cs.wikipedia.org/wiki/Soubor:Cotopaxi_Volcano_dem.jpg" TargetMode="External"/><Relationship Id="rId14" Type="http://schemas.openxmlformats.org/officeDocument/2006/relationships/hyperlink" Target="http://cs.wikipedia.org/wiki/Soubor:Pantanal_55.76W_15.40S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en.unesco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5.xml"/><Relationship Id="rId3" Type="http://schemas.microsoft.com/office/2007/relationships/hdphoto" Target="../media/hdphoto1.wdp"/><Relationship Id="rId7" Type="http://schemas.openxmlformats.org/officeDocument/2006/relationships/slide" Target="slide10.xml"/><Relationship Id="rId12" Type="http://schemas.openxmlformats.org/officeDocument/2006/relationships/slide" Target="slide1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5.xml"/><Relationship Id="rId5" Type="http://schemas.openxmlformats.org/officeDocument/2006/relationships/slide" Target="slide8.xml"/><Relationship Id="rId10" Type="http://schemas.openxmlformats.org/officeDocument/2006/relationships/slide" Target="slide14.xml"/><Relationship Id="rId4" Type="http://schemas.openxmlformats.org/officeDocument/2006/relationships/slide" Target="slide7.xml"/><Relationship Id="rId9" Type="http://schemas.openxmlformats.org/officeDocument/2006/relationships/slide" Target="slide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7504" y="1988841"/>
            <a:ext cx="9036496" cy="187220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sz="5400" dirty="0" smtClean="0"/>
              <a:t>Příklady turistických cílů Latinské Ameriky I.</a:t>
            </a:r>
            <a:endParaRPr lang="cs-CZ" sz="5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6400800" cy="1752600"/>
          </a:xfrm>
        </p:spPr>
        <p:txBody>
          <a:bodyPr/>
          <a:lstStyle/>
          <a:p>
            <a:r>
              <a:rPr lang="cs-CZ" dirty="0" smtClean="0"/>
              <a:t>Přírodní památky UNESCO </a:t>
            </a:r>
          </a:p>
          <a:p>
            <a:r>
              <a:rPr lang="cs-CZ" dirty="0" smtClean="0"/>
              <a:t>Latinské Ameriky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4037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dirty="0" smtClean="0"/>
              <a:t>PERU + BOLÍVIE - TITICACA</a:t>
            </a:r>
            <a:endParaRPr lang="cs-CZ" dirty="0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504194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cs-CZ" sz="2000" dirty="0" err="1" smtClean="0"/>
              <a:t>Uruové</a:t>
            </a:r>
            <a:r>
              <a:rPr lang="cs-CZ" sz="2000" dirty="0" smtClean="0"/>
              <a:t> – nejstarší indiánský kmen v Americe (jejich tradice se dochovaly dodnes)</a:t>
            </a:r>
          </a:p>
          <a:p>
            <a:r>
              <a:rPr lang="cs-CZ" sz="2000" dirty="0" smtClean="0"/>
              <a:t>rákos </a:t>
            </a:r>
            <a:r>
              <a:rPr lang="cs-CZ" sz="2000" dirty="0" err="1" smtClean="0"/>
              <a:t>totora</a:t>
            </a:r>
            <a:r>
              <a:rPr lang="cs-CZ" sz="2000" dirty="0" smtClean="0"/>
              <a:t> – slouží ke</a:t>
            </a:r>
          </a:p>
          <a:p>
            <a:pPr lvl="1"/>
            <a:r>
              <a:rPr lang="cs-CZ" sz="1800" dirty="0" smtClean="0"/>
              <a:t>stavbě chýší (na ostrůvcích ukotvených ke dnu jezera vytvořených z rohoží z </a:t>
            </a:r>
            <a:r>
              <a:rPr lang="cs-CZ" sz="1800" dirty="0" err="1" smtClean="0"/>
              <a:t>totory</a:t>
            </a:r>
            <a:r>
              <a:rPr lang="cs-CZ" sz="1800" dirty="0" smtClean="0"/>
              <a:t>), </a:t>
            </a:r>
          </a:p>
          <a:p>
            <a:pPr lvl="1"/>
            <a:r>
              <a:rPr lang="cs-CZ" sz="1800" dirty="0" smtClean="0"/>
              <a:t>člunů ale i jako potravina</a:t>
            </a:r>
          </a:p>
          <a:p>
            <a:r>
              <a:rPr lang="cs-CZ" sz="2000" dirty="0" smtClean="0"/>
              <a:t>3812 m n. m. nejvýše položené splavné jezero</a:t>
            </a:r>
          </a:p>
          <a:p>
            <a:r>
              <a:rPr lang="cs-CZ" sz="2000" dirty="0" smtClean="0"/>
              <a:t>ústí 25 řek</a:t>
            </a:r>
          </a:p>
          <a:p>
            <a:r>
              <a:rPr lang="cs-CZ" sz="2000" dirty="0" smtClean="0"/>
              <a:t>pstruzi, sumci, želvy obrovské, skokan skřehotavý (až 30 cm),kormoráni, plameňáci, vlci, lišky</a:t>
            </a:r>
            <a:endParaRPr lang="cs-CZ" sz="2000" dirty="0"/>
          </a:p>
        </p:txBody>
      </p:sp>
      <p:sp>
        <p:nvSpPr>
          <p:cNvPr id="15" name="Šipka doprava 14">
            <a:hlinkClick r:id="rId2" action="ppaction://hlinksldjump"/>
          </p:cNvPr>
          <p:cNvSpPr/>
          <p:nvPr/>
        </p:nvSpPr>
        <p:spPr>
          <a:xfrm>
            <a:off x="6804248" y="260648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PŘÍRODNÍ PAMÁTKY</a:t>
            </a:r>
            <a:endParaRPr lang="cs-CZ" dirty="0"/>
          </a:p>
        </p:txBody>
      </p:sp>
      <p:pic>
        <p:nvPicPr>
          <p:cNvPr id="11266" name="Picture 2" descr="File:SatTiticacaSee-boundar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04864"/>
            <a:ext cx="400315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8327718" y="4849415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[</a:t>
            </a:r>
            <a:r>
              <a:rPr lang="cs-CZ" sz="1400" b="1" dirty="0" smtClean="0">
                <a:solidFill>
                  <a:schemeClr val="bg1"/>
                </a:solidFill>
              </a:rPr>
              <a:t>11</a:t>
            </a:r>
            <a:r>
              <a:rPr lang="en-US" sz="1400" b="1" dirty="0" smtClean="0">
                <a:solidFill>
                  <a:schemeClr val="bg1"/>
                </a:solidFill>
              </a:rPr>
              <a:t>]</a:t>
            </a:r>
            <a:endParaRPr lang="cs-CZ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29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ile:NEO lake jau 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55" y="1556792"/>
            <a:ext cx="3167262" cy="316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BRAZÍLIE – </a:t>
            </a:r>
            <a:r>
              <a:rPr lang="cs-CZ" dirty="0" err="1" smtClean="0"/>
              <a:t>Jaú</a:t>
            </a:r>
            <a:endParaRPr lang="cs-CZ" dirty="0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504194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cs-CZ" dirty="0" smtClean="0"/>
              <a:t>bažinatá oblast kolem </a:t>
            </a:r>
            <a:r>
              <a:rPr lang="cs-CZ" dirty="0" err="1" smtClean="0"/>
              <a:t>Río</a:t>
            </a:r>
            <a:r>
              <a:rPr lang="cs-CZ" dirty="0" smtClean="0"/>
              <a:t> </a:t>
            </a:r>
            <a:r>
              <a:rPr lang="cs-CZ" dirty="0" err="1" smtClean="0"/>
              <a:t>Negro</a:t>
            </a:r>
            <a:r>
              <a:rPr lang="cs-CZ" dirty="0" smtClean="0"/>
              <a:t>, přikrytá pokličkou deštného pralesa</a:t>
            </a:r>
          </a:p>
          <a:p>
            <a:r>
              <a:rPr lang="cs-CZ" dirty="0" err="1" smtClean="0"/>
              <a:t>tamaríni</a:t>
            </a:r>
            <a:r>
              <a:rPr lang="cs-CZ" dirty="0" smtClean="0"/>
              <a:t> pestří, žáby a hmyz „v kalužích na listech stromů“, bromélie, orchideje, kapustňáci</a:t>
            </a:r>
          </a:p>
          <a:p>
            <a:r>
              <a:rPr lang="cs-CZ" dirty="0" smtClean="0"/>
              <a:t>120 druhů savců, 470 druhů ptáků, 15 druhů plazů a 320 druhů ryb, želvy, kajmani, vydry, opice, jaguáři, oceloti</a:t>
            </a:r>
          </a:p>
          <a:p>
            <a:r>
              <a:rPr lang="cs-CZ" dirty="0" smtClean="0"/>
              <a:t>dostupný jen po řece </a:t>
            </a:r>
            <a:r>
              <a:rPr lang="cs-CZ" dirty="0" err="1" smtClean="0"/>
              <a:t>Río</a:t>
            </a:r>
            <a:r>
              <a:rPr lang="cs-CZ" dirty="0" smtClean="0"/>
              <a:t> </a:t>
            </a:r>
            <a:r>
              <a:rPr lang="cs-CZ" dirty="0" err="1" smtClean="0"/>
              <a:t>Negro</a:t>
            </a:r>
            <a:r>
              <a:rPr lang="cs-CZ" dirty="0" smtClean="0"/>
              <a:t> z </a:t>
            </a:r>
            <a:r>
              <a:rPr lang="cs-CZ" dirty="0" err="1" smtClean="0"/>
              <a:t>Manaus</a:t>
            </a:r>
            <a:endParaRPr lang="cs-CZ" dirty="0"/>
          </a:p>
        </p:txBody>
      </p:sp>
      <p:sp>
        <p:nvSpPr>
          <p:cNvPr id="15" name="Šipka doprava 14">
            <a:hlinkClick r:id="rId3" action="ppaction://hlinksldjump"/>
          </p:cNvPr>
          <p:cNvSpPr/>
          <p:nvPr/>
        </p:nvSpPr>
        <p:spPr>
          <a:xfrm>
            <a:off x="6804248" y="260648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PŘÍRODNÍ PAMÁTKY</a:t>
            </a:r>
            <a:endParaRPr lang="cs-CZ" dirty="0"/>
          </a:p>
        </p:txBody>
      </p:sp>
      <p:pic>
        <p:nvPicPr>
          <p:cNvPr id="1026" name="Picture 2" descr="Soubor:Manatee phot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255" y="4745706"/>
            <a:ext cx="2695137" cy="1923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6101587" y="6361583"/>
            <a:ext cx="1302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[</a:t>
            </a:r>
            <a:r>
              <a:rPr lang="cs-CZ" sz="1400" b="1" dirty="0" smtClean="0">
                <a:solidFill>
                  <a:schemeClr val="bg1"/>
                </a:solidFill>
              </a:rPr>
              <a:t>12</a:t>
            </a:r>
            <a:r>
              <a:rPr lang="en-US" sz="1400" b="1" dirty="0" smtClean="0">
                <a:solidFill>
                  <a:schemeClr val="bg1"/>
                </a:solidFill>
              </a:rPr>
              <a:t>]</a:t>
            </a:r>
            <a:r>
              <a:rPr lang="cs-CZ" sz="1400" b="1" dirty="0" smtClean="0">
                <a:solidFill>
                  <a:schemeClr val="bg1"/>
                </a:solidFill>
              </a:rPr>
              <a:t> Kapustňák</a:t>
            </a:r>
            <a:endParaRPr lang="cs-CZ" sz="1400" b="1" dirty="0">
              <a:solidFill>
                <a:schemeClr val="bg1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7740352" y="4417367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[</a:t>
            </a:r>
            <a:r>
              <a:rPr lang="cs-CZ" sz="1400" b="1" dirty="0" smtClean="0">
                <a:solidFill>
                  <a:schemeClr val="bg1"/>
                </a:solidFill>
              </a:rPr>
              <a:t>13</a:t>
            </a:r>
            <a:r>
              <a:rPr lang="en-US" sz="1400" b="1" dirty="0" smtClean="0">
                <a:solidFill>
                  <a:schemeClr val="bg1"/>
                </a:solidFill>
              </a:rPr>
              <a:t>]</a:t>
            </a:r>
            <a:endParaRPr lang="cs-CZ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29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BRAZÍLIE – </a:t>
            </a:r>
            <a:r>
              <a:rPr lang="cs-CZ" dirty="0" err="1" smtClean="0"/>
              <a:t>Pantanal</a:t>
            </a:r>
            <a:endParaRPr lang="cs-CZ" dirty="0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504194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cs-CZ" dirty="0" smtClean="0"/>
              <a:t>ráj uprostřed bažin – Brazilci přezdívají Rajská zahrada </a:t>
            </a:r>
          </a:p>
          <a:p>
            <a:pPr lvl="1"/>
            <a:r>
              <a:rPr lang="cs-CZ" dirty="0" smtClean="0"/>
              <a:t>v období dešťů 2/3 pod vodou =&gt; po ústupu vody zůstane mnoho živin</a:t>
            </a:r>
          </a:p>
          <a:p>
            <a:r>
              <a:rPr lang="cs-CZ" dirty="0" smtClean="0"/>
              <a:t>řeky, jezera, stálezelené deštné lesy, suché lesy, savany, vodní laguny</a:t>
            </a:r>
          </a:p>
          <a:p>
            <a:r>
              <a:rPr lang="cs-CZ" dirty="0" smtClean="0"/>
              <a:t>jaguáři, tapíři, varani, kajmani, vodní ptáci (ptáci </a:t>
            </a:r>
            <a:r>
              <a:rPr lang="cs-CZ" dirty="0" err="1" smtClean="0"/>
              <a:t>jaribu</a:t>
            </a:r>
            <a:r>
              <a:rPr lang="cs-CZ" dirty="0" smtClean="0"/>
              <a:t>)</a:t>
            </a:r>
          </a:p>
          <a:p>
            <a:pPr lvl="1"/>
            <a:r>
              <a:rPr lang="cs-CZ" dirty="0" smtClean="0"/>
              <a:t>mnoho rostlinných a živočišných druhů žijících pouze zde</a:t>
            </a:r>
          </a:p>
          <a:p>
            <a:r>
              <a:rPr lang="cs-CZ" dirty="0" smtClean="0"/>
              <a:t>nutná ochrana (problém =  zemědělské využití k pěstování sóji a cukrové třtiny s pomocí hnojiv a pesticidů)</a:t>
            </a:r>
            <a:endParaRPr lang="cs-CZ" dirty="0"/>
          </a:p>
        </p:txBody>
      </p:sp>
      <p:sp>
        <p:nvSpPr>
          <p:cNvPr id="15" name="Šipka doprava 14">
            <a:hlinkClick r:id="rId2" action="ppaction://hlinksldjump"/>
          </p:cNvPr>
          <p:cNvSpPr/>
          <p:nvPr/>
        </p:nvSpPr>
        <p:spPr>
          <a:xfrm>
            <a:off x="6804248" y="260648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PŘÍRODNÍ PAMÁTKY</a:t>
            </a:r>
            <a:endParaRPr lang="cs-CZ" dirty="0"/>
          </a:p>
        </p:txBody>
      </p:sp>
      <p:pic>
        <p:nvPicPr>
          <p:cNvPr id="2050" name="Picture 2" descr="http://upload.wikimedia.org/wikipedia/commons/thumb/6/6e/Pantanal%2C_south-central_South_America_5170.jpg/220px-Pantanal%2C_south-central_South_America_51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8093" y="1628800"/>
            <a:ext cx="2784307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ovéPole 9"/>
          <p:cNvSpPr txBox="1"/>
          <p:nvPr/>
        </p:nvSpPr>
        <p:spPr>
          <a:xfrm>
            <a:off x="7689576" y="3409255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[</a:t>
            </a:r>
            <a:r>
              <a:rPr lang="cs-CZ" sz="1400" b="1" dirty="0" smtClean="0">
                <a:solidFill>
                  <a:schemeClr val="bg1"/>
                </a:solidFill>
              </a:rPr>
              <a:t>14</a:t>
            </a:r>
            <a:r>
              <a:rPr lang="en-US" sz="1400" b="1" dirty="0" smtClean="0">
                <a:solidFill>
                  <a:schemeClr val="bg1"/>
                </a:solidFill>
              </a:rPr>
              <a:t>]</a:t>
            </a:r>
            <a:endParaRPr lang="cs-CZ" sz="1400" b="1" dirty="0">
              <a:solidFill>
                <a:schemeClr val="bg1"/>
              </a:solidFill>
            </a:endParaRPr>
          </a:p>
        </p:txBody>
      </p:sp>
      <p:pic>
        <p:nvPicPr>
          <p:cNvPr id="2052" name="Picture 4" descr="Pantanal 55.76W 15.40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608" y="3788319"/>
            <a:ext cx="3677840" cy="2831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8064424" y="6237312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[</a:t>
            </a:r>
            <a:r>
              <a:rPr lang="cs-CZ" sz="1400" b="1" dirty="0" smtClean="0">
                <a:solidFill>
                  <a:schemeClr val="bg1"/>
                </a:solidFill>
              </a:rPr>
              <a:t>15</a:t>
            </a:r>
            <a:r>
              <a:rPr lang="en-US" sz="1400" b="1" dirty="0" smtClean="0">
                <a:solidFill>
                  <a:schemeClr val="bg1"/>
                </a:solidFill>
              </a:rPr>
              <a:t>]</a:t>
            </a:r>
            <a:endParaRPr lang="cs-CZ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786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dirty="0" smtClean="0"/>
              <a:t>ARGENTINA – Los </a:t>
            </a:r>
            <a:r>
              <a:rPr lang="cs-CZ" dirty="0" err="1" smtClean="0"/>
              <a:t>Glaciares</a:t>
            </a:r>
            <a:endParaRPr lang="cs-CZ" dirty="0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504194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cs-CZ" dirty="0" smtClean="0"/>
              <a:t>Patagonské ledové pole</a:t>
            </a:r>
          </a:p>
          <a:p>
            <a:r>
              <a:rPr lang="cs-CZ" dirty="0" smtClean="0"/>
              <a:t>největší ledový příkrov světa (nepočítáme-li Antarktidu)</a:t>
            </a:r>
          </a:p>
          <a:p>
            <a:r>
              <a:rPr lang="cs-CZ" dirty="0" smtClean="0"/>
              <a:t>ledovcové splazy z 3375 m n. m. končí v jezerech, kde jako by „žily“ = jde slyšet vrzání a praskání a často je možné pozorovat odlamování velkých ker a jejich plutí na hladině jezer</a:t>
            </a:r>
          </a:p>
          <a:p>
            <a:r>
              <a:rPr lang="cs-CZ" dirty="0" smtClean="0"/>
              <a:t>park přechází až do nezaledněného předhůří And kde začínají patagonské stepi</a:t>
            </a:r>
            <a:endParaRPr lang="cs-CZ" dirty="0"/>
          </a:p>
        </p:txBody>
      </p:sp>
      <p:sp>
        <p:nvSpPr>
          <p:cNvPr id="15" name="Šipka doprava 14">
            <a:hlinkClick r:id="rId2" action="ppaction://hlinksldjump"/>
          </p:cNvPr>
          <p:cNvSpPr/>
          <p:nvPr/>
        </p:nvSpPr>
        <p:spPr>
          <a:xfrm>
            <a:off x="6804248" y="260648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PŘÍRODNÍ PAMÁTKY</a:t>
            </a:r>
            <a:endParaRPr lang="cs-CZ" dirty="0"/>
          </a:p>
        </p:txBody>
      </p:sp>
      <p:pic>
        <p:nvPicPr>
          <p:cNvPr id="4098" name="Picture 2" descr="http://upload.wikimedia.org/wikipedia/commons/thumb/7/7e/Perito_moreno_argentini%C3%AB.JPEG/320px-Perito_moreno_argentini%C3%AB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348879"/>
            <a:ext cx="4032448" cy="302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8193632" y="5013176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[</a:t>
            </a:r>
            <a:r>
              <a:rPr lang="cs-CZ" sz="1400" b="1" dirty="0" smtClean="0">
                <a:solidFill>
                  <a:schemeClr val="bg1"/>
                </a:solidFill>
              </a:rPr>
              <a:t>17</a:t>
            </a:r>
            <a:r>
              <a:rPr lang="en-US" sz="1400" b="1" dirty="0" smtClean="0">
                <a:solidFill>
                  <a:schemeClr val="bg1"/>
                </a:solidFill>
              </a:rPr>
              <a:t>]</a:t>
            </a:r>
            <a:endParaRPr lang="cs-CZ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29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dirty="0" smtClean="0"/>
              <a:t>BRAZÍLIE + ARGENTINA - </a:t>
            </a:r>
            <a:r>
              <a:rPr lang="cs-CZ" dirty="0" err="1" smtClean="0"/>
              <a:t>Igauçú</a:t>
            </a:r>
            <a:endParaRPr lang="cs-CZ" dirty="0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504194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cs-CZ" sz="2000" dirty="0" smtClean="0"/>
              <a:t>vodopády na stejnojmenné řece, která</a:t>
            </a:r>
          </a:p>
          <a:p>
            <a:pPr lvl="1"/>
            <a:r>
              <a:rPr lang="cs-CZ" sz="1800" dirty="0" smtClean="0"/>
              <a:t>pramení v pohoří </a:t>
            </a:r>
            <a:r>
              <a:rPr lang="cs-CZ" sz="1800" dirty="0" err="1" smtClean="0"/>
              <a:t>Serra</a:t>
            </a:r>
            <a:r>
              <a:rPr lang="cs-CZ" sz="1800" dirty="0" smtClean="0"/>
              <a:t> do </a:t>
            </a:r>
            <a:r>
              <a:rPr lang="cs-CZ" sz="1800" dirty="0" err="1" smtClean="0"/>
              <a:t>Mar</a:t>
            </a:r>
            <a:endParaRPr lang="cs-CZ" sz="1800" dirty="0" smtClean="0"/>
          </a:p>
          <a:p>
            <a:pPr lvl="1"/>
            <a:r>
              <a:rPr lang="cs-CZ" sz="1800" dirty="0" smtClean="0"/>
              <a:t>po 500 km těsně před ústím do </a:t>
            </a:r>
            <a:r>
              <a:rPr lang="cs-CZ" sz="1800" dirty="0" err="1" smtClean="0"/>
              <a:t>Parany</a:t>
            </a:r>
            <a:r>
              <a:rPr lang="cs-CZ" sz="1800" dirty="0" smtClean="0"/>
              <a:t> se tok rozšiřuje na 2 km</a:t>
            </a:r>
          </a:p>
          <a:p>
            <a:pPr lvl="1"/>
            <a:r>
              <a:rPr lang="cs-CZ" sz="1800" dirty="0" smtClean="0"/>
              <a:t>kaskádovitě padá do hloubky přes 70 m </a:t>
            </a:r>
          </a:p>
          <a:p>
            <a:pPr lvl="1"/>
            <a:r>
              <a:rPr lang="cs-CZ" sz="1800" dirty="0" smtClean="0"/>
              <a:t>z okraje lávové plošiny</a:t>
            </a:r>
          </a:p>
          <a:p>
            <a:pPr lvl="1"/>
            <a:r>
              <a:rPr lang="cs-CZ" sz="1800" dirty="0" smtClean="0"/>
              <a:t>vzniká tak 150 - 270 samostatných vodopádů</a:t>
            </a:r>
          </a:p>
          <a:p>
            <a:r>
              <a:rPr lang="cs-CZ" sz="2000" dirty="0" smtClean="0"/>
              <a:t>na loďkách nebo po mostech je možné se dostat až pod vodopády</a:t>
            </a:r>
          </a:p>
          <a:p>
            <a:r>
              <a:rPr lang="cs-CZ" sz="2000" dirty="0" smtClean="0"/>
              <a:t>okolní vegetaci tvoří subtropické deštné lesy – vláha z vodopádů</a:t>
            </a:r>
            <a:endParaRPr lang="cs-CZ" sz="2000" dirty="0"/>
          </a:p>
        </p:txBody>
      </p:sp>
      <p:sp>
        <p:nvSpPr>
          <p:cNvPr id="15" name="Šipka doprava 14">
            <a:hlinkClick r:id="rId2" action="ppaction://hlinksldjump"/>
          </p:cNvPr>
          <p:cNvSpPr/>
          <p:nvPr/>
        </p:nvSpPr>
        <p:spPr>
          <a:xfrm>
            <a:off x="6804248" y="260648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PŘÍRODNÍ PAMÁTKY</a:t>
            </a:r>
            <a:endParaRPr lang="cs-CZ" dirty="0"/>
          </a:p>
        </p:txBody>
      </p:sp>
      <p:pic>
        <p:nvPicPr>
          <p:cNvPr id="3074" name="Picture 2" descr="Vodopády Iguaçu - pohled do &amp;Dcaron;áblových úst z brazilské strany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639603"/>
            <a:ext cx="3240359" cy="495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7884368" y="6309320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[</a:t>
            </a:r>
            <a:r>
              <a:rPr lang="cs-CZ" sz="1400" b="1" dirty="0" smtClean="0"/>
              <a:t>16</a:t>
            </a:r>
            <a:r>
              <a:rPr lang="en-US" sz="1400" b="1" dirty="0" smtClean="0"/>
              <a:t>]</a:t>
            </a:r>
            <a:endParaRPr lang="cs-CZ" sz="1400" b="1" dirty="0"/>
          </a:p>
        </p:txBody>
      </p:sp>
    </p:spTree>
    <p:extLst>
      <p:ext uri="{BB962C8B-B14F-4D97-AF65-F5344CB8AC3E}">
        <p14:creationId xmlns:p14="http://schemas.microsoft.com/office/powerpoint/2010/main" val="4017503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66928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… další zajímavé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Fernando de </a:t>
            </a:r>
            <a:r>
              <a:rPr lang="cs-CZ" dirty="0" err="1" smtClean="0">
                <a:hlinkClick r:id="rId2"/>
              </a:rPr>
              <a:t>Noronha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pobřežní pralesy atlantského jihovýchodu</a:t>
            </a:r>
            <a:endParaRPr lang="cs-CZ" dirty="0" smtClean="0"/>
          </a:p>
          <a:p>
            <a:r>
              <a:rPr lang="cs-CZ" dirty="0" smtClean="0">
                <a:hlinkClick r:id="rId4"/>
              </a:rPr>
              <a:t>Cerrado: </a:t>
            </a:r>
            <a:r>
              <a:rPr lang="cs-CZ" dirty="0" err="1" smtClean="0">
                <a:hlinkClick r:id="rId4"/>
              </a:rPr>
              <a:t>Chapada</a:t>
            </a:r>
            <a:r>
              <a:rPr lang="cs-CZ" dirty="0" smtClean="0">
                <a:hlinkClick r:id="rId4"/>
              </a:rPr>
              <a:t> </a:t>
            </a:r>
            <a:r>
              <a:rPr lang="cs-CZ" dirty="0" err="1" smtClean="0">
                <a:hlinkClick r:id="rId4"/>
              </a:rPr>
              <a:t>dos</a:t>
            </a:r>
            <a:r>
              <a:rPr lang="cs-CZ" dirty="0" smtClean="0">
                <a:hlinkClick r:id="rId4"/>
              </a:rPr>
              <a:t> </a:t>
            </a:r>
            <a:r>
              <a:rPr lang="cs-CZ" dirty="0" err="1" smtClean="0">
                <a:hlinkClick r:id="rId4"/>
              </a:rPr>
              <a:t>Veadeiros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Sangay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Manú</a:t>
            </a:r>
            <a:endParaRPr lang="cs-CZ" dirty="0" smtClean="0"/>
          </a:p>
          <a:p>
            <a:r>
              <a:rPr lang="cs-CZ" dirty="0" smtClean="0">
                <a:hlinkClick r:id="rId7"/>
              </a:rPr>
              <a:t>Talampaya</a:t>
            </a:r>
            <a:endParaRPr lang="cs-CZ" dirty="0"/>
          </a:p>
        </p:txBody>
      </p:sp>
      <p:sp>
        <p:nvSpPr>
          <p:cNvPr id="15" name="Šipka doprava 14">
            <a:hlinkClick r:id="rId8" action="ppaction://hlinksldjump"/>
          </p:cNvPr>
          <p:cNvSpPr/>
          <p:nvPr/>
        </p:nvSpPr>
        <p:spPr>
          <a:xfrm>
            <a:off x="6084168" y="5517232"/>
            <a:ext cx="2905322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zdroje informací a konec prezentace</a:t>
            </a:r>
            <a:endParaRPr lang="cs-CZ" dirty="0"/>
          </a:p>
        </p:txBody>
      </p:sp>
      <p:sp>
        <p:nvSpPr>
          <p:cNvPr id="8" name="Šipka doprava 7">
            <a:hlinkClick r:id="rId9" action="ppaction://hlinksldjump"/>
          </p:cNvPr>
          <p:cNvSpPr/>
          <p:nvPr/>
        </p:nvSpPr>
        <p:spPr>
          <a:xfrm>
            <a:off x="6084168" y="260648"/>
            <a:ext cx="2905322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ZPĚT NA SEZNAM PŘÍRODNÍCH PAMÁTEK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98037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20688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7504" y="692696"/>
            <a:ext cx="9036496" cy="61653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000" dirty="0" smtClean="0"/>
              <a:t>[</a:t>
            </a:r>
            <a:r>
              <a:rPr lang="cs-CZ" sz="1000" dirty="0"/>
              <a:t>1</a:t>
            </a:r>
            <a:r>
              <a:rPr lang="en-US" sz="1000" dirty="0" smtClean="0"/>
              <a:t>] Commons </a:t>
            </a:r>
            <a:r>
              <a:rPr lang="en-US" sz="1000" dirty="0" err="1" smtClean="0"/>
              <a:t>wikimedia</a:t>
            </a:r>
            <a:r>
              <a:rPr lang="en-US" sz="1000" dirty="0" smtClean="0"/>
              <a:t>. [online]. [cit. 2013-</a:t>
            </a:r>
            <a:r>
              <a:rPr lang="cs-CZ" sz="1000" dirty="0" smtClean="0"/>
              <a:t>11</a:t>
            </a:r>
            <a:r>
              <a:rPr lang="en-US" sz="1000" dirty="0" smtClean="0"/>
              <a:t>-</a:t>
            </a:r>
            <a:r>
              <a:rPr lang="cs-CZ" sz="1000" dirty="0" smtClean="0"/>
              <a:t>24</a:t>
            </a:r>
            <a:r>
              <a:rPr lang="en-US" sz="1000" dirty="0" smtClean="0"/>
              <a:t>]. </a:t>
            </a:r>
            <a:r>
              <a:rPr lang="en-US" sz="1000" dirty="0" err="1" smtClean="0"/>
              <a:t>Dostupné</a:t>
            </a:r>
            <a:r>
              <a:rPr lang="en-US" sz="1000" dirty="0" smtClean="0"/>
              <a:t> z:</a:t>
            </a:r>
            <a:endParaRPr lang="cs-CZ" sz="1000" dirty="0" smtClean="0">
              <a:hlinkClick r:id="rId2"/>
            </a:endParaRPr>
          </a:p>
          <a:p>
            <a:pPr marL="0" indent="0">
              <a:buNone/>
            </a:pPr>
            <a:r>
              <a:rPr lang="cs-CZ" sz="1000" dirty="0" smtClean="0">
                <a:hlinkClick r:id="rId3"/>
              </a:rPr>
              <a:t>http://commons.wikimedia.org/wiki/File:Salto_Angel_from_Raton.JPG</a:t>
            </a:r>
            <a:endParaRPr lang="cs-CZ" sz="1000" dirty="0" smtClean="0"/>
          </a:p>
          <a:p>
            <a:pPr marL="0" indent="0">
              <a:buNone/>
            </a:pPr>
            <a:r>
              <a:rPr lang="en-US" sz="1000" dirty="0" smtClean="0"/>
              <a:t>[2]</a:t>
            </a:r>
            <a:r>
              <a:rPr lang="cs-CZ" sz="1000" dirty="0" smtClean="0"/>
              <a:t>ZENINO, Christine. </a:t>
            </a:r>
            <a:r>
              <a:rPr lang="cs-CZ" sz="1000" i="1" dirty="0" smtClean="0"/>
              <a:t>http://commons.wikimedia.org</a:t>
            </a:r>
            <a:r>
              <a:rPr lang="cs-CZ" sz="1000" dirty="0" smtClean="0"/>
              <a:t> [online]. [cit. 24.11.2013]. </a:t>
            </a:r>
            <a:r>
              <a:rPr lang="cs-CZ" sz="1000" dirty="0" smtClean="0">
                <a:effectLst/>
              </a:rPr>
              <a:t>Dostupný</a:t>
            </a:r>
            <a:r>
              <a:rPr lang="cs-CZ" sz="1000" dirty="0" smtClean="0"/>
              <a:t> na WWW: </a:t>
            </a:r>
            <a:r>
              <a:rPr lang="cs-CZ" sz="1000" dirty="0" smtClean="0">
                <a:hlinkClick r:id="rId4"/>
              </a:rPr>
              <a:t>http://commons.wikimedia.org/wiki/File:Chichen_Itza_%283256519179%29.jpg</a:t>
            </a:r>
            <a:endParaRPr lang="en-US" sz="1000" dirty="0" smtClean="0"/>
          </a:p>
          <a:p>
            <a:pPr marL="0" indent="0">
              <a:buNone/>
            </a:pPr>
            <a:r>
              <a:rPr lang="en-US" sz="1000" dirty="0" smtClean="0"/>
              <a:t>[</a:t>
            </a:r>
            <a:r>
              <a:rPr lang="cs-CZ" sz="1000" dirty="0"/>
              <a:t>3</a:t>
            </a:r>
            <a:r>
              <a:rPr lang="en-US" sz="1000" dirty="0" smtClean="0"/>
              <a:t>]</a:t>
            </a:r>
            <a:r>
              <a:rPr lang="cs-CZ" sz="1000" dirty="0" smtClean="0"/>
              <a:t> </a:t>
            </a:r>
            <a:r>
              <a:rPr lang="cs-CZ" sz="1000" dirty="0"/>
              <a:t>BYU GEOGRAPHY 2002. [online]. [cit. 2013-09-28]. Dostupné z: https://geography.byu.edu/Assets/Maps/latinam.pdf</a:t>
            </a:r>
          </a:p>
          <a:p>
            <a:pPr marL="0" indent="0">
              <a:buNone/>
            </a:pPr>
            <a:r>
              <a:rPr lang="en-US" sz="1000" dirty="0" smtClean="0"/>
              <a:t>[</a:t>
            </a:r>
            <a:r>
              <a:rPr lang="cs-CZ" sz="1000" dirty="0" smtClean="0"/>
              <a:t>4</a:t>
            </a:r>
            <a:r>
              <a:rPr lang="en-US" sz="1000" dirty="0" smtClean="0"/>
              <a:t>]GOLYSHEV, Kirill. </a:t>
            </a:r>
            <a:r>
              <a:rPr lang="en-US" sz="1000" i="1" dirty="0" smtClean="0"/>
              <a:t>http://commons.wikimedia.org</a:t>
            </a:r>
            <a:r>
              <a:rPr lang="en-US" sz="1000" dirty="0" smtClean="0"/>
              <a:t> [online]. [cit. 24.11.2013]. </a:t>
            </a:r>
            <a:r>
              <a:rPr lang="en-US" sz="1000" dirty="0" smtClean="0">
                <a:effectLst/>
              </a:rPr>
              <a:t>Dostupný</a:t>
            </a:r>
            <a:r>
              <a:rPr lang="en-US" sz="1000" dirty="0" smtClean="0"/>
              <a:t> </a:t>
            </a:r>
            <a:r>
              <a:rPr lang="en-US" sz="1000" dirty="0" err="1" smtClean="0"/>
              <a:t>na</a:t>
            </a:r>
            <a:r>
              <a:rPr lang="en-US" sz="1000" dirty="0" smtClean="0"/>
              <a:t> WWW: http://cs.wikipedia.org/wiki/Soubor:Canaimanatpark.jpg </a:t>
            </a:r>
          </a:p>
          <a:p>
            <a:pPr marL="0" indent="0">
              <a:buNone/>
            </a:pPr>
            <a:r>
              <a:rPr lang="en-US" sz="1000" dirty="0" smtClean="0"/>
              <a:t>[5]</a:t>
            </a:r>
            <a:r>
              <a:rPr lang="cs-CZ" sz="1000" dirty="0" smtClean="0"/>
              <a:t> OSTERTAG, Raymond. </a:t>
            </a:r>
            <a:r>
              <a:rPr lang="cs-CZ" sz="1000" i="1" dirty="0" smtClean="0"/>
              <a:t>http://commons.wikimedia.org</a:t>
            </a:r>
            <a:r>
              <a:rPr lang="cs-CZ" sz="1000" dirty="0" smtClean="0"/>
              <a:t> [online]. [cit. 24.11.2013]. </a:t>
            </a:r>
            <a:r>
              <a:rPr lang="cs-CZ" sz="1000" dirty="0" smtClean="0">
                <a:effectLst/>
              </a:rPr>
              <a:t>Dostupný</a:t>
            </a:r>
            <a:r>
              <a:rPr lang="cs-CZ" sz="1000" dirty="0" smtClean="0"/>
              <a:t> na WWW: </a:t>
            </a:r>
            <a:r>
              <a:rPr lang="cs-CZ" sz="1000" dirty="0" smtClean="0">
                <a:hlinkClick r:id="rId5"/>
              </a:rPr>
              <a:t>http://cs.wikipedia.org/wiki/Soubor:Tikal_Temple1_2006_08_11.JPG</a:t>
            </a:r>
            <a:endParaRPr lang="en-US" sz="1000" dirty="0" smtClean="0"/>
          </a:p>
          <a:p>
            <a:pPr marL="0" indent="0">
              <a:buNone/>
            </a:pPr>
            <a:r>
              <a:rPr lang="en-US" sz="1000" dirty="0" smtClean="0"/>
              <a:t>[6]</a:t>
            </a:r>
            <a:r>
              <a:rPr lang="cs-CZ" sz="1000" dirty="0" smtClean="0"/>
              <a:t> GARCIA, </a:t>
            </a:r>
            <a:r>
              <a:rPr lang="cs-CZ" sz="1000" dirty="0" err="1" smtClean="0"/>
              <a:t>Alejandro</a:t>
            </a:r>
            <a:r>
              <a:rPr lang="cs-CZ" sz="1000" dirty="0" smtClean="0"/>
              <a:t> </a:t>
            </a:r>
            <a:r>
              <a:rPr lang="cs-CZ" sz="1000" dirty="0" err="1" smtClean="0"/>
              <a:t>Linares</a:t>
            </a:r>
            <a:r>
              <a:rPr lang="cs-CZ" sz="1000" dirty="0" smtClean="0"/>
              <a:t>. </a:t>
            </a:r>
            <a:r>
              <a:rPr lang="cs-CZ" sz="1000" i="1" dirty="0" smtClean="0"/>
              <a:t>http://commons.wikimedia.org</a:t>
            </a:r>
            <a:r>
              <a:rPr lang="cs-CZ" sz="1000" dirty="0" smtClean="0"/>
              <a:t> [online]. [cit. 24.11.2013]. </a:t>
            </a:r>
            <a:r>
              <a:rPr lang="cs-CZ" sz="1000" dirty="0" smtClean="0">
                <a:effectLst/>
              </a:rPr>
              <a:t>Dostupný</a:t>
            </a:r>
            <a:r>
              <a:rPr lang="cs-CZ" sz="1000" dirty="0" smtClean="0"/>
              <a:t> na WWW: http://en.wikipedia.org/wiki/File:LaPochotaChiapa1.jpg </a:t>
            </a:r>
          </a:p>
          <a:p>
            <a:pPr marL="0" indent="0">
              <a:buNone/>
            </a:pPr>
            <a:r>
              <a:rPr lang="en-US" sz="1000" dirty="0" smtClean="0"/>
              <a:t>[</a:t>
            </a:r>
            <a:r>
              <a:rPr lang="cs-CZ" sz="1000" dirty="0" smtClean="0"/>
              <a:t>7</a:t>
            </a:r>
            <a:r>
              <a:rPr lang="en-US" sz="1000" dirty="0" smtClean="0"/>
              <a:t>]</a:t>
            </a:r>
            <a:r>
              <a:rPr lang="cs-CZ" sz="1000" dirty="0" smtClean="0"/>
              <a:t> KESS, David Adam. </a:t>
            </a:r>
            <a:r>
              <a:rPr lang="cs-CZ" sz="1000" i="1" dirty="0" smtClean="0"/>
              <a:t>http://commons.wikimedia.org</a:t>
            </a:r>
            <a:r>
              <a:rPr lang="cs-CZ" sz="1000" dirty="0" smtClean="0"/>
              <a:t> [online]. [cit. 24.11.2013]. </a:t>
            </a:r>
            <a:r>
              <a:rPr lang="cs-CZ" sz="1000" u="sng" dirty="0" smtClean="0">
                <a:effectLst/>
                <a:hlinkClick r:id="rId6" tooltip="Click to Continue &gt; by SelectionLinks"/>
              </a:rPr>
              <a:t>Dostupný</a:t>
            </a:r>
            <a:r>
              <a:rPr lang="cs-CZ" sz="1000" dirty="0" smtClean="0"/>
              <a:t> na WWW: </a:t>
            </a:r>
            <a:r>
              <a:rPr lang="cs-CZ" sz="1000" dirty="0" smtClean="0">
                <a:hlinkClick r:id="rId7"/>
              </a:rPr>
              <a:t>http://commons.wikimedia.org/wiki/File:Iguana_on_the_beach_at_the_Charles_Darwin_Research_Station_photo_by_Alvaro_Sevilla_Design.JPG</a:t>
            </a:r>
            <a:endParaRPr lang="cs-CZ" sz="1000" dirty="0" smtClean="0"/>
          </a:p>
          <a:p>
            <a:pPr marL="0" indent="0">
              <a:buNone/>
            </a:pPr>
            <a:r>
              <a:rPr lang="en-US" sz="1000" dirty="0" smtClean="0"/>
              <a:t>[</a:t>
            </a:r>
            <a:r>
              <a:rPr lang="cs-CZ" sz="1000" dirty="0" smtClean="0"/>
              <a:t>8</a:t>
            </a:r>
            <a:r>
              <a:rPr lang="en-US" sz="1000" dirty="0" smtClean="0"/>
              <a:t>] Commons </a:t>
            </a:r>
            <a:r>
              <a:rPr lang="en-US" sz="1000" dirty="0" err="1" smtClean="0"/>
              <a:t>wikimedia</a:t>
            </a:r>
            <a:r>
              <a:rPr lang="en-US" sz="1000" dirty="0" smtClean="0"/>
              <a:t>. [online]. [cit. 2013-</a:t>
            </a:r>
            <a:r>
              <a:rPr lang="cs-CZ" sz="1000" dirty="0" smtClean="0"/>
              <a:t>11</a:t>
            </a:r>
            <a:r>
              <a:rPr lang="en-US" sz="1000" dirty="0" smtClean="0"/>
              <a:t>-</a:t>
            </a:r>
            <a:r>
              <a:rPr lang="cs-CZ" sz="1000" dirty="0" smtClean="0"/>
              <a:t>24</a:t>
            </a:r>
            <a:r>
              <a:rPr lang="en-US" sz="1000" dirty="0" smtClean="0"/>
              <a:t>]. </a:t>
            </a:r>
            <a:r>
              <a:rPr lang="en-US" sz="1000" dirty="0" err="1" smtClean="0"/>
              <a:t>Dostupné</a:t>
            </a:r>
            <a:r>
              <a:rPr lang="en-US" sz="1000" dirty="0" smtClean="0"/>
              <a:t> z:</a:t>
            </a:r>
            <a:endParaRPr lang="cs-CZ" sz="1000" dirty="0" smtClean="0">
              <a:hlinkClick r:id="rId2"/>
            </a:endParaRPr>
          </a:p>
          <a:p>
            <a:pPr marL="0" indent="0">
              <a:buNone/>
            </a:pPr>
            <a:r>
              <a:rPr lang="en-US" sz="1000" dirty="0" smtClean="0">
                <a:hlinkClick r:id="rId8"/>
              </a:rPr>
              <a:t>http://commons.wikimedia.org/wiki/File:Galapagos-satellite-2002.jpg</a:t>
            </a:r>
            <a:endParaRPr lang="cs-CZ" sz="1000" dirty="0" smtClean="0"/>
          </a:p>
          <a:p>
            <a:pPr marL="0" indent="0">
              <a:buNone/>
            </a:pPr>
            <a:r>
              <a:rPr lang="en-US" sz="1000" dirty="0" smtClean="0"/>
              <a:t>[</a:t>
            </a:r>
            <a:r>
              <a:rPr lang="cs-CZ" sz="1000" dirty="0"/>
              <a:t>9</a:t>
            </a:r>
            <a:r>
              <a:rPr lang="en-US" sz="1000" dirty="0" smtClean="0"/>
              <a:t>] Commons </a:t>
            </a:r>
            <a:r>
              <a:rPr lang="en-US" sz="1000" dirty="0" err="1" smtClean="0"/>
              <a:t>wikimedia</a:t>
            </a:r>
            <a:r>
              <a:rPr lang="en-US" sz="1000" dirty="0" smtClean="0"/>
              <a:t>. [online]. [cit. 2013-</a:t>
            </a:r>
            <a:r>
              <a:rPr lang="cs-CZ" sz="1000" dirty="0" smtClean="0"/>
              <a:t>11</a:t>
            </a:r>
            <a:r>
              <a:rPr lang="en-US" sz="1000" dirty="0" smtClean="0"/>
              <a:t>-</a:t>
            </a:r>
            <a:r>
              <a:rPr lang="cs-CZ" sz="1000" dirty="0" smtClean="0"/>
              <a:t>24</a:t>
            </a:r>
            <a:r>
              <a:rPr lang="en-US" sz="1000" dirty="0" smtClean="0"/>
              <a:t>]. </a:t>
            </a:r>
            <a:r>
              <a:rPr lang="en-US" sz="1000" dirty="0" err="1" smtClean="0"/>
              <a:t>Dostupné</a:t>
            </a:r>
            <a:r>
              <a:rPr lang="en-US" sz="1000" dirty="0" smtClean="0"/>
              <a:t> z:</a:t>
            </a:r>
            <a:endParaRPr lang="cs-CZ" sz="1000" dirty="0" smtClean="0">
              <a:hlinkClick r:id="rId9"/>
            </a:endParaRPr>
          </a:p>
          <a:p>
            <a:pPr marL="0" indent="0">
              <a:buNone/>
            </a:pPr>
            <a:r>
              <a:rPr lang="en-US" sz="1000" dirty="0" smtClean="0">
                <a:hlinkClick r:id="rId9"/>
              </a:rPr>
              <a:t>http://cs.wikipedia.org/wiki/Soubor:Cotopaxi_Volcano_dem.jpg</a:t>
            </a:r>
            <a:endParaRPr lang="cs-CZ" sz="1000" dirty="0" smtClean="0"/>
          </a:p>
          <a:p>
            <a:pPr marL="0" indent="0">
              <a:buNone/>
            </a:pPr>
            <a:r>
              <a:rPr lang="en-US" sz="1000" dirty="0" smtClean="0"/>
              <a:t>[</a:t>
            </a:r>
            <a:r>
              <a:rPr lang="cs-CZ" sz="1000" dirty="0" smtClean="0"/>
              <a:t>10</a:t>
            </a:r>
            <a:r>
              <a:rPr lang="en-US" sz="1000" dirty="0" smtClean="0"/>
              <a:t>] Commons </a:t>
            </a:r>
            <a:r>
              <a:rPr lang="en-US" sz="1000" dirty="0" err="1" smtClean="0"/>
              <a:t>wikimedia</a:t>
            </a:r>
            <a:r>
              <a:rPr lang="en-US" sz="1000" dirty="0" smtClean="0"/>
              <a:t>. [online]. [cit. 2013-</a:t>
            </a:r>
            <a:r>
              <a:rPr lang="cs-CZ" sz="1000" dirty="0" smtClean="0"/>
              <a:t>11</a:t>
            </a:r>
            <a:r>
              <a:rPr lang="en-US" sz="1000" dirty="0" smtClean="0"/>
              <a:t>-</a:t>
            </a:r>
            <a:r>
              <a:rPr lang="cs-CZ" sz="1000" dirty="0" smtClean="0"/>
              <a:t>24</a:t>
            </a:r>
            <a:r>
              <a:rPr lang="en-US" sz="1000" dirty="0" smtClean="0"/>
              <a:t>]. </a:t>
            </a:r>
            <a:r>
              <a:rPr lang="en-US" sz="1000" dirty="0" err="1" smtClean="0"/>
              <a:t>Dostupné</a:t>
            </a:r>
            <a:r>
              <a:rPr lang="en-US" sz="1000" dirty="0" smtClean="0"/>
              <a:t> z:</a:t>
            </a:r>
            <a:endParaRPr lang="cs-CZ" sz="1000" dirty="0" smtClean="0">
              <a:hlinkClick r:id="rId9"/>
            </a:endParaRPr>
          </a:p>
          <a:p>
            <a:pPr marL="0" indent="0">
              <a:buNone/>
            </a:pPr>
            <a:r>
              <a:rPr lang="cs-CZ" sz="1000" dirty="0" smtClean="0">
                <a:hlinkClick r:id="rId10"/>
              </a:rPr>
              <a:t>http://cs.wikipedia.org/wiki/Soubor:Cotopaxi.JPG</a:t>
            </a:r>
            <a:endParaRPr lang="cs-CZ" sz="1000" dirty="0" smtClean="0"/>
          </a:p>
          <a:p>
            <a:pPr marL="0" indent="0">
              <a:buNone/>
            </a:pPr>
            <a:r>
              <a:rPr lang="en-US" sz="1000" dirty="0" smtClean="0"/>
              <a:t>[</a:t>
            </a:r>
            <a:r>
              <a:rPr lang="cs-CZ" sz="1000" dirty="0" smtClean="0"/>
              <a:t>11</a:t>
            </a:r>
            <a:r>
              <a:rPr lang="en-US" sz="1000" dirty="0" smtClean="0"/>
              <a:t>] Commons </a:t>
            </a:r>
            <a:r>
              <a:rPr lang="en-US" sz="1000" dirty="0" err="1" smtClean="0"/>
              <a:t>wikimedia</a:t>
            </a:r>
            <a:r>
              <a:rPr lang="en-US" sz="1000" dirty="0" smtClean="0"/>
              <a:t>. [online]. [cit. 2013-</a:t>
            </a:r>
            <a:r>
              <a:rPr lang="cs-CZ" sz="1000" dirty="0" smtClean="0"/>
              <a:t>11</a:t>
            </a:r>
            <a:r>
              <a:rPr lang="en-US" sz="1000" dirty="0" smtClean="0"/>
              <a:t>-</a:t>
            </a:r>
            <a:r>
              <a:rPr lang="cs-CZ" sz="1000" dirty="0" smtClean="0"/>
              <a:t>24</a:t>
            </a:r>
            <a:r>
              <a:rPr lang="en-US" sz="1000" dirty="0" smtClean="0"/>
              <a:t>]. </a:t>
            </a:r>
            <a:r>
              <a:rPr lang="en-US" sz="1000" dirty="0" err="1" smtClean="0"/>
              <a:t>Dostupné</a:t>
            </a:r>
            <a:r>
              <a:rPr lang="en-US" sz="1000" dirty="0" smtClean="0"/>
              <a:t> z:</a:t>
            </a:r>
            <a:endParaRPr lang="cs-CZ" sz="1000" dirty="0" smtClean="0">
              <a:hlinkClick r:id="rId9"/>
            </a:endParaRPr>
          </a:p>
          <a:p>
            <a:pPr marL="0" indent="0">
              <a:buNone/>
            </a:pPr>
            <a:r>
              <a:rPr lang="en-US" sz="1000" dirty="0" smtClean="0">
                <a:hlinkClick r:id="rId11"/>
              </a:rPr>
              <a:t>http://commons.wikimedia.org/wiki/File:SatTiticacaSee-boundary.jpg</a:t>
            </a:r>
            <a:endParaRPr lang="cs-CZ" sz="1000" dirty="0" smtClean="0"/>
          </a:p>
          <a:p>
            <a:pPr marL="0" indent="0">
              <a:buNone/>
            </a:pPr>
            <a:r>
              <a:rPr lang="en-US" sz="1000" dirty="0"/>
              <a:t>[</a:t>
            </a:r>
            <a:r>
              <a:rPr lang="cs-CZ" sz="1000" dirty="0" smtClean="0"/>
              <a:t>12</a:t>
            </a:r>
            <a:r>
              <a:rPr lang="en-US" sz="1000" dirty="0" smtClean="0"/>
              <a:t>] </a:t>
            </a:r>
            <a:r>
              <a:rPr lang="en-US" sz="1000" dirty="0"/>
              <a:t>Commons </a:t>
            </a:r>
            <a:r>
              <a:rPr lang="en-US" sz="1000" dirty="0" err="1"/>
              <a:t>wikimedia</a:t>
            </a:r>
            <a:r>
              <a:rPr lang="en-US" sz="1000" dirty="0"/>
              <a:t>. [online]. [cit. 2013-</a:t>
            </a:r>
            <a:r>
              <a:rPr lang="cs-CZ" sz="1000" dirty="0"/>
              <a:t>11</a:t>
            </a:r>
            <a:r>
              <a:rPr lang="en-US" sz="1000" dirty="0"/>
              <a:t>-</a:t>
            </a:r>
            <a:r>
              <a:rPr lang="cs-CZ" sz="1000" dirty="0"/>
              <a:t>24</a:t>
            </a:r>
            <a:r>
              <a:rPr lang="en-US" sz="1000" dirty="0"/>
              <a:t>]. </a:t>
            </a:r>
            <a:r>
              <a:rPr lang="en-US" sz="1000" dirty="0" err="1"/>
              <a:t>Dostupné</a:t>
            </a:r>
            <a:r>
              <a:rPr lang="en-US" sz="1000" dirty="0"/>
              <a:t> z:</a:t>
            </a:r>
            <a:endParaRPr lang="cs-CZ" sz="1000" dirty="0">
              <a:hlinkClick r:id="rId9"/>
            </a:endParaRPr>
          </a:p>
          <a:p>
            <a:pPr marL="0" indent="0">
              <a:buNone/>
            </a:pPr>
            <a:r>
              <a:rPr lang="en-US" sz="1000" dirty="0" smtClean="0">
                <a:hlinkClick r:id="rId12"/>
              </a:rPr>
              <a:t>http</a:t>
            </a:r>
            <a:r>
              <a:rPr lang="en-US" sz="1000" dirty="0">
                <a:hlinkClick r:id="rId12"/>
              </a:rPr>
              <a:t>://</a:t>
            </a:r>
            <a:r>
              <a:rPr lang="en-US" sz="1000" dirty="0" smtClean="0">
                <a:hlinkClick r:id="rId12"/>
              </a:rPr>
              <a:t>cs.wikipedia.org/wiki/Soubor:Manatee_photo.jpg</a:t>
            </a:r>
            <a:endParaRPr lang="cs-CZ" sz="1000" dirty="0" smtClean="0"/>
          </a:p>
          <a:p>
            <a:pPr marL="0" indent="0">
              <a:buNone/>
            </a:pPr>
            <a:r>
              <a:rPr lang="en-US" sz="1000" dirty="0"/>
              <a:t>[</a:t>
            </a:r>
            <a:r>
              <a:rPr lang="cs-CZ" sz="1000" dirty="0" smtClean="0"/>
              <a:t>13</a:t>
            </a:r>
            <a:r>
              <a:rPr lang="en-US" sz="1000" dirty="0" smtClean="0"/>
              <a:t>] </a:t>
            </a:r>
            <a:r>
              <a:rPr lang="en-US" sz="1000" dirty="0"/>
              <a:t>Commons </a:t>
            </a:r>
            <a:r>
              <a:rPr lang="en-US" sz="1000" dirty="0" err="1"/>
              <a:t>wikimedia</a:t>
            </a:r>
            <a:r>
              <a:rPr lang="en-US" sz="1000" dirty="0"/>
              <a:t>. [online]. [cit. 2013-</a:t>
            </a:r>
            <a:r>
              <a:rPr lang="cs-CZ" sz="1000" dirty="0"/>
              <a:t>11</a:t>
            </a:r>
            <a:r>
              <a:rPr lang="en-US" sz="1000" dirty="0"/>
              <a:t>-</a:t>
            </a:r>
            <a:r>
              <a:rPr lang="cs-CZ" sz="1000" dirty="0"/>
              <a:t>24</a:t>
            </a:r>
            <a:r>
              <a:rPr lang="en-US" sz="1000" dirty="0"/>
              <a:t>]. </a:t>
            </a:r>
            <a:r>
              <a:rPr lang="en-US" sz="1000" dirty="0" err="1"/>
              <a:t>Dostupné</a:t>
            </a:r>
            <a:r>
              <a:rPr lang="en-US" sz="1000" dirty="0"/>
              <a:t> z:</a:t>
            </a:r>
            <a:endParaRPr lang="cs-CZ" sz="1000" dirty="0">
              <a:hlinkClick r:id="rId9"/>
            </a:endParaRPr>
          </a:p>
          <a:p>
            <a:pPr marL="0" indent="0">
              <a:buNone/>
            </a:pPr>
            <a:r>
              <a:rPr lang="en-US" sz="1000" dirty="0" smtClean="0">
                <a:hlinkClick r:id="rId13"/>
              </a:rPr>
              <a:t>http</a:t>
            </a:r>
            <a:r>
              <a:rPr lang="en-US" sz="1000" dirty="0">
                <a:hlinkClick r:id="rId13"/>
              </a:rPr>
              <a:t>://</a:t>
            </a:r>
            <a:r>
              <a:rPr lang="en-US" sz="1000" dirty="0" smtClean="0">
                <a:hlinkClick r:id="rId13"/>
              </a:rPr>
              <a:t>en.wikipedia.org/wiki/File:NEO_lake_jau_big.jpg</a:t>
            </a:r>
            <a:endParaRPr lang="cs-CZ" sz="1000" dirty="0" smtClean="0"/>
          </a:p>
          <a:p>
            <a:pPr marL="0" indent="0">
              <a:buNone/>
            </a:pPr>
            <a:r>
              <a:rPr lang="en-US" sz="1000" dirty="0"/>
              <a:t>[</a:t>
            </a:r>
            <a:r>
              <a:rPr lang="cs-CZ" sz="1000" dirty="0" smtClean="0"/>
              <a:t>14</a:t>
            </a:r>
            <a:r>
              <a:rPr lang="en-US" sz="1000" dirty="0" smtClean="0"/>
              <a:t>] </a:t>
            </a:r>
            <a:r>
              <a:rPr lang="es-ES" sz="1000" dirty="0" smtClean="0"/>
              <a:t>YO</a:t>
            </a:r>
            <a:r>
              <a:rPr lang="es-ES" sz="1000" dirty="0"/>
              <a:t>, </a:t>
            </a:r>
            <a:r>
              <a:rPr lang="es-ES" sz="1000" dirty="0" smtClean="0"/>
              <a:t>Alicia. </a:t>
            </a:r>
            <a:r>
              <a:rPr lang="es-ES" sz="1000" i="1" dirty="0"/>
              <a:t>http://cs.wikipedia.org</a:t>
            </a:r>
            <a:r>
              <a:rPr lang="es-ES" sz="1000" dirty="0"/>
              <a:t> [</a:t>
            </a:r>
            <a:r>
              <a:rPr lang="es-ES" sz="1000" u="sng" dirty="0">
                <a:hlinkClick r:id="rId6" tooltip="Click to Continue &gt; by SelectionLinks"/>
              </a:rPr>
              <a:t>online</a:t>
            </a:r>
            <a:r>
              <a:rPr lang="es-ES" sz="1000" dirty="0"/>
              <a:t>]. [cit. 26.11.2013]. Dostupný na WWW: http://cs.wikipedia.org/wiki/Soubor:Pantanal,_south-central_South_America_5170.jpg </a:t>
            </a:r>
            <a:endParaRPr lang="cs-CZ" sz="1000" dirty="0" smtClean="0"/>
          </a:p>
          <a:p>
            <a:pPr marL="0" indent="0">
              <a:buNone/>
            </a:pPr>
            <a:r>
              <a:rPr lang="en-US" sz="1000" dirty="0"/>
              <a:t>[</a:t>
            </a:r>
            <a:r>
              <a:rPr lang="cs-CZ" sz="1000" dirty="0" smtClean="0"/>
              <a:t>15</a:t>
            </a:r>
            <a:r>
              <a:rPr lang="en-US" sz="1000" dirty="0" smtClean="0"/>
              <a:t>] </a:t>
            </a:r>
            <a:r>
              <a:rPr lang="en-US" sz="1000" dirty="0"/>
              <a:t>Commons </a:t>
            </a:r>
            <a:r>
              <a:rPr lang="en-US" sz="1000" dirty="0" err="1"/>
              <a:t>wikimedia</a:t>
            </a:r>
            <a:r>
              <a:rPr lang="en-US" sz="1000" dirty="0"/>
              <a:t>. [online]. [cit. 2013-</a:t>
            </a:r>
            <a:r>
              <a:rPr lang="cs-CZ" sz="1000" dirty="0"/>
              <a:t>11</a:t>
            </a:r>
            <a:r>
              <a:rPr lang="en-US" sz="1000" dirty="0"/>
              <a:t>-</a:t>
            </a:r>
            <a:r>
              <a:rPr lang="cs-CZ" sz="1000" dirty="0"/>
              <a:t>24</a:t>
            </a:r>
            <a:r>
              <a:rPr lang="en-US" sz="1000" dirty="0"/>
              <a:t>]. </a:t>
            </a:r>
            <a:r>
              <a:rPr lang="en-US" sz="1000" dirty="0" err="1"/>
              <a:t>Dostupné</a:t>
            </a:r>
            <a:r>
              <a:rPr lang="en-US" sz="1000" dirty="0"/>
              <a:t> z:</a:t>
            </a:r>
            <a:endParaRPr lang="cs-CZ" sz="1000" dirty="0">
              <a:hlinkClick r:id="rId9"/>
            </a:endParaRPr>
          </a:p>
          <a:p>
            <a:pPr marL="0" indent="0">
              <a:buNone/>
            </a:pPr>
            <a:r>
              <a:rPr lang="en-US" sz="1000" dirty="0" smtClean="0">
                <a:hlinkClick r:id="rId14"/>
              </a:rPr>
              <a:t>http</a:t>
            </a:r>
            <a:r>
              <a:rPr lang="en-US" sz="1000" dirty="0">
                <a:hlinkClick r:id="rId14"/>
              </a:rPr>
              <a:t>://</a:t>
            </a:r>
            <a:r>
              <a:rPr lang="en-US" sz="1000" dirty="0" smtClean="0">
                <a:hlinkClick r:id="rId14"/>
              </a:rPr>
              <a:t>cs.wikipedia.org/wiki/Soubor:Pantanal_55.76W_15.40S.jpg</a:t>
            </a:r>
            <a:endParaRPr lang="cs-CZ" sz="1000" dirty="0" smtClean="0"/>
          </a:p>
          <a:p>
            <a:pPr marL="0" indent="0">
              <a:buNone/>
            </a:pPr>
            <a:r>
              <a:rPr lang="en-US" sz="1000" dirty="0" smtClean="0"/>
              <a:t>[</a:t>
            </a:r>
            <a:r>
              <a:rPr lang="cs-CZ" sz="1000" dirty="0" smtClean="0"/>
              <a:t>16</a:t>
            </a:r>
            <a:r>
              <a:rPr lang="en-US" sz="1000" dirty="0" smtClean="0"/>
              <a:t>] </a:t>
            </a:r>
            <a:r>
              <a:rPr lang="cs-CZ" sz="1000" dirty="0" smtClean="0"/>
              <a:t>MANNNNNHEIM</a:t>
            </a:r>
            <a:r>
              <a:rPr lang="cs-CZ" sz="1000" dirty="0"/>
              <a:t>, Reinhard Jahn. </a:t>
            </a:r>
            <a:r>
              <a:rPr lang="cs-CZ" sz="1000" i="1" dirty="0"/>
              <a:t>http://cs.wikipedia.org</a:t>
            </a:r>
            <a:r>
              <a:rPr lang="cs-CZ" sz="1000" dirty="0"/>
              <a:t> [</a:t>
            </a:r>
            <a:r>
              <a:rPr lang="cs-CZ" sz="1000" u="sng" dirty="0">
                <a:hlinkClick r:id="rId6" tooltip="Click to Continue &gt; by SelectionLinks"/>
              </a:rPr>
              <a:t>online</a:t>
            </a:r>
            <a:r>
              <a:rPr lang="cs-CZ" sz="1000" dirty="0"/>
              <a:t>]. [cit. 26.11.2013]. Dostupný na WWW: http://cs.wikipedia.org/wiki/Soubor:Iguacu-004.jpg </a:t>
            </a:r>
            <a:endParaRPr lang="cs-CZ" sz="1000" dirty="0" smtClean="0"/>
          </a:p>
          <a:p>
            <a:pPr marL="0" indent="0">
              <a:buNone/>
            </a:pPr>
            <a:r>
              <a:rPr lang="en-US" sz="1000" dirty="0"/>
              <a:t>[</a:t>
            </a:r>
            <a:r>
              <a:rPr lang="cs-CZ" sz="1000" dirty="0" smtClean="0"/>
              <a:t>17</a:t>
            </a:r>
            <a:r>
              <a:rPr lang="en-US" sz="1000" dirty="0" smtClean="0"/>
              <a:t>] </a:t>
            </a:r>
            <a:r>
              <a:rPr lang="en-US" sz="1000" dirty="0"/>
              <a:t>Commons </a:t>
            </a:r>
            <a:r>
              <a:rPr lang="en-US" sz="1000" dirty="0" err="1"/>
              <a:t>wikimedia</a:t>
            </a:r>
            <a:r>
              <a:rPr lang="en-US" sz="1000" dirty="0"/>
              <a:t>. [online]. [cit. 2013-</a:t>
            </a:r>
            <a:r>
              <a:rPr lang="cs-CZ" sz="1000" dirty="0"/>
              <a:t>11</a:t>
            </a:r>
            <a:r>
              <a:rPr lang="en-US" sz="1000" dirty="0"/>
              <a:t>-</a:t>
            </a:r>
            <a:r>
              <a:rPr lang="cs-CZ" sz="1000" dirty="0"/>
              <a:t>24</a:t>
            </a:r>
            <a:r>
              <a:rPr lang="en-US" sz="1000" dirty="0"/>
              <a:t>]. </a:t>
            </a:r>
            <a:r>
              <a:rPr lang="en-US" sz="1000" dirty="0" err="1"/>
              <a:t>Dostupné</a:t>
            </a:r>
            <a:r>
              <a:rPr lang="en-US" sz="1000" dirty="0"/>
              <a:t> z:</a:t>
            </a:r>
            <a:endParaRPr lang="cs-CZ" sz="1000" dirty="0">
              <a:hlinkClick r:id="rId9"/>
            </a:endParaRPr>
          </a:p>
          <a:p>
            <a:pPr marL="0" indent="0">
              <a:buNone/>
            </a:pPr>
            <a:r>
              <a:rPr lang="cs-CZ" sz="1000" dirty="0" smtClean="0">
                <a:hlinkClick r:id="rId15"/>
              </a:rPr>
              <a:t>http</a:t>
            </a:r>
            <a:r>
              <a:rPr lang="cs-CZ" sz="1000" dirty="0">
                <a:hlinkClick r:id="rId15"/>
              </a:rPr>
              <a:t>://</a:t>
            </a:r>
            <a:r>
              <a:rPr lang="cs-CZ" sz="1000" dirty="0" smtClean="0">
                <a:hlinkClick r:id="rId15"/>
              </a:rPr>
              <a:t>commons.wikimedia.org/wiki/File:Perito_moreno_argentini%C3%AB.JPEG</a:t>
            </a:r>
            <a:endParaRPr lang="cs-CZ" sz="1000" dirty="0" smtClean="0"/>
          </a:p>
          <a:p>
            <a:pPr marL="0" indent="0">
              <a:buNone/>
            </a:pPr>
            <a:r>
              <a:rPr lang="cs-CZ" sz="1000" dirty="0"/>
              <a:t>NEUBERT, </a:t>
            </a:r>
            <a:r>
              <a:rPr lang="cs-CZ" sz="1000" dirty="0" err="1"/>
              <a:t>Hanns</a:t>
            </a:r>
            <a:r>
              <a:rPr lang="cs-CZ" sz="1000" dirty="0"/>
              <a:t>-Joachim a Winfried MAASS. </a:t>
            </a:r>
            <a:r>
              <a:rPr lang="cs-CZ" sz="1000" i="1" dirty="0"/>
              <a:t>100 nejkrásnějších národních parků světa: cesta pěti kontinenty</a:t>
            </a:r>
            <a:r>
              <a:rPr lang="cs-CZ" sz="1000" dirty="0"/>
              <a:t>. 1. vyd. Čestlice: </a:t>
            </a:r>
            <a:r>
              <a:rPr lang="cs-CZ" sz="1000" dirty="0" err="1"/>
              <a:t>Rebo</a:t>
            </a:r>
            <a:r>
              <a:rPr lang="cs-CZ" sz="1000" dirty="0"/>
              <a:t>, 2004, 208 s. ISBN 80-723-4367-X. </a:t>
            </a:r>
            <a:endParaRPr lang="cs-CZ" sz="1000" dirty="0" smtClean="0"/>
          </a:p>
          <a:p>
            <a:pPr marL="0" indent="0">
              <a:buNone/>
            </a:pPr>
            <a:r>
              <a:rPr lang="cs-CZ" sz="1000" i="1" dirty="0"/>
              <a:t>Zeměpis cestovního ruchu: učebnice pro hotelové a jiné střední školy : příručka průvodce cestovního ruchu</a:t>
            </a:r>
            <a:r>
              <a:rPr lang="cs-CZ" sz="1000" dirty="0"/>
              <a:t>. 1. vyd.- dotisk. Praha: Nakladatelství České geografické společnosti, 2001, 99 s. ISBN 80-860-3439-9. </a:t>
            </a:r>
          </a:p>
        </p:txBody>
      </p:sp>
    </p:spTree>
    <p:extLst>
      <p:ext uri="{BB962C8B-B14F-4D97-AF65-F5344CB8AC3E}">
        <p14:creationId xmlns:p14="http://schemas.microsoft.com/office/powerpoint/2010/main" val="241132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830494"/>
              </p:ext>
            </p:extLst>
          </p:nvPr>
        </p:nvGraphicFramePr>
        <p:xfrm>
          <a:off x="0" y="1710945"/>
          <a:ext cx="9119725" cy="5551535"/>
        </p:xfrm>
        <a:graphic>
          <a:graphicData uri="http://schemas.openxmlformats.org/drawingml/2006/table">
            <a:tbl>
              <a:tblPr firstRow="1" firstCol="1" bandRow="1">
                <a:tableStyleId>{327F97BB-C833-4FB7-BDE5-3F7075034690}</a:tableStyleId>
              </a:tblPr>
              <a:tblGrid>
                <a:gridCol w="3275856"/>
                <a:gridCol w="5843869"/>
              </a:tblGrid>
              <a:tr h="11100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NÁZEV ŠKOLY: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Gymnázium Fr. Živného, Bohumín, </a:t>
                      </a:r>
                      <a:endParaRPr lang="cs-CZ" sz="2400" dirty="0" smtClean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Jana </a:t>
                      </a:r>
                      <a:r>
                        <a:rPr lang="cs-CZ" sz="2400" dirty="0">
                          <a:effectLst/>
                        </a:rPr>
                        <a:t>Palacha 794, příspěvková organizace</a:t>
                      </a:r>
                      <a:endParaRPr lang="cs-CZ" sz="2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VZDĚLÁVACÍ OBOR: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Zeměpis pro 1. ročník</a:t>
                      </a:r>
                      <a:r>
                        <a:rPr lang="cs-CZ" sz="2400" baseline="0" dirty="0" smtClean="0">
                          <a:effectLst/>
                        </a:rPr>
                        <a:t> SŠ a odpovídající ročník víceletých gymnázií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TÉMA: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Latinská </a:t>
                      </a:r>
                      <a:r>
                        <a:rPr lang="cs-CZ" sz="2400" dirty="0" smtClean="0">
                          <a:effectLst/>
                        </a:rPr>
                        <a:t>Amerika – Příklady</a:t>
                      </a:r>
                      <a:r>
                        <a:rPr lang="cs-CZ" sz="2400" baseline="0" dirty="0" smtClean="0">
                          <a:effectLst/>
                        </a:rPr>
                        <a:t> turistických cílů (</a:t>
                      </a:r>
                      <a:r>
                        <a:rPr lang="cs-CZ" sz="2400" dirty="0" smtClean="0">
                          <a:effectLst/>
                        </a:rPr>
                        <a:t>přírodní památky UNESCO)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AUTOR: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Mgr. Jana Nováková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DATUM: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smtClean="0">
                          <a:effectLst/>
                        </a:rPr>
                        <a:t>12. </a:t>
                      </a:r>
                      <a:r>
                        <a:rPr lang="cs-CZ" sz="2400" dirty="0" smtClean="0">
                          <a:effectLst/>
                        </a:rPr>
                        <a:t>listopadu </a:t>
                      </a:r>
                      <a:r>
                        <a:rPr lang="cs-CZ" sz="2400" dirty="0">
                          <a:effectLst/>
                        </a:rPr>
                        <a:t>2013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669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NÁZEV A ČÍSLO PROJEKTU: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Učíme se pro život v 21. století CZ.1.07/1.5.00/34.0629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021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OZNAČENÍ VÝUKOVÉHO </a:t>
                      </a:r>
                      <a:r>
                        <a:rPr lang="cs-CZ" sz="2400" dirty="0">
                          <a:effectLst/>
                        </a:rPr>
                        <a:t>MATERIÁLU: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VY_32_INOVACE_ZE.NO.13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" name="Picture 5" descr="C:\Users\Admin\Documents\JANA\DUMY\logo dumy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4" y="0"/>
            <a:ext cx="9119725" cy="1618908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307002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b="1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11256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cs-CZ" sz="3400" dirty="0"/>
              <a:t>Materiál je určen pro </a:t>
            </a:r>
            <a:r>
              <a:rPr lang="cs-CZ" sz="3400" dirty="0" smtClean="0"/>
              <a:t>samostudium žáků ve </a:t>
            </a:r>
            <a:r>
              <a:rPr lang="cs-CZ" sz="3400" dirty="0"/>
              <a:t>škole či doma. Žáci </a:t>
            </a:r>
            <a:r>
              <a:rPr lang="cs-CZ" sz="3400" dirty="0" smtClean="0"/>
              <a:t>si rozšiřují vědomosti o přírodních památkách, které je možné na území Latinské Ameriky navštívit.</a:t>
            </a:r>
          </a:p>
          <a:p>
            <a:pPr marL="0" indent="0">
              <a:buNone/>
            </a:pPr>
            <a:r>
              <a:rPr lang="cs-CZ" sz="3400" b="1" dirty="0" smtClean="0"/>
              <a:t>Převládající </a:t>
            </a:r>
            <a:r>
              <a:rPr lang="cs-CZ" sz="3400" b="1" dirty="0"/>
              <a:t>klíčové kompetence: </a:t>
            </a:r>
            <a:r>
              <a:rPr lang="cs-CZ" sz="3400" dirty="0"/>
              <a:t>kompetence k učení, kompetence k řešení problémů, kompetence sociální a personální.</a:t>
            </a:r>
          </a:p>
          <a:p>
            <a:pPr marL="0" indent="0">
              <a:buNone/>
            </a:pPr>
            <a:r>
              <a:rPr lang="cs-CZ" sz="3400" b="1" smtClean="0"/>
              <a:t>Průřezová </a:t>
            </a:r>
            <a:r>
              <a:rPr lang="cs-CZ" sz="3400" b="1" dirty="0"/>
              <a:t>témata:</a:t>
            </a:r>
            <a:r>
              <a:rPr lang="cs-CZ" sz="3400" dirty="0"/>
              <a:t> osobnostní a sociální výchova, výchova k myšlení v evropských a globálních </a:t>
            </a:r>
            <a:r>
              <a:rPr lang="cs-CZ" sz="3400" dirty="0" smtClean="0"/>
              <a:t>souvislostech (globalizační a rozvojové procesy), </a:t>
            </a:r>
            <a:r>
              <a:rPr lang="cs-CZ" sz="3400" dirty="0"/>
              <a:t>multikulturní </a:t>
            </a:r>
            <a:r>
              <a:rPr lang="cs-CZ" sz="3400" dirty="0" smtClean="0"/>
              <a:t>výchova</a:t>
            </a:r>
            <a:r>
              <a:rPr lang="cs-CZ" sz="3400" dirty="0"/>
              <a:t>.</a:t>
            </a:r>
          </a:p>
          <a:p>
            <a:pPr marL="0" indent="0">
              <a:buNone/>
            </a:pPr>
            <a:r>
              <a:rPr lang="cs-CZ" sz="3400" b="1" dirty="0"/>
              <a:t>Vazba na ŠVP: </a:t>
            </a:r>
            <a:r>
              <a:rPr lang="cs-CZ" sz="3400" dirty="0"/>
              <a:t>1. ročník čtyřletého studia a </a:t>
            </a:r>
            <a:r>
              <a:rPr lang="cs-CZ" sz="3400" dirty="0" smtClean="0"/>
              <a:t>tomu odpovídající ročník víceletých gymnázií, </a:t>
            </a:r>
            <a:r>
              <a:rPr lang="cs-CZ" sz="3400" dirty="0"/>
              <a:t>učivo regionální geografie Latinské Ameriky.</a:t>
            </a:r>
          </a:p>
          <a:p>
            <a:pPr marL="0" indent="0">
              <a:buNone/>
            </a:pPr>
            <a:r>
              <a:rPr lang="cs-CZ" sz="3400" b="1" dirty="0"/>
              <a:t>Formy výuky: </a:t>
            </a:r>
            <a:r>
              <a:rPr lang="cs-CZ" sz="3400" dirty="0" smtClean="0"/>
              <a:t>Samostatná práce a studium studentů na počítačích připojených k internetu nebo výklad učitele ve spojení s prací žáků na počítači nebo s atlasy, ve kterých vyhledávají další informace.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25341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dirty="0" smtClean="0"/>
              <a:t>Přírodní památky UNESCO</a:t>
            </a:r>
            <a:br>
              <a:rPr lang="cs-CZ" dirty="0" smtClean="0"/>
            </a:br>
            <a:r>
              <a:rPr lang="cs-CZ" dirty="0" smtClean="0"/>
              <a:t> Latinské Ameriky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b="1" dirty="0" smtClean="0">
                <a:hlinkClick r:id="rId2"/>
              </a:rPr>
              <a:t>UNESCO</a:t>
            </a:r>
            <a:r>
              <a:rPr lang="cs-CZ" dirty="0" smtClean="0">
                <a:hlinkClick r:id="rId2"/>
              </a:rPr>
              <a:t> </a:t>
            </a:r>
            <a:r>
              <a:rPr lang="cs-CZ" dirty="0" smtClean="0"/>
              <a:t>= </a:t>
            </a:r>
            <a:r>
              <a:rPr lang="en-US" i="1" dirty="0"/>
              <a:t>United Nations Educational, Scientific and Cultural </a:t>
            </a:r>
            <a:r>
              <a:rPr lang="en-US" i="1" dirty="0" smtClean="0"/>
              <a:t>Organization</a:t>
            </a:r>
            <a:endParaRPr lang="cs-CZ" i="1" dirty="0" smtClean="0"/>
          </a:p>
          <a:p>
            <a:r>
              <a:rPr lang="cs-CZ" dirty="0" smtClean="0"/>
              <a:t>jedna z agentur OSN, která se stará o vědu, kulturu a výchovu (sídlí v Paříži)</a:t>
            </a:r>
          </a:p>
          <a:p>
            <a:r>
              <a:rPr lang="cs-CZ" dirty="0" smtClean="0"/>
              <a:t>světové zvláštnosti, unikáty řadí do dvou kategorií</a:t>
            </a:r>
          </a:p>
          <a:p>
            <a:pPr lvl="1"/>
            <a:r>
              <a:rPr lang="cs-CZ" dirty="0" smtClean="0"/>
              <a:t>přírodní</a:t>
            </a:r>
          </a:p>
          <a:p>
            <a:pPr lvl="1"/>
            <a:r>
              <a:rPr lang="cs-CZ" dirty="0" smtClean="0"/>
              <a:t>kulturní</a:t>
            </a:r>
          </a:p>
          <a:p>
            <a:pPr marL="0" indent="0">
              <a:buNone/>
            </a:pPr>
            <a:r>
              <a:rPr lang="cs-CZ" b="1" dirty="0" smtClean="0"/>
              <a:t>= &gt; Seznam světového přírodní a kulturního dědictví</a:t>
            </a:r>
          </a:p>
        </p:txBody>
      </p:sp>
    </p:spTree>
    <p:extLst>
      <p:ext uri="{BB962C8B-B14F-4D97-AF65-F5344CB8AC3E}">
        <p14:creationId xmlns:p14="http://schemas.microsoft.com/office/powerpoint/2010/main" val="303455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cs-CZ" sz="4000" b="1" dirty="0" smtClean="0"/>
              <a:t>ÚKOLY: </a:t>
            </a:r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3200" dirty="0" smtClean="0"/>
              <a:t>Přírodní památky UNESCO Latinské Ameriky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b="1" dirty="0" smtClean="0"/>
              <a:t>Všechny dále uvedené přírodní památky</a:t>
            </a:r>
          </a:p>
          <a:p>
            <a:r>
              <a:rPr lang="cs-CZ" b="1" dirty="0" smtClean="0"/>
              <a:t>najdete ve školních atlasech nebo na mapových serverech</a:t>
            </a:r>
          </a:p>
          <a:p>
            <a:r>
              <a:rPr lang="cs-CZ" b="1" dirty="0" smtClean="0"/>
              <a:t>na internetu vyhledejte další zajímavé informace</a:t>
            </a:r>
          </a:p>
          <a:p>
            <a:r>
              <a:rPr lang="cs-CZ" b="1" dirty="0" smtClean="0"/>
              <a:t>alespoň u jedné destinace se pokuste zjistit</a:t>
            </a:r>
          </a:p>
          <a:p>
            <a:pPr lvl="1"/>
            <a:r>
              <a:rPr lang="cs-CZ" b="1" dirty="0" smtClean="0"/>
              <a:t>jak by se dalo do daného místa dojet, </a:t>
            </a:r>
          </a:p>
          <a:p>
            <a:pPr lvl="1"/>
            <a:r>
              <a:rPr lang="cs-CZ" b="1" dirty="0" smtClean="0"/>
              <a:t>jaké jsou v místě možnosti ubytování, dopravy </a:t>
            </a:r>
          </a:p>
          <a:p>
            <a:pPr lvl="1"/>
            <a:r>
              <a:rPr lang="cs-CZ" b="1" dirty="0" smtClean="0"/>
              <a:t>kolik dní by bylo zapotřebí k prozkoumání této památky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267770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6336704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dirty="0" smtClean="0"/>
              <a:t>PŘÍRODNÍ PAMÁTKY UNESCO</a:t>
            </a:r>
            <a:endParaRPr lang="cs-CZ" dirty="0"/>
          </a:p>
        </p:txBody>
      </p:sp>
      <p:pic>
        <p:nvPicPr>
          <p:cNvPr id="11" name="Zástupný symbol pro obsah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336" y="1412776"/>
            <a:ext cx="4512144" cy="5245980"/>
          </a:xfrm>
        </p:spPr>
      </p:pic>
      <p:sp>
        <p:nvSpPr>
          <p:cNvPr id="4" name="Zaoblený obdélník 3">
            <a:hlinkClick r:id="rId4" action="ppaction://hlinksldjump"/>
          </p:cNvPr>
          <p:cNvSpPr/>
          <p:nvPr/>
        </p:nvSpPr>
        <p:spPr>
          <a:xfrm>
            <a:off x="323528" y="1412776"/>
            <a:ext cx="3596892" cy="47243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/>
              <a:t>VENEZUELA – </a:t>
            </a:r>
            <a:r>
              <a:rPr lang="cs-CZ" sz="2000" dirty="0" err="1" smtClean="0"/>
              <a:t>Canaima</a:t>
            </a:r>
            <a:endParaRPr lang="cs-CZ" sz="2000" dirty="0"/>
          </a:p>
        </p:txBody>
      </p:sp>
      <p:sp>
        <p:nvSpPr>
          <p:cNvPr id="5" name="Zaoblený obdélník 4">
            <a:hlinkClick r:id="rId5" action="ppaction://hlinksldjump"/>
          </p:cNvPr>
          <p:cNvSpPr/>
          <p:nvPr/>
        </p:nvSpPr>
        <p:spPr>
          <a:xfrm>
            <a:off x="323528" y="2596530"/>
            <a:ext cx="3596892" cy="47243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/>
              <a:t>EKVÁDOR – Galapágy</a:t>
            </a:r>
            <a:endParaRPr lang="cs-CZ" sz="2000" dirty="0"/>
          </a:p>
        </p:txBody>
      </p:sp>
      <p:sp>
        <p:nvSpPr>
          <p:cNvPr id="6" name="Zaoblený obdélník 5">
            <a:hlinkClick r:id="rId6" action="ppaction://hlinksldjump"/>
          </p:cNvPr>
          <p:cNvSpPr/>
          <p:nvPr/>
        </p:nvSpPr>
        <p:spPr>
          <a:xfrm>
            <a:off x="327036" y="1988840"/>
            <a:ext cx="3596892" cy="47243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/>
              <a:t>EKVÁDOR – </a:t>
            </a:r>
            <a:r>
              <a:rPr lang="cs-CZ" sz="2000" dirty="0" err="1" smtClean="0"/>
              <a:t>Cotopaxi</a:t>
            </a:r>
            <a:endParaRPr lang="cs-CZ" sz="2000" dirty="0"/>
          </a:p>
        </p:txBody>
      </p:sp>
      <p:sp>
        <p:nvSpPr>
          <p:cNvPr id="7" name="Zaoblený obdélník 6">
            <a:hlinkClick r:id="rId7" action="ppaction://hlinksldjump"/>
          </p:cNvPr>
          <p:cNvSpPr/>
          <p:nvPr/>
        </p:nvSpPr>
        <p:spPr>
          <a:xfrm>
            <a:off x="323528" y="3820666"/>
            <a:ext cx="3596892" cy="47243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/>
              <a:t>PERU + BOLÍVIE – jezero Titicaca</a:t>
            </a:r>
            <a:endParaRPr lang="cs-CZ" sz="2000" dirty="0"/>
          </a:p>
        </p:txBody>
      </p:sp>
      <p:sp>
        <p:nvSpPr>
          <p:cNvPr id="8" name="Zaoblený obdélník 7">
            <a:hlinkClick r:id="rId8" action="ppaction://hlinksldjump"/>
          </p:cNvPr>
          <p:cNvSpPr/>
          <p:nvPr/>
        </p:nvSpPr>
        <p:spPr>
          <a:xfrm>
            <a:off x="327036" y="3212976"/>
            <a:ext cx="3596892" cy="47243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/>
              <a:t>BRAZÍLIE – </a:t>
            </a:r>
            <a:r>
              <a:rPr lang="cs-CZ" sz="2000" dirty="0" err="1" smtClean="0"/>
              <a:t>Jaú</a:t>
            </a:r>
            <a:endParaRPr lang="cs-CZ" sz="2000" dirty="0"/>
          </a:p>
        </p:txBody>
      </p:sp>
      <p:sp>
        <p:nvSpPr>
          <p:cNvPr id="9" name="Zaoblený obdélník 8">
            <a:hlinkClick r:id="rId9" action="ppaction://hlinksldjump"/>
          </p:cNvPr>
          <p:cNvSpPr/>
          <p:nvPr/>
        </p:nvSpPr>
        <p:spPr>
          <a:xfrm>
            <a:off x="327036" y="5733256"/>
            <a:ext cx="3596892" cy="47243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/>
              <a:t>ARGENTINA – Los </a:t>
            </a:r>
            <a:r>
              <a:rPr lang="cs-CZ" sz="2000" dirty="0" err="1" smtClean="0"/>
              <a:t>Glaciares</a:t>
            </a:r>
            <a:endParaRPr lang="cs-CZ" sz="2000" dirty="0"/>
          </a:p>
        </p:txBody>
      </p:sp>
      <p:sp>
        <p:nvSpPr>
          <p:cNvPr id="10" name="Zaoblený obdélník 9">
            <a:hlinkClick r:id="rId10" action="ppaction://hlinksldjump"/>
          </p:cNvPr>
          <p:cNvSpPr/>
          <p:nvPr/>
        </p:nvSpPr>
        <p:spPr>
          <a:xfrm>
            <a:off x="323528" y="5085184"/>
            <a:ext cx="3596892" cy="47243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/>
              <a:t>BRAZÍLIE + ARGENTINA - </a:t>
            </a:r>
            <a:r>
              <a:rPr lang="cs-CZ" sz="2000" dirty="0" err="1" smtClean="0"/>
              <a:t>Igauçú</a:t>
            </a:r>
            <a:endParaRPr lang="cs-CZ" sz="20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8460432" y="6289400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/>
              <a:t>3</a:t>
            </a:r>
            <a:r>
              <a:rPr lang="en-US" sz="1400" dirty="0" smtClean="0"/>
              <a:t>]</a:t>
            </a:r>
            <a:endParaRPr lang="cs-CZ" sz="1400" dirty="0"/>
          </a:p>
        </p:txBody>
      </p:sp>
      <p:sp>
        <p:nvSpPr>
          <p:cNvPr id="15" name="Šipka doprava 14">
            <a:hlinkClick r:id="rId11" action="ppaction://hlinksldjump"/>
          </p:cNvPr>
          <p:cNvSpPr/>
          <p:nvPr/>
        </p:nvSpPr>
        <p:spPr>
          <a:xfrm>
            <a:off x="6804248" y="116632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ZPĚT NA ÚKOLY</a:t>
            </a:r>
            <a:endParaRPr lang="cs-CZ" dirty="0"/>
          </a:p>
        </p:txBody>
      </p:sp>
      <p:cxnSp>
        <p:nvCxnSpPr>
          <p:cNvPr id="18" name="Přímá spojnice se šipkou 17"/>
          <p:cNvCxnSpPr>
            <a:stCxn id="4" idx="3"/>
          </p:cNvCxnSpPr>
          <p:nvPr/>
        </p:nvCxnSpPr>
        <p:spPr>
          <a:xfrm>
            <a:off x="3920420" y="1648991"/>
            <a:ext cx="3243868" cy="14199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se šipkou 18"/>
          <p:cNvCxnSpPr>
            <a:stCxn id="6" idx="3"/>
          </p:cNvCxnSpPr>
          <p:nvPr/>
        </p:nvCxnSpPr>
        <p:spPr>
          <a:xfrm>
            <a:off x="3923928" y="2225055"/>
            <a:ext cx="2376264" cy="122413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>
            <a:stCxn id="7" idx="3"/>
          </p:cNvCxnSpPr>
          <p:nvPr/>
        </p:nvCxnSpPr>
        <p:spPr>
          <a:xfrm>
            <a:off x="3920420" y="4056881"/>
            <a:ext cx="2955836" cy="23621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se šipkou 20"/>
          <p:cNvCxnSpPr/>
          <p:nvPr/>
        </p:nvCxnSpPr>
        <p:spPr>
          <a:xfrm>
            <a:off x="3900016" y="3449191"/>
            <a:ext cx="3408288" cy="5181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se šipkou 22"/>
          <p:cNvCxnSpPr>
            <a:stCxn id="9" idx="3"/>
          </p:cNvCxnSpPr>
          <p:nvPr/>
        </p:nvCxnSpPr>
        <p:spPr>
          <a:xfrm>
            <a:off x="3923928" y="5969471"/>
            <a:ext cx="2952328" cy="23621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se šipkou 23"/>
          <p:cNvCxnSpPr>
            <a:stCxn id="10" idx="3"/>
          </p:cNvCxnSpPr>
          <p:nvPr/>
        </p:nvCxnSpPr>
        <p:spPr>
          <a:xfrm flipV="1">
            <a:off x="3920420" y="4909542"/>
            <a:ext cx="3747924" cy="41185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Přímá spojnice se šipkou 36"/>
          <p:cNvCxnSpPr>
            <a:stCxn id="5" idx="3"/>
          </p:cNvCxnSpPr>
          <p:nvPr/>
        </p:nvCxnSpPr>
        <p:spPr>
          <a:xfrm>
            <a:off x="3920420" y="2832745"/>
            <a:ext cx="1587684" cy="61644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aoblený obdélník 25">
            <a:hlinkClick r:id="rId12" action="ppaction://hlinksldjump"/>
          </p:cNvPr>
          <p:cNvSpPr/>
          <p:nvPr/>
        </p:nvSpPr>
        <p:spPr>
          <a:xfrm>
            <a:off x="291945" y="4437112"/>
            <a:ext cx="3596892" cy="47243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/>
              <a:t>BRAZÍLIE – </a:t>
            </a:r>
            <a:r>
              <a:rPr lang="cs-CZ" sz="2000" dirty="0" err="1" smtClean="0"/>
              <a:t>Pantanal</a:t>
            </a:r>
            <a:endParaRPr lang="cs-CZ" sz="2000" dirty="0"/>
          </a:p>
        </p:txBody>
      </p:sp>
      <p:cxnSp>
        <p:nvCxnSpPr>
          <p:cNvPr id="27" name="Přímá spojnice se šipkou 26"/>
          <p:cNvCxnSpPr/>
          <p:nvPr/>
        </p:nvCxnSpPr>
        <p:spPr>
          <a:xfrm flipV="1">
            <a:off x="3888837" y="4293096"/>
            <a:ext cx="3563483" cy="57606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aoblený obdélník 21">
            <a:hlinkClick r:id="rId13" action="ppaction://hlinksldjump"/>
          </p:cNvPr>
          <p:cNvSpPr/>
          <p:nvPr/>
        </p:nvSpPr>
        <p:spPr>
          <a:xfrm>
            <a:off x="327036" y="6381328"/>
            <a:ext cx="3596892" cy="414711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dirty="0" smtClean="0"/>
              <a:t>… další zajímavé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57967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Obrázek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096378"/>
            <a:ext cx="2357937" cy="354577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VENEZUELA - CANAIMA</a:t>
            </a:r>
            <a:endParaRPr lang="cs-CZ" dirty="0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504194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cs-CZ" dirty="0" smtClean="0"/>
              <a:t>stolové hory (</a:t>
            </a:r>
            <a:r>
              <a:rPr lang="cs-CZ" dirty="0" err="1" smtClean="0"/>
              <a:t>tepuí</a:t>
            </a:r>
            <a:r>
              <a:rPr lang="cs-CZ" dirty="0" smtClean="0"/>
              <a:t>) z barevného pískovce s vrstvami křemene, 2000 – 2700 m n. m.</a:t>
            </a:r>
          </a:p>
          <a:p>
            <a:r>
              <a:rPr lang="cs-CZ" dirty="0" smtClean="0"/>
              <a:t>z jejichž ostrých hran padají dlouhé vodopády, které odvádí vodu do řeky </a:t>
            </a:r>
            <a:r>
              <a:rPr lang="cs-CZ" dirty="0" err="1" smtClean="0"/>
              <a:t>Caroni</a:t>
            </a:r>
            <a:endParaRPr lang="cs-CZ" dirty="0" smtClean="0"/>
          </a:p>
          <a:p>
            <a:pPr lvl="1"/>
            <a:r>
              <a:rPr lang="cs-CZ" dirty="0" smtClean="0"/>
              <a:t>Salto Angel – nejvyšší vodopád světa (979 m)</a:t>
            </a:r>
          </a:p>
          <a:p>
            <a:r>
              <a:rPr lang="cs-CZ" dirty="0" smtClean="0"/>
              <a:t>500 druhů orchidejí, masožravé rostliny</a:t>
            </a:r>
          </a:p>
          <a:p>
            <a:r>
              <a:rPr lang="cs-CZ" dirty="0" smtClean="0"/>
              <a:t>původní lesy vypáleny obyvateli, dnes už jen podél řek</a:t>
            </a:r>
          </a:p>
          <a:p>
            <a:r>
              <a:rPr lang="cs-CZ" dirty="0" smtClean="0"/>
              <a:t>na vrcholcích hor jen kapradiny, lišejníky, řasy … ale až 3000 – 5000 druhů</a:t>
            </a:r>
          </a:p>
          <a:p>
            <a:r>
              <a:rPr lang="cs-CZ" dirty="0" smtClean="0"/>
              <a:t>špatně dostupné</a:t>
            </a:r>
          </a:p>
          <a:p>
            <a:endParaRPr lang="cs-CZ" dirty="0"/>
          </a:p>
        </p:txBody>
      </p:sp>
      <p:pic>
        <p:nvPicPr>
          <p:cNvPr id="16" name="Zástupný symbol pro obsah 1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558" y="1700721"/>
            <a:ext cx="3072573" cy="2304430"/>
          </a:xfrm>
        </p:spPr>
      </p:pic>
      <p:sp>
        <p:nvSpPr>
          <p:cNvPr id="15" name="Šipka doprava 14">
            <a:hlinkClick r:id="rId4" action="ppaction://hlinksldjump"/>
          </p:cNvPr>
          <p:cNvSpPr/>
          <p:nvPr/>
        </p:nvSpPr>
        <p:spPr>
          <a:xfrm>
            <a:off x="6804248" y="260648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PŘÍRODNÍ PAMÁTKY</a:t>
            </a:r>
            <a:endParaRPr lang="cs-CZ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7439819" y="3645024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[1]</a:t>
            </a:r>
            <a:endParaRPr lang="cs-CZ" sz="1400" dirty="0">
              <a:solidFill>
                <a:schemeClr val="bg1"/>
              </a:solidFill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8460432" y="3143142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[4]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712454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EKV</a:t>
            </a:r>
            <a:r>
              <a:rPr lang="cs-CZ" dirty="0" smtClean="0"/>
              <a:t>ÁDOR - GALAPÁGY</a:t>
            </a:r>
            <a:endParaRPr lang="cs-CZ" dirty="0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504194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cs-CZ" dirty="0" smtClean="0"/>
              <a:t> želví ostrovy, přímo na rovníku, sopečného původu („hot spot“), až 1700 m n. m., 19 ostrovů</a:t>
            </a:r>
          </a:p>
          <a:p>
            <a:r>
              <a:rPr lang="cs-CZ" dirty="0" smtClean="0"/>
              <a:t>vzácné jsou želvy, pěnkavy, leguáni, plameňáci, fregatky, tučňáci</a:t>
            </a:r>
          </a:p>
          <a:p>
            <a:r>
              <a:rPr lang="cs-CZ" dirty="0" smtClean="0"/>
              <a:t>nikdy dravci, kteří by ohrožovali zde žijící živočichy</a:t>
            </a:r>
          </a:p>
          <a:p>
            <a:r>
              <a:rPr lang="cs-CZ" dirty="0" smtClean="0"/>
              <a:t>zřejmě objeveny už v 15. st., oficiálně ale až 1535</a:t>
            </a:r>
          </a:p>
          <a:p>
            <a:r>
              <a:rPr lang="cs-CZ" dirty="0" smtClean="0"/>
              <a:t>1835 – Charles Darwin</a:t>
            </a:r>
          </a:p>
          <a:p>
            <a:r>
              <a:rPr lang="cs-CZ" dirty="0" smtClean="0"/>
              <a:t>zákaz dovozu čerstvých potravin</a:t>
            </a:r>
          </a:p>
        </p:txBody>
      </p:sp>
      <p:sp>
        <p:nvSpPr>
          <p:cNvPr id="15" name="Šipka doprava 14">
            <a:hlinkClick r:id="rId2" action="ppaction://hlinksldjump"/>
          </p:cNvPr>
          <p:cNvSpPr/>
          <p:nvPr/>
        </p:nvSpPr>
        <p:spPr>
          <a:xfrm>
            <a:off x="6804248" y="260648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PŘÍRODNÍ PAMÁTKY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640410"/>
            <a:ext cx="4038600" cy="3028950"/>
          </a:xfr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700808"/>
            <a:ext cx="3360374" cy="2520280"/>
          </a:xfrm>
          <a:prstGeom prst="rect">
            <a:avLst/>
          </a:prstGeom>
        </p:spPr>
      </p:pic>
      <p:sp>
        <p:nvSpPr>
          <p:cNvPr id="11" name="TextovéPole 10"/>
          <p:cNvSpPr txBox="1"/>
          <p:nvPr/>
        </p:nvSpPr>
        <p:spPr>
          <a:xfrm>
            <a:off x="8003382" y="1681063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[</a:t>
            </a:r>
            <a:r>
              <a:rPr lang="cs-CZ" sz="1400" dirty="0" smtClean="0">
                <a:solidFill>
                  <a:schemeClr val="bg1"/>
                </a:solidFill>
              </a:rPr>
              <a:t>7</a:t>
            </a:r>
            <a:r>
              <a:rPr lang="en-US" sz="1400" dirty="0" smtClean="0">
                <a:solidFill>
                  <a:schemeClr val="bg1"/>
                </a:solidFill>
              </a:rPr>
              <a:t>]</a:t>
            </a:r>
            <a:endParaRPr lang="cs-CZ" sz="1400" dirty="0">
              <a:solidFill>
                <a:schemeClr val="bg1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8267911" y="6309320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6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89116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dirty="0" smtClean="0"/>
              <a:t>EKVÁDOR - COTOPAXI</a:t>
            </a:r>
            <a:endParaRPr lang="cs-CZ" dirty="0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42792" cy="504194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cs-CZ" dirty="0" smtClean="0"/>
              <a:t>nejvyšší aktivní sopka na Zemi (5897 m n. m.), téměř symetrická (narušuje vedlejší kužel)</a:t>
            </a:r>
          </a:p>
          <a:p>
            <a:r>
              <a:rPr lang="cs-CZ" dirty="0" smtClean="0"/>
              <a:t>nejméně každých 15 let činná (1877, největší tragédie, uvolnění velkého množství sněhu)</a:t>
            </a:r>
          </a:p>
          <a:p>
            <a:r>
              <a:rPr lang="cs-CZ" dirty="0" smtClean="0"/>
              <a:t>366 m hluboký kráter, na jeho dně vroucí láva – stoupající oblaka páry, kráter má průměr 700 m a vrchol je pokryt sněhem</a:t>
            </a:r>
          </a:p>
          <a:p>
            <a:r>
              <a:rPr lang="cs-CZ" dirty="0" smtClean="0"/>
              <a:t>60 km od Quita</a:t>
            </a:r>
          </a:p>
          <a:p>
            <a:r>
              <a:rPr lang="cs-CZ" dirty="0" smtClean="0"/>
              <a:t>kondoři královští, kolibříci</a:t>
            </a:r>
            <a:endParaRPr lang="cs-CZ" dirty="0"/>
          </a:p>
        </p:txBody>
      </p:sp>
      <p:sp>
        <p:nvSpPr>
          <p:cNvPr id="15" name="Šipka doprava 14">
            <a:hlinkClick r:id="rId2" action="ppaction://hlinksldjump"/>
          </p:cNvPr>
          <p:cNvSpPr/>
          <p:nvPr/>
        </p:nvSpPr>
        <p:spPr>
          <a:xfrm>
            <a:off x="6804248" y="260648"/>
            <a:ext cx="2041226" cy="1152128"/>
          </a:xfrm>
          <a:prstGeom prst="rightArrow">
            <a:avLst>
              <a:gd name="adj1" fmla="val 71847"/>
              <a:gd name="adj2" fmla="val 28153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PŘÍRODNÍ PAMÁTKY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cs-CZ"/>
          </a:p>
        </p:txBody>
      </p:sp>
      <p:pic>
        <p:nvPicPr>
          <p:cNvPr id="12290" name="Picture 2" descr="Soubor:Cotopaxi Volcano de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712" y="3717032"/>
            <a:ext cx="2978696" cy="297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7924962" y="6433591"/>
            <a:ext cx="391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[</a:t>
            </a:r>
            <a:r>
              <a:rPr lang="cs-CZ" sz="1400" b="1" dirty="0" smtClean="0">
                <a:solidFill>
                  <a:schemeClr val="bg1"/>
                </a:solidFill>
              </a:rPr>
              <a:t>9</a:t>
            </a:r>
            <a:r>
              <a:rPr lang="en-US" sz="1400" b="1" dirty="0" smtClean="0">
                <a:solidFill>
                  <a:schemeClr val="bg1"/>
                </a:solidFill>
              </a:rPr>
              <a:t>]</a:t>
            </a:r>
            <a:endParaRPr lang="cs-CZ" sz="1400" b="1" dirty="0">
              <a:solidFill>
                <a:schemeClr val="bg1"/>
              </a:solidFill>
            </a:endParaRPr>
          </a:p>
        </p:txBody>
      </p:sp>
      <p:pic>
        <p:nvPicPr>
          <p:cNvPr id="12292" name="Picture 4" descr="Soubor:Cotopax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56792"/>
            <a:ext cx="4119454" cy="274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ovéPole 10"/>
          <p:cNvSpPr txBox="1"/>
          <p:nvPr/>
        </p:nvSpPr>
        <p:spPr>
          <a:xfrm>
            <a:off x="8372008" y="3993602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[</a:t>
            </a:r>
            <a:r>
              <a:rPr lang="cs-CZ" sz="1400" b="1" dirty="0" smtClean="0">
                <a:solidFill>
                  <a:schemeClr val="bg1"/>
                </a:solidFill>
              </a:rPr>
              <a:t>10</a:t>
            </a:r>
            <a:r>
              <a:rPr lang="en-US" sz="1400" b="1" dirty="0" smtClean="0">
                <a:solidFill>
                  <a:schemeClr val="bg1"/>
                </a:solidFill>
              </a:rPr>
              <a:t>]</a:t>
            </a:r>
            <a:endParaRPr lang="cs-CZ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16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1021</TotalTime>
  <Words>1442</Words>
  <Application>Microsoft Office PowerPoint</Application>
  <PresentationFormat>Předvádění na obrazovce (4:3)</PresentationFormat>
  <Paragraphs>165</Paragraphs>
  <Slides>16</Slides>
  <Notes>0</Notes>
  <HiddenSlides>9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7" baseType="lpstr">
      <vt:lpstr>Motiv systému Office</vt:lpstr>
      <vt:lpstr>Příklady turistických cílů Latinské Ameriky I.</vt:lpstr>
      <vt:lpstr>Prezentace aplikace PowerPoint</vt:lpstr>
      <vt:lpstr>ANOTACE</vt:lpstr>
      <vt:lpstr>Přírodní památky UNESCO  Latinské Ameriky</vt:lpstr>
      <vt:lpstr>ÚKOLY:  Přírodní památky UNESCO Latinské Ameriky</vt:lpstr>
      <vt:lpstr>PŘÍRODNÍ PAMÁTKY UNESCO</vt:lpstr>
      <vt:lpstr>VENEZUELA - CANAIMA</vt:lpstr>
      <vt:lpstr>EKVÁDOR - GALAPÁGY</vt:lpstr>
      <vt:lpstr>EKVÁDOR - COTOPAXI</vt:lpstr>
      <vt:lpstr>PERU + BOLÍVIE - TITICACA</vt:lpstr>
      <vt:lpstr>BRAZÍLIE – Jaú</vt:lpstr>
      <vt:lpstr>BRAZÍLIE – Pantanal</vt:lpstr>
      <vt:lpstr>ARGENTINA – Los Glaciares</vt:lpstr>
      <vt:lpstr>BRAZÍLIE + ARGENTINA - Igauçú</vt:lpstr>
      <vt:lpstr>… další zajímavé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Příklady turistických cílů Latinské Ameriky</dc:title>
  <dc:creator>Jana Nováková</dc:creator>
  <cp:lastModifiedBy>Konetzná Magda</cp:lastModifiedBy>
  <cp:revision>43</cp:revision>
  <dcterms:created xsi:type="dcterms:W3CDTF">2013-11-24T09:55:32Z</dcterms:created>
  <dcterms:modified xsi:type="dcterms:W3CDTF">2013-12-02T08:56:41Z</dcterms:modified>
</cp:coreProperties>
</file>