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6" r:id="rId8"/>
    <p:sldId id="263" r:id="rId9"/>
    <p:sldId id="264" r:id="rId10"/>
    <p:sldId id="265" r:id="rId11"/>
    <p:sldId id="25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22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22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433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68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46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298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2302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449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918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9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694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75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geos/mx.html" TargetMode="External"/><Relationship Id="rId2" Type="http://schemas.openxmlformats.org/officeDocument/2006/relationships/hyperlink" Target="http://commons.wikimedia.org/wiki/File:Sol_de_Mayo-Bandera_de_Argentina.sv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ia.gov/library/publications/the-world-factbook/geos/br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6.xml"/><Relationship Id="rId9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3960440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chemeClr val="tx2">
                  <a:lumMod val="60000"/>
                  <a:lumOff val="4000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 w="12700">
            <a:solidFill>
              <a:schemeClr val="tx1"/>
            </a:solidFill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4682175"/>
            <a:ext cx="9144000" cy="1200329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cs-CZ" sz="7200" b="1" dirty="0" smtClean="0"/>
              <a:t>ARGENTINA</a:t>
            </a:r>
            <a:endParaRPr lang="cs-CZ" sz="72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8758958" y="414908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pic>
        <p:nvPicPr>
          <p:cNvPr id="2052" name="Picture 4" descr="http://upload.wikimedia.org/wikipedia/commons/thumb/9/9d/Sol_de_Mayo-Bandera_de_Argentina.svg/500px-Sol_de_Mayo-Bandera_de_Argentin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021" y="1556792"/>
            <a:ext cx="1267959" cy="126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19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 smtClean="0">
                <a:latin typeface="+mn-lt"/>
                <a:ea typeface="+mn-ea"/>
                <a:cs typeface="+mn-cs"/>
              </a:rPr>
              <a:t>Problémy</a:t>
            </a:r>
            <a:endParaRPr lang="cs-CZ" sz="40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/>
              <a:t>Přírodní rizika</a:t>
            </a:r>
          </a:p>
          <a:p>
            <a:r>
              <a:rPr lang="cs-CZ" dirty="0" smtClean="0"/>
              <a:t>zemětřesení v Andské oblasti</a:t>
            </a:r>
          </a:p>
          <a:p>
            <a:r>
              <a:rPr lang="cs-CZ" dirty="0" smtClean="0"/>
              <a:t>písečné nebo prašné vichřice v Patagonii</a:t>
            </a:r>
          </a:p>
          <a:p>
            <a:r>
              <a:rPr lang="cs-CZ" dirty="0" smtClean="0"/>
              <a:t>záplavy v okolí velkých řek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Z</a:t>
            </a:r>
            <a:r>
              <a:rPr lang="cs-CZ" b="1" dirty="0" smtClean="0"/>
              <a:t>átěže životního prostředí </a:t>
            </a:r>
            <a:endParaRPr lang="cs-CZ" b="1" dirty="0"/>
          </a:p>
          <a:p>
            <a:r>
              <a:rPr lang="cs-CZ" dirty="0"/>
              <a:t>odlesňování, degradace půdy, desertifikace, znečištění ovzduší a znečištění </a:t>
            </a:r>
            <a:r>
              <a:rPr lang="cs-CZ" dirty="0" smtClean="0"/>
              <a:t>vody (vše z důvodů rychlé industrializace země)</a:t>
            </a:r>
          </a:p>
          <a:p>
            <a:r>
              <a:rPr lang="cs-CZ" dirty="0" smtClean="0"/>
              <a:t>spojeno také s plantážovým pěstováním plodin pro výrobu biopaliv a jejich výrobou a transport (degradace půd, odlesňování, zvyšování koncentrace CO</a:t>
            </a:r>
            <a:r>
              <a:rPr lang="cs-CZ" baseline="-25000" dirty="0" smtClean="0"/>
              <a:t>2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b="1" dirty="0" smtClean="0"/>
              <a:t>Politické a sociální </a:t>
            </a:r>
            <a:r>
              <a:rPr lang="cs-CZ" b="1" dirty="0"/>
              <a:t>problémy</a:t>
            </a:r>
          </a:p>
          <a:p>
            <a:r>
              <a:rPr lang="cs-CZ" dirty="0" smtClean="0"/>
              <a:t>stále usiluje o Falklandské ostrovy, jejichž obyvatelstvo i v posledním referendu (březen 2013) rozhodlo, že zůstanou součástí Spojeného království VB a SI</a:t>
            </a:r>
          </a:p>
          <a:p>
            <a:r>
              <a:rPr lang="cs-CZ" dirty="0" smtClean="0"/>
              <a:t>územní nároky řeší i v Antarktidě</a:t>
            </a:r>
          </a:p>
          <a:p>
            <a:r>
              <a:rPr lang="cs-CZ" dirty="0" smtClean="0"/>
              <a:t>převaděčství nelegálních migrantů na hranicích s Bolívií, obchodování s lidmi a omamnými látkami (také Bolívie)</a:t>
            </a:r>
          </a:p>
          <a:p>
            <a:r>
              <a:rPr lang="cs-CZ" dirty="0" smtClean="0"/>
              <a:t>pašování drog i do Evropy (kokain), USA (heroin), Mexika</a:t>
            </a:r>
          </a:p>
          <a:p>
            <a:r>
              <a:rPr lang="cs-CZ" dirty="0" smtClean="0"/>
              <a:t>spor s Uruguayí o znečištění řeky Uruguay, která tvoří přírodní hranici mezi oběma zeměmi, které mají na jejím břehu řadu továren</a:t>
            </a:r>
          </a:p>
          <a:p>
            <a:r>
              <a:rPr lang="cs-CZ" dirty="0" smtClean="0"/>
              <a:t>nadměrná spotřeba drog ve velkých městech</a:t>
            </a:r>
            <a:endParaRPr lang="cs-CZ" dirty="0"/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79929"/>
            <a:ext cx="2232248" cy="584775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b="1" dirty="0" smtClean="0">
                <a:latin typeface="+mn-lt"/>
                <a:ea typeface="+mn-ea"/>
                <a:cs typeface="+mn-cs"/>
              </a:rPr>
              <a:t>zpět na výběr charakteristik</a:t>
            </a:r>
            <a:endParaRPr lang="cs-CZ" sz="16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28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7595"/>
            <a:ext cx="9144000" cy="707886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ZDROJE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</a:t>
            </a:r>
            <a:r>
              <a:rPr lang="en-US" dirty="0" smtClean="0"/>
              <a:t>] </a:t>
            </a:r>
            <a:r>
              <a:rPr lang="cs-CZ" dirty="0" smtClean="0"/>
              <a:t>Juan </a:t>
            </a:r>
            <a:r>
              <a:rPr lang="cs-CZ" dirty="0" err="1" smtClean="0"/>
              <a:t>Martín</a:t>
            </a:r>
            <a:r>
              <a:rPr lang="cs-CZ" dirty="0" smtClean="0"/>
              <a:t> de </a:t>
            </a:r>
            <a:r>
              <a:rPr lang="cs-CZ" dirty="0" err="1" smtClean="0"/>
              <a:t>Pueyrredón</a:t>
            </a:r>
            <a:r>
              <a:rPr lang="en-US" dirty="0" smtClean="0"/>
              <a:t>.</a:t>
            </a:r>
            <a:r>
              <a:rPr lang="cs-CZ" dirty="0" smtClean="0"/>
              <a:t> </a:t>
            </a:r>
            <a:r>
              <a:rPr lang="cs-CZ" i="1" dirty="0" smtClean="0"/>
              <a:t>http://commons.wikimedia.org</a:t>
            </a:r>
            <a:r>
              <a:rPr lang="cs-CZ" dirty="0" smtClean="0"/>
              <a:t> [online]. [cit. 24.01.2014]. Dostupný na WWW: </a:t>
            </a:r>
            <a:r>
              <a:rPr lang="cs-CZ" dirty="0" smtClean="0">
                <a:hlinkClick r:id="rId2"/>
              </a:rPr>
              <a:t>http://commons.wikimedia.org/wiki/File:Sol_de_Mayo-Bandera_de_Argentina.svg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2</a:t>
            </a:r>
            <a:r>
              <a:rPr lang="en-US" dirty="0" smtClean="0"/>
              <a:t>] </a:t>
            </a:r>
            <a:r>
              <a:rPr lang="cs-CZ" i="1" dirty="0" err="1" smtClean="0"/>
              <a:t>Central</a:t>
            </a:r>
            <a:r>
              <a:rPr lang="cs-CZ" i="1" dirty="0" smtClean="0"/>
              <a:t> </a:t>
            </a:r>
            <a:r>
              <a:rPr lang="cs-CZ" i="1" dirty="0" err="1" smtClean="0"/>
              <a:t>intelligence</a:t>
            </a:r>
            <a:r>
              <a:rPr lang="cs-CZ" i="1" dirty="0" smtClean="0"/>
              <a:t> </a:t>
            </a:r>
            <a:r>
              <a:rPr lang="cs-CZ" i="1" dirty="0" err="1" smtClean="0"/>
              <a:t>agency</a:t>
            </a:r>
            <a:r>
              <a:rPr lang="cs-CZ" i="1" dirty="0" smtClean="0"/>
              <a:t>, </a:t>
            </a:r>
            <a:r>
              <a:rPr lang="cs-CZ" i="1" dirty="0" err="1" smtClean="0"/>
              <a:t>The</a:t>
            </a:r>
            <a:r>
              <a:rPr lang="cs-CZ" i="1" dirty="0" smtClean="0"/>
              <a:t> </a:t>
            </a:r>
            <a:r>
              <a:rPr lang="cs-CZ" i="1" dirty="0" err="1" smtClean="0"/>
              <a:t>world</a:t>
            </a:r>
            <a:r>
              <a:rPr lang="cs-CZ" i="1" dirty="0" smtClean="0"/>
              <a:t> </a:t>
            </a:r>
            <a:r>
              <a:rPr lang="cs-CZ" i="1" dirty="0" err="1" smtClean="0"/>
              <a:t>factbook</a:t>
            </a:r>
            <a:r>
              <a:rPr lang="en-US" dirty="0" smtClean="0"/>
              <a:t> [online]. [cit. 201</a:t>
            </a:r>
            <a:r>
              <a:rPr lang="cs-CZ" dirty="0" smtClean="0"/>
              <a:t>4</a:t>
            </a:r>
            <a:r>
              <a:rPr lang="en-US" dirty="0" smtClean="0"/>
              <a:t>-0</a:t>
            </a:r>
            <a:r>
              <a:rPr lang="cs-CZ" dirty="0" smtClean="0"/>
              <a:t>1</a:t>
            </a:r>
            <a:r>
              <a:rPr lang="en-US" dirty="0" smtClean="0"/>
              <a:t>-</a:t>
            </a:r>
            <a:r>
              <a:rPr lang="cs-CZ" dirty="0" smtClean="0"/>
              <a:t>24</a:t>
            </a:r>
            <a:r>
              <a:rPr lang="en-US" dirty="0" smtClean="0"/>
              <a:t>]. </a:t>
            </a:r>
            <a:r>
              <a:rPr lang="en-US" dirty="0" err="1" smtClean="0"/>
              <a:t>Dostupné</a:t>
            </a:r>
            <a:r>
              <a:rPr lang="en-US" dirty="0" smtClean="0"/>
              <a:t> z: </a:t>
            </a:r>
            <a:r>
              <a:rPr lang="cs-CZ" dirty="0" smtClean="0">
                <a:hlinkClick r:id="rId3"/>
              </a:rPr>
              <a:t>https://www.cia.gov/library/publications/the-world-factbook/geos/ar.html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3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AUTOR NEUVEDEN. </a:t>
            </a:r>
            <a:r>
              <a:rPr lang="cs-CZ" i="1" dirty="0" err="1"/>
              <a:t>The</a:t>
            </a:r>
            <a:r>
              <a:rPr lang="cs-CZ" i="1" dirty="0"/>
              <a:t> World Factbook</a:t>
            </a:r>
            <a:r>
              <a:rPr lang="cs-CZ" dirty="0"/>
              <a:t> [online]. [cit. 28.1.2014]. Dostupný na WWW: </a:t>
            </a:r>
            <a:r>
              <a:rPr lang="cs-CZ" u="sng" dirty="0">
                <a:hlinkClick r:id="rId4"/>
              </a:rPr>
              <a:t>https://www.cia.gov/library/publications/the-world-factbook/geos/ar.html</a:t>
            </a: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4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BAAR, Vladimír. </a:t>
            </a:r>
            <a:r>
              <a:rPr lang="cs-CZ" i="1" dirty="0"/>
              <a:t>Hospodářský zeměpis: učebnice pro obchodní akademie a jiné střední školy</a:t>
            </a:r>
            <a:r>
              <a:rPr lang="cs-CZ" dirty="0"/>
              <a:t>. 2., </a:t>
            </a:r>
            <a:r>
              <a:rPr lang="cs-CZ" dirty="0" err="1"/>
              <a:t>aktualiz</a:t>
            </a:r>
            <a:r>
              <a:rPr lang="cs-CZ" dirty="0"/>
              <a:t>. vyd. Praha: Nakladatelství České geografické společnosti, 2008, 111 s. ISBN 978-808-6034-867. 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5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ANDĚL, Jiří, Ivan BIČÍK a Tomáš HAVLÍČEK. </a:t>
            </a:r>
            <a:r>
              <a:rPr lang="cs-CZ" i="1" dirty="0"/>
              <a:t>Makroregiony světa: regionální geografie pro gymnázia</a:t>
            </a:r>
            <a:r>
              <a:rPr lang="cs-CZ" dirty="0"/>
              <a:t>. 1. vyd. Praha: Nakladatelství České geografické společnosti, 2010, 148 s. ISBN 978-808-6034-782. 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6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en-US" dirty="0"/>
              <a:t>CENTRAL INTELLIGENCE AGENCY. </a:t>
            </a:r>
            <a:r>
              <a:rPr lang="en-US" i="1" dirty="0"/>
              <a:t>The world </a:t>
            </a:r>
            <a:r>
              <a:rPr lang="en-US" i="1" dirty="0" err="1"/>
              <a:t>factbook</a:t>
            </a:r>
            <a:r>
              <a:rPr lang="en-US" dirty="0"/>
              <a:t> [online]. [cit. 2014-01-30]. </a:t>
            </a:r>
            <a:r>
              <a:rPr lang="en-US" dirty="0" err="1"/>
              <a:t>Dostupné</a:t>
            </a:r>
            <a:r>
              <a:rPr lang="en-US" dirty="0"/>
              <a:t> z: https://www.cia.gov/library/publications/the-world-factbook/ 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8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HONZÁK, František. </a:t>
            </a:r>
            <a:r>
              <a:rPr lang="cs-CZ" i="1" dirty="0"/>
              <a:t>Státy a jejich představitelé</a:t>
            </a:r>
            <a:r>
              <a:rPr lang="cs-CZ" dirty="0"/>
              <a:t>. 3. </a:t>
            </a:r>
            <a:r>
              <a:rPr lang="cs-CZ" dirty="0" err="1"/>
              <a:t>přeprac</a:t>
            </a:r>
            <a:r>
              <a:rPr lang="cs-CZ" dirty="0"/>
              <a:t>. a dopl. vyd. Praha: </a:t>
            </a:r>
            <a:r>
              <a:rPr lang="cs-CZ" dirty="0" err="1"/>
              <a:t>Libri</a:t>
            </a:r>
            <a:r>
              <a:rPr lang="cs-CZ" dirty="0"/>
              <a:t>, 1998. ISBN 80-859-8345-1.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7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647564"/>
              </p:ext>
            </p:extLst>
          </p:nvPr>
        </p:nvGraphicFramePr>
        <p:xfrm>
          <a:off x="35496" y="1787719"/>
          <a:ext cx="8992329" cy="48816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30095"/>
                <a:gridCol w="5762234"/>
              </a:tblGrid>
              <a:tr h="8019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NÁZEV ŠKOLY: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Gymnázium Fr. Živného, Bohumín, </a:t>
                      </a:r>
                      <a:endParaRPr lang="cs-CZ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Jana </a:t>
                      </a: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Palacha 794, příspěvková organizace</a:t>
                      </a: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VZDĚLÁVACÍ OBOR: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Zeměpis pro 1. ročník SŠ a odpovídající ročník víceletých gymnázií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TÉMA: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Latinská 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Amerika – ARGENTINA</a:t>
                      </a:r>
                      <a:r>
                        <a:rPr lang="cs-CZ" sz="20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– charakteristika státu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</a:tr>
              <a:tr h="505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AUTOR: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Jana Nováková</a:t>
                      </a: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</a:tr>
              <a:tr h="505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DATUM: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cs-CZ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února 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NÁZEV A ČÍSLO PROJEKTU: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Učíme se pro život v 21. století CZ.1.07/1.5.00/34.0629</a:t>
                      </a: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OZNAČENÍ VÝUKOVÉHO </a:t>
                      </a:r>
                      <a:r>
                        <a:rPr lang="cs-CZ" sz="2000" dirty="0">
                          <a:effectLst/>
                        </a:rPr>
                        <a:t>MATERIÁLU: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VY_32_INOVACE_ZE.NO.20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chemeClr val="tx2">
                            <a:lumMod val="60000"/>
                            <a:lumOff val="40000"/>
                          </a:schemeClr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chemeClr val="tx2">
                            <a:lumMod val="60000"/>
                            <a:lumOff val="40000"/>
                          </a:schemeClr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31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72425"/>
            <a:ext cx="9144000" cy="707886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ANOTACE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5661248"/>
          </a:xfrm>
          <a:effectLst>
            <a:innerShdw blurRad="279400" dist="241300" dir="2700000">
              <a:srgbClr val="FF0000">
                <a:alpha val="50000"/>
              </a:srgbClr>
            </a:innerShdw>
          </a:effectLst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 smtClean="0"/>
              <a:t>Materiál je určen pro samostudium žáků ve škole či doma. Žáci si rozšiřují vědomosti o Argentině.</a:t>
            </a:r>
          </a:p>
          <a:p>
            <a:pPr marL="0" indent="0">
              <a:buNone/>
            </a:pPr>
            <a:r>
              <a:rPr lang="cs-CZ" b="1" dirty="0" smtClean="0"/>
              <a:t>Převládající klíčové kompetence: </a:t>
            </a:r>
            <a:r>
              <a:rPr lang="cs-CZ" dirty="0" smtClean="0"/>
              <a:t>kompetence k učení, kompetence sociální a personální.</a:t>
            </a:r>
          </a:p>
          <a:p>
            <a:pPr marL="0" indent="0">
              <a:buNone/>
            </a:pPr>
            <a:r>
              <a:rPr lang="cs-CZ" b="1" dirty="0" smtClean="0"/>
              <a:t>Průřezové témata:</a:t>
            </a:r>
            <a:r>
              <a:rPr lang="cs-CZ" dirty="0" smtClean="0"/>
              <a:t> osobnostní a sociální výchova, výchova k myšlení v evropských a globálních souvislostech (globalizační a rozvojové procesy), multikulturní výchova.</a:t>
            </a:r>
          </a:p>
          <a:p>
            <a:pPr marL="0" indent="0">
              <a:buNone/>
            </a:pPr>
            <a:r>
              <a:rPr lang="cs-CZ" b="1" dirty="0" smtClean="0"/>
              <a:t>Vazba na ŠVP: </a:t>
            </a:r>
            <a:r>
              <a:rPr lang="cs-CZ" dirty="0" smtClean="0"/>
              <a:t>1. ročník čtyřletého studia a tomu odpovídající ročník víceletých gymnázií, učivo regionální geografie Latinské Ameriky.</a:t>
            </a:r>
          </a:p>
          <a:p>
            <a:pPr marL="0" indent="0">
              <a:buNone/>
            </a:pPr>
            <a:r>
              <a:rPr lang="cs-CZ" b="1" dirty="0" smtClean="0"/>
              <a:t>Formy výuky: </a:t>
            </a:r>
            <a:r>
              <a:rPr lang="cs-CZ" dirty="0" smtClean="0"/>
              <a:t>Samostatná práce a studium studentů na počítačích připojených k internetu nebo výklad učitele ve spojení s prací žáků na počítači nebo s atlasy, ve kterých vyhledávají další informace.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099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hlinkClick r:id="rId2" action="ppaction://hlinksldjump"/>
          </p:cNvPr>
          <p:cNvSpPr txBox="1"/>
          <p:nvPr/>
        </p:nvSpPr>
        <p:spPr>
          <a:xfrm>
            <a:off x="688790" y="1052736"/>
            <a:ext cx="4322234" cy="400110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Základní informace</a:t>
            </a:r>
            <a:endParaRPr lang="cs-CZ" sz="2000" b="1" dirty="0"/>
          </a:p>
        </p:txBody>
      </p:sp>
      <p:sp>
        <p:nvSpPr>
          <p:cNvPr id="6" name="TextovéPole 5">
            <a:hlinkClick r:id="rId3" action="ppaction://hlinksldjump"/>
          </p:cNvPr>
          <p:cNvSpPr txBox="1"/>
          <p:nvPr/>
        </p:nvSpPr>
        <p:spPr>
          <a:xfrm>
            <a:off x="683568" y="2780928"/>
            <a:ext cx="4327456" cy="400110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Obyvatelstvo</a:t>
            </a:r>
            <a:endParaRPr lang="cs-CZ" sz="2000" b="1" dirty="0"/>
          </a:p>
        </p:txBody>
      </p:sp>
      <p:sp>
        <p:nvSpPr>
          <p:cNvPr id="7" name="TextovéPole 6">
            <a:hlinkClick r:id="rId4" action="ppaction://hlinksldjump"/>
          </p:cNvPr>
          <p:cNvSpPr txBox="1"/>
          <p:nvPr/>
        </p:nvSpPr>
        <p:spPr>
          <a:xfrm>
            <a:off x="693174" y="1844824"/>
            <a:ext cx="4317850" cy="400110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Přírodní poměry</a:t>
            </a:r>
            <a:endParaRPr lang="cs-CZ" sz="2000" b="1" dirty="0"/>
          </a:p>
        </p:txBody>
      </p:sp>
      <p:sp>
        <p:nvSpPr>
          <p:cNvPr id="8" name="TextovéPole 7">
            <a:hlinkClick r:id="rId5" action="ppaction://hlinksldjump"/>
          </p:cNvPr>
          <p:cNvSpPr txBox="1"/>
          <p:nvPr/>
        </p:nvSpPr>
        <p:spPr>
          <a:xfrm>
            <a:off x="700887" y="3645024"/>
            <a:ext cx="4310137" cy="400110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Historický vývoj</a:t>
            </a:r>
            <a:endParaRPr lang="cs-CZ" sz="2000" b="1" dirty="0"/>
          </a:p>
        </p:txBody>
      </p:sp>
      <p:sp>
        <p:nvSpPr>
          <p:cNvPr id="10" name="TextovéPole 9">
            <a:hlinkClick r:id="rId6" action="ppaction://hlinksldjump"/>
          </p:cNvPr>
          <p:cNvSpPr txBox="1"/>
          <p:nvPr/>
        </p:nvSpPr>
        <p:spPr>
          <a:xfrm>
            <a:off x="715636" y="4509120"/>
            <a:ext cx="4320480" cy="400110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Hospodářství, jádrové oblasti</a:t>
            </a:r>
            <a:endParaRPr lang="cs-CZ" sz="2000" b="1" dirty="0"/>
          </a:p>
        </p:txBody>
      </p:sp>
      <p:sp>
        <p:nvSpPr>
          <p:cNvPr id="11" name="TextovéPole 10">
            <a:hlinkClick r:id="rId7" action="ppaction://hlinksldjump"/>
          </p:cNvPr>
          <p:cNvSpPr txBox="1"/>
          <p:nvPr/>
        </p:nvSpPr>
        <p:spPr>
          <a:xfrm>
            <a:off x="737341" y="5373216"/>
            <a:ext cx="4320479" cy="400110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Problémy</a:t>
            </a:r>
            <a:endParaRPr lang="cs-CZ" sz="2000" b="1" dirty="0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0" y="34173"/>
            <a:ext cx="5724128" cy="707886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latin typeface="+mn-lt"/>
                <a:ea typeface="+mn-ea"/>
                <a:cs typeface="+mn-cs"/>
              </a:rPr>
              <a:t>ARGENTINA</a:t>
            </a:r>
            <a:endParaRPr lang="cs-CZ" sz="4000" b="1" dirty="0">
              <a:latin typeface="+mn-lt"/>
              <a:ea typeface="+mn-ea"/>
              <a:cs typeface="+mn-cs"/>
            </a:endParaRPr>
          </a:p>
        </p:txBody>
      </p:sp>
      <p:sp>
        <p:nvSpPr>
          <p:cNvPr id="13" name="TextovéPole 12">
            <a:hlinkClick r:id="rId8" action="ppaction://hlinksldjump"/>
          </p:cNvPr>
          <p:cNvSpPr txBox="1"/>
          <p:nvPr/>
        </p:nvSpPr>
        <p:spPr>
          <a:xfrm>
            <a:off x="700887" y="6237312"/>
            <a:ext cx="4356933" cy="400110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smtClean="0"/>
              <a:t>ZDROJE A KONEC </a:t>
            </a:r>
            <a:r>
              <a:rPr lang="cs-CZ" sz="2000" b="1" dirty="0" smtClean="0"/>
              <a:t>PREZENTACE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5627118" y="6505599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2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pic>
        <p:nvPicPr>
          <p:cNvPr id="3076" name="Picture 4" descr="https://www.cia.gov/library/publications/the-world-factbook/graphics/maps/ar-map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4624"/>
            <a:ext cx="3147525" cy="680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72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Základní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b="1" dirty="0"/>
              <a:t>Oficiální název: </a:t>
            </a:r>
            <a:r>
              <a:rPr lang="cs-CZ" dirty="0" err="1" smtClean="0"/>
              <a:t>República</a:t>
            </a:r>
            <a:r>
              <a:rPr lang="cs-CZ" dirty="0" smtClean="0"/>
              <a:t> </a:t>
            </a:r>
            <a:r>
              <a:rPr lang="cs-CZ" dirty="0"/>
              <a:t>Argentina </a:t>
            </a:r>
            <a:r>
              <a:rPr lang="cs-CZ" dirty="0" smtClean="0"/>
              <a:t>(</a:t>
            </a:r>
            <a:r>
              <a:rPr lang="cs-CZ" dirty="0" err="1" smtClean="0"/>
              <a:t>šp</a:t>
            </a:r>
            <a:r>
              <a:rPr lang="cs-CZ" dirty="0" smtClean="0"/>
              <a:t>.), Argentina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Hlavní </a:t>
            </a:r>
            <a:r>
              <a:rPr lang="cs-CZ" b="1" dirty="0"/>
              <a:t>město: </a:t>
            </a:r>
            <a:r>
              <a:rPr lang="cs-CZ" dirty="0"/>
              <a:t>BUENOS AIRES </a:t>
            </a:r>
            <a:r>
              <a:rPr lang="cs-CZ" dirty="0" smtClean="0"/>
              <a:t>13,528 milionů obyv.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Státní </a:t>
            </a:r>
            <a:r>
              <a:rPr lang="cs-CZ" b="1" dirty="0"/>
              <a:t>zřízení</a:t>
            </a:r>
            <a:r>
              <a:rPr lang="cs-CZ" b="1" dirty="0" smtClean="0"/>
              <a:t>: </a:t>
            </a:r>
            <a:r>
              <a:rPr lang="cs-CZ" dirty="0" smtClean="0"/>
              <a:t>republika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Administrativní členění</a:t>
            </a:r>
            <a:r>
              <a:rPr lang="cs-CZ" b="1" dirty="0" smtClean="0"/>
              <a:t>: </a:t>
            </a:r>
            <a:r>
              <a:rPr lang="cs-CZ" dirty="0" smtClean="0"/>
              <a:t>23 provincií a 1 distrikt hl. m.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Rozloha: </a:t>
            </a:r>
            <a:r>
              <a:rPr lang="cs-CZ" dirty="0" smtClean="0"/>
              <a:t>2 780 400 km</a:t>
            </a:r>
            <a:r>
              <a:rPr lang="cs-CZ" baseline="30000" dirty="0" smtClean="0"/>
              <a:t>2</a:t>
            </a:r>
            <a:r>
              <a:rPr lang="cs-CZ" dirty="0" smtClean="0"/>
              <a:t> </a:t>
            </a:r>
            <a:r>
              <a:rPr lang="cs-CZ" dirty="0"/>
              <a:t>(z toho </a:t>
            </a:r>
            <a:r>
              <a:rPr lang="cs-CZ" dirty="0" smtClean="0"/>
              <a:t>43 710 km</a:t>
            </a:r>
            <a:r>
              <a:rPr lang="cs-CZ" baseline="30000" dirty="0" smtClean="0"/>
              <a:t>2</a:t>
            </a:r>
            <a:r>
              <a:rPr lang="cs-CZ" dirty="0" smtClean="0"/>
              <a:t> </a:t>
            </a:r>
            <a:r>
              <a:rPr lang="cs-CZ" dirty="0"/>
              <a:t>vodních ploch) – </a:t>
            </a:r>
            <a:r>
              <a:rPr lang="cs-CZ" dirty="0" smtClean="0"/>
              <a:t>8. </a:t>
            </a:r>
            <a:r>
              <a:rPr lang="cs-CZ" dirty="0"/>
              <a:t>místo ve světě</a:t>
            </a:r>
          </a:p>
          <a:p>
            <a:pPr marL="0" indent="0">
              <a:buNone/>
            </a:pPr>
            <a:r>
              <a:rPr lang="cs-CZ" b="1" dirty="0"/>
              <a:t>Měna</a:t>
            </a:r>
            <a:r>
              <a:rPr lang="cs-CZ" b="1" dirty="0" smtClean="0"/>
              <a:t>: </a:t>
            </a:r>
            <a:r>
              <a:rPr lang="cs-CZ" dirty="0" smtClean="0"/>
              <a:t>argentinské peso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Vlajka</a:t>
            </a:r>
            <a:r>
              <a:rPr lang="cs-CZ" b="1" dirty="0" smtClean="0"/>
              <a:t>: </a:t>
            </a:r>
            <a:r>
              <a:rPr lang="cs-CZ" dirty="0" smtClean="0"/>
              <a:t>žluté slunce ve středu představuje inckého slunečního boha </a:t>
            </a:r>
            <a:r>
              <a:rPr lang="cs-CZ" dirty="0" err="1" smtClean="0"/>
              <a:t>Inti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Mezinárodní integrace: </a:t>
            </a:r>
            <a:r>
              <a:rPr lang="cs-CZ" dirty="0"/>
              <a:t>OSN, </a:t>
            </a:r>
            <a:r>
              <a:rPr lang="cs-CZ" b="1" dirty="0"/>
              <a:t>ALADI</a:t>
            </a:r>
            <a:r>
              <a:rPr lang="cs-CZ" dirty="0"/>
              <a:t> (Latinsko-americké integrační společenství, ekonomické), </a:t>
            </a:r>
            <a:r>
              <a:rPr lang="cs-CZ" b="1" dirty="0"/>
              <a:t>SELA</a:t>
            </a:r>
            <a:r>
              <a:rPr lang="cs-CZ" dirty="0"/>
              <a:t> (Latinsko-americký hospodářský systém)</a:t>
            </a:r>
          </a:p>
          <a:p>
            <a:pPr marL="0" indent="0">
              <a:buNone/>
            </a:pPr>
            <a:r>
              <a:rPr lang="cs-CZ" b="1" dirty="0"/>
              <a:t>MERCOSUR</a:t>
            </a:r>
            <a:r>
              <a:rPr lang="cs-CZ" dirty="0"/>
              <a:t> (Jihoamerický společný trh)</a:t>
            </a:r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79929"/>
            <a:ext cx="2232248" cy="584775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b="1" dirty="0" smtClean="0">
                <a:latin typeface="+mn-lt"/>
                <a:ea typeface="+mn-ea"/>
                <a:cs typeface="+mn-cs"/>
              </a:rPr>
              <a:t>zpět na výběr charakteristik</a:t>
            </a:r>
            <a:endParaRPr lang="cs-CZ" sz="16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37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 smtClean="0">
                <a:latin typeface="+mn-lt"/>
                <a:ea typeface="+mn-ea"/>
                <a:cs typeface="+mn-cs"/>
              </a:rPr>
              <a:t>Přírodní poměry</a:t>
            </a:r>
            <a:endParaRPr lang="cs-CZ" sz="40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/>
              <a:t>Geomorfologie</a:t>
            </a:r>
          </a:p>
          <a:p>
            <a:r>
              <a:rPr lang="cs-CZ" dirty="0" smtClean="0"/>
              <a:t>střet horského pásma And, které se vyvrásnilo (sopečného původu) díky subdukci litosférické desky </a:t>
            </a:r>
            <a:r>
              <a:rPr lang="cs-CZ" dirty="0" err="1" smtClean="0"/>
              <a:t>Nazca</a:t>
            </a:r>
            <a:r>
              <a:rPr lang="cs-CZ" dirty="0" smtClean="0"/>
              <a:t> pod Jihoamerickou, a brazilské platformy, která je </a:t>
            </a:r>
            <a:r>
              <a:rPr lang="cs-CZ" dirty="0" err="1" smtClean="0"/>
              <a:t>předkambrickým</a:t>
            </a:r>
            <a:r>
              <a:rPr lang="cs-CZ" dirty="0" smtClean="0"/>
              <a:t> jádrem</a:t>
            </a:r>
          </a:p>
          <a:p>
            <a:r>
              <a:rPr lang="cs-CZ" b="1" dirty="0" smtClean="0"/>
              <a:t>Georeliéf</a:t>
            </a:r>
          </a:p>
          <a:p>
            <a:r>
              <a:rPr lang="cs-CZ" dirty="0" smtClean="0"/>
              <a:t>Andy, planina Gran </a:t>
            </a:r>
            <a:r>
              <a:rPr lang="cs-CZ" dirty="0" err="1" smtClean="0"/>
              <a:t>Chaco</a:t>
            </a:r>
            <a:r>
              <a:rPr lang="cs-CZ" dirty="0" smtClean="0"/>
              <a:t>, Laplatská nížina, Pampa, Patagonie, </a:t>
            </a:r>
            <a:r>
              <a:rPr lang="cs-CZ" dirty="0" err="1" smtClean="0"/>
              <a:t>Paraná</a:t>
            </a:r>
            <a:r>
              <a:rPr lang="cs-CZ" dirty="0" smtClean="0"/>
              <a:t>, Colorado, Ohňová země, La Plata</a:t>
            </a:r>
            <a:endParaRPr lang="cs-CZ" dirty="0"/>
          </a:p>
          <a:p>
            <a:pPr lvl="1"/>
            <a:r>
              <a:rPr lang="cs-CZ" b="1" dirty="0" smtClean="0"/>
              <a:t>nejvyšší </a:t>
            </a:r>
            <a:r>
              <a:rPr lang="cs-CZ" b="1" dirty="0"/>
              <a:t>bod: </a:t>
            </a:r>
            <a:r>
              <a:rPr lang="cs-CZ" dirty="0" smtClean="0"/>
              <a:t>Aconcagua 6959  </a:t>
            </a:r>
            <a:r>
              <a:rPr lang="cs-CZ" dirty="0"/>
              <a:t>m n. m</a:t>
            </a:r>
            <a:r>
              <a:rPr lang="cs-CZ" dirty="0" smtClean="0"/>
              <a:t>. (celé západní polokoule)</a:t>
            </a:r>
            <a:endParaRPr lang="cs-CZ" dirty="0"/>
          </a:p>
          <a:p>
            <a:pPr lvl="1"/>
            <a:r>
              <a:rPr lang="cs-CZ" b="1" dirty="0"/>
              <a:t>nejníže položený bod: </a:t>
            </a:r>
            <a:r>
              <a:rPr lang="cs-CZ" dirty="0"/>
              <a:t>Laguna </a:t>
            </a:r>
            <a:r>
              <a:rPr lang="cs-CZ" dirty="0" err="1"/>
              <a:t>del</a:t>
            </a:r>
            <a:r>
              <a:rPr lang="cs-CZ" dirty="0"/>
              <a:t> </a:t>
            </a:r>
            <a:r>
              <a:rPr lang="cs-CZ" dirty="0" err="1" smtClean="0"/>
              <a:t>Carbon</a:t>
            </a:r>
            <a:r>
              <a:rPr lang="cs-CZ" dirty="0" smtClean="0"/>
              <a:t> -105 </a:t>
            </a:r>
            <a:r>
              <a:rPr lang="cs-CZ" dirty="0"/>
              <a:t>m n. m. </a:t>
            </a:r>
            <a:r>
              <a:rPr lang="cs-CZ" dirty="0" smtClean="0"/>
              <a:t>(severně od Santa </a:t>
            </a:r>
            <a:r>
              <a:rPr lang="cs-CZ" dirty="0" err="1" smtClean="0"/>
              <a:t>Cruz</a:t>
            </a:r>
            <a:r>
              <a:rPr lang="cs-CZ" dirty="0" smtClean="0"/>
              <a:t>, jih země) (celé západní polokoule)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Podnebí: </a:t>
            </a:r>
            <a:r>
              <a:rPr lang="cs-CZ" dirty="0"/>
              <a:t>severovýchod (mezi </a:t>
            </a:r>
            <a:r>
              <a:rPr lang="cs-CZ" dirty="0" err="1"/>
              <a:t>Paranou</a:t>
            </a:r>
            <a:r>
              <a:rPr lang="cs-CZ" dirty="0"/>
              <a:t> a </a:t>
            </a:r>
            <a:r>
              <a:rPr lang="cs-CZ" dirty="0" err="1"/>
              <a:t>Uruguaí</a:t>
            </a:r>
            <a:r>
              <a:rPr lang="cs-CZ" dirty="0"/>
              <a:t>) subtropické vlhké; subtropické; </a:t>
            </a:r>
            <a:r>
              <a:rPr lang="cs-CZ" dirty="0" smtClean="0"/>
              <a:t>mírný klimatický pás, vliv oceánu slábne k západu; Patagonie sušší a chladnější klima (časté písečné a prachové bouře); subpolární pás zasahuje pouze do Ohňové země; vysokohorské oblasti</a:t>
            </a:r>
          </a:p>
          <a:p>
            <a:pPr marL="0" indent="0">
              <a:buNone/>
            </a:pPr>
            <a:r>
              <a:rPr lang="cs-CZ" b="1" dirty="0" smtClean="0"/>
              <a:t>Vegetace:</a:t>
            </a:r>
            <a:endParaRPr lang="cs-CZ" dirty="0"/>
          </a:p>
          <a:p>
            <a:r>
              <a:rPr lang="cs-CZ" b="1" dirty="0"/>
              <a:t>typická fauna: </a:t>
            </a:r>
            <a:r>
              <a:rPr lang="cs-CZ" dirty="0" smtClean="0"/>
              <a:t>tapíři, jeleni, mravenečníci, lamy, jaguáři, pumy, opice, činčily, pštros nandu, anakonda, tukani, kolibříci, kajmani, želvy, dravé piraně, v Patagonii zdivočelí vepři</a:t>
            </a:r>
            <a:endParaRPr lang="cs-CZ" b="1" dirty="0" smtClean="0"/>
          </a:p>
          <a:p>
            <a:r>
              <a:rPr lang="cs-CZ" b="1" dirty="0" smtClean="0"/>
              <a:t>typická </a:t>
            </a:r>
            <a:r>
              <a:rPr lang="cs-CZ" b="1" dirty="0"/>
              <a:t>flóra</a:t>
            </a:r>
            <a:r>
              <a:rPr lang="cs-CZ" b="1" dirty="0" smtClean="0"/>
              <a:t>: </a:t>
            </a:r>
            <a:r>
              <a:rPr lang="cs-CZ" dirty="0" smtClean="0"/>
              <a:t>stepi = pampy (trávy, keře), severovýchod  a Gran </a:t>
            </a:r>
            <a:r>
              <a:rPr lang="cs-CZ" dirty="0" err="1" smtClean="0"/>
              <a:t>Chaco</a:t>
            </a:r>
            <a:r>
              <a:rPr lang="cs-CZ" dirty="0" smtClean="0"/>
              <a:t> - cedry, vavříny, kebračo (získává se přírodní guma používaná k lepení – klovatina)</a:t>
            </a:r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79929"/>
            <a:ext cx="2232248" cy="584775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b="1" dirty="0" smtClean="0">
                <a:latin typeface="+mn-lt"/>
                <a:ea typeface="+mn-ea"/>
                <a:cs typeface="+mn-cs"/>
              </a:rPr>
              <a:t>zpět na výběr charakteristik</a:t>
            </a:r>
            <a:endParaRPr lang="cs-CZ" sz="16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28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 smtClean="0">
                <a:latin typeface="+mn-lt"/>
                <a:ea typeface="+mn-ea"/>
                <a:cs typeface="+mn-cs"/>
              </a:rPr>
              <a:t>Obyvatelstvo</a:t>
            </a:r>
            <a:endParaRPr lang="cs-CZ" sz="40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b="1" dirty="0"/>
              <a:t>Počet </a:t>
            </a:r>
            <a:r>
              <a:rPr lang="cs-CZ" b="1" dirty="0" smtClean="0"/>
              <a:t>obyvatel: </a:t>
            </a:r>
            <a:r>
              <a:rPr lang="cs-CZ" dirty="0" smtClean="0"/>
              <a:t>42 610 981 (2013), 33. </a:t>
            </a:r>
            <a:r>
              <a:rPr lang="cs-CZ" dirty="0"/>
              <a:t>místo ve světě</a:t>
            </a:r>
          </a:p>
          <a:p>
            <a:pPr marL="0" indent="0">
              <a:buNone/>
            </a:pPr>
            <a:r>
              <a:rPr lang="cs-CZ" b="1" dirty="0"/>
              <a:t>Hustota zalidnění: </a:t>
            </a:r>
            <a:r>
              <a:rPr lang="cs-CZ" dirty="0" smtClean="0"/>
              <a:t>15,3 ob</a:t>
            </a:r>
            <a:r>
              <a:rPr lang="cs-CZ" dirty="0"/>
              <a:t>./km</a:t>
            </a:r>
            <a:r>
              <a:rPr lang="cs-CZ" baseline="30000" dirty="0"/>
              <a:t>2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Přirozený přírůstek: </a:t>
            </a:r>
            <a:r>
              <a:rPr lang="cs-CZ" dirty="0" smtClean="0"/>
              <a:t>0,98 % (2013)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Počet dětí na 1 ženu: </a:t>
            </a:r>
            <a:r>
              <a:rPr lang="cs-CZ" dirty="0" smtClean="0"/>
              <a:t>2,27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Urbanizace</a:t>
            </a:r>
            <a:r>
              <a:rPr lang="cs-CZ" b="1" dirty="0"/>
              <a:t>: </a:t>
            </a:r>
            <a:r>
              <a:rPr lang="cs-CZ" dirty="0" smtClean="0"/>
              <a:t>92</a:t>
            </a:r>
            <a:r>
              <a:rPr lang="cs-CZ" b="1" dirty="0" smtClean="0"/>
              <a:t> </a:t>
            </a:r>
            <a:r>
              <a:rPr lang="cs-CZ" dirty="0" smtClean="0"/>
              <a:t>%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Migrace</a:t>
            </a:r>
            <a:r>
              <a:rPr lang="cs-CZ" b="1" dirty="0" smtClean="0"/>
              <a:t>: </a:t>
            </a:r>
            <a:r>
              <a:rPr lang="cs-CZ" dirty="0"/>
              <a:t>0</a:t>
            </a:r>
            <a:r>
              <a:rPr lang="cs-CZ" b="1" dirty="0" smtClean="0"/>
              <a:t> </a:t>
            </a:r>
            <a:r>
              <a:rPr lang="cs-CZ" dirty="0" smtClean="0"/>
              <a:t>migrantů </a:t>
            </a:r>
            <a:r>
              <a:rPr lang="cs-CZ" dirty="0"/>
              <a:t>na 1000 obyvatel</a:t>
            </a:r>
          </a:p>
          <a:p>
            <a:pPr marL="0" indent="0">
              <a:buNone/>
            </a:pPr>
            <a:r>
              <a:rPr lang="cs-CZ" b="1" dirty="0"/>
              <a:t>Naděje na dožití při narození: </a:t>
            </a:r>
            <a:r>
              <a:rPr lang="cs-CZ" dirty="0" smtClean="0"/>
              <a:t>77,32 let (74,09 muži, 80,73 ženy</a:t>
            </a:r>
            <a:r>
              <a:rPr lang="cs-CZ" dirty="0"/>
              <a:t>) </a:t>
            </a:r>
          </a:p>
          <a:p>
            <a:pPr marL="0" indent="0">
              <a:buNone/>
            </a:pPr>
            <a:r>
              <a:rPr lang="cs-CZ" b="1" dirty="0"/>
              <a:t>národnosti: </a:t>
            </a:r>
            <a:r>
              <a:rPr lang="cs-CZ" dirty="0" smtClean="0"/>
              <a:t>97 % běloši (španělští nebo italští potomci, 3 % mestici (běloši + indiáni)</a:t>
            </a: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náboženství: </a:t>
            </a:r>
            <a:r>
              <a:rPr lang="cs-CZ" dirty="0" smtClean="0"/>
              <a:t>92 % katolíci, 2 % protestanti, 2 % židé, 4 % ostatní nebo bez vyznání</a:t>
            </a:r>
          </a:p>
          <a:p>
            <a:pPr marL="0" indent="0">
              <a:buNone/>
            </a:pPr>
            <a:r>
              <a:rPr lang="cs-CZ" b="1" dirty="0" smtClean="0"/>
              <a:t>jazyk: </a:t>
            </a:r>
            <a:r>
              <a:rPr lang="cs-CZ" dirty="0" smtClean="0"/>
              <a:t>španělština (</a:t>
            </a:r>
            <a:r>
              <a:rPr lang="cs-CZ" dirty="0" err="1" smtClean="0"/>
              <a:t>úř</a:t>
            </a:r>
            <a:r>
              <a:rPr lang="cs-CZ" dirty="0" smtClean="0"/>
              <a:t>. j.), italština, angličtina, němčina, francouzština, indiánské jazyky (kečuánština, guaraní)</a:t>
            </a:r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79929"/>
            <a:ext cx="2232248" cy="584775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b="1" dirty="0" smtClean="0">
                <a:latin typeface="+mn-lt"/>
                <a:ea typeface="+mn-ea"/>
                <a:cs typeface="+mn-cs"/>
              </a:rPr>
              <a:t>zpět na výběr charakteristik</a:t>
            </a:r>
            <a:endParaRPr lang="cs-CZ" sz="1600" b="1" dirty="0"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s://www.cia.gov/library/publications/the-world-factbook/graphics/population/AR_popgraph%202014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830" y="1340768"/>
            <a:ext cx="2997227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5561359" y="2437094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3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35028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 smtClean="0">
                <a:latin typeface="+mn-lt"/>
                <a:ea typeface="+mn-ea"/>
                <a:cs typeface="+mn-cs"/>
              </a:rPr>
              <a:t>Historický vývoj</a:t>
            </a:r>
            <a:endParaRPr lang="cs-CZ" sz="40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cs-CZ" dirty="0" smtClean="0"/>
              <a:t>do 19. století byla součástí španělského koloniálního panství (</a:t>
            </a:r>
            <a:r>
              <a:rPr lang="cs-CZ" dirty="0" err="1" smtClean="0"/>
              <a:t>místokrálovství</a:t>
            </a:r>
            <a:r>
              <a:rPr lang="cs-CZ" dirty="0" smtClean="0"/>
              <a:t>)</a:t>
            </a:r>
          </a:p>
          <a:p>
            <a:r>
              <a:rPr lang="cs-CZ" dirty="0" smtClean="0"/>
              <a:t>od 1816 formování svobodného státu, společně se snahami o připojení dalších území (Uruguay)</a:t>
            </a:r>
          </a:p>
          <a:p>
            <a:r>
              <a:rPr lang="cs-CZ" dirty="0" smtClean="0"/>
              <a:t>1833 – Spojené království (VB) obsadilo neobydlené Falklandy</a:t>
            </a:r>
          </a:p>
          <a:p>
            <a:r>
              <a:rPr lang="cs-CZ" dirty="0" smtClean="0"/>
              <a:t>v poválečné době se střídají vlády civilní a vojenské</a:t>
            </a:r>
          </a:p>
          <a:p>
            <a:r>
              <a:rPr lang="cs-CZ" dirty="0" smtClean="0"/>
              <a:t>1982 – válka s VB o Falklandy =&gt; porážka, pád vojenské vlády =&gt; obnova demokracie</a:t>
            </a:r>
          </a:p>
          <a:p>
            <a:r>
              <a:rPr lang="cs-CZ" dirty="0" smtClean="0"/>
              <a:t>spor s Chile o hranici ale vyhrála</a:t>
            </a:r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79929"/>
            <a:ext cx="2232248" cy="584775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b="1" dirty="0" smtClean="0">
                <a:latin typeface="+mn-lt"/>
                <a:ea typeface="+mn-ea"/>
                <a:cs typeface="+mn-cs"/>
              </a:rPr>
              <a:t>zpět na výběr charakteristik</a:t>
            </a:r>
            <a:endParaRPr lang="cs-CZ" sz="16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28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47410"/>
            <a:ext cx="6264696" cy="646331"/>
          </a:xfr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3600" b="1" dirty="0" smtClean="0">
                <a:latin typeface="+mn-lt"/>
                <a:ea typeface="+mn-ea"/>
                <a:cs typeface="+mn-cs"/>
              </a:rPr>
              <a:t>Hospodářství a jádrové oblasti</a:t>
            </a:r>
            <a:endParaRPr lang="cs-CZ" sz="36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1800" b="1" dirty="0"/>
              <a:t>nerostné </a:t>
            </a:r>
            <a:r>
              <a:rPr lang="cs-CZ" sz="1800" b="1" dirty="0" smtClean="0"/>
              <a:t>bohatství</a:t>
            </a:r>
            <a:r>
              <a:rPr lang="cs-CZ" sz="1800" dirty="0" smtClean="0"/>
              <a:t>: ropa, zemní </a:t>
            </a:r>
            <a:r>
              <a:rPr lang="cs-CZ" sz="1800" dirty="0"/>
              <a:t>plyn, </a:t>
            </a:r>
            <a:r>
              <a:rPr lang="cs-CZ" sz="1800" dirty="0" smtClean="0"/>
              <a:t>olovo, zinek, cín, měď, železná ruda, mangan, uran</a:t>
            </a:r>
            <a:endParaRPr lang="cs-CZ" sz="1800" dirty="0"/>
          </a:p>
          <a:p>
            <a:pPr marL="0" indent="0">
              <a:buNone/>
            </a:pPr>
            <a:r>
              <a:rPr lang="cs-CZ" sz="1800" b="1" dirty="0"/>
              <a:t>zemědělská </a:t>
            </a:r>
            <a:r>
              <a:rPr lang="cs-CZ" sz="1800" b="1" dirty="0" smtClean="0"/>
              <a:t>produkce: </a:t>
            </a:r>
            <a:r>
              <a:rPr lang="cs-CZ" sz="1800" dirty="0" smtClean="0"/>
              <a:t>slunečnice, citróny, sója, hrozny, obilí, tabák, arašídy, čaj, pšenice, skot, ovce</a:t>
            </a:r>
            <a:endParaRPr lang="cs-CZ" sz="1800" dirty="0"/>
          </a:p>
          <a:p>
            <a:pPr marL="0" indent="0">
              <a:buNone/>
            </a:pPr>
            <a:r>
              <a:rPr lang="cs-CZ" sz="1800" b="1" dirty="0"/>
              <a:t>průmysl: </a:t>
            </a:r>
            <a:r>
              <a:rPr lang="cs-CZ" sz="1800" dirty="0" smtClean="0"/>
              <a:t>hutnictví, strojírenství, automobilový, potravinářský, chemický</a:t>
            </a:r>
          </a:p>
          <a:p>
            <a:pPr marL="0" indent="0">
              <a:buNone/>
            </a:pPr>
            <a:r>
              <a:rPr lang="cs-CZ" sz="1800" b="1" dirty="0" smtClean="0"/>
              <a:t>služby</a:t>
            </a:r>
            <a:r>
              <a:rPr lang="cs-CZ" sz="1800" b="1" dirty="0"/>
              <a:t>: </a:t>
            </a:r>
          </a:p>
          <a:p>
            <a:r>
              <a:rPr lang="cs-CZ" sz="1800" dirty="0" smtClean="0"/>
              <a:t>dobrá tranzitní poloha</a:t>
            </a:r>
          </a:p>
          <a:p>
            <a:r>
              <a:rPr lang="cs-CZ" sz="1800" dirty="0" smtClean="0"/>
              <a:t>cestovní ruch – málo rozvinut</a:t>
            </a:r>
            <a:endParaRPr lang="cs-CZ" sz="1800" dirty="0"/>
          </a:p>
          <a:p>
            <a:pPr marL="0" indent="0">
              <a:buNone/>
            </a:pPr>
            <a:r>
              <a:rPr lang="cs-CZ" sz="1800" b="1" dirty="0"/>
              <a:t>podíl jednotlivých sektorů na tvorbě HDP (2012) a počet zaměstnaných ekonomicky aktivních obyvatel:</a:t>
            </a:r>
          </a:p>
          <a:p>
            <a:r>
              <a:rPr lang="cs-CZ" sz="1800" dirty="0"/>
              <a:t>primární</a:t>
            </a:r>
            <a:r>
              <a:rPr lang="cs-CZ" sz="1800" dirty="0" smtClean="0"/>
              <a:t>: 9,1  % </a:t>
            </a:r>
            <a:r>
              <a:rPr lang="cs-CZ" sz="1800" dirty="0"/>
              <a:t>a </a:t>
            </a:r>
            <a:r>
              <a:rPr lang="cs-CZ" sz="1800" dirty="0" smtClean="0"/>
              <a:t>  5 %  </a:t>
            </a:r>
            <a:r>
              <a:rPr lang="cs-CZ" sz="1800" dirty="0"/>
              <a:t>obyvatel</a:t>
            </a:r>
          </a:p>
          <a:p>
            <a:r>
              <a:rPr lang="cs-CZ" sz="1800" dirty="0"/>
              <a:t>sekundární: </a:t>
            </a:r>
            <a:r>
              <a:rPr lang="cs-CZ" sz="1800" dirty="0" smtClean="0"/>
              <a:t> 30,5 %  </a:t>
            </a:r>
            <a:r>
              <a:rPr lang="cs-CZ" sz="1800" dirty="0"/>
              <a:t>a </a:t>
            </a:r>
            <a:r>
              <a:rPr lang="cs-CZ" sz="1800" dirty="0" smtClean="0"/>
              <a:t> 23 % </a:t>
            </a:r>
            <a:r>
              <a:rPr lang="cs-CZ" sz="1800" dirty="0"/>
              <a:t>obyvatel</a:t>
            </a:r>
          </a:p>
          <a:p>
            <a:r>
              <a:rPr lang="cs-CZ" sz="1800" dirty="0"/>
              <a:t>terciární:  </a:t>
            </a:r>
            <a:r>
              <a:rPr lang="cs-CZ" sz="1800" dirty="0" smtClean="0"/>
              <a:t>60,4 % </a:t>
            </a:r>
            <a:r>
              <a:rPr lang="cs-CZ" sz="1800" dirty="0"/>
              <a:t>a </a:t>
            </a:r>
            <a:r>
              <a:rPr lang="cs-CZ" sz="1800" dirty="0" smtClean="0"/>
              <a:t> 72 % </a:t>
            </a:r>
            <a:r>
              <a:rPr lang="cs-CZ" sz="1800" dirty="0"/>
              <a:t>obyvatel</a:t>
            </a:r>
          </a:p>
          <a:p>
            <a:pPr marL="0" indent="0">
              <a:buNone/>
            </a:pPr>
            <a:r>
              <a:rPr lang="cs-CZ" sz="1800" b="1" dirty="0"/>
              <a:t>exportní partneři: </a:t>
            </a:r>
            <a:r>
              <a:rPr lang="cs-CZ" sz="1800" dirty="0" smtClean="0"/>
              <a:t>Brazílie </a:t>
            </a:r>
            <a:r>
              <a:rPr lang="it-IT" sz="1800" dirty="0" smtClean="0"/>
              <a:t>20</a:t>
            </a:r>
            <a:r>
              <a:rPr lang="cs-CZ" sz="1800" dirty="0" smtClean="0"/>
              <a:t>,</a:t>
            </a:r>
            <a:r>
              <a:rPr lang="it-IT" sz="1800" dirty="0" smtClean="0"/>
              <a:t>4</a:t>
            </a:r>
            <a:r>
              <a:rPr lang="it-IT" sz="1800" dirty="0"/>
              <a:t>%, </a:t>
            </a:r>
            <a:r>
              <a:rPr lang="cs-CZ" sz="1800" dirty="0" smtClean="0"/>
              <a:t>Čína</a:t>
            </a:r>
            <a:r>
              <a:rPr lang="it-IT" sz="1800" dirty="0" smtClean="0"/>
              <a:t>7</a:t>
            </a:r>
            <a:r>
              <a:rPr lang="cs-CZ" sz="1800" dirty="0" smtClean="0"/>
              <a:t>,</a:t>
            </a:r>
            <a:r>
              <a:rPr lang="it-IT" sz="1800" dirty="0" smtClean="0"/>
              <a:t>4</a:t>
            </a:r>
            <a:r>
              <a:rPr lang="it-IT" sz="1800" dirty="0"/>
              <a:t>%, Chile 6%, </a:t>
            </a:r>
            <a:r>
              <a:rPr lang="it-IT" sz="1800" dirty="0" smtClean="0"/>
              <a:t>US</a:t>
            </a:r>
            <a:r>
              <a:rPr lang="cs-CZ" sz="1800" dirty="0" smtClean="0"/>
              <a:t>A</a:t>
            </a:r>
            <a:r>
              <a:rPr lang="it-IT" sz="1800" dirty="0" smtClean="0"/>
              <a:t> 5</a:t>
            </a:r>
            <a:r>
              <a:rPr lang="cs-CZ" sz="1800" dirty="0" smtClean="0"/>
              <a:t>,</a:t>
            </a:r>
            <a:r>
              <a:rPr lang="it-IT" sz="1800" dirty="0" smtClean="0"/>
              <a:t>2</a:t>
            </a:r>
            <a:r>
              <a:rPr lang="it-IT" sz="1800" dirty="0"/>
              <a:t>% (2012)</a:t>
            </a:r>
            <a:endParaRPr lang="cs-CZ" sz="1800" dirty="0"/>
          </a:p>
          <a:p>
            <a:pPr marL="0" indent="0">
              <a:buNone/>
            </a:pPr>
            <a:r>
              <a:rPr lang="cs-CZ" sz="1800" b="1" dirty="0"/>
              <a:t>jádrové oblasti</a:t>
            </a:r>
            <a:r>
              <a:rPr lang="cs-CZ" sz="1800" b="1" dirty="0" smtClean="0"/>
              <a:t>:</a:t>
            </a:r>
          </a:p>
          <a:p>
            <a:r>
              <a:rPr lang="cs-CZ" sz="1800" dirty="0" smtClean="0"/>
              <a:t>úrodné (černozemě, bezlesé roviny) = pampy = jedna z obilnic světa</a:t>
            </a:r>
            <a:endParaRPr lang="cs-CZ" sz="1800" dirty="0"/>
          </a:p>
          <a:p>
            <a:r>
              <a:rPr lang="cs-CZ" sz="1800" dirty="0" smtClean="0"/>
              <a:t>BUENOS </a:t>
            </a:r>
            <a:r>
              <a:rPr lang="cs-CZ" sz="1800" dirty="0"/>
              <a:t>AIRES </a:t>
            </a:r>
            <a:r>
              <a:rPr lang="cs-CZ" sz="1800" dirty="0" smtClean="0"/>
              <a:t>13 528 mil. obyv.; </a:t>
            </a:r>
            <a:r>
              <a:rPr lang="cs-CZ" sz="1800" dirty="0" err="1"/>
              <a:t>Cordoba</a:t>
            </a:r>
            <a:r>
              <a:rPr lang="cs-CZ" sz="1800" dirty="0"/>
              <a:t> </a:t>
            </a:r>
            <a:r>
              <a:rPr lang="cs-CZ" sz="1800" dirty="0" smtClean="0"/>
              <a:t>1,493 </a:t>
            </a:r>
            <a:r>
              <a:rPr lang="cs-CZ" sz="1800" dirty="0"/>
              <a:t>mil. obyv.</a:t>
            </a:r>
            <a:r>
              <a:rPr lang="cs-CZ" sz="1800" dirty="0" smtClean="0"/>
              <a:t>; </a:t>
            </a:r>
            <a:r>
              <a:rPr lang="cs-CZ" sz="1800" dirty="0"/>
              <a:t>Rosario </a:t>
            </a:r>
            <a:r>
              <a:rPr lang="cs-CZ" sz="1800" dirty="0" smtClean="0"/>
              <a:t>1,231 </a:t>
            </a:r>
            <a:r>
              <a:rPr lang="cs-CZ" sz="1800" dirty="0"/>
              <a:t>mil. obyv.</a:t>
            </a:r>
            <a:r>
              <a:rPr lang="cs-CZ" sz="1800" dirty="0" smtClean="0"/>
              <a:t>; </a:t>
            </a:r>
            <a:r>
              <a:rPr lang="cs-CZ" sz="1800" dirty="0" err="1"/>
              <a:t>Mendoza</a:t>
            </a:r>
            <a:r>
              <a:rPr lang="cs-CZ" sz="1800" dirty="0"/>
              <a:t> </a:t>
            </a:r>
            <a:r>
              <a:rPr lang="cs-CZ" sz="1800" dirty="0" smtClean="0"/>
              <a:t>917 000 obyv</a:t>
            </a:r>
            <a:r>
              <a:rPr lang="cs-CZ" sz="1800" dirty="0"/>
              <a:t>.</a:t>
            </a:r>
            <a:r>
              <a:rPr lang="cs-CZ" sz="1800" dirty="0" smtClean="0"/>
              <a:t>; </a:t>
            </a:r>
            <a:r>
              <a:rPr lang="cs-CZ" sz="1800" dirty="0"/>
              <a:t>San Miguel de </a:t>
            </a:r>
            <a:r>
              <a:rPr lang="cs-CZ" sz="1800" dirty="0" err="1"/>
              <a:t>Tucuman</a:t>
            </a:r>
            <a:r>
              <a:rPr lang="cs-CZ" sz="1800" dirty="0"/>
              <a:t> </a:t>
            </a:r>
            <a:r>
              <a:rPr lang="cs-CZ" sz="1800" dirty="0" smtClean="0"/>
              <a:t>831 000 </a:t>
            </a:r>
            <a:r>
              <a:rPr lang="cs-CZ" sz="1800" dirty="0"/>
              <a:t>obyv. </a:t>
            </a:r>
            <a:r>
              <a:rPr lang="cs-CZ" sz="1800" dirty="0" smtClean="0"/>
              <a:t>(</a:t>
            </a:r>
            <a:r>
              <a:rPr lang="cs-CZ" sz="1800" dirty="0"/>
              <a:t>2011)</a:t>
            </a:r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79929"/>
            <a:ext cx="2232248" cy="584775"/>
          </a:xfrm>
          <a:prstGeom prst="rect">
            <a:avLst/>
          </a:prstGeom>
          <a:gradFill>
            <a:gsLst>
              <a:gs pos="100000">
                <a:schemeClr val="tx2">
                  <a:lumMod val="60000"/>
                  <a:lumOff val="40000"/>
                </a:schemeClr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chemeClr val="tx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1600" b="1" dirty="0" smtClean="0">
                <a:latin typeface="+mn-lt"/>
                <a:ea typeface="+mn-ea"/>
                <a:cs typeface="+mn-cs"/>
              </a:rPr>
              <a:t>zpět na výběr charakteristik</a:t>
            </a:r>
            <a:endParaRPr lang="cs-CZ" sz="1600" b="1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028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</TotalTime>
  <Words>1238</Words>
  <Application>Microsoft Office PowerPoint</Application>
  <PresentationFormat>Předvádění na obrazovce (4:3)</PresentationFormat>
  <Paragraphs>117</Paragraphs>
  <Slides>11</Slides>
  <Notes>0</Notes>
  <HiddenSlides>6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Prezentace aplikace PowerPoint</vt:lpstr>
      <vt:lpstr>Prezentace aplikace PowerPoint</vt:lpstr>
      <vt:lpstr>ANOTACE</vt:lpstr>
      <vt:lpstr>ARGENTINA</vt:lpstr>
      <vt:lpstr>Základní informace</vt:lpstr>
      <vt:lpstr>Přírodní poměry</vt:lpstr>
      <vt:lpstr>Obyvatelstvo</vt:lpstr>
      <vt:lpstr>Historický vývoj</vt:lpstr>
      <vt:lpstr>Hospodářství a jádrové oblasti</vt:lpstr>
      <vt:lpstr>Problémy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Nováková</dc:creator>
  <cp:lastModifiedBy>Konetzná Magda</cp:lastModifiedBy>
  <cp:revision>25</cp:revision>
  <dcterms:created xsi:type="dcterms:W3CDTF">2014-01-26T20:34:22Z</dcterms:created>
  <dcterms:modified xsi:type="dcterms:W3CDTF">2014-02-05T08:37:07Z</dcterms:modified>
</cp:coreProperties>
</file>