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66" r:id="rId4"/>
    <p:sldId id="268" r:id="rId5"/>
    <p:sldId id="257" r:id="rId6"/>
    <p:sldId id="267" r:id="rId7"/>
    <p:sldId id="258" r:id="rId8"/>
    <p:sldId id="269" r:id="rId9"/>
    <p:sldId id="270" r:id="rId10"/>
    <p:sldId id="271" r:id="rId11"/>
    <p:sldId id="259" r:id="rId12"/>
    <p:sldId id="260" r:id="rId13"/>
    <p:sldId id="272" r:id="rId14"/>
    <p:sldId id="261" r:id="rId15"/>
    <p:sldId id="262" r:id="rId16"/>
    <p:sldId id="263" r:id="rId1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284" y="-9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A18F4-16F6-4484-A196-2AC182E68B5A}" type="datetimeFigureOut">
              <a:rPr lang="cs-CZ" smtClean="0"/>
              <a:t>30.1.2014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8152B-8196-4569-919F-E7C5A21B41B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80150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A18F4-16F6-4484-A196-2AC182E68B5A}" type="datetimeFigureOut">
              <a:rPr lang="cs-CZ" smtClean="0"/>
              <a:t>30.1.2014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8152B-8196-4569-919F-E7C5A21B41B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69980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A18F4-16F6-4484-A196-2AC182E68B5A}" type="datetimeFigureOut">
              <a:rPr lang="cs-CZ" smtClean="0"/>
              <a:t>30.1.2014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8152B-8196-4569-919F-E7C5A21B41B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1320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A18F4-16F6-4484-A196-2AC182E68B5A}" type="datetimeFigureOut">
              <a:rPr lang="cs-CZ" smtClean="0"/>
              <a:t>30.1.2014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8152B-8196-4569-919F-E7C5A21B41B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03186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A18F4-16F6-4484-A196-2AC182E68B5A}" type="datetimeFigureOut">
              <a:rPr lang="cs-CZ" smtClean="0"/>
              <a:t>30.1.2014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8152B-8196-4569-919F-E7C5A21B41B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78349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A18F4-16F6-4484-A196-2AC182E68B5A}" type="datetimeFigureOut">
              <a:rPr lang="cs-CZ" smtClean="0"/>
              <a:t>30.1.2014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8152B-8196-4569-919F-E7C5A21B41B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256818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A18F4-16F6-4484-A196-2AC182E68B5A}" type="datetimeFigureOut">
              <a:rPr lang="cs-CZ" smtClean="0"/>
              <a:t>30.1.2014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8152B-8196-4569-919F-E7C5A21B41B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8132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A18F4-16F6-4484-A196-2AC182E68B5A}" type="datetimeFigureOut">
              <a:rPr lang="cs-CZ" smtClean="0"/>
              <a:t>30.1.2014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8152B-8196-4569-919F-E7C5A21B41B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3799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A18F4-16F6-4484-A196-2AC182E68B5A}" type="datetimeFigureOut">
              <a:rPr lang="cs-CZ" smtClean="0"/>
              <a:t>30.1.2014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8152B-8196-4569-919F-E7C5A21B41B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97178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A18F4-16F6-4484-A196-2AC182E68B5A}" type="datetimeFigureOut">
              <a:rPr lang="cs-CZ" smtClean="0"/>
              <a:t>30.1.2014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8152B-8196-4569-919F-E7C5A21B41B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40478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A18F4-16F6-4484-A196-2AC182E68B5A}" type="datetimeFigureOut">
              <a:rPr lang="cs-CZ" smtClean="0"/>
              <a:t>30.1.2014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8152B-8196-4569-919F-E7C5A21B41B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98537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FA18F4-16F6-4484-A196-2AC182E68B5A}" type="datetimeFigureOut">
              <a:rPr lang="cs-CZ" smtClean="0"/>
              <a:t>30.1.2014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8152B-8196-4569-919F-E7C5A21B41B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71431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7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5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commons.wikimedia.org/wiki/File:BOGOTA_LEGAL_2.png" TargetMode="External"/><Relationship Id="rId3" Type="http://schemas.openxmlformats.org/officeDocument/2006/relationships/hyperlink" Target="http://cs.wikipedia.org/wiki/Soubor:Ciudad_de_M%C3%A9xico_Distrito_Federal.jpg" TargetMode="External"/><Relationship Id="rId7" Type="http://schemas.openxmlformats.org/officeDocument/2006/relationships/hyperlink" Target="http://commons.wikimedia.org/wiki/File:Caracas_(Venezuela)_-_Los_barios.jpg" TargetMode="External"/><Relationship Id="rId2" Type="http://schemas.openxmlformats.org/officeDocument/2006/relationships/hyperlink" Target="http://commons.wikimedia.org/wiki/File:Caracas-downtown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ommons.wikimedia.org/wiki/File:Torre_Mayor_Mexico_City.jpg" TargetMode="External"/><Relationship Id="rId5" Type="http://schemas.openxmlformats.org/officeDocument/2006/relationships/hyperlink" Target="http://commons.wikimedia.org/wiki/File:Avenida_Presidente_Masaryk.jpg" TargetMode="External"/><Relationship Id="rId10" Type="http://schemas.openxmlformats.org/officeDocument/2006/relationships/hyperlink" Target="http://commons.wikimedia.org/wiki/File:Buenos_Aires_City_Collage.png" TargetMode="External"/><Relationship Id="rId4" Type="http://schemas.openxmlformats.org/officeDocument/2006/relationships/hyperlink" Target="http://commons.wikimedia.org/wiki/File:Ciudad_Universitaria,_UNAM_(7).JPG" TargetMode="External"/><Relationship Id="rId9" Type="http://schemas.openxmlformats.org/officeDocument/2006/relationships/hyperlink" Target="http://commons.wikimedia.org/wiki/File:Montagem_Bras%C3%ADlia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3" Type="http://schemas.microsoft.com/office/2007/relationships/hdphoto" Target="../media/hdphoto1.wdp"/><Relationship Id="rId7" Type="http://schemas.openxmlformats.org/officeDocument/2006/relationships/slide" Target="slide1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4.xml"/><Relationship Id="rId11" Type="http://schemas.openxmlformats.org/officeDocument/2006/relationships/slide" Target="slide13.xml"/><Relationship Id="rId5" Type="http://schemas.openxmlformats.org/officeDocument/2006/relationships/slide" Target="slide12.xml"/><Relationship Id="rId10" Type="http://schemas.openxmlformats.org/officeDocument/2006/relationships/slide" Target="slide6.xml"/><Relationship Id="rId4" Type="http://schemas.openxmlformats.org/officeDocument/2006/relationships/slide" Target="slide7.xml"/><Relationship Id="rId9" Type="http://schemas.openxmlformats.org/officeDocument/2006/relationships/slide" Target="slide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jpeg"/><Relationship Id="rId5" Type="http://schemas.openxmlformats.org/officeDocument/2006/relationships/slide" Target="slide5.xml"/><Relationship Id="rId4" Type="http://schemas.openxmlformats.org/officeDocument/2006/relationships/slide" Target="slide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07504" y="1988841"/>
            <a:ext cx="9036496" cy="1872208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cs-CZ" sz="5400" dirty="0" smtClean="0"/>
              <a:t>Příklady turistických cílů Latinské </a:t>
            </a:r>
            <a:r>
              <a:rPr lang="cs-CZ" sz="5400" smtClean="0"/>
              <a:t>Ameriky III.</a:t>
            </a:r>
            <a:endParaRPr lang="cs-CZ" sz="54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03648" y="4581128"/>
            <a:ext cx="6400800" cy="1752600"/>
          </a:xfrm>
        </p:spPr>
        <p:txBody>
          <a:bodyPr/>
          <a:lstStyle/>
          <a:p>
            <a:r>
              <a:rPr lang="cs-CZ" dirty="0"/>
              <a:t>m</a:t>
            </a:r>
            <a:r>
              <a:rPr lang="cs-CZ" dirty="0" smtClean="0"/>
              <a:t>ěsta Latinské Ameriky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26520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6552728" cy="1143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cs-CZ" sz="3600" b="1" dirty="0" smtClean="0"/>
              <a:t>Torre </a:t>
            </a:r>
            <a:r>
              <a:rPr lang="cs-CZ" sz="3600" b="1" dirty="0" err="1" smtClean="0"/>
              <a:t>Mayor</a:t>
            </a:r>
            <a:endParaRPr lang="cs-CZ" sz="3600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88024" y="1600200"/>
            <a:ext cx="3898776" cy="4925144"/>
          </a:xfrm>
        </p:spPr>
        <p:txBody>
          <a:bodyPr>
            <a:normAutofit/>
          </a:bodyPr>
          <a:lstStyle/>
          <a:p>
            <a:r>
              <a:rPr lang="cs-CZ" dirty="0" smtClean="0"/>
              <a:t>225,5 m</a:t>
            </a:r>
          </a:p>
          <a:p>
            <a:r>
              <a:rPr lang="cs-CZ" dirty="0" smtClean="0"/>
              <a:t>55 pater</a:t>
            </a:r>
          </a:p>
          <a:p>
            <a:r>
              <a:rPr lang="cs-CZ" dirty="0" smtClean="0"/>
              <a:t>speciální konstrukce, která by měla vydržet i zemětřesení o síle 8,5° Richterovy stupnice</a:t>
            </a:r>
          </a:p>
          <a:p>
            <a:r>
              <a:rPr lang="cs-CZ" dirty="0" smtClean="0"/>
              <a:t>v 52 patře vyhlídková terasa</a:t>
            </a:r>
            <a:endParaRPr lang="cs-CZ" dirty="0"/>
          </a:p>
        </p:txBody>
      </p:sp>
      <p:sp>
        <p:nvSpPr>
          <p:cNvPr id="6" name="Šipka doprava 5">
            <a:hlinkClick r:id="rId2" action="ppaction://hlinksldjump"/>
          </p:cNvPr>
          <p:cNvSpPr/>
          <p:nvPr/>
        </p:nvSpPr>
        <p:spPr>
          <a:xfrm>
            <a:off x="6876256" y="260648"/>
            <a:ext cx="2041226" cy="1152128"/>
          </a:xfrm>
          <a:prstGeom prst="rightArrow">
            <a:avLst>
              <a:gd name="adj1" fmla="val 71847"/>
              <a:gd name="adj2" fmla="val 28153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800" dirty="0" smtClean="0"/>
              <a:t>ZPĚT</a:t>
            </a:r>
            <a:endParaRPr lang="cs-CZ" sz="2800" dirty="0"/>
          </a:p>
        </p:txBody>
      </p:sp>
      <p:sp>
        <p:nvSpPr>
          <p:cNvPr id="8" name="TextovéPole 7"/>
          <p:cNvSpPr txBox="1"/>
          <p:nvPr/>
        </p:nvSpPr>
        <p:spPr>
          <a:xfrm>
            <a:off x="4402982" y="6217567"/>
            <a:ext cx="3850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[</a:t>
            </a:r>
            <a:r>
              <a:rPr lang="cs-CZ" sz="1400" dirty="0" smtClean="0"/>
              <a:t>8</a:t>
            </a:r>
            <a:r>
              <a:rPr lang="en-US" sz="1400" dirty="0" smtClean="0"/>
              <a:t>]</a:t>
            </a:r>
            <a:endParaRPr lang="cs-CZ" sz="1400" dirty="0"/>
          </a:p>
        </p:txBody>
      </p:sp>
      <p:pic>
        <p:nvPicPr>
          <p:cNvPr id="5122" name="Picture 2" descr="http://upload.wikimedia.org/wikipedia/commons/thumb/f/f6/Torre_Mayor_Mexico_City.jpg/360px-Torre_Mayor_Mexico_Cit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28800"/>
            <a:ext cx="3672408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4306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511" y="116632"/>
            <a:ext cx="6502756" cy="504056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cs-CZ" dirty="0" smtClean="0"/>
              <a:t>CARACAS</a:t>
            </a:r>
            <a:endParaRPr lang="cs-CZ" dirty="0"/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1"/>
          </p:nvPr>
        </p:nvSpPr>
        <p:spPr>
          <a:xfrm>
            <a:off x="251520" y="760198"/>
            <a:ext cx="4248472" cy="588195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cs-CZ" dirty="0" smtClean="0"/>
              <a:t>leží na pobřeží Karibiku a je považováno za vstupní bránu do And a Amazonie</a:t>
            </a:r>
          </a:p>
          <a:p>
            <a:r>
              <a:rPr lang="cs-CZ" dirty="0" smtClean="0"/>
              <a:t>3 mil. obyvatel (2009)</a:t>
            </a:r>
          </a:p>
          <a:p>
            <a:r>
              <a:rPr lang="cs-CZ" dirty="0" smtClean="0"/>
              <a:t>město kontrastů</a:t>
            </a:r>
          </a:p>
          <a:p>
            <a:pPr lvl="1"/>
            <a:r>
              <a:rPr lang="cs-CZ" dirty="0" smtClean="0"/>
              <a:t>futuristické mrakodrapy a několikaproudé dálnice X  množství slumů (chudinské čtvrtě) a časté dopravní zácpy</a:t>
            </a:r>
          </a:p>
          <a:p>
            <a:pPr lvl="1"/>
            <a:r>
              <a:rPr lang="cs-CZ" dirty="0" smtClean="0"/>
              <a:t>politické, kulturní, vědecké a průmyslové centrum X vysoká kriminalita, znečištění životního prostředí, chudoba (slumy)</a:t>
            </a:r>
          </a:p>
          <a:p>
            <a:r>
              <a:rPr lang="cs-CZ" dirty="0" smtClean="0"/>
              <a:t>UNESCO – univerzitní areál (moderní architektura)</a:t>
            </a:r>
          </a:p>
          <a:p>
            <a:r>
              <a:rPr lang="cs-CZ" dirty="0" smtClean="0"/>
              <a:t>zajímavost</a:t>
            </a:r>
          </a:p>
          <a:p>
            <a:pPr lvl="1"/>
            <a:r>
              <a:rPr lang="cs-CZ" dirty="0" smtClean="0"/>
              <a:t>1999 katastrofické sesuvy půdy po vydatných srážkách (50 tis. obětí, 150 tis. lidí bez přístřeší, zmizely celé slumy)</a:t>
            </a:r>
          </a:p>
          <a:p>
            <a:pPr lvl="1"/>
            <a:r>
              <a:rPr lang="cs-CZ" dirty="0" smtClean="0"/>
              <a:t>ohrožováno také zemětřeseními</a:t>
            </a:r>
          </a:p>
          <a:p>
            <a:pPr lvl="1"/>
            <a:endParaRPr lang="cs-CZ" dirty="0"/>
          </a:p>
        </p:txBody>
      </p:sp>
      <p:sp>
        <p:nvSpPr>
          <p:cNvPr id="15" name="Šipka doprava 14">
            <a:hlinkClick r:id="rId2" action="ppaction://hlinksldjump"/>
          </p:cNvPr>
          <p:cNvSpPr/>
          <p:nvPr/>
        </p:nvSpPr>
        <p:spPr>
          <a:xfrm>
            <a:off x="6871588" y="40117"/>
            <a:ext cx="2041226" cy="720080"/>
          </a:xfrm>
          <a:prstGeom prst="rightArrow">
            <a:avLst>
              <a:gd name="adj1" fmla="val 71847"/>
              <a:gd name="adj2" fmla="val 28153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DALŠÍ MĚSTA</a:t>
            </a:r>
            <a:endParaRPr lang="cs-CZ" dirty="0"/>
          </a:p>
        </p:txBody>
      </p:sp>
      <p:pic>
        <p:nvPicPr>
          <p:cNvPr id="1026" name="Picture 2" descr="http://upload.wikimedia.org/wikipedia/commons/thumb/7/7d/Caracas-downtown.jpg/640px-Caracas-downtow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836712"/>
            <a:ext cx="4309257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8676456" y="3356992"/>
            <a:ext cx="3850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[</a:t>
            </a:r>
            <a:r>
              <a:rPr lang="cs-CZ" sz="1400" dirty="0" smtClean="0"/>
              <a:t>2</a:t>
            </a:r>
            <a:r>
              <a:rPr lang="en-US" sz="1400" dirty="0" smtClean="0"/>
              <a:t>]</a:t>
            </a:r>
            <a:endParaRPr lang="cs-CZ" sz="1400" dirty="0"/>
          </a:p>
        </p:txBody>
      </p:sp>
      <p:pic>
        <p:nvPicPr>
          <p:cNvPr id="1028" name="Picture 4" descr="http://upload.wikimedia.org/wikipedia/commons/thumb/1/1e/Caracas_%28Venezuela%29_-_Los_barios.jpg/640px-Caracas_%28Venezuela%29_-_Los_bario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873" y="3629790"/>
            <a:ext cx="4309392" cy="2888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ovéPole 8"/>
          <p:cNvSpPr txBox="1"/>
          <p:nvPr/>
        </p:nvSpPr>
        <p:spPr>
          <a:xfrm>
            <a:off x="8676456" y="6453336"/>
            <a:ext cx="3850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[</a:t>
            </a:r>
            <a:r>
              <a:rPr lang="cs-CZ" sz="1400" dirty="0"/>
              <a:t>9</a:t>
            </a:r>
            <a:r>
              <a:rPr lang="en-US" sz="1400" dirty="0" smtClean="0"/>
              <a:t>]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3307050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6480720" cy="562074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cs-CZ" dirty="0" smtClean="0"/>
              <a:t>LA PAZ a SUCRE</a:t>
            </a:r>
            <a:endParaRPr lang="cs-CZ" dirty="0"/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1"/>
          </p:nvPr>
        </p:nvSpPr>
        <p:spPr>
          <a:xfrm>
            <a:off x="251520" y="980728"/>
            <a:ext cx="4248472" cy="5661419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cs-CZ" dirty="0" err="1"/>
              <a:t>Sucre</a:t>
            </a:r>
            <a:r>
              <a:rPr lang="cs-CZ" dirty="0"/>
              <a:t> – oficiální hlavní město, sídlo soudu</a:t>
            </a:r>
          </a:p>
          <a:p>
            <a:pPr lvl="1"/>
            <a:r>
              <a:rPr lang="cs-CZ" dirty="0"/>
              <a:t>0,3 mil. obyvatel (2011)</a:t>
            </a:r>
          </a:p>
          <a:p>
            <a:r>
              <a:rPr lang="cs-CZ" dirty="0" smtClean="0"/>
              <a:t>leží ve 2790 m n. m</a:t>
            </a:r>
          </a:p>
          <a:p>
            <a:r>
              <a:rPr lang="cs-CZ" dirty="0" smtClean="0"/>
              <a:t>založeno Španěly roku 1538, typická španělská </a:t>
            </a:r>
            <a:r>
              <a:rPr lang="cs-CZ" dirty="0" err="1" smtClean="0"/>
              <a:t>kolonionální</a:t>
            </a:r>
            <a:r>
              <a:rPr lang="cs-CZ" dirty="0" smtClean="0"/>
              <a:t> architektura, zařazeno do UNESCO</a:t>
            </a:r>
          </a:p>
          <a:p>
            <a:r>
              <a:rPr lang="cs-CZ" dirty="0" smtClean="0"/>
              <a:t>1825 zde vyhlášena bolívijská nezávislost, osvobozenecké hnutí zde vzniklo jako první v Latinské Americe = hlavní město především z historických důvodů</a:t>
            </a:r>
          </a:p>
          <a:p>
            <a:pPr lvl="1"/>
            <a:endParaRPr lang="cs-CZ" dirty="0"/>
          </a:p>
        </p:txBody>
      </p:sp>
      <p:sp>
        <p:nvSpPr>
          <p:cNvPr id="15" name="Šipka doprava 14">
            <a:hlinkClick r:id="rId2" action="ppaction://hlinksldjump"/>
          </p:cNvPr>
          <p:cNvSpPr/>
          <p:nvPr/>
        </p:nvSpPr>
        <p:spPr>
          <a:xfrm>
            <a:off x="6804248" y="188640"/>
            <a:ext cx="2041226" cy="576064"/>
          </a:xfrm>
          <a:prstGeom prst="rightArrow">
            <a:avLst>
              <a:gd name="adj1" fmla="val 71847"/>
              <a:gd name="adj2" fmla="val 28153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DALŠÍ MĚSTA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2"/>
          </p:nvPr>
        </p:nvSpPr>
        <p:spPr>
          <a:xfrm>
            <a:off x="4648200" y="980728"/>
            <a:ext cx="4038600" cy="5145435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cs-CZ" dirty="0"/>
              <a:t>La Paz – sídlo bolívijské vlády, administrativní </a:t>
            </a:r>
            <a:r>
              <a:rPr lang="cs-CZ" dirty="0" smtClean="0"/>
              <a:t>a ekonomické centrum země</a:t>
            </a:r>
            <a:endParaRPr lang="cs-CZ" dirty="0"/>
          </a:p>
          <a:p>
            <a:pPr lvl="1"/>
            <a:r>
              <a:rPr lang="cs-CZ" dirty="0"/>
              <a:t>1,7 mil. obyvatel (2011)</a:t>
            </a:r>
          </a:p>
          <a:p>
            <a:r>
              <a:rPr lang="cs-CZ" dirty="0" smtClean="0"/>
              <a:t>leží ve 3640 m n. m., fakticky nejvýše položené </a:t>
            </a:r>
            <a:r>
              <a:rPr lang="cs-CZ" dirty="0" err="1" smtClean="0"/>
              <a:t>hl.m</a:t>
            </a:r>
            <a:r>
              <a:rPr lang="cs-CZ" dirty="0" smtClean="0"/>
              <a:t>. na světě</a:t>
            </a:r>
          </a:p>
          <a:p>
            <a:r>
              <a:rPr lang="cs-CZ" dirty="0" smtClean="0"/>
              <a:t>leží na plošině </a:t>
            </a:r>
            <a:r>
              <a:rPr lang="cs-CZ" dirty="0" err="1" smtClean="0"/>
              <a:t>Altiplano</a:t>
            </a:r>
            <a:r>
              <a:rPr lang="cs-CZ" dirty="0" smtClean="0"/>
              <a:t>, okolní krajina má vyšší n.m., postupně roste po okolních kopcích</a:t>
            </a:r>
          </a:p>
          <a:p>
            <a:r>
              <a:rPr lang="cs-CZ" dirty="0" smtClean="0"/>
              <a:t>nejvýše položené mezinárodní letiště na světě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54780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31024" cy="1143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cs-CZ" dirty="0" smtClean="0"/>
              <a:t>Kolumbie - </a:t>
            </a:r>
            <a:r>
              <a:rPr lang="cs-CZ" dirty="0" err="1" smtClean="0"/>
              <a:t>Bogotá</a:t>
            </a:r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42792" cy="5041947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cs-CZ" dirty="0" smtClean="0"/>
              <a:t>v nadmořské výšce </a:t>
            </a:r>
            <a:endParaRPr lang="cs-CZ" dirty="0"/>
          </a:p>
          <a:p>
            <a:pPr marL="363538" indent="0">
              <a:buNone/>
            </a:pPr>
            <a:r>
              <a:rPr lang="cs-CZ" dirty="0" smtClean="0"/>
              <a:t>2600 m n. m., </a:t>
            </a:r>
          </a:p>
          <a:p>
            <a:pPr marL="363538" indent="0">
              <a:buNone/>
            </a:pPr>
            <a:r>
              <a:rPr lang="cs-CZ" dirty="0" smtClean="0"/>
              <a:t>8,7 mil obyvatel (2011)</a:t>
            </a:r>
          </a:p>
          <a:p>
            <a:r>
              <a:rPr lang="cs-CZ" dirty="0" smtClean="0"/>
              <a:t>jedno z největších měst světa bez metra</a:t>
            </a:r>
          </a:p>
          <a:p>
            <a:r>
              <a:rPr lang="cs-CZ" dirty="0" smtClean="0"/>
              <a:t>zlepšená bezpečnost, ještě v 90.letech nejvíce násilné město na světě</a:t>
            </a:r>
          </a:p>
          <a:p>
            <a:endParaRPr lang="cs-CZ" dirty="0"/>
          </a:p>
        </p:txBody>
      </p:sp>
      <p:sp>
        <p:nvSpPr>
          <p:cNvPr id="15" name="Šipka doprava 14">
            <a:hlinkClick r:id="rId2" action="ppaction://hlinksldjump"/>
          </p:cNvPr>
          <p:cNvSpPr/>
          <p:nvPr/>
        </p:nvSpPr>
        <p:spPr>
          <a:xfrm>
            <a:off x="6804248" y="260648"/>
            <a:ext cx="2041226" cy="1152128"/>
          </a:xfrm>
          <a:prstGeom prst="rightArrow">
            <a:avLst>
              <a:gd name="adj1" fmla="val 71847"/>
              <a:gd name="adj2" fmla="val 28153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DALŠÍ MĚSTA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1"/>
            <a:endParaRPr lang="cs-CZ" dirty="0"/>
          </a:p>
        </p:txBody>
      </p:sp>
      <p:pic>
        <p:nvPicPr>
          <p:cNvPr id="1026" name="Picture 2" descr="http://upload.wikimedia.org/wikipedia/commons/b/bb/BOGOTA_LEGAL_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7590" y="1573808"/>
            <a:ext cx="3033315" cy="4953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8370259" y="6219166"/>
            <a:ext cx="4764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[</a:t>
            </a:r>
            <a:r>
              <a:rPr lang="cs-CZ" sz="1400" dirty="0" smtClean="0"/>
              <a:t>10</a:t>
            </a:r>
            <a:r>
              <a:rPr lang="en-US" sz="1400" dirty="0" smtClean="0"/>
              <a:t>]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1689463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31024" cy="1143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cs-CZ" dirty="0" smtClean="0"/>
              <a:t>BRAZÍLIE - BRASÍLIA</a:t>
            </a:r>
            <a:endParaRPr lang="cs-CZ" dirty="0"/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42792" cy="5041947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cs-CZ" sz="2000" dirty="0" smtClean="0"/>
              <a:t>leží v 1172 </a:t>
            </a:r>
            <a:r>
              <a:rPr lang="cs-CZ" sz="2000" dirty="0" err="1" smtClean="0"/>
              <a:t>m.n.m</a:t>
            </a:r>
            <a:r>
              <a:rPr lang="cs-CZ" sz="2000" dirty="0" smtClean="0"/>
              <a:t>.</a:t>
            </a:r>
          </a:p>
          <a:p>
            <a:r>
              <a:rPr lang="cs-CZ" sz="2000" dirty="0" smtClean="0"/>
              <a:t>velmi mladé město, otevřeno 1960</a:t>
            </a:r>
          </a:p>
          <a:p>
            <a:r>
              <a:rPr lang="cs-CZ" sz="2000" dirty="0" smtClean="0"/>
              <a:t>autorem návrhu města je Oscar </a:t>
            </a:r>
            <a:r>
              <a:rPr lang="cs-CZ" sz="2000" dirty="0" err="1" smtClean="0"/>
              <a:t>Niemeyer</a:t>
            </a:r>
            <a:r>
              <a:rPr lang="cs-CZ" sz="2000" dirty="0" smtClean="0"/>
              <a:t>, světově proslulý brazilský architekt, za hlavního propagátora nového </a:t>
            </a:r>
            <a:r>
              <a:rPr lang="cs-CZ" sz="2000" dirty="0" err="1" smtClean="0"/>
              <a:t>hl.m</a:t>
            </a:r>
            <a:r>
              <a:rPr lang="cs-CZ" sz="2000" dirty="0"/>
              <a:t>. </a:t>
            </a:r>
            <a:r>
              <a:rPr lang="cs-CZ" sz="2000" dirty="0" smtClean="0"/>
              <a:t>považován </a:t>
            </a:r>
            <a:r>
              <a:rPr lang="cs-CZ" sz="2000" dirty="0" err="1" smtClean="0"/>
              <a:t>Juscelino</a:t>
            </a:r>
            <a:r>
              <a:rPr lang="cs-CZ" sz="2000" dirty="0" smtClean="0"/>
              <a:t> </a:t>
            </a:r>
            <a:r>
              <a:rPr lang="cs-CZ" sz="2000" dirty="0" err="1"/>
              <a:t>Kubitschek</a:t>
            </a:r>
            <a:r>
              <a:rPr lang="cs-CZ" sz="2000" dirty="0"/>
              <a:t> de </a:t>
            </a:r>
            <a:r>
              <a:rPr lang="cs-CZ" sz="2000" dirty="0" err="1" smtClean="0"/>
              <a:t>Oliveira</a:t>
            </a:r>
            <a:r>
              <a:rPr lang="cs-CZ" sz="2000" dirty="0" smtClean="0"/>
              <a:t>, brazilský prezident s českými předky</a:t>
            </a:r>
          </a:p>
          <a:p>
            <a:r>
              <a:rPr lang="cs-CZ" sz="2000" dirty="0" smtClean="0"/>
              <a:t>celá </a:t>
            </a:r>
            <a:r>
              <a:rPr lang="cs-CZ" sz="2000" dirty="0" err="1" smtClean="0"/>
              <a:t>Brasília</a:t>
            </a:r>
            <a:r>
              <a:rPr lang="cs-CZ" sz="2000" dirty="0" smtClean="0"/>
              <a:t> zařazena v UNESCO</a:t>
            </a:r>
          </a:p>
          <a:p>
            <a:r>
              <a:rPr lang="cs-CZ" sz="2000" dirty="0" smtClean="0"/>
              <a:t>vládní budovy především na Náměstí </a:t>
            </a:r>
            <a:r>
              <a:rPr lang="cs-CZ" sz="2000" dirty="0"/>
              <a:t>Tří Mocností (</a:t>
            </a:r>
            <a:r>
              <a:rPr lang="cs-CZ" sz="2000" dirty="0" err="1"/>
              <a:t>Praça</a:t>
            </a:r>
            <a:r>
              <a:rPr lang="cs-CZ" sz="2000" dirty="0"/>
              <a:t> </a:t>
            </a:r>
            <a:r>
              <a:rPr lang="cs-CZ" sz="2000" dirty="0" err="1"/>
              <a:t>dos</a:t>
            </a:r>
            <a:r>
              <a:rPr lang="cs-CZ" sz="2000" dirty="0"/>
              <a:t> </a:t>
            </a:r>
            <a:r>
              <a:rPr lang="cs-CZ" sz="2000" dirty="0" err="1"/>
              <a:t>Três</a:t>
            </a:r>
            <a:r>
              <a:rPr lang="cs-CZ" sz="2000" dirty="0"/>
              <a:t> </a:t>
            </a:r>
            <a:r>
              <a:rPr lang="cs-CZ" sz="2000" dirty="0" err="1" smtClean="0"/>
              <a:t>Poderes</a:t>
            </a:r>
            <a:r>
              <a:rPr lang="cs-CZ" sz="2000" dirty="0" smtClean="0"/>
              <a:t>), velmi známá je také katedrála </a:t>
            </a:r>
            <a:r>
              <a:rPr lang="cs-CZ" sz="2000" dirty="0" err="1" smtClean="0"/>
              <a:t>Brasília</a:t>
            </a:r>
            <a:r>
              <a:rPr lang="cs-CZ" sz="2000" dirty="0" smtClean="0"/>
              <a:t>  </a:t>
            </a:r>
            <a:endParaRPr lang="cs-CZ" sz="2000" dirty="0"/>
          </a:p>
        </p:txBody>
      </p:sp>
      <p:sp>
        <p:nvSpPr>
          <p:cNvPr id="15" name="Šipka doprava 14">
            <a:hlinkClick r:id="rId2" action="ppaction://hlinksldjump"/>
          </p:cNvPr>
          <p:cNvSpPr/>
          <p:nvPr/>
        </p:nvSpPr>
        <p:spPr>
          <a:xfrm>
            <a:off x="6804248" y="260648"/>
            <a:ext cx="2041226" cy="1152128"/>
          </a:xfrm>
          <a:prstGeom prst="rightArrow">
            <a:avLst>
              <a:gd name="adj1" fmla="val 71847"/>
              <a:gd name="adj2" fmla="val 28153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DALŠÍ MĚSTA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8608465" y="6519480"/>
            <a:ext cx="4764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[</a:t>
            </a:r>
            <a:r>
              <a:rPr lang="cs-CZ" sz="1400" dirty="0" smtClean="0"/>
              <a:t>11</a:t>
            </a:r>
            <a:r>
              <a:rPr lang="en-US" sz="1400" dirty="0" smtClean="0"/>
              <a:t>]</a:t>
            </a:r>
            <a:endParaRPr lang="cs-CZ" sz="1400" dirty="0"/>
          </a:p>
        </p:txBody>
      </p:sp>
      <p:pic>
        <p:nvPicPr>
          <p:cNvPr id="2050" name="Picture 2" descr="http://upload.wikimedia.org/wikipedia/commons/thumb/5/54/Montagem_Bras%C3%ADlia.jpg/384px-Montagem_Bras%C3%ADli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624654"/>
            <a:ext cx="4035765" cy="5044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2840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31024" cy="1143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cs-CZ" dirty="0" smtClean="0"/>
              <a:t>ARGENTINA – BUENOS AIRES</a:t>
            </a:r>
            <a:endParaRPr lang="cs-CZ" dirty="0"/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42792" cy="5041947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cs-CZ" dirty="0" smtClean="0"/>
              <a:t>leží v zálivu, při ústí řek </a:t>
            </a:r>
            <a:r>
              <a:rPr lang="cs-CZ" dirty="0" err="1" smtClean="0"/>
              <a:t>Paraná</a:t>
            </a:r>
            <a:r>
              <a:rPr lang="cs-CZ" dirty="0" smtClean="0"/>
              <a:t> a Uruguay</a:t>
            </a:r>
          </a:p>
          <a:p>
            <a:r>
              <a:rPr lang="cs-CZ" dirty="0" smtClean="0"/>
              <a:t>založeno španělskými kolonizátory r. 1536</a:t>
            </a:r>
          </a:p>
          <a:p>
            <a:r>
              <a:rPr lang="cs-CZ" dirty="0" smtClean="0"/>
              <a:t>13,5 mil obyvatel (2011)</a:t>
            </a:r>
          </a:p>
          <a:p>
            <a:r>
              <a:rPr lang="cs-CZ" dirty="0" smtClean="0"/>
              <a:t>nazýván “Paříž Jižní Ameriky“ – evropská architektura i kultura (nejvíce divadel v JA, největší knižní veletrh JA)</a:t>
            </a:r>
          </a:p>
          <a:p>
            <a:r>
              <a:rPr lang="cs-CZ" dirty="0" smtClean="0"/>
              <a:t>významné stavby: </a:t>
            </a:r>
            <a:r>
              <a:rPr lang="cs-CZ" dirty="0" err="1" smtClean="0"/>
              <a:t>Teatro</a:t>
            </a:r>
            <a:r>
              <a:rPr lang="cs-CZ" dirty="0" smtClean="0"/>
              <a:t> Colón (divadlo), </a:t>
            </a:r>
            <a:r>
              <a:rPr lang="cs-CZ" dirty="0" err="1" smtClean="0"/>
              <a:t>Palacio</a:t>
            </a:r>
            <a:r>
              <a:rPr lang="cs-CZ" dirty="0" smtClean="0"/>
              <a:t> </a:t>
            </a:r>
            <a:r>
              <a:rPr lang="cs-CZ" dirty="0" err="1" smtClean="0"/>
              <a:t>Barolo</a:t>
            </a:r>
            <a:r>
              <a:rPr lang="cs-CZ" dirty="0" smtClean="0"/>
              <a:t> (ve své době nejvyšší budova JA), </a:t>
            </a:r>
            <a:r>
              <a:rPr lang="cs-CZ" dirty="0" err="1" smtClean="0"/>
              <a:t>Casa</a:t>
            </a:r>
            <a:r>
              <a:rPr lang="cs-CZ" dirty="0" smtClean="0"/>
              <a:t> </a:t>
            </a:r>
            <a:r>
              <a:rPr lang="cs-CZ" dirty="0" err="1" smtClean="0"/>
              <a:t>Rosada</a:t>
            </a:r>
            <a:r>
              <a:rPr lang="cs-CZ" dirty="0" smtClean="0"/>
              <a:t> (prezidentský palác)</a:t>
            </a:r>
          </a:p>
          <a:p>
            <a:endParaRPr lang="cs-CZ" dirty="0"/>
          </a:p>
        </p:txBody>
      </p:sp>
      <p:sp>
        <p:nvSpPr>
          <p:cNvPr id="15" name="Šipka doprava 14">
            <a:hlinkClick r:id="rId2" action="ppaction://hlinksldjump"/>
          </p:cNvPr>
          <p:cNvSpPr/>
          <p:nvPr/>
        </p:nvSpPr>
        <p:spPr>
          <a:xfrm>
            <a:off x="6804248" y="260648"/>
            <a:ext cx="2041226" cy="1152128"/>
          </a:xfrm>
          <a:prstGeom prst="rightArrow">
            <a:avLst>
              <a:gd name="adj1" fmla="val 71847"/>
              <a:gd name="adj2" fmla="val 28153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DALŠÍ MĚSTA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8608465" y="6519480"/>
            <a:ext cx="4764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[</a:t>
            </a:r>
            <a:r>
              <a:rPr lang="cs-CZ" sz="1400" dirty="0" smtClean="0"/>
              <a:t>12</a:t>
            </a:r>
            <a:r>
              <a:rPr lang="en-US" sz="1400" dirty="0" smtClean="0"/>
              <a:t>]</a:t>
            </a:r>
            <a:endParaRPr lang="cs-CZ" sz="1400" dirty="0"/>
          </a:p>
        </p:txBody>
      </p:sp>
      <p:pic>
        <p:nvPicPr>
          <p:cNvPr id="3074" name="Picture 2" descr="http://upload.wikimedia.org/wikipedia/commons/a/a5/Buenos_Aires_City_Collag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7" y="1499803"/>
            <a:ext cx="3964457" cy="5223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6370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ZDROJE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6165304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dirty="0" smtClean="0"/>
              <a:t>[</a:t>
            </a:r>
            <a:r>
              <a:rPr lang="cs-CZ" dirty="0" smtClean="0"/>
              <a:t>1</a:t>
            </a:r>
            <a:r>
              <a:rPr lang="en-US" dirty="0" smtClean="0"/>
              <a:t>] </a:t>
            </a:r>
            <a:r>
              <a:rPr lang="cs-CZ" dirty="0" smtClean="0"/>
              <a:t>Angelo </a:t>
            </a:r>
            <a:r>
              <a:rPr lang="cs-CZ" dirty="0"/>
              <a:t>Lucia</a:t>
            </a:r>
            <a:r>
              <a:rPr lang="cs-CZ" dirty="0" smtClean="0"/>
              <a:t>. </a:t>
            </a:r>
            <a:r>
              <a:rPr lang="cs-CZ" i="1" dirty="0"/>
              <a:t>http://commons.wikimedia.org</a:t>
            </a:r>
            <a:r>
              <a:rPr lang="cs-CZ" dirty="0"/>
              <a:t> [online]. [cit. 24.11.2013]. Dostupný na WWW: http://commons.wikimedia.org/wiki/File:Castillo_de_la_Fuerza.jpg </a:t>
            </a:r>
          </a:p>
          <a:p>
            <a:pPr marL="0" indent="0">
              <a:buNone/>
            </a:pPr>
            <a:r>
              <a:rPr lang="en-US" dirty="0" smtClean="0"/>
              <a:t>[</a:t>
            </a:r>
            <a:r>
              <a:rPr lang="cs-CZ" dirty="0" smtClean="0"/>
              <a:t>2</a:t>
            </a:r>
            <a:r>
              <a:rPr lang="en-US" dirty="0"/>
              <a:t>] Commons </a:t>
            </a:r>
            <a:r>
              <a:rPr lang="en-US" dirty="0" err="1"/>
              <a:t>wikimedia</a:t>
            </a:r>
            <a:r>
              <a:rPr lang="cs-CZ" dirty="0"/>
              <a:t>.</a:t>
            </a:r>
            <a:r>
              <a:rPr lang="en-US" dirty="0"/>
              <a:t> </a:t>
            </a:r>
            <a:r>
              <a:rPr lang="cs-CZ" dirty="0"/>
              <a:t>[online]. [cit. 24.11.2013]. Dostupný na WWW: </a:t>
            </a:r>
            <a:r>
              <a:rPr lang="cs-CZ" dirty="0">
                <a:hlinkClick r:id="rId2"/>
              </a:rPr>
              <a:t>http://</a:t>
            </a:r>
            <a:r>
              <a:rPr lang="cs-CZ" dirty="0" smtClean="0">
                <a:hlinkClick r:id="rId2"/>
              </a:rPr>
              <a:t>commons.wikimedia.org/wiki/File:Caracas-downtown.jpg</a:t>
            </a:r>
            <a:endParaRPr lang="cs-CZ" dirty="0" smtClean="0"/>
          </a:p>
          <a:p>
            <a:pPr marL="0" indent="0">
              <a:buNone/>
            </a:pPr>
            <a:r>
              <a:rPr lang="en-US" dirty="0" smtClean="0"/>
              <a:t>[</a:t>
            </a:r>
            <a:r>
              <a:rPr lang="cs-CZ" dirty="0"/>
              <a:t>3</a:t>
            </a:r>
            <a:r>
              <a:rPr lang="en-US" dirty="0" smtClean="0"/>
              <a:t>]</a:t>
            </a:r>
            <a:r>
              <a:rPr lang="cs-CZ" dirty="0" smtClean="0"/>
              <a:t> </a:t>
            </a:r>
            <a:r>
              <a:rPr lang="cs-CZ" dirty="0"/>
              <a:t>BYU GEOGRAPHY 2002. [online]. [cit. 2013-09-28]. Dostupné z: https://geography.byu.edu/Assets/Maps/latinam.pdf</a:t>
            </a:r>
          </a:p>
          <a:p>
            <a:pPr marL="0" indent="0">
              <a:buNone/>
            </a:pPr>
            <a:r>
              <a:rPr lang="en-US" dirty="0" smtClean="0"/>
              <a:t>[</a:t>
            </a:r>
            <a:r>
              <a:rPr lang="cs-CZ" dirty="0" smtClean="0"/>
              <a:t>4</a:t>
            </a:r>
            <a:r>
              <a:rPr lang="en-US" dirty="0" smtClean="0"/>
              <a:t>]GOLYSHEV, Kirill. </a:t>
            </a:r>
            <a:r>
              <a:rPr lang="en-US" i="1" dirty="0" smtClean="0"/>
              <a:t>http://commons.wikimedia.org</a:t>
            </a:r>
            <a:r>
              <a:rPr lang="en-US" dirty="0" smtClean="0"/>
              <a:t> [online]. [cit. 24.11.2013]. </a:t>
            </a:r>
            <a:r>
              <a:rPr lang="en-US" dirty="0" smtClean="0">
                <a:effectLst/>
              </a:rPr>
              <a:t>Dostupný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WWW: http://cs.wikipedia.org/wiki/Soubor:Canaimanatpark.jpg </a:t>
            </a:r>
          </a:p>
          <a:p>
            <a:pPr marL="0" indent="0">
              <a:buNone/>
            </a:pPr>
            <a:r>
              <a:rPr lang="en-US" dirty="0" smtClean="0"/>
              <a:t>[</a:t>
            </a:r>
            <a:r>
              <a:rPr lang="cs-CZ" dirty="0" smtClean="0"/>
              <a:t>5</a:t>
            </a:r>
            <a:r>
              <a:rPr lang="en-US" dirty="0" smtClean="0"/>
              <a:t>]</a:t>
            </a:r>
            <a:r>
              <a:rPr lang="en-US" dirty="0"/>
              <a:t> Commons </a:t>
            </a:r>
            <a:r>
              <a:rPr lang="en-US" dirty="0" err="1" smtClean="0"/>
              <a:t>wikimedia</a:t>
            </a:r>
            <a:r>
              <a:rPr lang="cs-CZ" dirty="0" smtClean="0"/>
              <a:t>.</a:t>
            </a:r>
            <a:r>
              <a:rPr lang="en-US" dirty="0" smtClean="0"/>
              <a:t> </a:t>
            </a:r>
            <a:r>
              <a:rPr lang="cs-CZ" dirty="0" smtClean="0"/>
              <a:t>[</a:t>
            </a:r>
            <a:r>
              <a:rPr lang="cs-CZ" dirty="0"/>
              <a:t>online]. [cit. 24.11.2013]. Dostupný na WWW: </a:t>
            </a:r>
            <a:r>
              <a:rPr lang="cs-CZ" dirty="0">
                <a:hlinkClick r:id="rId3"/>
              </a:rPr>
              <a:t>http://</a:t>
            </a:r>
            <a:r>
              <a:rPr lang="cs-CZ" dirty="0" smtClean="0">
                <a:hlinkClick r:id="rId3"/>
              </a:rPr>
              <a:t>cs.wikipedia.org/wiki/Soubor:Ciudad_de_M%C3%A9xico_Distrito_Federal.jpg</a:t>
            </a:r>
            <a:endParaRPr lang="cs-CZ" dirty="0" smtClean="0"/>
          </a:p>
          <a:p>
            <a:pPr marL="0" indent="0">
              <a:buNone/>
            </a:pPr>
            <a:r>
              <a:rPr lang="en-US" dirty="0" smtClean="0"/>
              <a:t>[</a:t>
            </a:r>
            <a:r>
              <a:rPr lang="cs-CZ" dirty="0" smtClean="0"/>
              <a:t>6</a:t>
            </a:r>
            <a:r>
              <a:rPr lang="en-US" dirty="0" smtClean="0"/>
              <a:t>]</a:t>
            </a:r>
            <a:r>
              <a:rPr lang="cs-CZ" dirty="0" smtClean="0"/>
              <a:t> </a:t>
            </a:r>
            <a:r>
              <a:rPr lang="cs-CZ" dirty="0" err="1"/>
              <a:t>Marrovi</a:t>
            </a:r>
            <a:r>
              <a:rPr lang="en-US" dirty="0" smtClean="0"/>
              <a:t>. </a:t>
            </a:r>
            <a:r>
              <a:rPr lang="en-US" i="1" dirty="0"/>
              <a:t>http://commons.wikimedia.org</a:t>
            </a:r>
            <a:r>
              <a:rPr lang="en-US" dirty="0"/>
              <a:t> [online]. [cit. 24.11.2013]. </a:t>
            </a:r>
            <a:r>
              <a:rPr lang="en-US" dirty="0" err="1"/>
              <a:t>Dostupný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WWW: </a:t>
            </a:r>
            <a:r>
              <a:rPr lang="en-US" dirty="0">
                <a:hlinkClick r:id="rId4"/>
              </a:rPr>
              <a:t>http://commons.wikimedia.org/wiki/File:Ciudad_Universitaria,_UNAM_%</a:t>
            </a:r>
            <a:r>
              <a:rPr lang="en-US" dirty="0" smtClean="0">
                <a:hlinkClick r:id="rId4"/>
              </a:rPr>
              <a:t>287%29.JPG</a:t>
            </a:r>
            <a:endParaRPr lang="cs-CZ" dirty="0"/>
          </a:p>
          <a:p>
            <a:pPr marL="0" indent="0">
              <a:buNone/>
            </a:pPr>
            <a:r>
              <a:rPr lang="en-US" dirty="0" smtClean="0"/>
              <a:t>[</a:t>
            </a:r>
            <a:r>
              <a:rPr lang="cs-CZ" dirty="0" smtClean="0"/>
              <a:t>7</a:t>
            </a:r>
            <a:r>
              <a:rPr lang="en-US" dirty="0" smtClean="0"/>
              <a:t>]</a:t>
            </a:r>
            <a:r>
              <a:rPr lang="cs-CZ" dirty="0"/>
              <a:t> </a:t>
            </a:r>
            <a:r>
              <a:rPr lang="cs-CZ" dirty="0" err="1"/>
              <a:t>Isador</a:t>
            </a:r>
            <a:r>
              <a:rPr lang="en-US" dirty="0" smtClean="0"/>
              <a:t>. </a:t>
            </a:r>
            <a:r>
              <a:rPr lang="en-US" i="1" dirty="0"/>
              <a:t>http://commons.wikimedia.org</a:t>
            </a:r>
            <a:r>
              <a:rPr lang="en-US" dirty="0"/>
              <a:t> [online]. [cit. 24.11.2013]. </a:t>
            </a:r>
            <a:r>
              <a:rPr lang="en-US" dirty="0" err="1"/>
              <a:t>Dostupný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WWW: </a:t>
            </a:r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commons.wikimedia.org/wiki/File:Avenida_Presidente_Masaryk.jpg</a:t>
            </a:r>
            <a:endParaRPr lang="cs-CZ" dirty="0" smtClean="0"/>
          </a:p>
          <a:p>
            <a:pPr marL="0" indent="0">
              <a:buNone/>
            </a:pPr>
            <a:r>
              <a:rPr lang="en-US" dirty="0" smtClean="0"/>
              <a:t>[</a:t>
            </a:r>
            <a:r>
              <a:rPr lang="cs-CZ" dirty="0" smtClean="0"/>
              <a:t>8</a:t>
            </a:r>
            <a:r>
              <a:rPr lang="en-US" dirty="0" smtClean="0"/>
              <a:t>]</a:t>
            </a:r>
            <a:r>
              <a:rPr lang="cs-CZ" dirty="0"/>
              <a:t> </a:t>
            </a:r>
            <a:r>
              <a:rPr lang="cs-CZ" dirty="0" err="1"/>
              <a:t>CliNKer</a:t>
            </a:r>
            <a:r>
              <a:rPr lang="en-US" dirty="0" smtClean="0"/>
              <a:t>. </a:t>
            </a:r>
            <a:r>
              <a:rPr lang="en-US" i="1" dirty="0"/>
              <a:t>http://commons.wikimedia.org</a:t>
            </a:r>
            <a:r>
              <a:rPr lang="en-US" dirty="0"/>
              <a:t> [online]. [cit. 24.11.2013]. </a:t>
            </a:r>
            <a:r>
              <a:rPr lang="en-US" dirty="0" err="1"/>
              <a:t>Dostupný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WWW: </a:t>
            </a:r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commons.wikimedia.org/wiki/File:Torre_Mayor_Mexico_City.jpg</a:t>
            </a:r>
            <a:endParaRPr lang="cs-CZ" dirty="0" smtClean="0"/>
          </a:p>
          <a:p>
            <a:pPr marL="0" indent="0">
              <a:buNone/>
            </a:pPr>
            <a:r>
              <a:rPr lang="en-US" dirty="0" smtClean="0"/>
              <a:t>[</a:t>
            </a:r>
            <a:r>
              <a:rPr lang="cs-CZ" dirty="0" smtClean="0"/>
              <a:t>9</a:t>
            </a:r>
            <a:r>
              <a:rPr lang="en-US" dirty="0" smtClean="0"/>
              <a:t>]</a:t>
            </a:r>
            <a:r>
              <a:rPr lang="cs-CZ" dirty="0" smtClean="0"/>
              <a:t> </a:t>
            </a:r>
            <a:r>
              <a:rPr lang="cs-CZ" dirty="0"/>
              <a:t>Christian </a:t>
            </a:r>
            <a:r>
              <a:rPr lang="cs-CZ" dirty="0" err="1" smtClean="0"/>
              <a:t>Madsen</a:t>
            </a:r>
            <a:r>
              <a:rPr lang="en-US" dirty="0" smtClean="0"/>
              <a:t>. </a:t>
            </a:r>
            <a:r>
              <a:rPr lang="en-US" i="1" dirty="0"/>
              <a:t>http://commons.wikimedia.org</a:t>
            </a:r>
            <a:r>
              <a:rPr lang="en-US" dirty="0"/>
              <a:t> [online]. [cit. 24.11.2013]. </a:t>
            </a:r>
            <a:r>
              <a:rPr lang="en-US" dirty="0" err="1"/>
              <a:t>Dostupný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WWW: </a:t>
            </a:r>
            <a:r>
              <a:rPr lang="en-US" dirty="0">
                <a:hlinkClick r:id="rId7"/>
              </a:rPr>
              <a:t>http://commons.wikimedia.org/wiki/File:Caracas_%28Venezuela%29_-_</a:t>
            </a:r>
            <a:r>
              <a:rPr lang="en-US" dirty="0" smtClean="0">
                <a:hlinkClick r:id="rId7"/>
              </a:rPr>
              <a:t>Los_barios.jpg</a:t>
            </a:r>
            <a:endParaRPr lang="cs-CZ" dirty="0" smtClean="0"/>
          </a:p>
          <a:p>
            <a:pPr marL="0" indent="0">
              <a:buNone/>
            </a:pPr>
            <a:r>
              <a:rPr lang="en-US" dirty="0" smtClean="0"/>
              <a:t>[</a:t>
            </a:r>
            <a:r>
              <a:rPr lang="cs-CZ" dirty="0" smtClean="0"/>
              <a:t>10</a:t>
            </a:r>
            <a:r>
              <a:rPr lang="en-US" dirty="0" smtClean="0"/>
              <a:t>]</a:t>
            </a:r>
            <a:r>
              <a:rPr lang="cs-CZ" dirty="0" smtClean="0"/>
              <a:t> </a:t>
            </a:r>
            <a:r>
              <a:rPr lang="cs-CZ" dirty="0" err="1"/>
              <a:t>Baiji</a:t>
            </a:r>
            <a:r>
              <a:rPr lang="cs-CZ" dirty="0"/>
              <a:t> David Mora MARCO CARDENAS </a:t>
            </a:r>
            <a:r>
              <a:rPr lang="cs-CZ" dirty="0" err="1"/>
              <a:t>Lizeth.riano</a:t>
            </a:r>
            <a:r>
              <a:rPr lang="cs-CZ" dirty="0"/>
              <a:t> Matthew </a:t>
            </a:r>
            <a:r>
              <a:rPr lang="cs-CZ" dirty="0" err="1"/>
              <a:t>Riche</a:t>
            </a:r>
            <a:r>
              <a:rPr lang="cs-CZ" dirty="0"/>
              <a:t> Pedro </a:t>
            </a:r>
            <a:r>
              <a:rPr lang="cs-CZ" dirty="0" err="1"/>
              <a:t>Felipe</a:t>
            </a:r>
            <a:r>
              <a:rPr lang="cs-CZ" dirty="0"/>
              <a:t> Antonio ca2</a:t>
            </a:r>
            <a:r>
              <a:rPr lang="en-US" dirty="0" smtClean="0"/>
              <a:t>. </a:t>
            </a:r>
            <a:r>
              <a:rPr lang="en-US" i="1" dirty="0"/>
              <a:t>http://commons.wikimedia.org</a:t>
            </a:r>
            <a:r>
              <a:rPr lang="en-US" dirty="0"/>
              <a:t> [online]. [cit. 24.11.2013]. </a:t>
            </a:r>
            <a:r>
              <a:rPr lang="en-US" dirty="0" err="1"/>
              <a:t>Dostupný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WWW: </a:t>
            </a:r>
            <a:r>
              <a:rPr lang="en-US" dirty="0">
                <a:hlinkClick r:id="rId8"/>
              </a:rPr>
              <a:t>http://</a:t>
            </a:r>
            <a:r>
              <a:rPr lang="en-US" dirty="0" smtClean="0">
                <a:hlinkClick r:id="rId8"/>
              </a:rPr>
              <a:t>commons.wikimedia.org/wiki/File:BOGOTA_LEGAL_2.png</a:t>
            </a:r>
            <a:endParaRPr lang="cs-CZ" dirty="0" smtClean="0"/>
          </a:p>
          <a:p>
            <a:pPr marL="0" indent="0">
              <a:buNone/>
            </a:pPr>
            <a:r>
              <a:rPr lang="en-US" dirty="0" smtClean="0"/>
              <a:t>[</a:t>
            </a:r>
            <a:r>
              <a:rPr lang="cs-CZ" dirty="0" smtClean="0"/>
              <a:t>11</a:t>
            </a:r>
            <a:r>
              <a:rPr lang="en-US" dirty="0" smtClean="0"/>
              <a:t>]</a:t>
            </a:r>
            <a:r>
              <a:rPr lang="cs-CZ" dirty="0" smtClean="0"/>
              <a:t> </a:t>
            </a:r>
            <a:r>
              <a:rPr lang="cs-CZ" dirty="0" err="1" smtClean="0"/>
              <a:t>Heitor</a:t>
            </a:r>
            <a:r>
              <a:rPr lang="cs-CZ" dirty="0" smtClean="0"/>
              <a:t> </a:t>
            </a:r>
            <a:r>
              <a:rPr lang="cs-CZ" dirty="0" err="1"/>
              <a:t>Carvalho</a:t>
            </a:r>
            <a:r>
              <a:rPr lang="cs-CZ" dirty="0"/>
              <a:t> </a:t>
            </a:r>
            <a:r>
              <a:rPr lang="cs-CZ" dirty="0" err="1"/>
              <a:t>Jorge</a:t>
            </a:r>
            <a:r>
              <a:rPr lang="en-US" dirty="0" smtClean="0"/>
              <a:t>. </a:t>
            </a:r>
            <a:r>
              <a:rPr lang="en-US" i="1" dirty="0"/>
              <a:t>http://commons.wikimedia.org</a:t>
            </a:r>
            <a:r>
              <a:rPr lang="en-US" dirty="0"/>
              <a:t> [online]. [cit. 24.11.2013]. </a:t>
            </a:r>
            <a:r>
              <a:rPr lang="en-US" dirty="0" err="1"/>
              <a:t>Dostupný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WWW: </a:t>
            </a:r>
            <a:r>
              <a:rPr lang="en-US" dirty="0">
                <a:hlinkClick r:id="rId9"/>
              </a:rPr>
              <a:t>http://</a:t>
            </a:r>
            <a:r>
              <a:rPr lang="en-US" dirty="0" smtClean="0">
                <a:hlinkClick r:id="rId9"/>
              </a:rPr>
              <a:t>commons.wikimedia.org/wiki/File:Montagem_Bras%C3%ADlia.jpg</a:t>
            </a:r>
            <a:endParaRPr lang="cs-CZ" dirty="0" smtClean="0"/>
          </a:p>
          <a:p>
            <a:pPr marL="0" indent="0">
              <a:buNone/>
            </a:pPr>
            <a:r>
              <a:rPr lang="en-US" dirty="0"/>
              <a:t>[</a:t>
            </a:r>
            <a:r>
              <a:rPr lang="cs-CZ" dirty="0" smtClean="0"/>
              <a:t>12</a:t>
            </a:r>
            <a:r>
              <a:rPr lang="en-US" dirty="0" smtClean="0"/>
              <a:t>]</a:t>
            </a:r>
            <a:r>
              <a:rPr lang="cs-CZ" dirty="0" smtClean="0"/>
              <a:t> </a:t>
            </a:r>
            <a:r>
              <a:rPr lang="cs-CZ" dirty="0" err="1"/>
              <a:t>Bleff</a:t>
            </a:r>
            <a:r>
              <a:rPr lang="en-US" dirty="0" smtClean="0"/>
              <a:t>. </a:t>
            </a:r>
            <a:r>
              <a:rPr lang="en-US" i="1" dirty="0"/>
              <a:t>http://commons.wikimedia.org</a:t>
            </a:r>
            <a:r>
              <a:rPr lang="en-US" dirty="0"/>
              <a:t> [online]. [cit. 24.11.2013]. </a:t>
            </a:r>
            <a:r>
              <a:rPr lang="en-US" dirty="0" err="1"/>
              <a:t>Dostupný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WWW: </a:t>
            </a:r>
            <a:r>
              <a:rPr lang="en-US" dirty="0">
                <a:hlinkClick r:id="rId10"/>
              </a:rPr>
              <a:t>http://</a:t>
            </a:r>
            <a:r>
              <a:rPr lang="en-US" dirty="0" smtClean="0">
                <a:hlinkClick r:id="rId10"/>
              </a:rPr>
              <a:t>commons.wikimedia.org/wiki/File:Buenos_Aires_City_Collage.png</a:t>
            </a:r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/>
              <a:t>UNESCO. </a:t>
            </a:r>
            <a:r>
              <a:rPr lang="cs-CZ" i="1" dirty="0"/>
              <a:t>UNESCO: World </a:t>
            </a:r>
            <a:r>
              <a:rPr lang="cs-CZ" i="1" dirty="0" err="1"/>
              <a:t>Heritage</a:t>
            </a:r>
            <a:r>
              <a:rPr lang="cs-CZ" i="1" dirty="0"/>
              <a:t> Centre</a:t>
            </a:r>
            <a:r>
              <a:rPr lang="cs-CZ" dirty="0"/>
              <a:t> [online]. 2014 [cit. 2014-01-03]. Dostupné z: http://</a:t>
            </a:r>
            <a:r>
              <a:rPr lang="cs-CZ" dirty="0" smtClean="0"/>
              <a:t>whc.unesco.org/en/statesparties/MX</a:t>
            </a:r>
            <a:r>
              <a:rPr lang="cs-CZ" dirty="0"/>
              <a:t>/ </a:t>
            </a:r>
          </a:p>
        </p:txBody>
      </p:sp>
    </p:spTree>
    <p:extLst>
      <p:ext uri="{BB962C8B-B14F-4D97-AF65-F5344CB8AC3E}">
        <p14:creationId xmlns:p14="http://schemas.microsoft.com/office/powerpoint/2010/main" val="2093042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8062501"/>
              </p:ext>
            </p:extLst>
          </p:nvPr>
        </p:nvGraphicFramePr>
        <p:xfrm>
          <a:off x="0" y="1710945"/>
          <a:ext cx="9119725" cy="5551535"/>
        </p:xfrm>
        <a:graphic>
          <a:graphicData uri="http://schemas.openxmlformats.org/drawingml/2006/table">
            <a:tbl>
              <a:tblPr firstRow="1" firstCol="1" bandRow="1">
                <a:tableStyleId>{327F97BB-C833-4FB7-BDE5-3F7075034690}</a:tableStyleId>
              </a:tblPr>
              <a:tblGrid>
                <a:gridCol w="3275856"/>
                <a:gridCol w="5843869"/>
              </a:tblGrid>
              <a:tr h="111003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>
                          <a:effectLst/>
                        </a:rPr>
                        <a:t>NÁZEV ŠKOLY:</a:t>
                      </a:r>
                      <a:endParaRPr lang="cs-CZ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>
                          <a:effectLst/>
                        </a:rPr>
                        <a:t>Gymnázium Fr. Živného, Bohumín, </a:t>
                      </a:r>
                      <a:endParaRPr lang="cs-CZ" sz="2400" dirty="0" smtClean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 smtClean="0">
                          <a:effectLst/>
                        </a:rPr>
                        <a:t>Jana </a:t>
                      </a:r>
                      <a:r>
                        <a:rPr lang="cs-CZ" sz="2400" dirty="0">
                          <a:effectLst/>
                        </a:rPr>
                        <a:t>Palacha 794, příspěvková organizace</a:t>
                      </a:r>
                      <a:endParaRPr lang="cs-CZ" sz="2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3825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>
                          <a:effectLst/>
                        </a:rPr>
                        <a:t>VZDĚLÁVACÍ OBOR:</a:t>
                      </a:r>
                      <a:endParaRPr lang="cs-CZ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 smtClean="0">
                          <a:effectLst/>
                        </a:rPr>
                        <a:t>Zeměpis pro 1. ročník</a:t>
                      </a:r>
                      <a:r>
                        <a:rPr lang="cs-CZ" sz="2400" baseline="0" dirty="0" smtClean="0">
                          <a:effectLst/>
                        </a:rPr>
                        <a:t> SŠ a odpovídající ročník víceletých gymnázií</a:t>
                      </a:r>
                      <a:endParaRPr lang="cs-CZ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3825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>
                          <a:effectLst/>
                        </a:rPr>
                        <a:t>TÉMA:</a:t>
                      </a:r>
                      <a:endParaRPr lang="cs-CZ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>
                          <a:effectLst/>
                        </a:rPr>
                        <a:t>Latinská </a:t>
                      </a:r>
                      <a:r>
                        <a:rPr lang="cs-CZ" sz="2400" dirty="0" smtClean="0">
                          <a:effectLst/>
                        </a:rPr>
                        <a:t>Amerika – Příklady</a:t>
                      </a:r>
                      <a:r>
                        <a:rPr lang="cs-CZ" sz="2400" baseline="0" dirty="0" smtClean="0">
                          <a:effectLst/>
                        </a:rPr>
                        <a:t> turistických cílů (</a:t>
                      </a:r>
                      <a:r>
                        <a:rPr lang="cs-CZ" sz="2400" dirty="0" smtClean="0">
                          <a:effectLst/>
                        </a:rPr>
                        <a:t>města)</a:t>
                      </a:r>
                      <a:endParaRPr lang="cs-CZ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3825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>
                          <a:effectLst/>
                        </a:rPr>
                        <a:t>AUTOR:</a:t>
                      </a:r>
                      <a:endParaRPr lang="cs-CZ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>
                          <a:effectLst/>
                        </a:rPr>
                        <a:t>Mgr. Jana Nováková</a:t>
                      </a:r>
                      <a:endParaRPr lang="cs-CZ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3825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>
                          <a:effectLst/>
                        </a:rPr>
                        <a:t>DATUM:</a:t>
                      </a:r>
                      <a:endParaRPr lang="cs-CZ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 smtClean="0">
                          <a:effectLst/>
                        </a:rPr>
                        <a:t>4. </a:t>
                      </a:r>
                      <a:r>
                        <a:rPr lang="cs-CZ" sz="2400" smtClean="0">
                          <a:effectLst/>
                        </a:rPr>
                        <a:t>ledna </a:t>
                      </a:r>
                      <a:r>
                        <a:rPr lang="cs-CZ" sz="2400" dirty="0">
                          <a:effectLst/>
                        </a:rPr>
                        <a:t>2013</a:t>
                      </a:r>
                      <a:endParaRPr lang="cs-CZ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6691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>
                          <a:effectLst/>
                        </a:rPr>
                        <a:t>NÁZEV A ČÍSLO PROJEKTU:</a:t>
                      </a:r>
                      <a:endParaRPr lang="cs-CZ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>
                          <a:effectLst/>
                        </a:rPr>
                        <a:t>Učíme se pro život v 21. století CZ.1.07/1.5.00/34.0629</a:t>
                      </a:r>
                      <a:endParaRPr lang="cs-CZ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0213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 smtClean="0">
                          <a:effectLst/>
                        </a:rPr>
                        <a:t>OZNAČENÍ VÝUKOVÉHO </a:t>
                      </a:r>
                      <a:r>
                        <a:rPr lang="cs-CZ" sz="2400" dirty="0">
                          <a:effectLst/>
                        </a:rPr>
                        <a:t>MATERIÁLU:</a:t>
                      </a:r>
                      <a:endParaRPr lang="cs-CZ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smtClean="0">
                          <a:effectLst/>
                        </a:rPr>
                        <a:t>VY_32_INOVACE_ZE.NO.15</a:t>
                      </a:r>
                      <a:endParaRPr lang="cs-CZ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5" name="Picture 5" descr="C:\Users\Admin\Documents\JANA\DUMY\logo dumy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74" y="0"/>
            <a:ext cx="9119725" cy="1618908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490947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cs-CZ" b="1" dirty="0" smtClean="0"/>
              <a:t>ANOTACE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5112568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cs-CZ" sz="3400" dirty="0"/>
              <a:t>Materiál je určen pro </a:t>
            </a:r>
            <a:r>
              <a:rPr lang="cs-CZ" sz="3400" dirty="0" smtClean="0"/>
              <a:t>samostudium žáků ve </a:t>
            </a:r>
            <a:r>
              <a:rPr lang="cs-CZ" sz="3400" dirty="0"/>
              <a:t>škole či doma. Žáci </a:t>
            </a:r>
            <a:r>
              <a:rPr lang="cs-CZ" sz="3400" dirty="0" smtClean="0"/>
              <a:t>si rozšiřují vědomosti o zajímavých městech, které je možné na území Latinské Ameriky navštívit.</a:t>
            </a:r>
          </a:p>
          <a:p>
            <a:pPr marL="0" indent="0">
              <a:buNone/>
            </a:pPr>
            <a:r>
              <a:rPr lang="cs-CZ" sz="3400" b="1" dirty="0" smtClean="0"/>
              <a:t>Převládající </a:t>
            </a:r>
            <a:r>
              <a:rPr lang="cs-CZ" sz="3400" b="1" dirty="0"/>
              <a:t>klíčové kompetence: </a:t>
            </a:r>
            <a:r>
              <a:rPr lang="cs-CZ" sz="3400" dirty="0"/>
              <a:t>kompetence k učení, kompetence k řešení problémů, kompetence sociální a personální.</a:t>
            </a:r>
          </a:p>
          <a:p>
            <a:pPr marL="0" indent="0">
              <a:buNone/>
            </a:pPr>
            <a:r>
              <a:rPr lang="cs-CZ" sz="3400" b="1" dirty="0" smtClean="0"/>
              <a:t>Průřezová </a:t>
            </a:r>
            <a:r>
              <a:rPr lang="cs-CZ" sz="3400" b="1" dirty="0"/>
              <a:t>témata:</a:t>
            </a:r>
            <a:r>
              <a:rPr lang="cs-CZ" sz="3400" dirty="0"/>
              <a:t> osobnostní a sociální výchova, výchova k myšlení v evropských a globálních </a:t>
            </a:r>
            <a:r>
              <a:rPr lang="cs-CZ" sz="3400" dirty="0" smtClean="0"/>
              <a:t>souvislostech (globalizační a rozvojové procesy), </a:t>
            </a:r>
            <a:r>
              <a:rPr lang="cs-CZ" sz="3400" dirty="0"/>
              <a:t>multikulturní </a:t>
            </a:r>
            <a:r>
              <a:rPr lang="cs-CZ" sz="3400" dirty="0" smtClean="0"/>
              <a:t>výchova</a:t>
            </a:r>
            <a:r>
              <a:rPr lang="cs-CZ" sz="3400" dirty="0"/>
              <a:t>.</a:t>
            </a:r>
          </a:p>
          <a:p>
            <a:pPr marL="0" indent="0">
              <a:buNone/>
            </a:pPr>
            <a:r>
              <a:rPr lang="cs-CZ" sz="3400" b="1" dirty="0"/>
              <a:t>Vazba na ŠVP: </a:t>
            </a:r>
            <a:r>
              <a:rPr lang="cs-CZ" sz="3400" dirty="0"/>
              <a:t>1. ročník čtyřletého studia a </a:t>
            </a:r>
            <a:r>
              <a:rPr lang="cs-CZ" sz="3400" dirty="0" smtClean="0"/>
              <a:t>tomu odpovídající ročník víceletých gymnázií, </a:t>
            </a:r>
            <a:r>
              <a:rPr lang="cs-CZ" sz="3400" dirty="0"/>
              <a:t>učivo regionální geografie Latinské Ameriky.</a:t>
            </a:r>
          </a:p>
          <a:p>
            <a:pPr marL="0" indent="0">
              <a:buNone/>
            </a:pPr>
            <a:r>
              <a:rPr lang="cs-CZ" sz="3400" b="1" dirty="0"/>
              <a:t>Formy výuky: </a:t>
            </a:r>
            <a:r>
              <a:rPr lang="cs-CZ" sz="3400" dirty="0" smtClean="0"/>
              <a:t>Samostatná práce a studium studentů na počítačích připojených k internetu nebo výklad učitele ve spojení s prací žáků na počítači nebo s atlasy, ve kterých vyhledávají další informace.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80691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cs-CZ" b="1" dirty="0" smtClean="0"/>
              <a:t>MĚSTA LATINSKÉ AMERIKY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5544616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cs-CZ" sz="2100" dirty="0" smtClean="0"/>
              <a:t>obyvatelstvo převážně koncentrováno do velkých jádrových oblastí</a:t>
            </a:r>
          </a:p>
          <a:p>
            <a:pPr lvl="1"/>
            <a:r>
              <a:rPr lang="cs-CZ" sz="2100" dirty="0" smtClean="0"/>
              <a:t>obrovské rozdíly mezi životní úrovní v jádrových a periferních oblastech</a:t>
            </a:r>
          </a:p>
          <a:p>
            <a:r>
              <a:rPr lang="cs-CZ" sz="2100" dirty="0" smtClean="0"/>
              <a:t>jádrové oblasti</a:t>
            </a:r>
          </a:p>
          <a:p>
            <a:pPr lvl="1"/>
            <a:r>
              <a:rPr lang="cs-CZ" sz="2100" dirty="0" smtClean="0"/>
              <a:t>pásmo podél atlantského pobřeží </a:t>
            </a:r>
          </a:p>
          <a:p>
            <a:pPr lvl="1"/>
            <a:r>
              <a:rPr lang="cs-CZ" sz="2100" dirty="0" smtClean="0"/>
              <a:t>severní a severozápadní pobřeží</a:t>
            </a:r>
          </a:p>
          <a:p>
            <a:pPr lvl="1"/>
            <a:r>
              <a:rPr lang="cs-CZ" sz="2100" dirty="0" smtClean="0"/>
              <a:t>vnitrozemské pásmo</a:t>
            </a:r>
          </a:p>
          <a:p>
            <a:r>
              <a:rPr lang="cs-CZ" sz="2100" dirty="0" smtClean="0"/>
              <a:t>velmi málo středních a větších měst (jen vesnice X velkoměsta)</a:t>
            </a:r>
          </a:p>
          <a:p>
            <a:pPr lvl="1"/>
            <a:r>
              <a:rPr lang="cs-CZ" sz="2100" dirty="0" smtClean="0"/>
              <a:t>ale například v Mexiku se situace obrací</a:t>
            </a:r>
          </a:p>
          <a:p>
            <a:pPr lvl="1"/>
            <a:r>
              <a:rPr lang="cs-CZ" sz="2100" dirty="0" smtClean="0"/>
              <a:t>nebo na Kubě jdou velké investice do rozvoje spíše menších měst a vesnic (ne do Havany) a byla omezena možnost imigrace do hl. m.</a:t>
            </a:r>
            <a:endParaRPr lang="cs-CZ" sz="2100" dirty="0"/>
          </a:p>
          <a:p>
            <a:r>
              <a:rPr lang="cs-CZ" sz="2100" dirty="0" smtClean="0"/>
              <a:t>hlavní města většiny států jsou zároveň politickým, kulturním, správním ale také hospodářským centrem státu</a:t>
            </a:r>
          </a:p>
          <a:p>
            <a:r>
              <a:rPr lang="cs-CZ" sz="2100" dirty="0" smtClean="0"/>
              <a:t>hlavní města vznikaly především jako přístavy (ať už říční nebo oceánské), ale také jako hornické centra</a:t>
            </a:r>
          </a:p>
        </p:txBody>
      </p:sp>
    </p:spTree>
    <p:extLst>
      <p:ext uri="{BB962C8B-B14F-4D97-AF65-F5344CB8AC3E}">
        <p14:creationId xmlns:p14="http://schemas.microsoft.com/office/powerpoint/2010/main" val="3922446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6456896" cy="1143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cs-CZ" dirty="0" smtClean="0"/>
              <a:t>MĚSTA LATINSKÉ AMERIKY</a:t>
            </a:r>
            <a:endParaRPr lang="cs-CZ" dirty="0"/>
          </a:p>
        </p:txBody>
      </p:sp>
      <p:pic>
        <p:nvPicPr>
          <p:cNvPr id="4" name="Zástupný symbol pro obsah 10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0336" y="1412776"/>
            <a:ext cx="4512144" cy="5245980"/>
          </a:xfrm>
          <a:prstGeom prst="rect">
            <a:avLst/>
          </a:prstGeom>
        </p:spPr>
      </p:pic>
      <p:sp>
        <p:nvSpPr>
          <p:cNvPr id="5" name="Zaoblený obdélník 4">
            <a:hlinkClick r:id="rId4" action="ppaction://hlinksldjump"/>
          </p:cNvPr>
          <p:cNvSpPr/>
          <p:nvPr/>
        </p:nvSpPr>
        <p:spPr>
          <a:xfrm>
            <a:off x="186792" y="2168920"/>
            <a:ext cx="3963011" cy="54000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dirty="0" smtClean="0"/>
              <a:t>MEXIKO – MÉXICO</a:t>
            </a:r>
            <a:endParaRPr lang="cs-CZ" sz="2400" dirty="0"/>
          </a:p>
        </p:txBody>
      </p:sp>
      <p:sp>
        <p:nvSpPr>
          <p:cNvPr id="6" name="Zaoblený obdélník 5">
            <a:hlinkClick r:id="rId5" action="ppaction://hlinksldjump"/>
          </p:cNvPr>
          <p:cNvSpPr/>
          <p:nvPr/>
        </p:nvSpPr>
        <p:spPr>
          <a:xfrm>
            <a:off x="179512" y="4329160"/>
            <a:ext cx="3956932" cy="54000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dirty="0" smtClean="0"/>
              <a:t>BOLÍVIE – LA PAZ A SUCRE</a:t>
            </a:r>
            <a:endParaRPr lang="cs-CZ" sz="2400" dirty="0"/>
          </a:p>
        </p:txBody>
      </p:sp>
      <p:sp>
        <p:nvSpPr>
          <p:cNvPr id="7" name="Zaoblený obdélník 6">
            <a:hlinkClick r:id="rId6" action="ppaction://hlinksldjump"/>
          </p:cNvPr>
          <p:cNvSpPr/>
          <p:nvPr/>
        </p:nvSpPr>
        <p:spPr>
          <a:xfrm>
            <a:off x="179512" y="5049240"/>
            <a:ext cx="3956932" cy="54000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dirty="0" smtClean="0"/>
              <a:t>BRAZÍLIE - BRASÍLIA</a:t>
            </a:r>
            <a:endParaRPr lang="cs-CZ" sz="2400" dirty="0"/>
          </a:p>
        </p:txBody>
      </p:sp>
      <p:sp>
        <p:nvSpPr>
          <p:cNvPr id="8" name="Zaoblený obdélník 7">
            <a:hlinkClick r:id="rId7" action="ppaction://hlinksldjump"/>
          </p:cNvPr>
          <p:cNvSpPr/>
          <p:nvPr/>
        </p:nvSpPr>
        <p:spPr>
          <a:xfrm>
            <a:off x="179512" y="5768892"/>
            <a:ext cx="3956932" cy="54000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dirty="0" smtClean="0"/>
              <a:t>ARGENTINA – BUNOS AIRES</a:t>
            </a:r>
          </a:p>
        </p:txBody>
      </p:sp>
      <p:sp>
        <p:nvSpPr>
          <p:cNvPr id="9" name="Zaoblený obdélník 8">
            <a:hlinkClick r:id="rId8" action="ppaction://hlinksldjump"/>
          </p:cNvPr>
          <p:cNvSpPr/>
          <p:nvPr/>
        </p:nvSpPr>
        <p:spPr>
          <a:xfrm>
            <a:off x="185591" y="2889000"/>
            <a:ext cx="3950852" cy="54000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dirty="0" smtClean="0"/>
              <a:t>VENEZUELA - CARACAS</a:t>
            </a:r>
            <a:endParaRPr lang="cs-CZ" sz="24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8460432" y="6289400"/>
            <a:ext cx="3850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[</a:t>
            </a:r>
            <a:r>
              <a:rPr lang="cs-CZ" sz="1400" dirty="0" smtClean="0"/>
              <a:t>3</a:t>
            </a:r>
            <a:r>
              <a:rPr lang="en-US" sz="1400" dirty="0" smtClean="0"/>
              <a:t>]</a:t>
            </a:r>
            <a:endParaRPr lang="cs-CZ" sz="1400" dirty="0"/>
          </a:p>
        </p:txBody>
      </p:sp>
      <p:sp>
        <p:nvSpPr>
          <p:cNvPr id="11" name="Šipka doprava 10">
            <a:hlinkClick r:id="rId9" action="ppaction://hlinksldjump"/>
          </p:cNvPr>
          <p:cNvSpPr/>
          <p:nvPr/>
        </p:nvSpPr>
        <p:spPr>
          <a:xfrm>
            <a:off x="6804248" y="116632"/>
            <a:ext cx="2041226" cy="1152128"/>
          </a:xfrm>
          <a:prstGeom prst="rightArrow">
            <a:avLst>
              <a:gd name="adj1" fmla="val 71847"/>
              <a:gd name="adj2" fmla="val 28153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UKONČIT PREZENTACI</a:t>
            </a:r>
            <a:endParaRPr lang="cs-CZ" dirty="0"/>
          </a:p>
        </p:txBody>
      </p:sp>
      <p:sp>
        <p:nvSpPr>
          <p:cNvPr id="12" name="Zaoblený obdélník 11">
            <a:hlinkClick r:id="rId10" action="ppaction://hlinksldjump"/>
          </p:cNvPr>
          <p:cNvSpPr/>
          <p:nvPr/>
        </p:nvSpPr>
        <p:spPr>
          <a:xfrm>
            <a:off x="179513" y="1412776"/>
            <a:ext cx="3956930" cy="54000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dirty="0" smtClean="0"/>
              <a:t>KUBA - HAVANA</a:t>
            </a:r>
            <a:endParaRPr lang="cs-CZ" sz="2400" dirty="0"/>
          </a:p>
        </p:txBody>
      </p:sp>
      <p:sp>
        <p:nvSpPr>
          <p:cNvPr id="13" name="Zaoblený obdélník 12">
            <a:hlinkClick r:id="rId11" action="ppaction://hlinksldjump"/>
          </p:cNvPr>
          <p:cNvSpPr/>
          <p:nvPr/>
        </p:nvSpPr>
        <p:spPr>
          <a:xfrm>
            <a:off x="183020" y="3609080"/>
            <a:ext cx="3956932" cy="54000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dirty="0" smtClean="0"/>
              <a:t>KOLUMBIE - BOGOTÁ</a:t>
            </a:r>
            <a:endParaRPr lang="cs-CZ" sz="2400" dirty="0"/>
          </a:p>
        </p:txBody>
      </p:sp>
      <p:cxnSp>
        <p:nvCxnSpPr>
          <p:cNvPr id="14" name="Přímá spojnice se šipkou 13"/>
          <p:cNvCxnSpPr>
            <a:stCxn id="5" idx="3"/>
          </p:cNvCxnSpPr>
          <p:nvPr/>
        </p:nvCxnSpPr>
        <p:spPr>
          <a:xfrm flipV="1">
            <a:off x="4149803" y="2276872"/>
            <a:ext cx="998261" cy="162048"/>
          </a:xfrm>
          <a:prstGeom prst="straightConnector1">
            <a:avLst/>
          </a:prstGeom>
          <a:ln w="3492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římá spojnice se šipkou 14"/>
          <p:cNvCxnSpPr>
            <a:stCxn id="12" idx="3"/>
          </p:cNvCxnSpPr>
          <p:nvPr/>
        </p:nvCxnSpPr>
        <p:spPr>
          <a:xfrm>
            <a:off x="4136443" y="1682776"/>
            <a:ext cx="1947725" cy="378072"/>
          </a:xfrm>
          <a:prstGeom prst="straightConnector1">
            <a:avLst/>
          </a:prstGeom>
          <a:ln w="3492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římá spojnice se šipkou 15"/>
          <p:cNvCxnSpPr>
            <a:stCxn id="9" idx="3"/>
          </p:cNvCxnSpPr>
          <p:nvPr/>
        </p:nvCxnSpPr>
        <p:spPr>
          <a:xfrm flipV="1">
            <a:off x="4136443" y="2780928"/>
            <a:ext cx="2811821" cy="378072"/>
          </a:xfrm>
          <a:prstGeom prst="straightConnector1">
            <a:avLst/>
          </a:prstGeom>
          <a:ln w="3492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Přímá spojnice se šipkou 16"/>
          <p:cNvCxnSpPr>
            <a:stCxn id="13" idx="3"/>
          </p:cNvCxnSpPr>
          <p:nvPr/>
        </p:nvCxnSpPr>
        <p:spPr>
          <a:xfrm flipV="1">
            <a:off x="4139952" y="3140968"/>
            <a:ext cx="2376264" cy="738112"/>
          </a:xfrm>
          <a:prstGeom prst="straightConnector1">
            <a:avLst/>
          </a:prstGeom>
          <a:ln w="3492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Přímá spojnice se šipkou 17"/>
          <p:cNvCxnSpPr>
            <a:stCxn id="6" idx="3"/>
          </p:cNvCxnSpPr>
          <p:nvPr/>
        </p:nvCxnSpPr>
        <p:spPr>
          <a:xfrm flipV="1">
            <a:off x="4136444" y="4329160"/>
            <a:ext cx="2739812" cy="270000"/>
          </a:xfrm>
          <a:prstGeom prst="straightConnector1">
            <a:avLst/>
          </a:prstGeom>
          <a:ln w="3492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Přímá spojnice se šipkou 18"/>
          <p:cNvCxnSpPr>
            <a:stCxn id="7" idx="3"/>
          </p:cNvCxnSpPr>
          <p:nvPr/>
        </p:nvCxnSpPr>
        <p:spPr>
          <a:xfrm flipV="1">
            <a:off x="4136444" y="4329160"/>
            <a:ext cx="3891940" cy="990080"/>
          </a:xfrm>
          <a:prstGeom prst="straightConnector1">
            <a:avLst/>
          </a:prstGeom>
          <a:ln w="3492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Přímá spojnice se šipkou 19"/>
          <p:cNvCxnSpPr>
            <a:stCxn id="8" idx="3"/>
          </p:cNvCxnSpPr>
          <p:nvPr/>
        </p:nvCxnSpPr>
        <p:spPr>
          <a:xfrm flipV="1">
            <a:off x="4136444" y="5445224"/>
            <a:ext cx="3243868" cy="593668"/>
          </a:xfrm>
          <a:prstGeom prst="straightConnector1">
            <a:avLst/>
          </a:prstGeom>
          <a:ln w="3492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Přímá spojnice se šipkou 21"/>
          <p:cNvCxnSpPr>
            <a:stCxn id="6" idx="3"/>
          </p:cNvCxnSpPr>
          <p:nvPr/>
        </p:nvCxnSpPr>
        <p:spPr>
          <a:xfrm flipV="1">
            <a:off x="4136444" y="4481560"/>
            <a:ext cx="3027844" cy="117600"/>
          </a:xfrm>
          <a:prstGeom prst="straightConnector1">
            <a:avLst/>
          </a:prstGeom>
          <a:ln w="3492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500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6408712" cy="70609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cs-CZ" dirty="0" smtClean="0"/>
              <a:t>LA HABANA  (špan.) - HAVANA</a:t>
            </a:r>
            <a:endParaRPr lang="cs-CZ" dirty="0"/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1"/>
          </p:nvPr>
        </p:nvSpPr>
        <p:spPr>
          <a:xfrm>
            <a:off x="107503" y="980728"/>
            <a:ext cx="8756887" cy="576064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169863" indent="-169863"/>
            <a:r>
              <a:rPr lang="cs-CZ" sz="1800" smtClean="0"/>
              <a:t>Paříž Karibiku</a:t>
            </a:r>
          </a:p>
          <a:p>
            <a:pPr marL="169863" indent="-169863"/>
            <a:r>
              <a:rPr lang="cs-CZ" sz="1800" smtClean="0"/>
              <a:t>hlavní město republiky</a:t>
            </a:r>
          </a:p>
          <a:p>
            <a:pPr marL="366713" lvl="1" indent="-192088"/>
            <a:r>
              <a:rPr lang="cs-CZ" sz="1600" smtClean="0"/>
              <a:t>kde vládne komunistická strana v čele s prezidentem, který je zároveň premiérem i vrchním velitelem ozbrojených sil</a:t>
            </a:r>
          </a:p>
          <a:p>
            <a:pPr marL="366713" lvl="1" indent="-192088"/>
            <a:r>
              <a:rPr lang="cs-CZ" sz="1600" smtClean="0"/>
              <a:t>jejichž obyvatelstvo se velmi často snaží nelegálně uprchnout do USA</a:t>
            </a:r>
          </a:p>
          <a:p>
            <a:pPr marL="169863" indent="-169863"/>
            <a:r>
              <a:rPr lang="cs-CZ" sz="1800" smtClean="0"/>
              <a:t>přes 2 milióny obyvatel (2011)</a:t>
            </a:r>
          </a:p>
          <a:p>
            <a:pPr marL="169863" indent="-169863"/>
            <a:r>
              <a:rPr lang="cs-CZ" sz="1800" smtClean="0"/>
              <a:t>památkou UNESCO je staré město s opevněním</a:t>
            </a:r>
          </a:p>
          <a:p>
            <a:pPr marL="366713" lvl="1" indent="-192088"/>
            <a:r>
              <a:rPr lang="cs-CZ" sz="1600" smtClean="0"/>
              <a:t>baroko + neoklasicismus</a:t>
            </a:r>
          </a:p>
          <a:p>
            <a:pPr marL="169863" indent="-169863"/>
            <a:r>
              <a:rPr lang="cs-CZ" sz="1800" smtClean="0"/>
              <a:t>důležitým dopravním centrem</a:t>
            </a:r>
          </a:p>
          <a:p>
            <a:pPr marL="366713" lvl="1" indent="-192088"/>
            <a:r>
              <a:rPr lang="cs-CZ" sz="1600" smtClean="0"/>
              <a:t>přístav, letiště, železniční i silniční uzel</a:t>
            </a:r>
          </a:p>
          <a:p>
            <a:pPr marL="169863" indent="-169863"/>
            <a:r>
              <a:rPr lang="cs-CZ" sz="1800" smtClean="0"/>
              <a:t>zajímavá místa</a:t>
            </a:r>
          </a:p>
          <a:p>
            <a:pPr marL="366713" lvl="1" indent="-192088"/>
            <a:r>
              <a:rPr lang="cs-CZ" sz="1600" smtClean="0"/>
              <a:t>museum rumu, čokolády, továrna na ruční výrobu doutníků</a:t>
            </a:r>
          </a:p>
          <a:p>
            <a:pPr marL="366713" lvl="1" indent="-192088"/>
            <a:r>
              <a:rPr lang="cs-CZ" sz="1600" smtClean="0"/>
              <a:t>Kapitol – není sídlem parlamentu</a:t>
            </a:r>
          </a:p>
          <a:p>
            <a:pPr marL="169863" indent="-169863"/>
            <a:r>
              <a:rPr lang="cs-CZ" sz="1800" smtClean="0"/>
              <a:t>zajímavosti</a:t>
            </a:r>
          </a:p>
          <a:p>
            <a:pPr marL="366713" lvl="1" indent="-192088"/>
            <a:r>
              <a:rPr lang="cs-CZ" sz="1600" smtClean="0"/>
              <a:t>MHD zajišťují jen autobusy (málo kvalitní)</a:t>
            </a:r>
          </a:p>
          <a:p>
            <a:pPr marL="366713" lvl="1" indent="-192088"/>
            <a:r>
              <a:rPr lang="cs-CZ" sz="1600" smtClean="0"/>
              <a:t>většina budov chátrá, kdysi architektonické skvosty (udržované jen ve starém městě – muzea, hotely, …)</a:t>
            </a:r>
          </a:p>
          <a:p>
            <a:pPr marL="366713" lvl="1" indent="-192088"/>
            <a:r>
              <a:rPr lang="cs-CZ" sz="1600" smtClean="0"/>
              <a:t>stará americká auta (vyrobeny před 1959), nebo Lady</a:t>
            </a:r>
          </a:p>
          <a:p>
            <a:pPr marL="366713" lvl="1" indent="-192088"/>
            <a:r>
              <a:rPr lang="cs-CZ" sz="1600" smtClean="0"/>
              <a:t>na ulicích je stále živo</a:t>
            </a:r>
            <a:endParaRPr lang="cs-CZ" sz="1600" dirty="0"/>
          </a:p>
        </p:txBody>
      </p:sp>
      <p:sp>
        <p:nvSpPr>
          <p:cNvPr id="15" name="Šipka doprava 14">
            <a:hlinkClick r:id="rId2" action="ppaction://hlinksldjump"/>
          </p:cNvPr>
          <p:cNvSpPr/>
          <p:nvPr/>
        </p:nvSpPr>
        <p:spPr>
          <a:xfrm>
            <a:off x="6804248" y="116632"/>
            <a:ext cx="2160240" cy="720080"/>
          </a:xfrm>
          <a:prstGeom prst="rightArrow">
            <a:avLst>
              <a:gd name="adj1" fmla="val 71847"/>
              <a:gd name="adj2" fmla="val 42263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DALŠÍ MĚSTA</a:t>
            </a:r>
            <a:endParaRPr lang="cs-CZ" dirty="0"/>
          </a:p>
        </p:txBody>
      </p:sp>
      <p:pic>
        <p:nvPicPr>
          <p:cNvPr id="6146" name="Picture 2" descr="http://upload.wikimedia.org/wikipedia/commons/thumb/0/0a/Castillo_de_la_Fuerza.jpg/640px-Castillo_de_la_Fuerz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2080" y="2636912"/>
            <a:ext cx="3080381" cy="2310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8435430" y="4869160"/>
            <a:ext cx="3850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[</a:t>
            </a:r>
            <a:r>
              <a:rPr lang="cs-CZ" sz="1400" dirty="0" smtClean="0"/>
              <a:t>1</a:t>
            </a:r>
            <a:r>
              <a:rPr lang="en-US" sz="1400" dirty="0" smtClean="0"/>
              <a:t>]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3321518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6912768" cy="72008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cs-CZ" sz="2400" dirty="0" smtClean="0"/>
              <a:t>CIUDAD DE MÉXICO (špan.) = MEXICO CITY (angl.)</a:t>
            </a:r>
            <a:endParaRPr lang="cs-CZ" sz="2400" dirty="0"/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1"/>
          </p:nvPr>
        </p:nvSpPr>
        <p:spPr>
          <a:xfrm>
            <a:off x="179512" y="980728"/>
            <a:ext cx="6408712" cy="5661419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257175" indent="-255588"/>
            <a:r>
              <a:rPr lang="cs-CZ" sz="1400" dirty="0" smtClean="0"/>
              <a:t>vznik 1521 na místě bývalého hl. města Aztécké říše</a:t>
            </a:r>
          </a:p>
          <a:p>
            <a:pPr marL="257175" indent="-255588"/>
            <a:r>
              <a:rPr lang="cs-CZ" sz="1400" b="1" dirty="0"/>
              <a:t>na náhorní plošině ve výšce 2000 m n. m.</a:t>
            </a:r>
          </a:p>
          <a:p>
            <a:pPr marL="444500" lvl="1" indent="-182563"/>
            <a:r>
              <a:rPr lang="cs-CZ" sz="1400" b="1" dirty="0"/>
              <a:t>tektonicky aktivní oblast, časté zemětřesení</a:t>
            </a:r>
          </a:p>
          <a:p>
            <a:pPr marL="257175" indent="-255588"/>
            <a:r>
              <a:rPr lang="cs-CZ" sz="1400" dirty="0" smtClean="0"/>
              <a:t>20 miliónů obyvatel (2011) a stále jich přibývá</a:t>
            </a:r>
          </a:p>
          <a:p>
            <a:pPr marL="257175" indent="-255588"/>
            <a:r>
              <a:rPr lang="cs-CZ" sz="1400" dirty="0" smtClean="0"/>
              <a:t>2 kulturní památky UNESCO</a:t>
            </a:r>
          </a:p>
          <a:p>
            <a:pPr marL="444500" lvl="1" indent="-182563"/>
            <a:r>
              <a:rPr lang="cs-CZ" sz="1400" dirty="0"/>
              <a:t>Dům a ateliér Luise </a:t>
            </a:r>
            <a:r>
              <a:rPr lang="cs-CZ" sz="1400" dirty="0" err="1"/>
              <a:t>Barragána</a:t>
            </a:r>
            <a:endParaRPr lang="cs-CZ" sz="1400" dirty="0"/>
          </a:p>
          <a:p>
            <a:pPr marL="444500" lvl="1" indent="-182563"/>
            <a:r>
              <a:rPr lang="cs-CZ" sz="1400" dirty="0">
                <a:hlinkClick r:id="rId2" action="ppaction://hlinksldjump"/>
              </a:rPr>
              <a:t>Univerzitní kampus Mexické národní autonomní univerzity</a:t>
            </a:r>
            <a:endParaRPr lang="cs-CZ" sz="1400" dirty="0" smtClean="0"/>
          </a:p>
          <a:p>
            <a:pPr marL="257175" indent="-255588"/>
            <a:r>
              <a:rPr lang="cs-CZ" sz="1400" dirty="0" smtClean="0"/>
              <a:t>problémy</a:t>
            </a:r>
          </a:p>
          <a:p>
            <a:pPr marL="444500" lvl="1" indent="-182563"/>
            <a:r>
              <a:rPr lang="cs-CZ" sz="1400" b="1" dirty="0" smtClean="0"/>
              <a:t>špatné životní prostředí</a:t>
            </a:r>
          </a:p>
          <a:p>
            <a:pPr marL="706438" lvl="2" indent="-255588"/>
            <a:r>
              <a:rPr lang="cs-CZ" sz="1400" dirty="0" smtClean="0"/>
              <a:t>znečištění ovzduší</a:t>
            </a:r>
          </a:p>
          <a:p>
            <a:pPr marL="706438" lvl="2" indent="-255588"/>
            <a:r>
              <a:rPr lang="cs-CZ" sz="1400" dirty="0" smtClean="0"/>
              <a:t>znečištění vody (nedostatek pitné)</a:t>
            </a:r>
          </a:p>
          <a:p>
            <a:pPr marL="444500" lvl="1" indent="-182563"/>
            <a:r>
              <a:rPr lang="cs-CZ" sz="1400" b="1" dirty="0" smtClean="0"/>
              <a:t>kriminalita</a:t>
            </a:r>
          </a:p>
          <a:p>
            <a:pPr marL="444500" lvl="1" indent="-182563"/>
            <a:r>
              <a:rPr lang="cs-CZ" sz="1400" b="1" dirty="0" smtClean="0"/>
              <a:t>slumy </a:t>
            </a:r>
            <a:r>
              <a:rPr lang="cs-CZ" sz="1400" dirty="0" smtClean="0"/>
              <a:t>(chudinské čtvrtě), tisíce dětí žebrajících a žijících na ulici</a:t>
            </a:r>
          </a:p>
          <a:p>
            <a:pPr marL="444500" lvl="1" indent="-182563"/>
            <a:r>
              <a:rPr lang="cs-CZ" sz="1400" b="1" dirty="0" smtClean="0"/>
              <a:t>špatná infrastruktura</a:t>
            </a:r>
          </a:p>
          <a:p>
            <a:pPr marL="257175" indent="-255588"/>
            <a:r>
              <a:rPr lang="cs-CZ" sz="1400" dirty="0" smtClean="0"/>
              <a:t>sportovní centrum</a:t>
            </a:r>
          </a:p>
          <a:p>
            <a:pPr marL="449263" lvl="1" indent="-187325"/>
            <a:r>
              <a:rPr lang="cs-CZ" sz="1400" dirty="0" smtClean="0"/>
              <a:t>letní olympijské hry v roce 1968</a:t>
            </a:r>
          </a:p>
          <a:p>
            <a:pPr marL="449263" lvl="1" indent="-187325"/>
            <a:r>
              <a:rPr lang="cs-CZ" sz="1400" dirty="0" smtClean="0"/>
              <a:t>mistrovství ve fotbale 1970 i 1986</a:t>
            </a:r>
          </a:p>
          <a:p>
            <a:pPr marL="257175" indent="-255588"/>
            <a:r>
              <a:rPr lang="cs-CZ" sz="1400" dirty="0" smtClean="0"/>
              <a:t>zajímavosti (zajímavá místa)</a:t>
            </a:r>
          </a:p>
          <a:p>
            <a:pPr marL="444500" lvl="1" indent="-182563"/>
            <a:r>
              <a:rPr lang="cs-CZ" sz="1400" dirty="0" smtClean="0">
                <a:hlinkClick r:id="rId3" action="ppaction://hlinksldjump"/>
              </a:rPr>
              <a:t>Třída prezidenta Masaryka </a:t>
            </a:r>
            <a:r>
              <a:rPr lang="cs-CZ" sz="1400" dirty="0" smtClean="0"/>
              <a:t>(jedna z nejluxusnějších ulic v MC)</a:t>
            </a:r>
          </a:p>
          <a:p>
            <a:pPr marL="444500" lvl="1" indent="-182563"/>
            <a:r>
              <a:rPr lang="cs-CZ" sz="1400" dirty="0" smtClean="0"/>
              <a:t>Třída reforem (uhlopříčně přes celé město)</a:t>
            </a:r>
          </a:p>
          <a:p>
            <a:pPr marL="444500" lvl="1" indent="-182563"/>
            <a:r>
              <a:rPr lang="cs-CZ" sz="1400" dirty="0" smtClean="0"/>
              <a:t>Náměstí ústavy (jedno z největších na světě)</a:t>
            </a:r>
          </a:p>
          <a:p>
            <a:pPr marL="444500" lvl="1" indent="-182563"/>
            <a:r>
              <a:rPr lang="cs-CZ" sz="1400" dirty="0" smtClean="0">
                <a:hlinkClick r:id="rId4" action="ppaction://hlinksldjump"/>
              </a:rPr>
              <a:t>Torre </a:t>
            </a:r>
            <a:r>
              <a:rPr lang="cs-CZ" sz="1400" dirty="0" err="1" smtClean="0">
                <a:hlinkClick r:id="rId4" action="ppaction://hlinksldjump"/>
              </a:rPr>
              <a:t>Mayor</a:t>
            </a:r>
            <a:r>
              <a:rPr lang="cs-CZ" sz="1400" dirty="0" smtClean="0">
                <a:hlinkClick r:id="rId4" action="ppaction://hlinksldjump"/>
              </a:rPr>
              <a:t> </a:t>
            </a:r>
            <a:r>
              <a:rPr lang="cs-CZ" sz="1400" dirty="0" smtClean="0"/>
              <a:t>(nejvyšší budova Latinské Ameriky)</a:t>
            </a:r>
            <a:endParaRPr lang="cs-CZ" sz="1400" dirty="0"/>
          </a:p>
        </p:txBody>
      </p:sp>
      <p:sp>
        <p:nvSpPr>
          <p:cNvPr id="15" name="Šipka doprava 14">
            <a:hlinkClick r:id="rId5" action="ppaction://hlinksldjump"/>
          </p:cNvPr>
          <p:cNvSpPr/>
          <p:nvPr/>
        </p:nvSpPr>
        <p:spPr>
          <a:xfrm>
            <a:off x="7092280" y="116632"/>
            <a:ext cx="1979712" cy="720080"/>
          </a:xfrm>
          <a:prstGeom prst="rightArrow">
            <a:avLst>
              <a:gd name="adj1" fmla="val 71847"/>
              <a:gd name="adj2" fmla="val 28153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DALŠÍ MĚSTA</a:t>
            </a:r>
            <a:endParaRPr lang="cs-CZ" dirty="0"/>
          </a:p>
        </p:txBody>
      </p:sp>
      <p:pic>
        <p:nvPicPr>
          <p:cNvPr id="1028" name="Picture 4" descr="File:Ciudad de México Distrito Federal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7181" y="1124744"/>
            <a:ext cx="2319315" cy="5448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ovéPole 7"/>
          <p:cNvSpPr txBox="1"/>
          <p:nvPr/>
        </p:nvSpPr>
        <p:spPr>
          <a:xfrm>
            <a:off x="8795470" y="6577607"/>
            <a:ext cx="3850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[</a:t>
            </a:r>
            <a:r>
              <a:rPr lang="cs-CZ" sz="1400" dirty="0"/>
              <a:t>5</a:t>
            </a:r>
            <a:r>
              <a:rPr lang="en-US" sz="1400" dirty="0" smtClean="0"/>
              <a:t>]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3042120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6552728" cy="1143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cs-CZ" sz="3600" b="1" dirty="0" smtClean="0"/>
              <a:t>Univerzitní kampus Mexické národní autonomní univerzity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5" name="Picture 2" descr="File:Unam central librar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56791"/>
            <a:ext cx="6552728" cy="4914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Šipka doprava 5">
            <a:hlinkClick r:id="rId3" action="ppaction://hlinksldjump"/>
          </p:cNvPr>
          <p:cNvSpPr/>
          <p:nvPr/>
        </p:nvSpPr>
        <p:spPr>
          <a:xfrm>
            <a:off x="6876256" y="260648"/>
            <a:ext cx="2041226" cy="1152128"/>
          </a:xfrm>
          <a:prstGeom prst="rightArrow">
            <a:avLst>
              <a:gd name="adj1" fmla="val 71847"/>
              <a:gd name="adj2" fmla="val 28153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800" dirty="0" smtClean="0"/>
              <a:t>ZPĚT</a:t>
            </a:r>
            <a:endParaRPr lang="cs-CZ" sz="2800" dirty="0"/>
          </a:p>
        </p:txBody>
      </p:sp>
      <p:sp>
        <p:nvSpPr>
          <p:cNvPr id="7" name="TextovéPole 6"/>
          <p:cNvSpPr txBox="1"/>
          <p:nvPr/>
        </p:nvSpPr>
        <p:spPr>
          <a:xfrm>
            <a:off x="6831317" y="6135511"/>
            <a:ext cx="3850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[</a:t>
            </a:r>
            <a:r>
              <a:rPr lang="cs-CZ" sz="1400" dirty="0" smtClean="0"/>
              <a:t>6</a:t>
            </a:r>
            <a:r>
              <a:rPr lang="en-US" sz="1400" dirty="0" smtClean="0"/>
              <a:t>]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4261358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6552728" cy="1143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cs-CZ" sz="3600" b="1" dirty="0" smtClean="0"/>
              <a:t>Třída prezidenta Masaryka</a:t>
            </a:r>
            <a:endParaRPr lang="cs-CZ" sz="3600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220072" y="1600200"/>
            <a:ext cx="3466728" cy="4525963"/>
          </a:xfrm>
        </p:spPr>
        <p:txBody>
          <a:bodyPr/>
          <a:lstStyle/>
          <a:p>
            <a:r>
              <a:rPr lang="cs-CZ" dirty="0" smtClean="0"/>
              <a:t>známé obchody sídlící na této ulici</a:t>
            </a:r>
          </a:p>
          <a:p>
            <a:pPr lvl="1"/>
            <a:r>
              <a:rPr lang="cs-CZ" dirty="0" smtClean="0"/>
              <a:t>Chanel</a:t>
            </a:r>
          </a:p>
          <a:p>
            <a:pPr lvl="1"/>
            <a:r>
              <a:rPr lang="cs-CZ" dirty="0" err="1" smtClean="0"/>
              <a:t>Cartier</a:t>
            </a:r>
            <a:endParaRPr lang="cs-CZ" dirty="0" smtClean="0"/>
          </a:p>
          <a:p>
            <a:pPr lvl="1"/>
            <a:r>
              <a:rPr lang="cs-CZ" dirty="0" smtClean="0"/>
              <a:t>Dolce </a:t>
            </a:r>
            <a:r>
              <a:rPr lang="en-US" dirty="0" smtClean="0"/>
              <a:t>&amp; </a:t>
            </a:r>
            <a:r>
              <a:rPr lang="cs-CZ" dirty="0" err="1" smtClean="0"/>
              <a:t>Gabbana</a:t>
            </a:r>
            <a:endParaRPr lang="cs-CZ" dirty="0" smtClean="0"/>
          </a:p>
          <a:p>
            <a:pPr lvl="1"/>
            <a:r>
              <a:rPr lang="cs-CZ" dirty="0" err="1" smtClean="0"/>
              <a:t>Gucci</a:t>
            </a:r>
            <a:endParaRPr lang="cs-CZ" dirty="0" smtClean="0"/>
          </a:p>
          <a:p>
            <a:pPr lvl="1"/>
            <a:r>
              <a:rPr lang="cs-CZ" dirty="0" smtClean="0"/>
              <a:t>Louise </a:t>
            </a:r>
            <a:r>
              <a:rPr lang="cs-CZ" dirty="0" err="1" smtClean="0"/>
              <a:t>Vuitton</a:t>
            </a:r>
            <a:endParaRPr lang="cs-CZ" dirty="0" smtClean="0"/>
          </a:p>
          <a:p>
            <a:pPr lvl="1"/>
            <a:r>
              <a:rPr lang="cs-CZ" dirty="0" smtClean="0"/>
              <a:t>Omega</a:t>
            </a:r>
          </a:p>
          <a:p>
            <a:pPr lvl="1"/>
            <a:r>
              <a:rPr lang="cs-CZ" dirty="0" smtClean="0"/>
              <a:t>…</a:t>
            </a:r>
            <a:endParaRPr lang="cs-CZ" dirty="0"/>
          </a:p>
        </p:txBody>
      </p:sp>
      <p:sp>
        <p:nvSpPr>
          <p:cNvPr id="6" name="Šipka doprava 5">
            <a:hlinkClick r:id="rId2" action="ppaction://hlinksldjump"/>
          </p:cNvPr>
          <p:cNvSpPr/>
          <p:nvPr/>
        </p:nvSpPr>
        <p:spPr>
          <a:xfrm>
            <a:off x="6876256" y="260648"/>
            <a:ext cx="2041226" cy="1152128"/>
          </a:xfrm>
          <a:prstGeom prst="rightArrow">
            <a:avLst>
              <a:gd name="adj1" fmla="val 71847"/>
              <a:gd name="adj2" fmla="val 28153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800" dirty="0" smtClean="0"/>
              <a:t>ZPĚT</a:t>
            </a:r>
            <a:endParaRPr lang="cs-CZ" sz="2800" dirty="0"/>
          </a:p>
        </p:txBody>
      </p:sp>
      <p:pic>
        <p:nvPicPr>
          <p:cNvPr id="4098" name="Picture 2" descr="Soubor:Avenida Presidente Masary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556" y="2204864"/>
            <a:ext cx="4573479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ovéPole 7"/>
          <p:cNvSpPr txBox="1"/>
          <p:nvPr/>
        </p:nvSpPr>
        <p:spPr>
          <a:xfrm>
            <a:off x="4788024" y="5281463"/>
            <a:ext cx="3850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[</a:t>
            </a:r>
            <a:r>
              <a:rPr lang="cs-CZ" sz="1400" dirty="0"/>
              <a:t>7</a:t>
            </a:r>
            <a:r>
              <a:rPr lang="en-US" sz="1400" dirty="0" smtClean="0"/>
              <a:t>]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398737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1765</TotalTime>
  <Words>1363</Words>
  <Application>Microsoft Office PowerPoint</Application>
  <PresentationFormat>Předvádění na obrazovce (4:3)</PresentationFormat>
  <Paragraphs>177</Paragraphs>
  <Slides>16</Slides>
  <Notes>0</Notes>
  <HiddenSlides>8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17" baseType="lpstr">
      <vt:lpstr>Motiv systému Office</vt:lpstr>
      <vt:lpstr>Příklady turistických cílů Latinské Ameriky III.</vt:lpstr>
      <vt:lpstr>Prezentace aplikace PowerPoint</vt:lpstr>
      <vt:lpstr>ANOTACE</vt:lpstr>
      <vt:lpstr>MĚSTA LATINSKÉ AMERIKY</vt:lpstr>
      <vt:lpstr>MĚSTA LATINSKÉ AMERIKY</vt:lpstr>
      <vt:lpstr>LA HABANA  (špan.) - HAVANA</vt:lpstr>
      <vt:lpstr>CIUDAD DE MÉXICO (špan.) = MEXICO CITY (angl.)</vt:lpstr>
      <vt:lpstr>Univerzitní kampus Mexické národní autonomní univerzity</vt:lpstr>
      <vt:lpstr>Třída prezidenta Masaryka</vt:lpstr>
      <vt:lpstr>Torre Mayor</vt:lpstr>
      <vt:lpstr>CARACAS</vt:lpstr>
      <vt:lpstr>LA PAZ a SUCRE</vt:lpstr>
      <vt:lpstr>Kolumbie - Bogotá </vt:lpstr>
      <vt:lpstr>BRAZÍLIE - BRASÍLIA</vt:lpstr>
      <vt:lpstr>ARGENTINA – BUENOS AIRES</vt:lpstr>
      <vt:lpstr>ZDROJE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Jana Nováková</dc:creator>
  <cp:lastModifiedBy>Konetzná Magda</cp:lastModifiedBy>
  <cp:revision>42</cp:revision>
  <dcterms:created xsi:type="dcterms:W3CDTF">2013-11-24T11:44:54Z</dcterms:created>
  <dcterms:modified xsi:type="dcterms:W3CDTF">2014-01-30T07:40:31Z</dcterms:modified>
</cp:coreProperties>
</file>