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Styl s motivem 2 – zvýraznění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6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7872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6613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074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1204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3607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51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030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9458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83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5806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77F24-D6B9-412F-B873-C90167C40174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893A5-D31D-4DFB-8B65-C0679EEE53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839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sijsko-pacifick%C3%A9_hospod%C3%A1%C5%99sk%C3%A9_spole%C4%8Denstv%C3%AD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www.apec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Organizace_zem%C3%AD_vyv%C3%A1%C5%BEej%C3%ADc%C3%ADch_ropu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www.opec.org/opec_web/en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thecommonwealth.org/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cs.wikipedia.org/wiki/Commonwealth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pole%C4%8Denstv%C3%AD_portugalsky_mluv%C3%ADc%C3%ADch_zem%C3%AD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www.cplp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pole%C4%8Denstv%C3%AD_latinskoamerick%C3%BDch_a_karibsk%C3%BDch_st%C3%A1t%C5%A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www.celac.gob.ve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usandworldmaps.com/html/World_Projections/WorldPrint.html" TargetMode="External"/><Relationship Id="rId7" Type="http://schemas.openxmlformats.org/officeDocument/2006/relationships/hyperlink" Target="http://cs.wikipedia.org/wiki/Soubor:Comunidad_de_Estados_Latinoamericanos_y_Caribe%C3%B1os.PNG#globalusage" TargetMode="External"/><Relationship Id="rId2" Type="http://schemas.openxmlformats.org/officeDocument/2006/relationships/hyperlink" Target="http://cs.wikipedia.org/wiki/Soubor:Flag_of_Mercosur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OPEC.svg" TargetMode="External"/><Relationship Id="rId5" Type="http://schemas.openxmlformats.org/officeDocument/2006/relationships/hyperlink" Target="http://www.freeusandworldmaps.com/html/WorldRegions/WorldRegionsPrint.html" TargetMode="External"/><Relationship Id="rId4" Type="http://schemas.openxmlformats.org/officeDocument/2006/relationships/hyperlink" Target="http://commons.wikimedia.org/wiki/File:Cafta_countries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3.wmf"/><Relationship Id="rId5" Type="http://schemas.openxmlformats.org/officeDocument/2006/relationships/slide" Target="slide8.xml"/><Relationship Id="rId10" Type="http://schemas.openxmlformats.org/officeDocument/2006/relationships/slide" Target="slide13.xml"/><Relationship Id="rId4" Type="http://schemas.openxmlformats.org/officeDocument/2006/relationships/slide" Target="slide7.xml"/><Relationship Id="rId9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NAFTA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s://www.nafta-sec-alena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CAFTA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Andsk%C3%A9_spole%C4%8Denstv%C3%AD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Unie_jihoamerick%C3%BDch_n%C3%A1rod%C5%AF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hyperlink" Target="http://cs.wikipedia.org/wiki/Mercosur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uropa.eu/index_cs.ht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2060848"/>
            <a:ext cx="8928992" cy="172819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5400" dirty="0" smtClean="0"/>
              <a:t>INTEGRAČNÍ USKUPENÍ LATINSKÉ AMERIKY</a:t>
            </a:r>
            <a:endParaRPr lang="cs-CZ" sz="54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Soubor:Flag of Mercosur.sv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97760"/>
            <a:ext cx="280831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511956" y="6608385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16817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32" y="2492896"/>
            <a:ext cx="7629990" cy="4216855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APEC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 err="1"/>
              <a:t>Asia-Pacific</a:t>
            </a:r>
            <a:r>
              <a:rPr lang="cs-CZ" b="1" dirty="0"/>
              <a:t> </a:t>
            </a:r>
            <a:r>
              <a:rPr lang="cs-CZ" b="1" dirty="0" err="1"/>
              <a:t>Economic</a:t>
            </a:r>
            <a:r>
              <a:rPr lang="cs-CZ" b="1" dirty="0"/>
              <a:t> </a:t>
            </a:r>
            <a:r>
              <a:rPr lang="cs-CZ" b="1" dirty="0" err="1" smtClean="0"/>
              <a:t>Cooperation</a:t>
            </a:r>
            <a:r>
              <a:rPr lang="cs-CZ" dirty="0" smtClean="0"/>
              <a:t> Ekonomické </a:t>
            </a:r>
            <a:r>
              <a:rPr lang="cs-CZ" dirty="0"/>
              <a:t>seskupení Asie a </a:t>
            </a:r>
            <a:r>
              <a:rPr lang="cs-CZ" dirty="0" smtClean="0"/>
              <a:t>Tichomoří</a:t>
            </a:r>
            <a:endParaRPr lang="cs-CZ" sz="1800" dirty="0"/>
          </a:p>
          <a:p>
            <a:r>
              <a:rPr lang="cs-CZ" sz="2800" dirty="0" smtClean="0"/>
              <a:t>sdružuje </a:t>
            </a:r>
            <a:r>
              <a:rPr lang="cs-CZ" sz="2800" dirty="0"/>
              <a:t>21 </a:t>
            </a:r>
            <a:r>
              <a:rPr lang="cs-CZ" sz="2800" dirty="0" smtClean="0"/>
              <a:t>zemí, vytvářejí 1/2 </a:t>
            </a:r>
            <a:r>
              <a:rPr lang="cs-CZ" sz="2800" dirty="0"/>
              <a:t>HDP </a:t>
            </a:r>
            <a:r>
              <a:rPr lang="cs-CZ" sz="2800" dirty="0" smtClean="0"/>
              <a:t>světa</a:t>
            </a:r>
          </a:p>
          <a:p>
            <a:r>
              <a:rPr lang="cs-CZ" sz="2800" dirty="0"/>
              <a:t>c</a:t>
            </a:r>
            <a:r>
              <a:rPr lang="cs-CZ" sz="2800" dirty="0" smtClean="0"/>
              <a:t>ílem seskupení </a:t>
            </a:r>
            <a:r>
              <a:rPr lang="cs-CZ" sz="2800" dirty="0"/>
              <a:t>je zlepšit </a:t>
            </a:r>
            <a:r>
              <a:rPr lang="cs-CZ" sz="2800" dirty="0" smtClean="0"/>
              <a:t>ekonomické </a:t>
            </a:r>
            <a:r>
              <a:rPr lang="cs-CZ" sz="2800" dirty="0"/>
              <a:t>a politické </a:t>
            </a:r>
            <a:endParaRPr lang="cs-CZ" sz="2800" dirty="0" smtClean="0"/>
          </a:p>
          <a:p>
            <a:pPr marL="0" indent="363538">
              <a:buNone/>
            </a:pPr>
            <a:r>
              <a:rPr lang="cs-CZ" sz="2800" dirty="0" smtClean="0"/>
              <a:t>vztahy </a:t>
            </a:r>
            <a:r>
              <a:rPr lang="cs-CZ" sz="2800" dirty="0"/>
              <a:t>mezi členskými </a:t>
            </a:r>
            <a:r>
              <a:rPr lang="cs-CZ" sz="2800" dirty="0" smtClean="0"/>
              <a:t>státy</a:t>
            </a:r>
          </a:p>
          <a:p>
            <a:pPr marL="0" indent="363538">
              <a:buNone/>
            </a:pPr>
            <a:endParaRPr lang="cs-CZ" sz="2800" dirty="0"/>
          </a:p>
          <a:p>
            <a:r>
              <a:rPr lang="cs-CZ" sz="2800" dirty="0" smtClean="0">
                <a:hlinkClick r:id="rId3"/>
              </a:rPr>
              <a:t>odkaz na wikipedii</a:t>
            </a:r>
            <a:r>
              <a:rPr lang="cs-CZ" sz="2800" dirty="0" smtClean="0"/>
              <a:t> (česky)</a:t>
            </a:r>
          </a:p>
          <a:p>
            <a:r>
              <a:rPr lang="cs-CZ" sz="2800" dirty="0" smtClean="0">
                <a:hlinkClick r:id="rId4"/>
              </a:rPr>
              <a:t>odkaz na oficiální stránky</a:t>
            </a:r>
            <a:r>
              <a:rPr lang="cs-CZ" sz="2800" dirty="0"/>
              <a:t> </a:t>
            </a:r>
            <a:r>
              <a:rPr lang="cs-CZ" sz="2800" dirty="0" smtClean="0"/>
              <a:t>(anglicky)</a:t>
            </a:r>
            <a:endParaRPr lang="cs-CZ" sz="28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0609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54743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ile:OPEC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74" y="2564904"/>
            <a:ext cx="8187550" cy="415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OPEC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600199"/>
            <a:ext cx="8147249" cy="4914112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/>
              <a:t>Organizace zemí vyvážejících ropu</a:t>
            </a:r>
          </a:p>
          <a:p>
            <a:pPr marL="0" indent="363538">
              <a:buNone/>
            </a:pPr>
            <a:r>
              <a:rPr lang="en-US" sz="2400" dirty="0" smtClean="0"/>
              <a:t>Organization of the Petroleum Exporting Countries</a:t>
            </a:r>
            <a:endParaRPr lang="cs-CZ" sz="2400" dirty="0" smtClean="0"/>
          </a:p>
          <a:p>
            <a:pPr marL="0" indent="363538">
              <a:buNone/>
            </a:pPr>
            <a:endParaRPr lang="cs-CZ" sz="2400" dirty="0"/>
          </a:p>
          <a:p>
            <a:r>
              <a:rPr lang="cs-CZ" sz="2800" dirty="0" smtClean="0"/>
              <a:t>12 členů</a:t>
            </a:r>
          </a:p>
          <a:p>
            <a:r>
              <a:rPr lang="cs-CZ" sz="2800" dirty="0" smtClean="0"/>
              <a:t>koordinace produkce a cen ropy</a:t>
            </a:r>
          </a:p>
          <a:p>
            <a:r>
              <a:rPr lang="cs-CZ" sz="2800" dirty="0" smtClean="0"/>
              <a:t>sídlo ve Vídni</a:t>
            </a:r>
          </a:p>
          <a:p>
            <a:endParaRPr lang="cs-CZ" sz="2800" dirty="0"/>
          </a:p>
          <a:p>
            <a:r>
              <a:rPr lang="cs-CZ" sz="2800" dirty="0" smtClean="0">
                <a:hlinkClick r:id="rId3"/>
              </a:rPr>
              <a:t>odkaz na wikipedii</a:t>
            </a:r>
            <a:r>
              <a:rPr lang="cs-CZ" sz="2800" dirty="0" smtClean="0"/>
              <a:t> (česky)</a:t>
            </a:r>
          </a:p>
          <a:p>
            <a:r>
              <a:rPr lang="cs-CZ" sz="2800" dirty="0" smtClean="0">
                <a:hlinkClick r:id="rId4"/>
              </a:rPr>
              <a:t>odkaz na oficiální stránky</a:t>
            </a:r>
            <a:r>
              <a:rPr lang="cs-CZ" sz="2800" dirty="0" smtClean="0"/>
              <a:t> (anglicky)</a:t>
            </a:r>
          </a:p>
          <a:p>
            <a:endParaRPr lang="cs-CZ" sz="2400" dirty="0" smtClean="0"/>
          </a:p>
          <a:p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373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5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2545042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363" y="2132856"/>
            <a:ext cx="3537078" cy="432048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COMMONWEALTH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199"/>
            <a:ext cx="8089376" cy="4914112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2400" b="1" dirty="0" smtClean="0"/>
              <a:t>Commonwealth </a:t>
            </a:r>
            <a:r>
              <a:rPr lang="en-US" sz="2400" b="1" dirty="0"/>
              <a:t>of Nations</a:t>
            </a:r>
            <a:r>
              <a:rPr lang="en-US" sz="2400" dirty="0"/>
              <a:t>, </a:t>
            </a:r>
            <a:r>
              <a:rPr lang="en-US" sz="2400" dirty="0" err="1"/>
              <a:t>česky</a:t>
            </a:r>
            <a:r>
              <a:rPr lang="en-US" sz="2400" dirty="0"/>
              <a:t> </a:t>
            </a:r>
            <a:r>
              <a:rPr lang="en-US" sz="2400" b="1" dirty="0" err="1"/>
              <a:t>Společenství</a:t>
            </a:r>
            <a:r>
              <a:rPr lang="en-US" sz="2400" b="1" dirty="0"/>
              <a:t> </a:t>
            </a:r>
            <a:r>
              <a:rPr lang="en-US" sz="2400" b="1" dirty="0" err="1" smtClean="0"/>
              <a:t>národů</a:t>
            </a:r>
            <a:endParaRPr lang="cs-CZ" sz="2400" b="1" dirty="0" smtClean="0"/>
          </a:p>
          <a:p>
            <a:endParaRPr lang="cs-CZ" sz="2400" b="1" dirty="0"/>
          </a:p>
          <a:p>
            <a:r>
              <a:rPr lang="cs-CZ" dirty="0" smtClean="0"/>
              <a:t>hlavou států je britský panovník</a:t>
            </a:r>
            <a:endParaRPr lang="cs-CZ" sz="2800" dirty="0" smtClean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r>
              <a:rPr lang="cs-CZ" sz="2800" dirty="0" smtClean="0">
                <a:hlinkClick r:id="rId3"/>
              </a:rPr>
              <a:t>odkaz na oficiální stránky</a:t>
            </a:r>
            <a:r>
              <a:rPr lang="cs-CZ" sz="2800" dirty="0" smtClean="0"/>
              <a:t> (anglicky)</a:t>
            </a:r>
          </a:p>
          <a:p>
            <a:r>
              <a:rPr lang="cs-CZ" sz="2800" dirty="0" smtClean="0">
                <a:hlinkClick r:id="rId4"/>
              </a:rPr>
              <a:t>odkaz na wikipedii</a:t>
            </a:r>
            <a:r>
              <a:rPr lang="cs-CZ" sz="2800" dirty="0" smtClean="0"/>
              <a:t> (česky</a:t>
            </a:r>
            <a:r>
              <a:rPr lang="cs-CZ" sz="2400" dirty="0" smtClean="0"/>
              <a:t>)</a:t>
            </a:r>
          </a:p>
          <a:p>
            <a:endParaRPr lang="cs-CZ" sz="24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373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10834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99777"/>
            <a:ext cx="4032448" cy="492556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4675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CPLP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/>
              <a:t>Společenství portugalsky mluvících </a:t>
            </a:r>
            <a:r>
              <a:rPr lang="cs-CZ" b="1" dirty="0" smtClean="0"/>
              <a:t>zemí</a:t>
            </a:r>
          </a:p>
          <a:p>
            <a:pPr marL="0" indent="363538">
              <a:buNone/>
            </a:pPr>
            <a:r>
              <a:rPr lang="pt-PT" sz="2800" dirty="0"/>
              <a:t>Comunidade dos Países de Língua Portuguesa</a:t>
            </a:r>
            <a:endParaRPr lang="cs-CZ" sz="2800" b="1" dirty="0"/>
          </a:p>
          <a:p>
            <a:endParaRPr lang="cs-CZ" dirty="0" smtClean="0"/>
          </a:p>
          <a:p>
            <a:r>
              <a:rPr lang="cs-CZ" dirty="0" smtClean="0"/>
              <a:t>8 států</a:t>
            </a:r>
          </a:p>
          <a:p>
            <a:endParaRPr lang="cs-CZ" sz="2400" dirty="0" smtClean="0">
              <a:hlinkClick r:id="rId3"/>
            </a:endParaRPr>
          </a:p>
          <a:p>
            <a:endParaRPr lang="cs-CZ" sz="2400" dirty="0">
              <a:hlinkClick r:id="rId3"/>
            </a:endParaRPr>
          </a:p>
          <a:p>
            <a:r>
              <a:rPr lang="cs-CZ" dirty="0" smtClean="0">
                <a:hlinkClick r:id="rId3"/>
              </a:rPr>
              <a:t>odkaz na wikipedii </a:t>
            </a:r>
            <a:r>
              <a:rPr lang="cs-CZ" dirty="0" smtClean="0"/>
              <a:t>(česky)</a:t>
            </a:r>
          </a:p>
          <a:p>
            <a:r>
              <a:rPr lang="cs-CZ" dirty="0" smtClean="0">
                <a:hlinkClick r:id="rId4"/>
              </a:rPr>
              <a:t>odkaz na oficiální stránky</a:t>
            </a:r>
            <a:r>
              <a:rPr lang="cs-CZ" dirty="0" smtClean="0"/>
              <a:t> (portugalsky)</a:t>
            </a:r>
            <a:endParaRPr lang="cs-CZ" sz="4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373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572014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oubor:Comunidad de Estados Latinoamericanos y Caribeños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092" y="2365236"/>
            <a:ext cx="4156348" cy="408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84675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CELAC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600199"/>
            <a:ext cx="8147249" cy="4914111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cs-CZ" b="1" dirty="0"/>
              <a:t>Společenství latinskoamerických a karibských </a:t>
            </a:r>
            <a:r>
              <a:rPr lang="cs-CZ" b="1" dirty="0" smtClean="0"/>
              <a:t>států</a:t>
            </a:r>
            <a:endParaRPr lang="en-US" b="1" dirty="0" smtClean="0"/>
          </a:p>
          <a:p>
            <a:pPr marL="354013" indent="0">
              <a:buNone/>
            </a:pPr>
            <a:r>
              <a:rPr lang="es-ES" sz="2800" i="1" dirty="0"/>
              <a:t>Comunidad de Estados Latinoamericanos y </a:t>
            </a:r>
            <a:r>
              <a:rPr lang="es-ES" sz="2800" i="1" dirty="0" smtClean="0"/>
              <a:t>Caribeños </a:t>
            </a:r>
            <a:r>
              <a:rPr lang="cs-CZ" sz="2800" i="1" dirty="0" smtClean="0"/>
              <a:t>(španělsky)</a:t>
            </a:r>
          </a:p>
          <a:p>
            <a:pPr marL="354013" indent="0">
              <a:buNone/>
            </a:pPr>
            <a:r>
              <a:rPr lang="es-ES" sz="2800" i="1" dirty="0" smtClean="0"/>
              <a:t>Comunidade </a:t>
            </a:r>
            <a:r>
              <a:rPr lang="es-ES" sz="2800" i="1" dirty="0"/>
              <a:t>de Estados Latino-Americanos e </a:t>
            </a:r>
            <a:r>
              <a:rPr lang="es-ES" sz="2800" i="1" dirty="0" smtClean="0"/>
              <a:t>Caribenhos</a:t>
            </a:r>
            <a:r>
              <a:rPr lang="cs-CZ" sz="2800" i="1" dirty="0" smtClean="0"/>
              <a:t> (portugalsky)</a:t>
            </a:r>
            <a:endParaRPr lang="cs-CZ" dirty="0" smtClean="0"/>
          </a:p>
          <a:p>
            <a:r>
              <a:rPr lang="cs-CZ" dirty="0" smtClean="0"/>
              <a:t>všechny suverénní státy Ameriky kromě:</a:t>
            </a:r>
          </a:p>
          <a:p>
            <a:pPr lvl="1"/>
            <a:r>
              <a:rPr lang="cs-CZ" dirty="0" smtClean="0"/>
              <a:t>USA, Kanady a území evropských států (britské, francouzské, nizozemské)</a:t>
            </a:r>
            <a:endParaRPr lang="cs-CZ" sz="2400" dirty="0" smtClean="0">
              <a:hlinkClick r:id="rId3"/>
            </a:endParaRPr>
          </a:p>
          <a:p>
            <a:endParaRPr lang="cs-CZ" sz="2400" dirty="0">
              <a:hlinkClick r:id="rId3"/>
            </a:endParaRPr>
          </a:p>
          <a:p>
            <a:r>
              <a:rPr lang="cs-CZ" dirty="0" smtClean="0">
                <a:hlinkClick r:id="rId3"/>
              </a:rPr>
              <a:t>odkaz na wikipedii </a:t>
            </a:r>
            <a:r>
              <a:rPr lang="cs-CZ" dirty="0" smtClean="0"/>
              <a:t>(česky)</a:t>
            </a:r>
          </a:p>
          <a:p>
            <a:r>
              <a:rPr lang="cs-CZ" dirty="0" smtClean="0">
                <a:hlinkClick r:id="rId4"/>
              </a:rPr>
              <a:t>odkaz na oficiální stránky</a:t>
            </a:r>
            <a:r>
              <a:rPr lang="cs-CZ" dirty="0" smtClean="0"/>
              <a:t> (port., </a:t>
            </a:r>
            <a:r>
              <a:rPr lang="cs-CZ" dirty="0" err="1" smtClean="0"/>
              <a:t>šp</a:t>
            </a:r>
            <a:r>
              <a:rPr lang="cs-CZ" dirty="0" smtClean="0"/>
              <a:t>., </a:t>
            </a:r>
            <a:r>
              <a:rPr lang="cs-CZ" dirty="0" err="1" smtClean="0"/>
              <a:t>ang</a:t>
            </a:r>
            <a:r>
              <a:rPr lang="cs-CZ" dirty="0" smtClean="0"/>
              <a:t>.)</a:t>
            </a:r>
            <a:endParaRPr lang="cs-CZ" sz="40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373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6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85719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</a:t>
            </a:r>
            <a:r>
              <a:rPr lang="en-US" dirty="0" smtClean="0"/>
              <a:t>] </a:t>
            </a:r>
            <a:r>
              <a:rPr lang="en-US" dirty="0"/>
              <a:t>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cs.wikipedia.org/wiki/Soubor:Flag_of_Mercosur.svg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2</a:t>
            </a:r>
            <a:r>
              <a:rPr lang="en-US" dirty="0" smtClean="0"/>
              <a:t>] </a:t>
            </a:r>
            <a:r>
              <a:rPr lang="en-US" i="1" dirty="0" smtClean="0"/>
              <a:t>Free </a:t>
            </a:r>
            <a:r>
              <a:rPr lang="en-US" i="1" dirty="0"/>
              <a:t>US and World maps</a:t>
            </a:r>
            <a:r>
              <a:rPr lang="en-US" dirty="0"/>
              <a:t> [online]. [cit. 2013-09-28].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cs-CZ" i="1" dirty="0">
                <a:hlinkClick r:id="rId3"/>
              </a:rPr>
              <a:t>http://www.freeusandworldmaps.com/html/World_Projections/WorldPrint.html</a:t>
            </a:r>
            <a:endParaRPr lang="en-US" i="1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3</a:t>
            </a:r>
            <a:r>
              <a:rPr lang="en-US" dirty="0" smtClean="0"/>
              <a:t>] </a:t>
            </a:r>
            <a:r>
              <a:rPr lang="en-US" dirty="0"/>
              <a:t>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commons.wikimedia.org/wiki/File:Cafta_countries.png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4</a:t>
            </a:r>
            <a:r>
              <a:rPr lang="en-US" dirty="0" smtClean="0"/>
              <a:t>] </a:t>
            </a:r>
            <a:r>
              <a:rPr lang="en-US" i="1" dirty="0"/>
              <a:t>Free US and World maps</a:t>
            </a:r>
            <a:r>
              <a:rPr lang="en-US" dirty="0"/>
              <a:t> [online]. [cit. 2013-09-28].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>
                <a:hlinkClick r:id="rId5"/>
              </a:rPr>
              <a:t>http://www.freeusandworldmaps.com/html/WorldRegions/WorldRegionsPrint.html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5</a:t>
            </a:r>
            <a:r>
              <a:rPr lang="en-US" dirty="0" smtClean="0"/>
              <a:t>] </a:t>
            </a:r>
            <a:r>
              <a:rPr lang="en-US" dirty="0"/>
              <a:t>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commons.wikimedia.org/wiki/File:OPEC.svg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 </a:t>
            </a:r>
            <a:r>
              <a:rPr lang="en-US" dirty="0"/>
              <a:t>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</a:t>
            </a:r>
            <a:endParaRPr lang="cs-CZ" dirty="0" smtClean="0">
              <a:hlinkClick r:id="rId7"/>
            </a:endParaRPr>
          </a:p>
          <a:p>
            <a:pPr marL="0" indent="0">
              <a:buNone/>
            </a:pPr>
            <a:r>
              <a:rPr lang="cs-CZ" dirty="0" smtClean="0">
                <a:hlinkClick r:id="rId7"/>
              </a:rPr>
              <a:t>http</a:t>
            </a:r>
            <a:r>
              <a:rPr lang="cs-CZ" dirty="0">
                <a:hlinkClick r:id="rId7"/>
              </a:rPr>
              <a:t>://</a:t>
            </a:r>
            <a:r>
              <a:rPr lang="cs-CZ" dirty="0" smtClean="0">
                <a:hlinkClick r:id="rId7"/>
              </a:rPr>
              <a:t>cs.wikipedia.org/wiki/Soubor:Comunidad_de_Estados_Latinoamericanos_y_Caribe%C3%B1os.PNG#globalusage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7347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729780"/>
              </p:ext>
            </p:extLst>
          </p:nvPr>
        </p:nvGraphicFramePr>
        <p:xfrm>
          <a:off x="0" y="1710945"/>
          <a:ext cx="9119725" cy="5248542"/>
        </p:xfrm>
        <a:graphic>
          <a:graphicData uri="http://schemas.openxmlformats.org/drawingml/2006/table">
            <a:tbl>
              <a:tblPr firstRow="1" firstCol="1" bandRow="1">
                <a:tableStyleId>{18603FDC-E32A-4AB5-989C-0864C3EAD2B8}</a:tableStyleId>
              </a:tblPr>
              <a:tblGrid>
                <a:gridCol w="3275856"/>
                <a:gridCol w="5843869"/>
              </a:tblGrid>
              <a:tr h="11100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Gymnázium Fr. Živného, Bohumín, </a:t>
                      </a:r>
                      <a:endParaRPr lang="cs-CZ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Jana </a:t>
                      </a:r>
                      <a:r>
                        <a:rPr lang="cs-CZ" sz="240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</a:t>
                      </a:r>
                      <a:r>
                        <a:rPr lang="cs-CZ" sz="2400" baseline="0" dirty="0" smtClean="0">
                          <a:effectLst/>
                        </a:rPr>
                        <a:t>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integrační</a:t>
                      </a:r>
                      <a:r>
                        <a:rPr lang="cs-CZ" sz="2400" baseline="0" dirty="0" smtClean="0">
                          <a:effectLst/>
                        </a:rPr>
                        <a:t> uskupení LA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smtClean="0">
                          <a:effectLst/>
                        </a:rPr>
                        <a:t>21. </a:t>
                      </a:r>
                      <a:r>
                        <a:rPr lang="cs-CZ" sz="2400" dirty="0" smtClean="0">
                          <a:effectLst/>
                        </a:rPr>
                        <a:t>listopadu </a:t>
                      </a:r>
                      <a:r>
                        <a:rPr lang="cs-CZ" sz="2400" dirty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VY_32_INOVACE_ZE.NO.11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813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sz="3400" dirty="0"/>
              <a:t>Materiál je určen pro </a:t>
            </a:r>
            <a:r>
              <a:rPr lang="cs-CZ" sz="3400" dirty="0" smtClean="0"/>
              <a:t>samostudium žáků ve </a:t>
            </a:r>
            <a:r>
              <a:rPr lang="cs-CZ" sz="3400" dirty="0"/>
              <a:t>škole či doma. Žáci </a:t>
            </a:r>
            <a:r>
              <a:rPr lang="cs-CZ" sz="3400" dirty="0" smtClean="0"/>
              <a:t>hledají na internetu nebo v atlasech informace, které slouží k rozšíření informací o Latinské Americe a její začlenění do světových organizací. </a:t>
            </a:r>
          </a:p>
          <a:p>
            <a:pPr marL="0" indent="0">
              <a:buNone/>
            </a:pPr>
            <a:r>
              <a:rPr lang="cs-CZ" sz="3400" b="1" dirty="0" smtClean="0"/>
              <a:t>Převládající </a:t>
            </a:r>
            <a:r>
              <a:rPr lang="cs-CZ" sz="3400" b="1" dirty="0"/>
              <a:t>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>
              <a:buNone/>
            </a:pPr>
            <a:r>
              <a:rPr lang="cs-CZ" sz="3400" b="1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>
              <a:buNone/>
            </a:pPr>
            <a:r>
              <a:rPr lang="cs-CZ" sz="3400" b="1" dirty="0"/>
              <a:t>Vazba na ŠVP: </a:t>
            </a:r>
            <a:r>
              <a:rPr lang="cs-CZ" sz="3400" dirty="0"/>
              <a:t>1. ročník čtyřletého studia a </a:t>
            </a:r>
            <a:r>
              <a:rPr lang="cs-CZ" sz="3400" dirty="0" smtClean="0"/>
              <a:t>tomu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>
              <a:buNone/>
            </a:pPr>
            <a:r>
              <a:rPr lang="cs-CZ" sz="3400" b="1" dirty="0"/>
              <a:t>Formy výuky: </a:t>
            </a:r>
            <a:r>
              <a:rPr lang="cs-CZ" sz="3400" dirty="0" smtClean="0"/>
              <a:t>Samostatná práce a studium studentů na počítačích připojených k internetu s kontrolou učitele prováděné práce. Určeno pro práci v počítačové učebně, kde každý žák má vlastní počítač.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50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363272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MEZINÁRODNÍ INTEGRACE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2812349"/>
          </a:xfrm>
        </p:spPr>
        <p:txBody>
          <a:bodyPr>
            <a:normAutofit fontScale="92500"/>
          </a:bodyPr>
          <a:lstStyle/>
          <a:p>
            <a:r>
              <a:rPr lang="cs-CZ" sz="2400" dirty="0" smtClean="0"/>
              <a:t>mezinárodní uskupení jsou integrační struktury, které jsou vytvořeny za účelem </a:t>
            </a:r>
            <a:r>
              <a:rPr lang="cs-CZ" sz="2400" b="1" dirty="0" smtClean="0"/>
              <a:t>ekonomické</a:t>
            </a:r>
            <a:r>
              <a:rPr lang="cs-CZ" sz="2400" dirty="0" smtClean="0"/>
              <a:t> nebo </a:t>
            </a:r>
            <a:r>
              <a:rPr lang="cs-CZ" sz="2400" b="1" dirty="0" smtClean="0"/>
              <a:t>vojensko-politické</a:t>
            </a:r>
            <a:r>
              <a:rPr lang="cs-CZ" sz="2400" dirty="0" smtClean="0"/>
              <a:t> spolupráce více států</a:t>
            </a:r>
          </a:p>
          <a:p>
            <a:r>
              <a:rPr lang="cs-CZ" sz="2400" dirty="0" smtClean="0"/>
              <a:t>některé státy Latinské Ameriky jsou zapojeny do těchto organizací</a:t>
            </a:r>
          </a:p>
          <a:p>
            <a:pPr marL="0" indent="0">
              <a:buNone/>
            </a:pPr>
            <a:endParaRPr lang="cs-CZ" sz="1100" b="1" dirty="0" smtClean="0"/>
          </a:p>
          <a:p>
            <a:pPr marL="442913" indent="0">
              <a:buNone/>
            </a:pPr>
            <a:r>
              <a:rPr lang="cs-CZ" sz="2400" b="1" dirty="0" smtClean="0"/>
              <a:t>ÚKOL</a:t>
            </a:r>
            <a:r>
              <a:rPr lang="cs-CZ" sz="2400" dirty="0" smtClean="0"/>
              <a:t>: u každé </a:t>
            </a:r>
            <a:r>
              <a:rPr lang="en-US" sz="2400" dirty="0" err="1" smtClean="0"/>
              <a:t>organiyace</a:t>
            </a:r>
            <a:r>
              <a:rPr lang="en-US" sz="2400" dirty="0" smtClean="0"/>
              <a:t> </a:t>
            </a:r>
            <a:r>
              <a:rPr lang="cs-CZ" sz="2400" dirty="0" smtClean="0"/>
              <a:t>navíc zjisti </a:t>
            </a:r>
            <a:r>
              <a:rPr lang="cs-CZ" sz="2400" b="1" dirty="0" smtClean="0"/>
              <a:t>datum vzniku</a:t>
            </a:r>
            <a:r>
              <a:rPr lang="cs-CZ" sz="2400" dirty="0" smtClean="0"/>
              <a:t>, </a:t>
            </a:r>
            <a:r>
              <a:rPr lang="cs-CZ" sz="2400" b="1" dirty="0" smtClean="0"/>
              <a:t>sídlo</a:t>
            </a:r>
            <a:r>
              <a:rPr lang="cs-CZ" sz="2400" dirty="0" smtClean="0"/>
              <a:t> a všechny </a:t>
            </a:r>
            <a:r>
              <a:rPr lang="cs-CZ" sz="2400" b="1" dirty="0" smtClean="0"/>
              <a:t>členy</a:t>
            </a:r>
            <a:r>
              <a:rPr lang="cs-CZ" sz="2400" dirty="0" smtClean="0"/>
              <a:t> (použij odkazy na následujících snímcích a vše si zapiš do pracovního listu)</a:t>
            </a:r>
            <a:endParaRPr lang="cs-CZ" sz="2400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39552" y="4431937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NAFTA</a:t>
            </a:r>
            <a:endParaRPr lang="cs-CZ" sz="2400" dirty="0"/>
          </a:p>
        </p:txBody>
      </p:sp>
      <p:sp>
        <p:nvSpPr>
          <p:cNvPr id="5" name="Zaoblený obdélník 4">
            <a:hlinkClick r:id="rId3" action="ppaction://hlinksldjump"/>
          </p:cNvPr>
          <p:cNvSpPr/>
          <p:nvPr/>
        </p:nvSpPr>
        <p:spPr>
          <a:xfrm>
            <a:off x="539551" y="4994308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DR</a:t>
            </a:r>
            <a:r>
              <a:rPr lang="cs-CZ" sz="2400" dirty="0" smtClean="0"/>
              <a:t>-CAFTA</a:t>
            </a:r>
            <a:endParaRPr lang="cs-CZ" sz="2400" dirty="0"/>
          </a:p>
        </p:txBody>
      </p:sp>
      <p:sp>
        <p:nvSpPr>
          <p:cNvPr id="6" name="Zaoblený obdélník 5">
            <a:hlinkClick r:id="rId4" action="ppaction://hlinksldjump"/>
          </p:cNvPr>
          <p:cNvSpPr/>
          <p:nvPr/>
        </p:nvSpPr>
        <p:spPr>
          <a:xfrm>
            <a:off x="539552" y="5595944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CAN</a:t>
            </a:r>
            <a:endParaRPr lang="cs-CZ" sz="2400" dirty="0"/>
          </a:p>
        </p:txBody>
      </p:sp>
      <p:sp>
        <p:nvSpPr>
          <p:cNvPr id="7" name="Zaoblený obdélník 6">
            <a:hlinkClick r:id="rId5" action="ppaction://hlinksldjump"/>
          </p:cNvPr>
          <p:cNvSpPr/>
          <p:nvPr/>
        </p:nvSpPr>
        <p:spPr>
          <a:xfrm>
            <a:off x="539552" y="6166638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MERCOSUR</a:t>
            </a:r>
            <a:endParaRPr lang="cs-CZ" sz="2400" dirty="0"/>
          </a:p>
        </p:txBody>
      </p:sp>
      <p:sp>
        <p:nvSpPr>
          <p:cNvPr id="8" name="Zaoblený obdélník 7">
            <a:hlinkClick r:id="rId6" action="ppaction://hlinksldjump"/>
          </p:cNvPr>
          <p:cNvSpPr/>
          <p:nvPr/>
        </p:nvSpPr>
        <p:spPr>
          <a:xfrm>
            <a:off x="2901865" y="5595944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EU</a:t>
            </a:r>
            <a:endParaRPr lang="cs-CZ" sz="2400" dirty="0"/>
          </a:p>
        </p:txBody>
      </p:sp>
      <p:sp>
        <p:nvSpPr>
          <p:cNvPr id="9" name="Zaoblený obdélník 8">
            <a:hlinkClick r:id="rId7" action="ppaction://hlinksldjump"/>
          </p:cNvPr>
          <p:cNvSpPr/>
          <p:nvPr/>
        </p:nvSpPr>
        <p:spPr>
          <a:xfrm>
            <a:off x="2901865" y="4431937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APEC</a:t>
            </a:r>
            <a:endParaRPr lang="cs-CZ" sz="2400" dirty="0"/>
          </a:p>
        </p:txBody>
      </p:sp>
      <p:sp>
        <p:nvSpPr>
          <p:cNvPr id="10" name="Zaoblený obdélník 9">
            <a:hlinkClick r:id="rId8" action="ppaction://hlinksldjump"/>
          </p:cNvPr>
          <p:cNvSpPr/>
          <p:nvPr/>
        </p:nvSpPr>
        <p:spPr>
          <a:xfrm>
            <a:off x="2901865" y="4994309"/>
            <a:ext cx="1742143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OPEC</a:t>
            </a:r>
            <a:endParaRPr lang="cs-CZ" sz="2400" dirty="0"/>
          </a:p>
        </p:txBody>
      </p:sp>
      <p:sp>
        <p:nvSpPr>
          <p:cNvPr id="11" name="Zaoblený obdélník 10">
            <a:hlinkClick r:id="rId9" action="ppaction://hlinksldjump"/>
          </p:cNvPr>
          <p:cNvSpPr/>
          <p:nvPr/>
        </p:nvSpPr>
        <p:spPr>
          <a:xfrm>
            <a:off x="5436095" y="4423014"/>
            <a:ext cx="2706901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COMMONWEALTH</a:t>
            </a:r>
            <a:endParaRPr lang="cs-CZ" sz="2400" dirty="0"/>
          </a:p>
        </p:txBody>
      </p:sp>
      <p:sp>
        <p:nvSpPr>
          <p:cNvPr id="12" name="Zaoblený obdélník 11">
            <a:hlinkClick r:id="rId10" action="ppaction://hlinksldjump"/>
          </p:cNvPr>
          <p:cNvSpPr/>
          <p:nvPr/>
        </p:nvSpPr>
        <p:spPr>
          <a:xfrm>
            <a:off x="5436096" y="5049557"/>
            <a:ext cx="2706900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CPLP</a:t>
            </a:r>
            <a:endParaRPr lang="cs-CZ" sz="2400" dirty="0"/>
          </a:p>
        </p:txBody>
      </p:sp>
      <p:sp>
        <p:nvSpPr>
          <p:cNvPr id="13" name="Zaoblený obdélník 12"/>
          <p:cNvSpPr/>
          <p:nvPr/>
        </p:nvSpPr>
        <p:spPr>
          <a:xfrm>
            <a:off x="539552" y="3905862"/>
            <a:ext cx="3900590" cy="2562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EKONOMICKÉ ORGANIZACE</a:t>
            </a:r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Zaoblený obdélník 13"/>
          <p:cNvSpPr/>
          <p:nvPr/>
        </p:nvSpPr>
        <p:spPr>
          <a:xfrm>
            <a:off x="5436095" y="3952975"/>
            <a:ext cx="2718895" cy="2562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>
                <a:solidFill>
                  <a:schemeClr val="accent2">
                    <a:lumMod val="75000"/>
                  </a:schemeClr>
                </a:solidFill>
              </a:rPr>
              <a:t>VOJENSKO-POLITICKÉ ORG.</a:t>
            </a:r>
            <a:endParaRPr lang="cs-CZ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Obdélník 15"/>
          <p:cNvSpPr/>
          <p:nvPr/>
        </p:nvSpPr>
        <p:spPr>
          <a:xfrm>
            <a:off x="392854" y="3789040"/>
            <a:ext cx="4536504" cy="293164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5081758" y="3789040"/>
            <a:ext cx="3522690" cy="2377598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 descr="C:\Users\Nováková\AppData\Local\Microsoft\Windows\Temporary Internet Files\Content.IE5\1ASDPE3Z\MC900234083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92673"/>
            <a:ext cx="899592" cy="80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ovéPole 14">
            <a:hlinkClick r:id="rId12" action="ppaction://hlinksldjump"/>
          </p:cNvPr>
          <p:cNvSpPr txBox="1"/>
          <p:nvPr/>
        </p:nvSpPr>
        <p:spPr>
          <a:xfrm>
            <a:off x="5436095" y="6218148"/>
            <a:ext cx="2718895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800" dirty="0" smtClean="0"/>
              <a:t>HOTOVO </a:t>
            </a:r>
            <a:r>
              <a:rPr lang="cs-CZ" sz="2800" dirty="0" smtClean="0">
                <a:sym typeface="Wingdings" panose="05000000000000000000" pitchFamily="2" charset="2"/>
              </a:rPr>
              <a:t></a:t>
            </a:r>
            <a:endParaRPr lang="cs-CZ" sz="2800" dirty="0"/>
          </a:p>
        </p:txBody>
      </p:sp>
      <p:sp>
        <p:nvSpPr>
          <p:cNvPr id="19" name="Zaoblený obdélník 18">
            <a:hlinkClick r:id="rId10" action="ppaction://hlinksldjump"/>
          </p:cNvPr>
          <p:cNvSpPr/>
          <p:nvPr/>
        </p:nvSpPr>
        <p:spPr>
          <a:xfrm>
            <a:off x="5436096" y="5611259"/>
            <a:ext cx="2706900" cy="410029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CELAC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5610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564904"/>
            <a:ext cx="2822448" cy="410260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78152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NAFTA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/>
              <a:t>Severoamerická dohoda o volném obchodu</a:t>
            </a:r>
            <a:r>
              <a:rPr lang="cs-CZ" dirty="0"/>
              <a:t> </a:t>
            </a:r>
            <a:r>
              <a:rPr lang="cs-CZ" sz="2800" dirty="0" err="1" smtClean="0"/>
              <a:t>North</a:t>
            </a:r>
            <a:r>
              <a:rPr lang="cs-CZ" sz="2800" dirty="0" smtClean="0"/>
              <a:t> </a:t>
            </a:r>
            <a:r>
              <a:rPr lang="cs-CZ" sz="2800" dirty="0" err="1"/>
              <a:t>American</a:t>
            </a:r>
            <a:r>
              <a:rPr lang="cs-CZ" sz="2800" dirty="0"/>
              <a:t> Free </a:t>
            </a:r>
            <a:r>
              <a:rPr lang="cs-CZ" sz="2800" dirty="0" err="1"/>
              <a:t>Trade</a:t>
            </a:r>
            <a:r>
              <a:rPr lang="cs-CZ" sz="2800" dirty="0"/>
              <a:t> </a:t>
            </a:r>
            <a:r>
              <a:rPr lang="cs-CZ" sz="2800" dirty="0" err="1" smtClean="0"/>
              <a:t>Agreement</a:t>
            </a:r>
            <a:endParaRPr lang="cs-CZ" sz="2800" dirty="0" smtClean="0"/>
          </a:p>
          <a:p>
            <a:endParaRPr lang="cs-CZ" sz="2800" dirty="0" smtClean="0"/>
          </a:p>
          <a:p>
            <a:r>
              <a:rPr lang="cs-CZ" sz="2800" dirty="0" smtClean="0"/>
              <a:t>ekonomické uskupení snažící se</a:t>
            </a:r>
          </a:p>
          <a:p>
            <a:pPr marL="0" indent="363538">
              <a:buNone/>
            </a:pPr>
            <a:r>
              <a:rPr lang="cs-CZ" sz="2800" dirty="0" smtClean="0"/>
              <a:t>o omezení celních bariér mezi </a:t>
            </a:r>
          </a:p>
          <a:p>
            <a:pPr marL="0" indent="363538">
              <a:buNone/>
            </a:pPr>
            <a:r>
              <a:rPr lang="cs-CZ" sz="2800" dirty="0" smtClean="0"/>
              <a:t>členskými zeměmi</a:t>
            </a:r>
          </a:p>
          <a:p>
            <a:endParaRPr lang="cs-CZ" sz="2800" dirty="0"/>
          </a:p>
          <a:p>
            <a:r>
              <a:rPr lang="cs-CZ" sz="2800" dirty="0" smtClean="0">
                <a:hlinkClick r:id="rId3"/>
              </a:rPr>
              <a:t>odkaz na wikipedii</a:t>
            </a:r>
            <a:r>
              <a:rPr lang="cs-CZ" sz="2800" dirty="0" smtClean="0"/>
              <a:t> (česky)</a:t>
            </a:r>
          </a:p>
          <a:p>
            <a:r>
              <a:rPr lang="cs-CZ" sz="2800" dirty="0" smtClean="0">
                <a:hlinkClick r:id="rId4"/>
              </a:rPr>
              <a:t>odkaz na oficiální stránky</a:t>
            </a:r>
            <a:r>
              <a:rPr lang="cs-CZ" sz="2800" dirty="0" smtClean="0"/>
              <a:t> (anglicky)</a:t>
            </a:r>
            <a:endParaRPr lang="cs-CZ" sz="28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8190388" y="6323689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2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8" name="Šipka nahoru 7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817758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1/16/Cafta_countri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641" y="3036308"/>
            <a:ext cx="4098700" cy="307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CAFTA, DR-CAFTA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00200"/>
            <a:ext cx="8089376" cy="4709120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/>
              <a:t>Dominikánsko–středoamerická smlouva o volném obchodu</a:t>
            </a:r>
            <a:endParaRPr lang="cs-CZ" b="1" dirty="0" smtClean="0"/>
          </a:p>
          <a:p>
            <a:pPr marL="0" indent="363538">
              <a:buNone/>
            </a:pPr>
            <a:r>
              <a:rPr lang="en-US" sz="2400" dirty="0" smtClean="0"/>
              <a:t>Dominican </a:t>
            </a:r>
            <a:r>
              <a:rPr lang="en-US" sz="2400" dirty="0"/>
              <a:t>Republic–Central America </a:t>
            </a:r>
            <a:r>
              <a:rPr lang="en-US" sz="2400" dirty="0" smtClean="0"/>
              <a:t>Free</a:t>
            </a:r>
            <a:r>
              <a:rPr lang="cs-CZ" sz="2400" dirty="0" smtClean="0"/>
              <a:t> </a:t>
            </a:r>
            <a:r>
              <a:rPr lang="en-US" sz="2400" dirty="0" smtClean="0"/>
              <a:t>Trade </a:t>
            </a:r>
            <a:r>
              <a:rPr lang="en-US" sz="2400" dirty="0"/>
              <a:t>Agreement</a:t>
            </a:r>
            <a:endParaRPr lang="cs-CZ" sz="2000" dirty="0" smtClean="0"/>
          </a:p>
          <a:p>
            <a:endParaRPr lang="cs-CZ" sz="2800" dirty="0" smtClean="0"/>
          </a:p>
          <a:p>
            <a:r>
              <a:rPr lang="cs-CZ" sz="2800" dirty="0" smtClean="0"/>
              <a:t>obchodní dohoda </a:t>
            </a:r>
          </a:p>
          <a:p>
            <a:pPr marL="0" indent="363538">
              <a:buNone/>
            </a:pPr>
            <a:r>
              <a:rPr lang="cs-CZ" sz="2800" dirty="0" smtClean="0"/>
              <a:t>upravující cla a daně</a:t>
            </a:r>
          </a:p>
          <a:p>
            <a:pPr marL="0" indent="363538">
              <a:buNone/>
            </a:pPr>
            <a:r>
              <a:rPr lang="cs-CZ" sz="2800" dirty="0" smtClean="0"/>
              <a:t>mezi členskými zeměmi</a:t>
            </a:r>
          </a:p>
          <a:p>
            <a:endParaRPr lang="cs-CZ" sz="2800" dirty="0"/>
          </a:p>
          <a:p>
            <a:r>
              <a:rPr lang="cs-CZ" sz="2800" dirty="0" smtClean="0">
                <a:hlinkClick r:id="rId3"/>
              </a:rPr>
              <a:t>odkaz na wikipedii</a:t>
            </a:r>
            <a:r>
              <a:rPr lang="cs-CZ" sz="2800" dirty="0" smtClean="0"/>
              <a:t> (česky)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8098488" y="580526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3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8" name="Šipka nahoru 7">
            <a:hlinkClick r:id="rId4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2043404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9" b="6052"/>
          <a:stretch/>
        </p:blipFill>
        <p:spPr>
          <a:xfrm>
            <a:off x="4622478" y="1663835"/>
            <a:ext cx="3981971" cy="4819257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CAN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91264" cy="5021392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 smtClean="0"/>
              <a:t>Andské společenství </a:t>
            </a:r>
          </a:p>
          <a:p>
            <a:pPr marL="0" indent="363538">
              <a:buNone/>
            </a:pPr>
            <a:r>
              <a:rPr lang="cs-CZ" b="1" dirty="0" smtClean="0"/>
              <a:t>států </a:t>
            </a:r>
          </a:p>
          <a:p>
            <a:endParaRPr lang="cs-CZ" dirty="0"/>
          </a:p>
          <a:p>
            <a:r>
              <a:rPr lang="cs-CZ" dirty="0" smtClean="0"/>
              <a:t>celní unie</a:t>
            </a:r>
          </a:p>
          <a:p>
            <a:endParaRPr lang="cs-CZ" dirty="0"/>
          </a:p>
          <a:p>
            <a:endParaRPr lang="cs-CZ" sz="2000" dirty="0" smtClean="0">
              <a:hlinkClick r:id="rId3"/>
            </a:endParaRPr>
          </a:p>
          <a:p>
            <a:endParaRPr lang="cs-CZ" sz="2000" dirty="0">
              <a:hlinkClick r:id="rId3"/>
            </a:endParaRPr>
          </a:p>
          <a:p>
            <a:endParaRPr lang="cs-CZ" sz="2000" dirty="0" smtClean="0">
              <a:hlinkClick r:id="rId3"/>
            </a:endParaRPr>
          </a:p>
          <a:p>
            <a:endParaRPr lang="cs-CZ" sz="2000" dirty="0">
              <a:hlinkClick r:id="rId3"/>
            </a:endParaRPr>
          </a:p>
          <a:p>
            <a:r>
              <a:rPr lang="cs-CZ" sz="2800" dirty="0" smtClean="0">
                <a:hlinkClick r:id="rId3"/>
              </a:rPr>
              <a:t>odkaz na wikipedii</a:t>
            </a:r>
            <a:r>
              <a:rPr lang="cs-CZ" sz="2800" dirty="0" smtClean="0"/>
              <a:t> (česky)</a:t>
            </a:r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0609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4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1391879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512669"/>
            <a:ext cx="3968137" cy="4831923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3508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MERCOSUR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199" y="1600200"/>
            <a:ext cx="8442978" cy="4882892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b="1" dirty="0" err="1"/>
              <a:t>Mercado</a:t>
            </a:r>
            <a:r>
              <a:rPr lang="cs-CZ" b="1" dirty="0"/>
              <a:t> </a:t>
            </a:r>
            <a:r>
              <a:rPr lang="cs-CZ" b="1" dirty="0" err="1"/>
              <a:t>Común</a:t>
            </a:r>
            <a:r>
              <a:rPr lang="cs-CZ" b="1" dirty="0"/>
              <a:t> </a:t>
            </a:r>
            <a:r>
              <a:rPr lang="cs-CZ" b="1" dirty="0" err="1"/>
              <a:t>del</a:t>
            </a:r>
            <a:r>
              <a:rPr lang="cs-CZ" b="1" dirty="0"/>
              <a:t> </a:t>
            </a:r>
            <a:r>
              <a:rPr lang="cs-CZ" b="1" dirty="0" err="1" smtClean="0"/>
              <a:t>Sur</a:t>
            </a:r>
            <a:r>
              <a:rPr lang="cs-CZ" b="1" dirty="0" smtClean="0"/>
              <a:t> (</a:t>
            </a:r>
            <a:r>
              <a:rPr lang="cs-CZ" b="1" dirty="0" err="1" smtClean="0"/>
              <a:t>šp</a:t>
            </a:r>
            <a:r>
              <a:rPr lang="cs-CZ" b="1" dirty="0" smtClean="0"/>
              <a:t>.)</a:t>
            </a:r>
            <a:endParaRPr lang="cs-CZ" dirty="0" smtClean="0"/>
          </a:p>
          <a:p>
            <a:r>
              <a:rPr lang="cs-CZ" dirty="0" smtClean="0"/>
              <a:t>sdružení volného </a:t>
            </a:r>
          </a:p>
          <a:p>
            <a:pPr marL="0" indent="363538">
              <a:buNone/>
            </a:pPr>
            <a:r>
              <a:rPr lang="cs-CZ" dirty="0" smtClean="0"/>
              <a:t>obchodu, členské státy </a:t>
            </a:r>
          </a:p>
          <a:p>
            <a:pPr marL="0" indent="363538">
              <a:buNone/>
            </a:pPr>
            <a:r>
              <a:rPr lang="cs-CZ" dirty="0" smtClean="0"/>
              <a:t>musí být demokraciemi</a:t>
            </a:r>
          </a:p>
          <a:p>
            <a:pPr marL="0" indent="363538">
              <a:buNone/>
            </a:pPr>
            <a:endParaRPr lang="cs-CZ" dirty="0" smtClean="0"/>
          </a:p>
          <a:p>
            <a:r>
              <a:rPr lang="cs-CZ" b="1" dirty="0" smtClean="0">
                <a:hlinkClick r:id="rId3"/>
              </a:rPr>
              <a:t>UNASUR</a:t>
            </a:r>
            <a:r>
              <a:rPr lang="cs-CZ" dirty="0" smtClean="0">
                <a:hlinkClick r:id="rId3"/>
              </a:rPr>
              <a:t> </a:t>
            </a:r>
            <a:r>
              <a:rPr lang="cs-CZ" dirty="0" smtClean="0"/>
              <a:t>= </a:t>
            </a:r>
            <a:r>
              <a:rPr lang="cs-CZ" dirty="0" err="1" smtClean="0"/>
              <a:t>Mercosur</a:t>
            </a:r>
            <a:r>
              <a:rPr lang="cs-CZ" dirty="0" smtClean="0"/>
              <a:t> + CAN =&gt; snaha o vytvoření organizace dle EU</a:t>
            </a:r>
            <a:endParaRPr lang="cs-CZ" dirty="0"/>
          </a:p>
          <a:p>
            <a:r>
              <a:rPr lang="cs-CZ" dirty="0" smtClean="0">
                <a:hlinkClick r:id="rId4"/>
              </a:rPr>
              <a:t>odkaz na wikipedii</a:t>
            </a:r>
            <a:r>
              <a:rPr lang="cs-CZ" dirty="0" smtClean="0"/>
              <a:t> (česky)</a:t>
            </a:r>
          </a:p>
          <a:p>
            <a:pPr marL="0" indent="363538">
              <a:buNone/>
            </a:pP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8248261" y="620609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  <p:sp>
        <p:nvSpPr>
          <p:cNvPr id="6" name="Šipka nahoru 5">
            <a:hlinkClick r:id="rId5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</p:spTree>
    <p:extLst>
      <p:ext uri="{BB962C8B-B14F-4D97-AF65-F5344CB8AC3E}">
        <p14:creationId xmlns:p14="http://schemas.microsoft.com/office/powerpoint/2010/main" val="447203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670714"/>
            <a:ext cx="3888432" cy="478262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2759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EVROPSKÁ UNIE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cs-CZ" b="1" dirty="0" smtClean="0"/>
              <a:t>Evropská unie</a:t>
            </a:r>
          </a:p>
          <a:p>
            <a:endParaRPr lang="cs-CZ" dirty="0"/>
          </a:p>
          <a:p>
            <a:r>
              <a:rPr lang="cs-CZ" dirty="0" smtClean="0"/>
              <a:t>díky francouzským a nizozemským</a:t>
            </a:r>
          </a:p>
          <a:p>
            <a:pPr marL="0" indent="363538">
              <a:buNone/>
            </a:pPr>
            <a:r>
              <a:rPr lang="cs-CZ" dirty="0" smtClean="0"/>
              <a:t>zámořským departementům</a:t>
            </a:r>
          </a:p>
          <a:p>
            <a:pPr marL="0" indent="363538">
              <a:buNone/>
            </a:pPr>
            <a:r>
              <a:rPr lang="cs-CZ" dirty="0" smtClean="0"/>
              <a:t>na území Latinské Ameriky</a:t>
            </a:r>
          </a:p>
          <a:p>
            <a:pPr marL="0" indent="363538">
              <a:buNone/>
            </a:pPr>
            <a:endParaRPr lang="cs-CZ" sz="2400" dirty="0"/>
          </a:p>
          <a:p>
            <a:r>
              <a:rPr lang="cs-CZ" sz="2800" dirty="0" smtClean="0">
                <a:hlinkClick r:id="rId3"/>
              </a:rPr>
              <a:t>stránky EU</a:t>
            </a:r>
            <a:r>
              <a:rPr lang="cs-CZ" sz="2800" dirty="0" smtClean="0"/>
              <a:t> (česky)</a:t>
            </a:r>
            <a:endParaRPr lang="cs-CZ" sz="2800" dirty="0"/>
          </a:p>
        </p:txBody>
      </p:sp>
      <p:sp>
        <p:nvSpPr>
          <p:cNvPr id="5" name="Šipka nahoru 4">
            <a:hlinkClick r:id="rId4" action="ppaction://hlinksldjump"/>
          </p:cNvPr>
          <p:cNvSpPr/>
          <p:nvPr/>
        </p:nvSpPr>
        <p:spPr>
          <a:xfrm>
            <a:off x="7452320" y="116632"/>
            <a:ext cx="1094256" cy="1296144"/>
          </a:xfrm>
          <a:prstGeom prst="up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r>
              <a:rPr lang="cs-CZ" sz="1200" b="1" dirty="0" smtClean="0"/>
              <a:t>ZPĚT</a:t>
            </a:r>
            <a:endParaRPr lang="cs-CZ" sz="12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8248261" y="6206093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</a:t>
            </a:r>
            <a:r>
              <a:rPr lang="cs-CZ" sz="1200" dirty="0" smtClean="0"/>
              <a:t>4</a:t>
            </a:r>
            <a:r>
              <a:rPr lang="en-US" sz="1200" dirty="0" smtClean="0"/>
              <a:t>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692203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697</Words>
  <Application>Microsoft Office PowerPoint</Application>
  <PresentationFormat>Předvádění na obrazovce (4:3)</PresentationFormat>
  <Paragraphs>160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systému Office</vt:lpstr>
      <vt:lpstr>INTEGRAČNÍ USKUPENÍ LATINSKÉ AMERIKY</vt:lpstr>
      <vt:lpstr>Prezentace aplikace PowerPoint</vt:lpstr>
      <vt:lpstr>ANOTACE</vt:lpstr>
      <vt:lpstr>MEZINÁRODNÍ INTEGRACE</vt:lpstr>
      <vt:lpstr>NAFTA</vt:lpstr>
      <vt:lpstr>CAFTA, DR-CAFTA</vt:lpstr>
      <vt:lpstr>CAN</vt:lpstr>
      <vt:lpstr>MERCOSUR</vt:lpstr>
      <vt:lpstr>EVROPSKÁ UNIE</vt:lpstr>
      <vt:lpstr>APEC</vt:lpstr>
      <vt:lpstr>OPEC</vt:lpstr>
      <vt:lpstr>COMMONWEALTH</vt:lpstr>
      <vt:lpstr>CPLP</vt:lpstr>
      <vt:lpstr>CELAC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INTEGRAČNÍ USKUPENÍ LATINSKÉ AMERIKY</dc:title>
  <dc:creator>Jana Nováková</dc:creator>
  <cp:lastModifiedBy>Konetzná Magda</cp:lastModifiedBy>
  <cp:revision>20</cp:revision>
  <dcterms:created xsi:type="dcterms:W3CDTF">2013-11-18T13:41:56Z</dcterms:created>
  <dcterms:modified xsi:type="dcterms:W3CDTF">2014-05-13T09:14:52Z</dcterms:modified>
</cp:coreProperties>
</file>