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57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7222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7226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4334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9688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6460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2989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2302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4496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9187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96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6941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201FE-A159-4353-90B5-7B7E0AC64ACA}" type="datetimeFigureOut">
              <a:rPr lang="cs-CZ" smtClean="0"/>
              <a:t>5.2.2014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CCBFF-3D04-4CB5-AE75-D678A9BDD5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7750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ia.gov/library/publications/the-world-factbook/geos/mx.html" TargetMode="External"/><Relationship Id="rId2" Type="http://schemas.openxmlformats.org/officeDocument/2006/relationships/hyperlink" Target="http://commons.wikimedia.org/wiki/File:Seal_of_the_Government_of_Mexico.sv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Pico_Orizaba_Pines.jpg" TargetMode="External"/><Relationship Id="rId5" Type="http://schemas.openxmlformats.org/officeDocument/2006/relationships/hyperlink" Target="http://commons.wikimedia.org/wiki/File:Chichen-Itza-Castillo-Seen-From-East.JPG" TargetMode="External"/><Relationship Id="rId4" Type="http://schemas.openxmlformats.org/officeDocument/2006/relationships/hyperlink" Target="http://commons.wikimedia.org/wiki/File:Mexfromspace.PNG#fil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5.xml"/><Relationship Id="rId7" Type="http://schemas.openxmlformats.org/officeDocument/2006/relationships/slide" Target="slide9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4" Type="http://schemas.openxmlformats.org/officeDocument/2006/relationships/slide" Target="slide7.xml"/><Relationship Id="rId9" Type="http://schemas.openxmlformats.org/officeDocument/2006/relationships/slide" Target="slide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3960440"/>
          </a:xfrm>
          <a:gradFill>
            <a:gsLst>
              <a:gs pos="65000">
                <a:schemeClr val="bg1"/>
              </a:gs>
              <a:gs pos="35000">
                <a:schemeClr val="bg1"/>
              </a:gs>
              <a:gs pos="0">
                <a:srgbClr val="FF0000"/>
              </a:gs>
              <a:gs pos="100000">
                <a:srgbClr val="FF0000"/>
              </a:gs>
              <a:gs pos="0">
                <a:srgbClr val="00B050"/>
              </a:gs>
            </a:gsLst>
            <a:lin ang="0" scaled="0"/>
          </a:gradFill>
          <a:ln w="12700">
            <a:solidFill>
              <a:schemeClr val="tx1"/>
            </a:solidFill>
          </a:ln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endParaRPr lang="cs-CZ" dirty="0"/>
          </a:p>
        </p:txBody>
      </p:sp>
      <p:pic>
        <p:nvPicPr>
          <p:cNvPr id="2050" name="Picture 2" descr="http://upload.wikimedia.org/wikipedia/commons/thumb/9/90/Seal_of_the_Government_of_Mexico.svg/200px-Seal_of_the_Government_of_Mexico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196752"/>
            <a:ext cx="1905000" cy="189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0" y="4928394"/>
            <a:ext cx="9144000" cy="923330"/>
          </a:xfrm>
          <a:prstGeom prst="rect">
            <a:avLst/>
          </a:prstGeom>
          <a:gradFill>
            <a:gsLst>
              <a:gs pos="100000">
                <a:srgbClr val="FF0000"/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rgbClr val="00B050"/>
              </a:gs>
            </a:gsLst>
            <a:lin ang="0" scaled="0"/>
          </a:gra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5400" b="1" dirty="0" smtClean="0">
                <a:ln w="28575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100000">
                      <a:srgbClr val="FF0000"/>
                    </a:gs>
                    <a:gs pos="35000">
                      <a:srgbClr val="FFFFFF">
                        <a:tint val="52000"/>
                        <a:satMod val="300000"/>
                      </a:srgbClr>
                    </a:gs>
                    <a:gs pos="65000">
                      <a:srgbClr val="FFFFFF">
                        <a:tint val="52000"/>
                        <a:satMod val="300000"/>
                      </a:srgbClr>
                    </a:gs>
                    <a:gs pos="0">
                      <a:srgbClr val="00B050"/>
                    </a:gs>
                  </a:gsLst>
                  <a:lin ang="0" scaled="0"/>
                </a:gradFill>
              </a:rPr>
              <a:t>MEXIKO</a:t>
            </a:r>
            <a:endParaRPr lang="cs-CZ" sz="5400" b="1" cap="none" spc="0" dirty="0">
              <a:ln w="28575" cmpd="sng">
                <a:solidFill>
                  <a:schemeClr val="tx1"/>
                </a:solidFill>
                <a:prstDash val="solid"/>
              </a:ln>
              <a:gradFill>
                <a:gsLst>
                  <a:gs pos="100000">
                    <a:srgbClr val="FF0000"/>
                  </a:gs>
                  <a:gs pos="35000">
                    <a:srgbClr val="FFFFFF">
                      <a:tint val="52000"/>
                      <a:satMod val="300000"/>
                    </a:srgbClr>
                  </a:gs>
                  <a:gs pos="65000">
                    <a:srgbClr val="FFFFFF">
                      <a:tint val="52000"/>
                      <a:satMod val="300000"/>
                    </a:srgbClr>
                  </a:gs>
                  <a:gs pos="0">
                    <a:srgbClr val="00B050"/>
                  </a:gs>
                </a:gsLst>
                <a:lin ang="0" scaled="0"/>
              </a:gradFill>
              <a:effectLst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8758958" y="4149080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1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42194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85855"/>
            <a:ext cx="6264696" cy="769441"/>
          </a:xfrm>
          <a:gradFill>
            <a:gsLst>
              <a:gs pos="65000">
                <a:schemeClr val="bg1"/>
              </a:gs>
              <a:gs pos="35000">
                <a:schemeClr val="bg1"/>
              </a:gs>
              <a:gs pos="0">
                <a:srgbClr val="FF0000"/>
              </a:gs>
              <a:gs pos="100000">
                <a:srgbClr val="FF0000"/>
              </a:gs>
              <a:gs pos="0">
                <a:srgbClr val="00B050"/>
              </a:gs>
            </a:gsLst>
            <a:lin ang="0" scaled="0"/>
          </a:gradFill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cs-CZ" b="1" dirty="0"/>
              <a:t>Problémy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760640"/>
          </a:xfrm>
          <a:ln w="19050">
            <a:solidFill>
              <a:srgbClr val="00B050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cs-CZ" sz="1600" b="1" dirty="0"/>
              <a:t>Přírodní rizika</a:t>
            </a:r>
          </a:p>
          <a:p>
            <a:pPr lvl="0"/>
            <a:r>
              <a:rPr lang="cs-CZ" sz="1600" dirty="0"/>
              <a:t>tsunami na pobřeží Tichého oceánu</a:t>
            </a:r>
          </a:p>
          <a:p>
            <a:pPr lvl="0"/>
            <a:r>
              <a:rPr lang="cs-CZ" sz="1600" dirty="0"/>
              <a:t>sopečná činnost a zemětřesení – centrální a jižní část</a:t>
            </a:r>
          </a:p>
          <a:p>
            <a:pPr lvl="0"/>
            <a:r>
              <a:rPr lang="cs-CZ" sz="1600" dirty="0"/>
              <a:t>hurikány – pobřeží Mexického zálivu</a:t>
            </a:r>
          </a:p>
          <a:p>
            <a:pPr marL="0" indent="0">
              <a:buNone/>
            </a:pPr>
            <a:r>
              <a:rPr lang="cs-CZ" sz="1600" b="1" dirty="0"/>
              <a:t>Znečištění </a:t>
            </a:r>
          </a:p>
          <a:p>
            <a:r>
              <a:rPr lang="cs-CZ" sz="1600" dirty="0" smtClean="0"/>
              <a:t>vod </a:t>
            </a:r>
            <a:r>
              <a:rPr lang="cs-CZ" sz="1600" dirty="0"/>
              <a:t>a ovzduší v a přilehlém okolí </a:t>
            </a:r>
            <a:r>
              <a:rPr lang="cs-CZ" sz="1600" dirty="0" err="1"/>
              <a:t>Mexico</a:t>
            </a:r>
            <a:r>
              <a:rPr lang="cs-CZ" sz="1600" dirty="0"/>
              <a:t> City i dalších velkých měst, problémem je také způsob nakládání s komunálními odpady</a:t>
            </a:r>
          </a:p>
          <a:p>
            <a:r>
              <a:rPr lang="cs-CZ" sz="1600" dirty="0" smtClean="0"/>
              <a:t>z</a:t>
            </a:r>
            <a:r>
              <a:rPr lang="cs-CZ" sz="1600" dirty="0"/>
              <a:t> důvodů častých prudkých dešťů a deforestace =&gt; degradace půd, desertifikace</a:t>
            </a:r>
          </a:p>
          <a:p>
            <a:pPr marL="0" indent="0">
              <a:buNone/>
            </a:pPr>
            <a:r>
              <a:rPr lang="cs-CZ" sz="1600" b="1" dirty="0"/>
              <a:t>Sociální problémy</a:t>
            </a:r>
          </a:p>
          <a:p>
            <a:r>
              <a:rPr lang="cs-CZ" sz="1600" dirty="0" smtClean="0"/>
              <a:t>ve </a:t>
            </a:r>
            <a:r>
              <a:rPr lang="cs-CZ" sz="1600" dirty="0"/>
              <a:t>velkých městech = vysoká migrace do měst, chudinské </a:t>
            </a:r>
            <a:r>
              <a:rPr lang="cs-CZ" sz="1600" dirty="0" smtClean="0"/>
              <a:t>čtvrtě – předměstí zvané </a:t>
            </a:r>
            <a:r>
              <a:rPr lang="cs-CZ" sz="1600" b="1" dirty="0" smtClean="0"/>
              <a:t>favely</a:t>
            </a:r>
            <a:r>
              <a:rPr lang="cs-CZ" sz="1600" dirty="0" smtClean="0"/>
              <a:t> </a:t>
            </a:r>
            <a:r>
              <a:rPr lang="cs-CZ" sz="1600" dirty="0"/>
              <a:t>(velké sociální </a:t>
            </a:r>
            <a:r>
              <a:rPr lang="cs-CZ" sz="1600" dirty="0" smtClean="0"/>
              <a:t>rozdíly, mnohdy se tam neodvažují ani policisté)</a:t>
            </a:r>
            <a:endParaRPr lang="cs-CZ" sz="1600" dirty="0"/>
          </a:p>
          <a:p>
            <a:r>
              <a:rPr lang="cs-CZ" sz="1600" dirty="0" smtClean="0"/>
              <a:t>snaha </a:t>
            </a:r>
            <a:r>
              <a:rPr lang="cs-CZ" sz="1600" dirty="0"/>
              <a:t>i o nelegální přechod hranic do USA</a:t>
            </a:r>
          </a:p>
          <a:p>
            <a:r>
              <a:rPr lang="cs-CZ" sz="1600" dirty="0" smtClean="0"/>
              <a:t>velké </a:t>
            </a:r>
            <a:r>
              <a:rPr lang="cs-CZ" sz="1600" dirty="0"/>
              <a:t>množství přistěhovalců z Kuby, Guatemaly a ostatních sousedících států</a:t>
            </a:r>
          </a:p>
          <a:p>
            <a:r>
              <a:rPr lang="cs-CZ" sz="1600" dirty="0" smtClean="0"/>
              <a:t>problém </a:t>
            </a:r>
            <a:r>
              <a:rPr lang="cs-CZ" sz="1600" dirty="0"/>
              <a:t>nelegálního pěstování a výroby drog s následným prodejem a pašováním do sousedních států (heroin, kokain a marihuana) – Mexiko = největší tranzitní zemí</a:t>
            </a:r>
          </a:p>
          <a:p>
            <a:r>
              <a:rPr lang="cs-CZ" sz="1600" dirty="0" smtClean="0"/>
              <a:t>bezpečnostní </a:t>
            </a:r>
            <a:r>
              <a:rPr lang="cs-CZ" sz="1600" dirty="0"/>
              <a:t>opatření na hranicích s USA: důvody pašování drog, zbraní a nelegální přistěhovalectví</a:t>
            </a:r>
          </a:p>
          <a:p>
            <a:r>
              <a:rPr lang="cs-CZ" sz="1600" dirty="0" smtClean="0"/>
              <a:t>stálý </a:t>
            </a:r>
            <a:r>
              <a:rPr lang="cs-CZ" sz="1600" dirty="0"/>
              <a:t>spor s Belize o průběh hranice</a:t>
            </a:r>
          </a:p>
          <a:p>
            <a:r>
              <a:rPr lang="cs-CZ" sz="1600" dirty="0" smtClean="0"/>
              <a:t>války </a:t>
            </a:r>
            <a:r>
              <a:rPr lang="cs-CZ" sz="1600" dirty="0"/>
              <a:t>mezi drogovými kartely (ročně zemře až 1000 nevinných lidí)</a:t>
            </a:r>
          </a:p>
          <a:p>
            <a:endParaRPr lang="cs-CZ" sz="1600" dirty="0"/>
          </a:p>
        </p:txBody>
      </p:sp>
      <p:sp>
        <p:nvSpPr>
          <p:cNvPr id="4" name="Nadpis 1">
            <a:hlinkClick r:id="rId2" action="ppaction://hlinksldjump"/>
          </p:cNvPr>
          <p:cNvSpPr txBox="1">
            <a:spLocks/>
          </p:cNvSpPr>
          <p:nvPr/>
        </p:nvSpPr>
        <p:spPr>
          <a:xfrm>
            <a:off x="6660232" y="149151"/>
            <a:ext cx="2232248" cy="646331"/>
          </a:xfrm>
          <a:prstGeom prst="rect">
            <a:avLst/>
          </a:prstGeom>
          <a:gradFill>
            <a:gsLst>
              <a:gs pos="65000">
                <a:schemeClr val="bg1"/>
              </a:gs>
              <a:gs pos="35000">
                <a:schemeClr val="bg1"/>
              </a:gs>
              <a:gs pos="0">
                <a:srgbClr val="FF0000"/>
              </a:gs>
              <a:gs pos="100000">
                <a:srgbClr val="FF0000"/>
              </a:gs>
              <a:gs pos="0">
                <a:srgbClr val="00B050"/>
              </a:gs>
            </a:gsLst>
            <a:lin ang="0" scaled="0"/>
          </a:gradFill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>
            <a:defPPr>
              <a:defRPr lang="cs-CZ"/>
            </a:defPPr>
            <a:lvl1pPr algn="ctr">
              <a:spcBef>
                <a:spcPct val="0"/>
              </a:spcBef>
              <a:buNone/>
              <a:defRPr b="1"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cs-CZ" dirty="0"/>
              <a:t>zpět na výběr charakteristik</a:t>
            </a:r>
          </a:p>
        </p:txBody>
      </p:sp>
      <p:pic>
        <p:nvPicPr>
          <p:cNvPr id="5" name="Obrázek 4"/>
          <p:cNvPicPr/>
          <p:nvPr/>
        </p:nvPicPr>
        <p:blipFill>
          <a:blip r:embed="rId3"/>
          <a:stretch>
            <a:fillRect/>
          </a:stretch>
        </p:blipFill>
        <p:spPr>
          <a:xfrm>
            <a:off x="6372200" y="1052736"/>
            <a:ext cx="2443070" cy="1358279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5987158" y="2103238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6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2701049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  <a:gradFill>
            <a:gsLst>
              <a:gs pos="100000">
                <a:srgbClr val="FF0000"/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rgbClr val="00B050"/>
              </a:gs>
            </a:gsLst>
            <a:lin ang="0" scaled="0"/>
          </a:gradFill>
        </p:spPr>
        <p:txBody>
          <a:bodyPr>
            <a:normAutofit fontScale="90000"/>
          </a:bodyPr>
          <a:lstStyle/>
          <a:p>
            <a:r>
              <a:rPr lang="cs-CZ" b="1" dirty="0" smtClean="0"/>
              <a:t>ZDROJE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602128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1</a:t>
            </a:r>
            <a:r>
              <a:rPr lang="en-US" dirty="0" smtClean="0"/>
              <a:t>] Alex Covarrubias. Based in the arms of Juan </a:t>
            </a:r>
            <a:r>
              <a:rPr lang="en-US" dirty="0" err="1" smtClean="0"/>
              <a:t>Gabino</a:t>
            </a:r>
            <a:r>
              <a:rPr lang="en-US" dirty="0" smtClean="0"/>
              <a:t>.</a:t>
            </a:r>
            <a:r>
              <a:rPr lang="cs-CZ" i="1" dirty="0" smtClean="0"/>
              <a:t>http://commons.wikimedia.org</a:t>
            </a:r>
            <a:r>
              <a:rPr lang="cs-CZ" dirty="0" smtClean="0"/>
              <a:t> [online]. [cit. 24.01.2014]. Dostupný na WWW: </a:t>
            </a:r>
            <a:r>
              <a:rPr lang="cs-CZ" dirty="0" smtClean="0">
                <a:hlinkClick r:id="rId2"/>
              </a:rPr>
              <a:t>http://commons.wikimedia.org/wiki/File:Seal_of_the_Government_of_Mexico.svg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2</a:t>
            </a:r>
            <a:r>
              <a:rPr lang="en-US" dirty="0" smtClean="0"/>
              <a:t>] </a:t>
            </a:r>
            <a:r>
              <a:rPr lang="cs-CZ" i="1" dirty="0" err="1" smtClean="0"/>
              <a:t>The</a:t>
            </a:r>
            <a:r>
              <a:rPr lang="cs-CZ" i="1" dirty="0" smtClean="0"/>
              <a:t> </a:t>
            </a:r>
            <a:r>
              <a:rPr lang="cs-CZ" i="1" dirty="0" err="1" smtClean="0"/>
              <a:t>world</a:t>
            </a:r>
            <a:r>
              <a:rPr lang="cs-CZ" i="1" dirty="0" smtClean="0"/>
              <a:t> </a:t>
            </a:r>
            <a:r>
              <a:rPr lang="cs-CZ" i="1" dirty="0" err="1" smtClean="0"/>
              <a:t>factbook</a:t>
            </a:r>
            <a:r>
              <a:rPr lang="en-US" dirty="0" smtClean="0"/>
              <a:t> [online]. [cit. 201</a:t>
            </a:r>
            <a:r>
              <a:rPr lang="cs-CZ" dirty="0" smtClean="0"/>
              <a:t>4</a:t>
            </a:r>
            <a:r>
              <a:rPr lang="en-US" dirty="0" smtClean="0"/>
              <a:t>-0</a:t>
            </a:r>
            <a:r>
              <a:rPr lang="cs-CZ" dirty="0" smtClean="0"/>
              <a:t>1</a:t>
            </a:r>
            <a:r>
              <a:rPr lang="en-US" dirty="0" smtClean="0"/>
              <a:t>-</a:t>
            </a:r>
            <a:r>
              <a:rPr lang="cs-CZ" dirty="0" smtClean="0"/>
              <a:t>24</a:t>
            </a:r>
            <a:r>
              <a:rPr lang="en-US" dirty="0" smtClean="0"/>
              <a:t>]. </a:t>
            </a:r>
            <a:r>
              <a:rPr lang="en-US" dirty="0" err="1" smtClean="0"/>
              <a:t>Dostupné</a:t>
            </a:r>
            <a:r>
              <a:rPr lang="en-US" dirty="0" smtClean="0"/>
              <a:t> z: </a:t>
            </a:r>
            <a:r>
              <a:rPr lang="cs-CZ" dirty="0" smtClean="0">
                <a:hlinkClick r:id="rId3"/>
              </a:rPr>
              <a:t>https://www.cia.gov/library/publications/the-world-factbook/geos/mx.html</a:t>
            </a:r>
            <a:endParaRPr lang="cs-CZ" dirty="0" smtClean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/>
              <a:t>3</a:t>
            </a:r>
            <a:r>
              <a:rPr lang="en-US" dirty="0" smtClean="0"/>
              <a:t>] </a:t>
            </a:r>
            <a:r>
              <a:rPr lang="cs-CZ" dirty="0" smtClean="0"/>
              <a:t>AUTOR </a:t>
            </a:r>
            <a:r>
              <a:rPr lang="cs-CZ" dirty="0"/>
              <a:t>NEUVEDEN. </a:t>
            </a:r>
            <a:r>
              <a:rPr lang="cs-CZ" i="1" dirty="0" err="1"/>
              <a:t>The</a:t>
            </a:r>
            <a:r>
              <a:rPr lang="cs-CZ" i="1" dirty="0"/>
              <a:t> World Factbook</a:t>
            </a:r>
            <a:r>
              <a:rPr lang="cs-CZ" dirty="0"/>
              <a:t> [online]. [cit. 27.1.2014]. Dostupný na WWW: </a:t>
            </a:r>
            <a:r>
              <a:rPr lang="cs-CZ" u="sng" dirty="0">
                <a:hlinkClick r:id="rId3"/>
              </a:rPr>
              <a:t>https://www.cia.gov/library/publications/the-world-factbook/geos/mx.html</a:t>
            </a:r>
            <a:endParaRPr lang="cs-CZ" dirty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4</a:t>
            </a:r>
            <a:r>
              <a:rPr lang="en-US" dirty="0" smtClean="0"/>
              <a:t>] </a:t>
            </a:r>
            <a:r>
              <a:rPr lang="cs-CZ" dirty="0" smtClean="0"/>
              <a:t>NASA</a:t>
            </a:r>
            <a:r>
              <a:rPr lang="cs-CZ" dirty="0"/>
              <a:t>. </a:t>
            </a:r>
            <a:r>
              <a:rPr lang="cs-CZ" i="1" dirty="0" err="1"/>
              <a:t>Wikimedia</a:t>
            </a:r>
            <a:r>
              <a:rPr lang="cs-CZ" i="1" dirty="0"/>
              <a:t> </a:t>
            </a:r>
            <a:r>
              <a:rPr lang="cs-CZ" i="1" dirty="0" err="1"/>
              <a:t>Commons</a:t>
            </a:r>
            <a:r>
              <a:rPr lang="cs-CZ" dirty="0"/>
              <a:t> [online]. [cit. 27.1.2014]. Dostupný na WWW: </a:t>
            </a:r>
            <a:r>
              <a:rPr lang="cs-CZ" u="sng" dirty="0">
                <a:hlinkClick r:id="rId4"/>
              </a:rPr>
              <a:t>http://commons.wikimedia.org/wiki/File:Mexfromspace.PNG#file</a:t>
            </a:r>
            <a:endParaRPr lang="cs-CZ" dirty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5</a:t>
            </a:r>
            <a:r>
              <a:rPr lang="en-US" dirty="0" smtClean="0"/>
              <a:t>] </a:t>
            </a:r>
            <a:r>
              <a:rPr lang="cs-CZ" dirty="0" smtClean="0"/>
              <a:t>TØRRISSEN</a:t>
            </a:r>
            <a:r>
              <a:rPr lang="cs-CZ" dirty="0"/>
              <a:t>, </a:t>
            </a:r>
            <a:r>
              <a:rPr lang="cs-CZ" dirty="0" err="1"/>
              <a:t>Bjørn</a:t>
            </a:r>
            <a:r>
              <a:rPr lang="cs-CZ" dirty="0"/>
              <a:t> Christian. </a:t>
            </a:r>
            <a:r>
              <a:rPr lang="cs-CZ" i="1" dirty="0" err="1"/>
              <a:t>Wikimedia</a:t>
            </a:r>
            <a:r>
              <a:rPr lang="cs-CZ" i="1" dirty="0"/>
              <a:t> </a:t>
            </a:r>
            <a:r>
              <a:rPr lang="cs-CZ" i="1" dirty="0" err="1"/>
              <a:t>Commons</a:t>
            </a:r>
            <a:r>
              <a:rPr lang="cs-CZ" dirty="0"/>
              <a:t> [online]. [cit. 27.1.2014]. Dostupný na WWW: </a:t>
            </a:r>
            <a:r>
              <a:rPr lang="cs-CZ" u="sng" dirty="0">
                <a:hlinkClick r:id="rId5"/>
              </a:rPr>
              <a:t>http://commons.wikimedia.org/wiki/File:Chichen-Itza-Castillo-Seen-From-East.JPG</a:t>
            </a:r>
            <a:endParaRPr lang="cs-CZ" dirty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6</a:t>
            </a:r>
            <a:r>
              <a:rPr lang="en-US" dirty="0" smtClean="0"/>
              <a:t>] </a:t>
            </a:r>
            <a:r>
              <a:rPr lang="cs-CZ" dirty="0" smtClean="0"/>
              <a:t>TUGGY</a:t>
            </a:r>
            <a:r>
              <a:rPr lang="cs-CZ" dirty="0"/>
              <a:t>, David. </a:t>
            </a:r>
            <a:r>
              <a:rPr lang="cs-CZ" i="1" dirty="0" err="1"/>
              <a:t>Wikimedia</a:t>
            </a:r>
            <a:r>
              <a:rPr lang="cs-CZ" i="1" dirty="0"/>
              <a:t> </a:t>
            </a:r>
            <a:r>
              <a:rPr lang="cs-CZ" i="1" dirty="0" err="1"/>
              <a:t>Commons</a:t>
            </a:r>
            <a:r>
              <a:rPr lang="cs-CZ" dirty="0"/>
              <a:t> [online]. [cit. 27.1.2014]. Dostupný na WWW: </a:t>
            </a:r>
            <a:r>
              <a:rPr lang="cs-CZ" u="sng" dirty="0">
                <a:hlinkClick r:id="rId6"/>
              </a:rPr>
              <a:t>http://commons.wikimedia.org/wiki/File:Pico_Orizaba_Pines.jpg</a:t>
            </a:r>
            <a:endParaRPr lang="cs-CZ" dirty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7</a:t>
            </a:r>
            <a:r>
              <a:rPr lang="en-US" dirty="0" smtClean="0"/>
              <a:t>]</a:t>
            </a:r>
            <a:r>
              <a:rPr lang="cs-CZ" dirty="0" smtClean="0"/>
              <a:t> </a:t>
            </a:r>
            <a:r>
              <a:rPr lang="cs-CZ" dirty="0"/>
              <a:t>BAAR, Vladimír. </a:t>
            </a:r>
            <a:r>
              <a:rPr lang="cs-CZ" i="1" dirty="0"/>
              <a:t>Hospodářský zeměpis: učebnice pro obchodní akademie a jiné střední školy</a:t>
            </a:r>
            <a:r>
              <a:rPr lang="cs-CZ" dirty="0"/>
              <a:t>. 2., </a:t>
            </a:r>
            <a:r>
              <a:rPr lang="cs-CZ" dirty="0" err="1"/>
              <a:t>aktualiz</a:t>
            </a:r>
            <a:r>
              <a:rPr lang="cs-CZ" dirty="0"/>
              <a:t>. vyd. Praha: Nakladatelství České geografické společnosti, 2008, 111 s. ISBN 978-808-6034-867. </a:t>
            </a:r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8</a:t>
            </a:r>
            <a:r>
              <a:rPr lang="en-US" dirty="0" smtClean="0"/>
              <a:t>]</a:t>
            </a:r>
            <a:r>
              <a:rPr lang="cs-CZ" dirty="0" smtClean="0"/>
              <a:t> </a:t>
            </a:r>
            <a:r>
              <a:rPr lang="cs-CZ" dirty="0"/>
              <a:t>ANDĚL, Jiří, Ivan BIČÍK a Tomáš HAVLÍČEK. </a:t>
            </a:r>
            <a:r>
              <a:rPr lang="cs-CZ" i="1" dirty="0"/>
              <a:t>Makroregiony světa: regionální geografie pro gymnázia</a:t>
            </a:r>
            <a:r>
              <a:rPr lang="cs-CZ" dirty="0"/>
              <a:t>. 1. vyd. Praha: Nakladatelství České geografické společnosti, 2010, 148 s. ISBN 978-808-6034-782. </a:t>
            </a:r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9</a:t>
            </a:r>
            <a:r>
              <a:rPr lang="en-US" dirty="0" smtClean="0"/>
              <a:t>]</a:t>
            </a:r>
            <a:r>
              <a:rPr lang="cs-CZ" dirty="0" smtClean="0"/>
              <a:t> </a:t>
            </a:r>
            <a:r>
              <a:rPr lang="en-US" dirty="0"/>
              <a:t>CENTRAL INTELLIGENCE AGENCY. </a:t>
            </a:r>
            <a:r>
              <a:rPr lang="en-US" i="1" dirty="0"/>
              <a:t>The world </a:t>
            </a:r>
            <a:r>
              <a:rPr lang="en-US" i="1" dirty="0" err="1"/>
              <a:t>factbook</a:t>
            </a:r>
            <a:r>
              <a:rPr lang="en-US" dirty="0"/>
              <a:t> [online]. [cit. 2014-01-30]. </a:t>
            </a:r>
            <a:r>
              <a:rPr lang="en-US" dirty="0" err="1"/>
              <a:t>Dostupné</a:t>
            </a:r>
            <a:r>
              <a:rPr lang="en-US" dirty="0"/>
              <a:t> z: https://www.cia.gov/library/publications/the-world-factbook/ </a:t>
            </a:r>
            <a:endParaRPr lang="cs-CZ" dirty="0"/>
          </a:p>
          <a:p>
            <a:pPr marL="0" indent="0">
              <a:buNone/>
            </a:pPr>
            <a:r>
              <a:rPr lang="en-US" dirty="0" smtClean="0"/>
              <a:t>[</a:t>
            </a:r>
            <a:r>
              <a:rPr lang="cs-CZ" dirty="0" smtClean="0"/>
              <a:t>10</a:t>
            </a:r>
            <a:r>
              <a:rPr lang="en-US" dirty="0" smtClean="0"/>
              <a:t>]</a:t>
            </a:r>
            <a:r>
              <a:rPr lang="cs-CZ" dirty="0" smtClean="0"/>
              <a:t> HONZÁK</a:t>
            </a:r>
            <a:r>
              <a:rPr lang="cs-CZ" dirty="0"/>
              <a:t>, František. </a:t>
            </a:r>
            <a:r>
              <a:rPr lang="cs-CZ" i="1" dirty="0"/>
              <a:t>Státy a jejich představitelé</a:t>
            </a:r>
            <a:r>
              <a:rPr lang="cs-CZ" dirty="0"/>
              <a:t>. 3. </a:t>
            </a:r>
            <a:r>
              <a:rPr lang="cs-CZ" dirty="0" err="1"/>
              <a:t>přeprac</a:t>
            </a:r>
            <a:r>
              <a:rPr lang="cs-CZ" dirty="0"/>
              <a:t>. a dopl. vyd. Praha: </a:t>
            </a:r>
            <a:r>
              <a:rPr lang="cs-CZ" dirty="0" err="1"/>
              <a:t>Libri</a:t>
            </a:r>
            <a:r>
              <a:rPr lang="cs-CZ" dirty="0"/>
              <a:t>, 1998. ISBN 80-859-8345-1. 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4178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Picture 5" descr="C:\Users\Admin\Documents\JANA\DUMY\logo dumy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4" y="0"/>
            <a:ext cx="9119725" cy="1618908"/>
          </a:xfrm>
          <a:prstGeom prst="rect">
            <a:avLst/>
          </a:prstGeom>
          <a:noFill/>
          <a:ln>
            <a:noFill/>
          </a:ln>
          <a:extLst/>
        </p:spPr>
      </p:pic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9646127"/>
              </p:ext>
            </p:extLst>
          </p:nvPr>
        </p:nvGraphicFramePr>
        <p:xfrm>
          <a:off x="35496" y="1787719"/>
          <a:ext cx="8992329" cy="488164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230095"/>
                <a:gridCol w="5762234"/>
              </a:tblGrid>
              <a:tr h="8019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NÁZEV ŠKOLY: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rgbClr val="FF0000"/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rgbClr val="00B050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Gymnázium Fr. Živného, Bohumín, </a:t>
                      </a:r>
                      <a:endParaRPr lang="cs-CZ" sz="200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Jana </a:t>
                      </a:r>
                      <a:r>
                        <a:rPr lang="cs-CZ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Palacha 794, příspěvková organizace</a:t>
                      </a: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rgbClr val="FF0000"/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rgbClr val="00B050"/>
                        </a:gs>
                      </a:gsLst>
                      <a:lin ang="0" scaled="0"/>
                    </a:gradFill>
                  </a:tcPr>
                </a:tc>
              </a:tr>
              <a:tr h="7670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VZDĚLÁVACÍ OBOR: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rgbClr val="FF0000"/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rgbClr val="00B050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Zeměpis pro 1. ročník SŠ a odpovídající ročník víceletých gymnázií</a:t>
                      </a:r>
                      <a:endParaRPr lang="cs-CZ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rgbClr val="FF0000"/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rgbClr val="00B050"/>
                        </a:gs>
                      </a:gsLst>
                      <a:lin ang="0" scaled="0"/>
                    </a:gradFill>
                  </a:tcPr>
                </a:tc>
              </a:tr>
              <a:tr h="7670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TÉMA: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rgbClr val="FF0000"/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rgbClr val="00B050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Latinská </a:t>
                      </a:r>
                      <a:r>
                        <a:rPr lang="cs-C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Amerika – MEXIKO – charakteristika státu</a:t>
                      </a:r>
                      <a:endParaRPr lang="cs-CZ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rgbClr val="FF0000"/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rgbClr val="00B050"/>
                        </a:gs>
                      </a:gsLst>
                      <a:lin ang="0" scaled="0"/>
                    </a:gradFill>
                  </a:tcPr>
                </a:tc>
              </a:tr>
              <a:tr h="5056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AUTOR: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rgbClr val="FF0000"/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rgbClr val="00B050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Mgr. Jana Nováková</a:t>
                      </a: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rgbClr val="FF0000"/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rgbClr val="00B050"/>
                        </a:gs>
                      </a:gsLst>
                      <a:lin ang="0" scaled="0"/>
                    </a:gradFill>
                  </a:tcPr>
                </a:tc>
              </a:tr>
              <a:tr h="50565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DATUM: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rgbClr val="FF0000"/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rgbClr val="00B050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24. </a:t>
                      </a:r>
                      <a:r>
                        <a:rPr lang="cs-CZ" sz="2000" kern="120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ledna </a:t>
                      </a:r>
                      <a:r>
                        <a:rPr lang="cs-C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2014</a:t>
                      </a:r>
                      <a:endParaRPr lang="cs-CZ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rgbClr val="FF0000"/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rgbClr val="00B050"/>
                        </a:gs>
                      </a:gsLst>
                      <a:lin ang="0" scaled="0"/>
                    </a:gradFill>
                  </a:tcPr>
                </a:tc>
              </a:tr>
              <a:tr h="7670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>
                          <a:effectLst/>
                        </a:rPr>
                        <a:t>NÁZEV A ČÍSLO PROJEKTU: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rgbClr val="FF0000"/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rgbClr val="00B050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Učíme se pro život v 21. století CZ.1.07/1.5.00/34.0629</a:t>
                      </a: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rgbClr val="FF0000"/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rgbClr val="00B050"/>
                        </a:gs>
                      </a:gsLst>
                      <a:lin ang="0" scaled="0"/>
                    </a:gradFill>
                  </a:tcPr>
                </a:tc>
              </a:tr>
              <a:tr h="7670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dirty="0" smtClean="0">
                          <a:effectLst/>
                        </a:rPr>
                        <a:t>OZNAČENÍ VÝUKOVÉHO </a:t>
                      </a:r>
                      <a:r>
                        <a:rPr lang="cs-CZ" sz="2000" dirty="0">
                          <a:effectLst/>
                        </a:rPr>
                        <a:t>MATERIÁLU:</a:t>
                      </a:r>
                      <a:endParaRPr lang="cs-CZ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rgbClr val="FF0000"/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rgbClr val="00B050"/>
                        </a:gs>
                      </a:gsLst>
                      <a:lin ang="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20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VY_32_INOVACE_ZE.NO.16</a:t>
                      </a:r>
                      <a:endParaRPr lang="cs-CZ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gradFill>
                      <a:gsLst>
                        <a:gs pos="100000">
                          <a:srgbClr val="FF0000"/>
                        </a:gs>
                        <a:gs pos="35000">
                          <a:srgbClr val="FFFFFF">
                            <a:tint val="52000"/>
                            <a:satMod val="300000"/>
                          </a:srgbClr>
                        </a:gs>
                        <a:gs pos="65000">
                          <a:srgbClr val="FFFFFF">
                            <a:tint val="52000"/>
                            <a:satMod val="300000"/>
                          </a:srgbClr>
                        </a:gs>
                        <a:gs pos="0">
                          <a:srgbClr val="00B050"/>
                        </a:gs>
                      </a:gsLst>
                      <a:lin ang="0" scaled="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331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gradFill>
            <a:gsLst>
              <a:gs pos="65000">
                <a:schemeClr val="bg1"/>
              </a:gs>
              <a:gs pos="35000">
                <a:schemeClr val="bg1"/>
              </a:gs>
              <a:gs pos="0">
                <a:srgbClr val="FF0000"/>
              </a:gs>
              <a:gs pos="100000">
                <a:srgbClr val="FF0000"/>
              </a:gs>
              <a:gs pos="0">
                <a:srgbClr val="00B050"/>
              </a:gs>
            </a:gsLst>
            <a:lin ang="0" scaled="0"/>
          </a:gradFill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cs-CZ" b="1" dirty="0" smtClean="0"/>
              <a:t>ANOTACE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196752"/>
            <a:ext cx="9036496" cy="5661248"/>
          </a:xfrm>
          <a:effectLst>
            <a:innerShdw blurRad="279400" dist="241300" dir="2700000">
              <a:srgbClr val="FF0000">
                <a:alpha val="50000"/>
              </a:srgbClr>
            </a:innerShdw>
          </a:effectLst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cs-CZ" dirty="0" smtClean="0"/>
              <a:t>Materiál je určen pro samostudium žáků ve škole či doma. Žáci si rozšiřují vědomosti o Mexiku.</a:t>
            </a:r>
          </a:p>
          <a:p>
            <a:pPr marL="0" indent="0">
              <a:buNone/>
            </a:pPr>
            <a:r>
              <a:rPr lang="cs-CZ" b="1" dirty="0" smtClean="0"/>
              <a:t>Převládající klíčové kompetence: </a:t>
            </a:r>
            <a:r>
              <a:rPr lang="cs-CZ" dirty="0" smtClean="0"/>
              <a:t>kompetence k učení, kompetence sociální a personální.</a:t>
            </a:r>
          </a:p>
          <a:p>
            <a:pPr marL="0" indent="0">
              <a:buNone/>
            </a:pPr>
            <a:r>
              <a:rPr lang="cs-CZ" b="1" smtClean="0"/>
              <a:t>Průřezová </a:t>
            </a:r>
            <a:r>
              <a:rPr lang="cs-CZ" b="1" dirty="0" smtClean="0"/>
              <a:t>témata:</a:t>
            </a:r>
            <a:r>
              <a:rPr lang="cs-CZ" dirty="0" smtClean="0"/>
              <a:t> osobnostní a sociální výchova, výchova k myšlení v evropských a globálních souvislostech (globalizační a rozvojové procesy), multikulturní výchova.</a:t>
            </a:r>
          </a:p>
          <a:p>
            <a:pPr marL="0" indent="0">
              <a:buNone/>
            </a:pPr>
            <a:r>
              <a:rPr lang="cs-CZ" b="1" dirty="0" smtClean="0"/>
              <a:t>Vazba na ŠVP: </a:t>
            </a:r>
            <a:r>
              <a:rPr lang="cs-CZ" dirty="0" smtClean="0"/>
              <a:t>1. ročník čtyřletého studia a tomu odpovídající ročník víceletých gymnázií, učivo regionální geografie Latinské Ameriky.</a:t>
            </a:r>
          </a:p>
          <a:p>
            <a:pPr marL="0" indent="0">
              <a:buNone/>
            </a:pPr>
            <a:r>
              <a:rPr lang="cs-CZ" b="1" dirty="0" smtClean="0"/>
              <a:t>Formy výuky: </a:t>
            </a:r>
            <a:r>
              <a:rPr lang="cs-CZ" dirty="0" smtClean="0"/>
              <a:t>Samostatná práce a studium studentů na počítačích připojených k internetu nebo výklad učitele ve spojení s prací žáků na počítači nebo s atlasy, ve kterých vyhledávají další informace.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099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www.cia.gov/library/publications/the-world-factbook/graphics/maps/mx-ma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78281"/>
            <a:ext cx="6963882" cy="3558831"/>
          </a:xfrm>
          <a:prstGeom prst="rect">
            <a:avLst/>
          </a:prstGeom>
          <a:gradFill>
            <a:gsLst>
              <a:gs pos="100000">
                <a:srgbClr val="FF0000"/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rgbClr val="00B050"/>
              </a:gs>
            </a:gsLst>
            <a:lin ang="0" scaled="0"/>
          </a:gradFill>
        </p:spPr>
      </p:pic>
      <p:sp>
        <p:nvSpPr>
          <p:cNvPr id="4" name="TextovéPole 3">
            <a:hlinkClick r:id="rId3" action="ppaction://hlinksldjump"/>
          </p:cNvPr>
          <p:cNvSpPr txBox="1"/>
          <p:nvPr/>
        </p:nvSpPr>
        <p:spPr>
          <a:xfrm>
            <a:off x="251520" y="4512582"/>
            <a:ext cx="4076692" cy="400110"/>
          </a:xfrm>
          <a:prstGeom prst="rect">
            <a:avLst/>
          </a:prstGeom>
          <a:gradFill>
            <a:gsLst>
              <a:gs pos="100000">
                <a:srgbClr val="FF0000"/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rgbClr val="00B050"/>
              </a:gs>
            </a:gsLst>
            <a:lin ang="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Základní informace</a:t>
            </a:r>
            <a:endParaRPr lang="cs-CZ" sz="2000" b="1" dirty="0"/>
          </a:p>
        </p:txBody>
      </p:sp>
      <p:sp>
        <p:nvSpPr>
          <p:cNvPr id="6" name="TextovéPole 5">
            <a:hlinkClick r:id="rId4" action="ppaction://hlinksldjump"/>
          </p:cNvPr>
          <p:cNvSpPr txBox="1"/>
          <p:nvPr/>
        </p:nvSpPr>
        <p:spPr>
          <a:xfrm>
            <a:off x="251520" y="5189130"/>
            <a:ext cx="4076692" cy="400110"/>
          </a:xfrm>
          <a:prstGeom prst="rect">
            <a:avLst/>
          </a:prstGeom>
          <a:gradFill>
            <a:gsLst>
              <a:gs pos="100000">
                <a:srgbClr val="FF0000"/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rgbClr val="00B050"/>
              </a:gs>
            </a:gsLst>
            <a:lin ang="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Obyvatelstvo</a:t>
            </a:r>
            <a:endParaRPr lang="cs-CZ" sz="2000" b="1" dirty="0"/>
          </a:p>
        </p:txBody>
      </p:sp>
      <p:sp>
        <p:nvSpPr>
          <p:cNvPr id="7" name="TextovéPole 6">
            <a:hlinkClick r:id="rId5" action="ppaction://hlinksldjump"/>
          </p:cNvPr>
          <p:cNvSpPr txBox="1"/>
          <p:nvPr/>
        </p:nvSpPr>
        <p:spPr>
          <a:xfrm>
            <a:off x="4553803" y="4512582"/>
            <a:ext cx="4317850" cy="400110"/>
          </a:xfrm>
          <a:prstGeom prst="rect">
            <a:avLst/>
          </a:prstGeom>
          <a:gradFill>
            <a:gsLst>
              <a:gs pos="100000">
                <a:srgbClr val="FF0000"/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rgbClr val="00B050"/>
              </a:gs>
            </a:gsLst>
            <a:lin ang="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Přírodní poměry</a:t>
            </a:r>
            <a:endParaRPr lang="cs-CZ" sz="2000" b="1" dirty="0"/>
          </a:p>
        </p:txBody>
      </p:sp>
      <p:sp>
        <p:nvSpPr>
          <p:cNvPr id="8" name="TextovéPole 7">
            <a:hlinkClick r:id="rId6" action="ppaction://hlinksldjump"/>
          </p:cNvPr>
          <p:cNvSpPr txBox="1"/>
          <p:nvPr/>
        </p:nvSpPr>
        <p:spPr>
          <a:xfrm>
            <a:off x="256661" y="5837202"/>
            <a:ext cx="4071551" cy="400110"/>
          </a:xfrm>
          <a:prstGeom prst="rect">
            <a:avLst/>
          </a:prstGeom>
          <a:gradFill>
            <a:gsLst>
              <a:gs pos="100000">
                <a:srgbClr val="FF0000"/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rgbClr val="00B050"/>
              </a:gs>
            </a:gsLst>
            <a:lin ang="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Historický vývoj</a:t>
            </a:r>
            <a:endParaRPr lang="cs-CZ" sz="2000" b="1" dirty="0"/>
          </a:p>
        </p:txBody>
      </p:sp>
      <p:sp>
        <p:nvSpPr>
          <p:cNvPr id="10" name="TextovéPole 9">
            <a:hlinkClick r:id="rId7" action="ppaction://hlinksldjump"/>
          </p:cNvPr>
          <p:cNvSpPr txBox="1"/>
          <p:nvPr/>
        </p:nvSpPr>
        <p:spPr>
          <a:xfrm>
            <a:off x="4551173" y="5183490"/>
            <a:ext cx="4320480" cy="400110"/>
          </a:xfrm>
          <a:prstGeom prst="rect">
            <a:avLst/>
          </a:prstGeom>
          <a:gradFill>
            <a:gsLst>
              <a:gs pos="100000">
                <a:srgbClr val="FF0000"/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rgbClr val="00B050"/>
              </a:gs>
            </a:gsLst>
            <a:lin ang="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Hospodářství, jádrové oblasti</a:t>
            </a:r>
            <a:endParaRPr lang="cs-CZ" sz="2000" b="1" dirty="0"/>
          </a:p>
        </p:txBody>
      </p:sp>
      <p:sp>
        <p:nvSpPr>
          <p:cNvPr id="11" name="TextovéPole 10">
            <a:hlinkClick r:id="rId8" action="ppaction://hlinksldjump"/>
          </p:cNvPr>
          <p:cNvSpPr txBox="1"/>
          <p:nvPr/>
        </p:nvSpPr>
        <p:spPr>
          <a:xfrm>
            <a:off x="4586061" y="5837202"/>
            <a:ext cx="4320479" cy="400110"/>
          </a:xfrm>
          <a:prstGeom prst="rect">
            <a:avLst/>
          </a:prstGeom>
          <a:gradFill>
            <a:gsLst>
              <a:gs pos="100000">
                <a:srgbClr val="FF0000"/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rgbClr val="00B050"/>
              </a:gs>
            </a:gsLst>
            <a:lin ang="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Problémy</a:t>
            </a:r>
            <a:endParaRPr lang="cs-CZ" sz="2000" b="1" dirty="0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830997"/>
          </a:xfrm>
          <a:prstGeom prst="rect">
            <a:avLst/>
          </a:prstGeom>
          <a:gradFill>
            <a:gsLst>
              <a:gs pos="100000">
                <a:srgbClr val="FF0000"/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rgbClr val="00B050"/>
              </a:gs>
            </a:gsLst>
            <a:lin ang="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cs-CZ" sz="4800" b="1" dirty="0" smtClean="0">
                <a:ln w="28575" cmpd="sng">
                  <a:solidFill>
                    <a:schemeClr val="tx1"/>
                  </a:solidFill>
                  <a:prstDash val="solid"/>
                </a:ln>
                <a:gradFill>
                  <a:gsLst>
                    <a:gs pos="0">
                      <a:srgbClr val="FF0000"/>
                    </a:gs>
                    <a:gs pos="35000">
                      <a:srgbClr val="FFFFFF">
                        <a:tint val="52000"/>
                        <a:satMod val="300000"/>
                      </a:srgbClr>
                    </a:gs>
                    <a:gs pos="65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00B050"/>
                    </a:gs>
                  </a:gsLst>
                  <a:lin ang="0" scaled="0"/>
                </a:gradFill>
              </a:rPr>
              <a:t>MEXIKO</a:t>
            </a:r>
            <a:endParaRPr lang="cs-CZ" sz="4800" b="1" cap="none" spc="0" dirty="0">
              <a:ln w="28575" cmpd="sng">
                <a:solidFill>
                  <a:schemeClr val="tx1"/>
                </a:solidFill>
                <a:prstDash val="solid"/>
              </a:ln>
              <a:gradFill>
                <a:gsLst>
                  <a:gs pos="0">
                    <a:srgbClr val="FF0000"/>
                  </a:gs>
                  <a:gs pos="35000">
                    <a:srgbClr val="FFFFFF">
                      <a:tint val="52000"/>
                      <a:satMod val="300000"/>
                    </a:srgbClr>
                  </a:gs>
                  <a:gs pos="65000">
                    <a:srgbClr val="FFFFFF">
                      <a:tint val="52000"/>
                      <a:satMod val="300000"/>
                    </a:srgbClr>
                  </a:gs>
                  <a:gs pos="100000">
                    <a:srgbClr val="00B050"/>
                  </a:gs>
                </a:gsLst>
                <a:lin ang="0" scaled="0"/>
              </a:gradFill>
              <a:effectLst/>
            </a:endParaRPr>
          </a:p>
        </p:txBody>
      </p:sp>
      <p:sp>
        <p:nvSpPr>
          <p:cNvPr id="13" name="TextovéPole 12">
            <a:hlinkClick r:id="rId9" action="ppaction://hlinksldjump"/>
          </p:cNvPr>
          <p:cNvSpPr txBox="1"/>
          <p:nvPr/>
        </p:nvSpPr>
        <p:spPr>
          <a:xfrm>
            <a:off x="256661" y="6455414"/>
            <a:ext cx="8670458" cy="400110"/>
          </a:xfrm>
          <a:prstGeom prst="rect">
            <a:avLst/>
          </a:prstGeom>
          <a:gradFill>
            <a:gsLst>
              <a:gs pos="100000">
                <a:srgbClr val="FF0000"/>
              </a:gs>
              <a:gs pos="35000">
                <a:srgbClr val="FFFFFF">
                  <a:tint val="52000"/>
                  <a:satMod val="300000"/>
                </a:srgbClr>
              </a:gs>
              <a:gs pos="65000">
                <a:srgbClr val="FFFFFF">
                  <a:tint val="52000"/>
                  <a:satMod val="300000"/>
                </a:srgbClr>
              </a:gs>
              <a:gs pos="0">
                <a:srgbClr val="00B050"/>
              </a:gs>
            </a:gsLst>
            <a:lin ang="0" scaled="0"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rtlCol="0">
            <a:spAutoFit/>
          </a:bodyPr>
          <a:lstStyle/>
          <a:p>
            <a:pPr algn="ctr"/>
            <a:r>
              <a:rPr lang="cs-CZ" sz="2000" b="1" dirty="0" smtClean="0"/>
              <a:t>ZDROJE A KONEC PREZENTACE</a:t>
            </a:r>
            <a:endParaRPr lang="cs-CZ" sz="2000" b="1" dirty="0"/>
          </a:p>
        </p:txBody>
      </p:sp>
      <p:sp>
        <p:nvSpPr>
          <p:cNvPr id="15" name="TextovéPole 14"/>
          <p:cNvSpPr txBox="1"/>
          <p:nvPr/>
        </p:nvSpPr>
        <p:spPr>
          <a:xfrm>
            <a:off x="8007490" y="4125774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2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88072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85855"/>
            <a:ext cx="6264696" cy="769441"/>
          </a:xfrm>
          <a:gradFill>
            <a:gsLst>
              <a:gs pos="65000">
                <a:schemeClr val="bg1"/>
              </a:gs>
              <a:gs pos="35000">
                <a:schemeClr val="bg1"/>
              </a:gs>
              <a:gs pos="0">
                <a:srgbClr val="FF0000"/>
              </a:gs>
              <a:gs pos="100000">
                <a:srgbClr val="FF0000"/>
              </a:gs>
              <a:gs pos="0">
                <a:srgbClr val="00B050"/>
              </a:gs>
            </a:gsLst>
            <a:lin ang="0" scaled="0"/>
          </a:gradFill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cs-CZ" b="1" dirty="0"/>
              <a:t>Základní informace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760640"/>
          </a:xfrm>
          <a:ln w="19050">
            <a:solidFill>
              <a:srgbClr val="00B050"/>
            </a:solidFill>
          </a:ln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cs-CZ" b="1" dirty="0"/>
              <a:t>Oficiální název: </a:t>
            </a:r>
            <a:r>
              <a:rPr lang="cs-CZ" dirty="0" err="1"/>
              <a:t>Estados</a:t>
            </a:r>
            <a:r>
              <a:rPr lang="cs-CZ" dirty="0"/>
              <a:t> </a:t>
            </a:r>
            <a:r>
              <a:rPr lang="cs-CZ" dirty="0" err="1"/>
              <a:t>Unidos</a:t>
            </a:r>
            <a:r>
              <a:rPr lang="cs-CZ" dirty="0"/>
              <a:t> </a:t>
            </a:r>
            <a:r>
              <a:rPr lang="cs-CZ" dirty="0" err="1"/>
              <a:t>Mexicanos</a:t>
            </a:r>
            <a:r>
              <a:rPr lang="cs-CZ" dirty="0"/>
              <a:t> (</a:t>
            </a:r>
            <a:r>
              <a:rPr lang="cs-CZ" dirty="0" err="1"/>
              <a:t>šp</a:t>
            </a:r>
            <a:r>
              <a:rPr lang="cs-CZ" dirty="0"/>
              <a:t>.), Spojené státy mexické </a:t>
            </a:r>
          </a:p>
          <a:p>
            <a:pPr marL="0" indent="0">
              <a:buNone/>
            </a:pPr>
            <a:r>
              <a:rPr lang="cs-CZ" b="1" dirty="0"/>
              <a:t>Hlavní město:</a:t>
            </a:r>
            <a:r>
              <a:rPr lang="cs-CZ" dirty="0"/>
              <a:t> Ciudad de </a:t>
            </a:r>
            <a:r>
              <a:rPr lang="cs-CZ" dirty="0" err="1"/>
              <a:t>México</a:t>
            </a:r>
            <a:r>
              <a:rPr lang="cs-CZ" dirty="0"/>
              <a:t> (počet obyvatel: 19,319 mil.)</a:t>
            </a:r>
          </a:p>
          <a:p>
            <a:pPr marL="0" indent="0">
              <a:buNone/>
            </a:pPr>
            <a:r>
              <a:rPr lang="cs-CZ" b="1" dirty="0"/>
              <a:t>Státní zřízení: </a:t>
            </a:r>
            <a:r>
              <a:rPr lang="cs-CZ" dirty="0"/>
              <a:t>federativní prezidentská republika</a:t>
            </a:r>
          </a:p>
          <a:p>
            <a:pPr marL="0" indent="0">
              <a:buNone/>
            </a:pPr>
            <a:r>
              <a:rPr lang="cs-CZ" b="1" dirty="0"/>
              <a:t>Administrativní členění: </a:t>
            </a:r>
            <a:r>
              <a:rPr lang="cs-CZ" dirty="0"/>
              <a:t>31 spolkových států a distrikt hl. města </a:t>
            </a:r>
            <a:endParaRPr lang="cs-CZ" dirty="0" smtClean="0"/>
          </a:p>
          <a:p>
            <a:pPr marL="0" indent="0">
              <a:buNone/>
            </a:pPr>
            <a:r>
              <a:rPr lang="cs-CZ" b="1" dirty="0" smtClean="0"/>
              <a:t>Rozloha</a:t>
            </a:r>
            <a:r>
              <a:rPr lang="cs-CZ" b="1" dirty="0"/>
              <a:t>:</a:t>
            </a:r>
            <a:r>
              <a:rPr lang="cs-CZ" dirty="0"/>
              <a:t> 1 964 375 km</a:t>
            </a:r>
            <a:r>
              <a:rPr lang="cs-CZ" baseline="30000" dirty="0"/>
              <a:t>2</a:t>
            </a:r>
            <a:r>
              <a:rPr lang="cs-CZ" dirty="0"/>
              <a:t> (z toho 20 430 km</a:t>
            </a:r>
            <a:r>
              <a:rPr lang="cs-CZ" baseline="30000" dirty="0"/>
              <a:t>2 </a:t>
            </a:r>
            <a:r>
              <a:rPr lang="cs-CZ" dirty="0"/>
              <a:t>vodních ploch)</a:t>
            </a:r>
          </a:p>
          <a:p>
            <a:pPr marL="0" indent="0">
              <a:buNone/>
            </a:pPr>
            <a:r>
              <a:rPr lang="cs-CZ" b="1" dirty="0"/>
              <a:t>Státní symboly: </a:t>
            </a:r>
            <a:endParaRPr lang="cs-CZ" b="1" dirty="0" smtClean="0"/>
          </a:p>
          <a:p>
            <a:r>
              <a:rPr lang="cs-CZ" dirty="0" smtClean="0"/>
              <a:t>vlajka </a:t>
            </a:r>
            <a:r>
              <a:rPr lang="cs-CZ" dirty="0"/>
              <a:t>(zelená barva = nezávislost, bílá = čistota náboženství, červená = mísení krve indiánské a španělské), </a:t>
            </a:r>
            <a:endParaRPr lang="cs-CZ" dirty="0" smtClean="0"/>
          </a:p>
          <a:p>
            <a:r>
              <a:rPr lang="cs-CZ" dirty="0" smtClean="0"/>
              <a:t>znak </a:t>
            </a:r>
            <a:r>
              <a:rPr lang="cs-CZ" dirty="0"/>
              <a:t>(orel, na kaktusu rostoucího z jezera s vavřínovými a dubovými ratolestmi a zeleným hadem v zobáku – dle aztécké legendy)</a:t>
            </a:r>
          </a:p>
          <a:p>
            <a:pPr marL="0" indent="0">
              <a:buNone/>
            </a:pPr>
            <a:r>
              <a:rPr lang="cs-CZ" b="1" dirty="0"/>
              <a:t>Měna: </a:t>
            </a:r>
            <a:r>
              <a:rPr lang="cs-CZ" dirty="0"/>
              <a:t>mexické peso</a:t>
            </a:r>
          </a:p>
          <a:p>
            <a:pPr marL="0" indent="0">
              <a:buNone/>
            </a:pPr>
            <a:r>
              <a:rPr lang="cs-CZ" b="1" dirty="0"/>
              <a:t>Mezinárodní integrace: </a:t>
            </a:r>
            <a:endParaRPr lang="cs-CZ" b="1" dirty="0" smtClean="0"/>
          </a:p>
          <a:p>
            <a:r>
              <a:rPr lang="cs-CZ" dirty="0" smtClean="0"/>
              <a:t>OSN</a:t>
            </a:r>
            <a:r>
              <a:rPr lang="cs-CZ" dirty="0"/>
              <a:t>, </a:t>
            </a:r>
            <a:endParaRPr lang="cs-CZ" dirty="0" smtClean="0"/>
          </a:p>
          <a:p>
            <a:r>
              <a:rPr lang="cs-CZ" dirty="0" smtClean="0"/>
              <a:t>APEC </a:t>
            </a:r>
            <a:r>
              <a:rPr lang="cs-CZ" dirty="0"/>
              <a:t>(Asijsko-pacifické hospodářské společenství), </a:t>
            </a:r>
            <a:endParaRPr lang="cs-CZ" dirty="0" smtClean="0"/>
          </a:p>
          <a:p>
            <a:r>
              <a:rPr lang="cs-CZ" dirty="0" smtClean="0"/>
              <a:t>ALADI </a:t>
            </a:r>
            <a:r>
              <a:rPr lang="cs-CZ" dirty="0"/>
              <a:t>(Latinsko-americké integrační společenství, ekonomické), </a:t>
            </a:r>
            <a:endParaRPr lang="cs-CZ" dirty="0" smtClean="0"/>
          </a:p>
          <a:p>
            <a:r>
              <a:rPr lang="cs-CZ" dirty="0" smtClean="0"/>
              <a:t>NAFTA </a:t>
            </a:r>
            <a:r>
              <a:rPr lang="cs-CZ" dirty="0"/>
              <a:t>(Severoamerická zóna volného obchodu – s USA a Kanadou), </a:t>
            </a:r>
            <a:endParaRPr lang="cs-CZ" dirty="0" smtClean="0"/>
          </a:p>
          <a:p>
            <a:r>
              <a:rPr lang="cs-CZ" dirty="0" smtClean="0"/>
              <a:t>OECD </a:t>
            </a:r>
            <a:r>
              <a:rPr lang="cs-CZ" dirty="0"/>
              <a:t>(Organizace pro ekonomickou spolupráci a rozvoj), </a:t>
            </a:r>
            <a:endParaRPr lang="cs-CZ" dirty="0" smtClean="0"/>
          </a:p>
          <a:p>
            <a:r>
              <a:rPr lang="cs-CZ" dirty="0" smtClean="0"/>
              <a:t>SELA </a:t>
            </a:r>
            <a:r>
              <a:rPr lang="cs-CZ" dirty="0"/>
              <a:t>(Latinsko-americký hospodářský systém)</a:t>
            </a:r>
          </a:p>
          <a:p>
            <a:endParaRPr lang="cs-CZ" dirty="0"/>
          </a:p>
        </p:txBody>
      </p:sp>
      <p:sp>
        <p:nvSpPr>
          <p:cNvPr id="4" name="Nadpis 1">
            <a:hlinkClick r:id="rId2" action="ppaction://hlinksldjump"/>
          </p:cNvPr>
          <p:cNvSpPr txBox="1">
            <a:spLocks/>
          </p:cNvSpPr>
          <p:nvPr/>
        </p:nvSpPr>
        <p:spPr>
          <a:xfrm>
            <a:off x="6660232" y="116632"/>
            <a:ext cx="2232248" cy="720080"/>
          </a:xfrm>
          <a:prstGeom prst="rect">
            <a:avLst/>
          </a:prstGeom>
          <a:gradFill>
            <a:gsLst>
              <a:gs pos="65000">
                <a:schemeClr val="bg1"/>
              </a:gs>
              <a:gs pos="35000">
                <a:schemeClr val="bg1"/>
              </a:gs>
              <a:gs pos="0">
                <a:srgbClr val="FF0000"/>
              </a:gs>
              <a:gs pos="100000">
                <a:srgbClr val="FF0000"/>
              </a:gs>
              <a:gs pos="0">
                <a:srgbClr val="00B050"/>
              </a:gs>
            </a:gsLst>
            <a:lin ang="0" scaled="0"/>
          </a:gradFill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>
            <a:lvl1pPr algn="ctr">
              <a:spcBef>
                <a:spcPct val="0"/>
              </a:spcBef>
              <a:buNone/>
              <a:defRPr sz="4400" b="1"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cs-CZ" sz="1800" dirty="0"/>
              <a:t>zpět na výběr charakteristik</a:t>
            </a:r>
          </a:p>
        </p:txBody>
      </p:sp>
      <p:pic>
        <p:nvPicPr>
          <p:cNvPr id="5" name="Obrázek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715742"/>
            <a:ext cx="1885573" cy="1297434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8507438" y="5016020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4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672649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85855"/>
            <a:ext cx="6264696" cy="769441"/>
          </a:xfrm>
          <a:gradFill>
            <a:gsLst>
              <a:gs pos="65000">
                <a:schemeClr val="bg1"/>
              </a:gs>
              <a:gs pos="35000">
                <a:schemeClr val="bg1"/>
              </a:gs>
              <a:gs pos="0">
                <a:srgbClr val="FF0000"/>
              </a:gs>
              <a:gs pos="100000">
                <a:srgbClr val="FF0000"/>
              </a:gs>
              <a:gs pos="0">
                <a:srgbClr val="00B050"/>
              </a:gs>
            </a:gsLst>
            <a:lin ang="0" scaled="0"/>
          </a:gradFill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cs-CZ" b="1" dirty="0"/>
              <a:t>Přírodní poměry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760640"/>
          </a:xfrm>
          <a:ln w="19050">
            <a:solidFill>
              <a:srgbClr val="00B050"/>
            </a:solidFill>
          </a:ln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0" indent="0">
              <a:buNone/>
            </a:pPr>
            <a:r>
              <a:rPr lang="cs-CZ" b="1" dirty="0" smtClean="0"/>
              <a:t>Geomorfologie</a:t>
            </a:r>
            <a:endParaRPr lang="cs-CZ" b="1" dirty="0"/>
          </a:p>
          <a:p>
            <a:r>
              <a:rPr lang="cs-CZ" dirty="0"/>
              <a:t>převážná část Mexika leží na Severoamerické litosférické desce, pod kterou se z jihozápadu podsouvá (subdukce) Kokosová deska =&gt; vznik Středoamerického příkopu a vyzvedání Kordiller (třetihorní až čtvrtohorní vrásnění) + vulkanická činnost</a:t>
            </a:r>
          </a:p>
          <a:p>
            <a:r>
              <a:rPr lang="cs-CZ" dirty="0"/>
              <a:t>zlomová pásma s častými zemětřeseními jsou typické především v oblastech, kde se Severoamerická deska a Tichomořská střetávají </a:t>
            </a:r>
            <a:r>
              <a:rPr lang="cs-CZ" dirty="0" smtClean="0"/>
              <a:t>(transformní </a:t>
            </a:r>
            <a:r>
              <a:rPr lang="cs-CZ" dirty="0"/>
              <a:t>okraj) a pohybují přibližně stejným směrem, ale jinou rychlostí</a:t>
            </a:r>
          </a:p>
          <a:p>
            <a:r>
              <a:rPr lang="cs-CZ" dirty="0"/>
              <a:t>typická je i křídová tabule na poloostrově </a:t>
            </a:r>
            <a:r>
              <a:rPr lang="cs-CZ" dirty="0" err="1"/>
              <a:t>Yucatán</a:t>
            </a:r>
            <a:endParaRPr lang="cs-CZ" dirty="0"/>
          </a:p>
          <a:p>
            <a:pPr marL="0" indent="0">
              <a:buNone/>
            </a:pPr>
            <a:r>
              <a:rPr lang="cs-CZ" b="1" dirty="0" smtClean="0"/>
              <a:t>Georeliéf</a:t>
            </a:r>
          </a:p>
          <a:p>
            <a:pPr marL="0" indent="0">
              <a:buNone/>
            </a:pPr>
            <a:r>
              <a:rPr lang="cs-CZ" dirty="0" smtClean="0"/>
              <a:t>Kalifornský </a:t>
            </a:r>
            <a:r>
              <a:rPr lang="cs-CZ" dirty="0"/>
              <a:t>poloostrov, poloostrov </a:t>
            </a:r>
            <a:r>
              <a:rPr lang="cs-CZ" dirty="0" err="1"/>
              <a:t>Yucatán</a:t>
            </a:r>
            <a:r>
              <a:rPr lang="cs-CZ" dirty="0"/>
              <a:t>, Sonorská poušť, Sierra Madre </a:t>
            </a:r>
            <a:r>
              <a:rPr lang="cs-CZ" dirty="0" err="1"/>
              <a:t>Occidental</a:t>
            </a:r>
            <a:r>
              <a:rPr lang="cs-CZ" dirty="0"/>
              <a:t>, Mexická plošina, Sierra Madre </a:t>
            </a:r>
            <a:r>
              <a:rPr lang="cs-CZ" dirty="0" err="1"/>
              <a:t>Oriental</a:t>
            </a:r>
            <a:r>
              <a:rPr lang="cs-CZ" dirty="0"/>
              <a:t>, Sierra Madre </a:t>
            </a:r>
            <a:r>
              <a:rPr lang="cs-CZ" dirty="0" err="1"/>
              <a:t>Del</a:t>
            </a:r>
            <a:r>
              <a:rPr lang="cs-CZ" dirty="0"/>
              <a:t> </a:t>
            </a:r>
            <a:r>
              <a:rPr lang="cs-CZ" dirty="0" err="1"/>
              <a:t>Sur</a:t>
            </a:r>
            <a:r>
              <a:rPr lang="cs-CZ" dirty="0"/>
              <a:t>, </a:t>
            </a:r>
            <a:r>
              <a:rPr lang="cs-CZ" dirty="0" err="1"/>
              <a:t>Popocatépetl</a:t>
            </a:r>
            <a:r>
              <a:rPr lang="cs-CZ" dirty="0"/>
              <a:t>, Citlaltépetl, </a:t>
            </a:r>
            <a:r>
              <a:rPr lang="cs-CZ" dirty="0" err="1"/>
              <a:t>Tehuantepecká</a:t>
            </a:r>
            <a:r>
              <a:rPr lang="cs-CZ" dirty="0"/>
              <a:t> </a:t>
            </a:r>
            <a:r>
              <a:rPr lang="cs-CZ" dirty="0" smtClean="0"/>
              <a:t>šíje</a:t>
            </a:r>
            <a:r>
              <a:rPr lang="en-US" dirty="0" smtClean="0"/>
              <a:t> [</a:t>
            </a:r>
            <a:r>
              <a:rPr lang="cs-CZ" dirty="0" err="1" smtClean="0"/>
              <a:t>tevantepecká</a:t>
            </a:r>
            <a:r>
              <a:rPr lang="en-US" dirty="0" smtClean="0"/>
              <a:t>]</a:t>
            </a:r>
            <a:r>
              <a:rPr lang="cs-CZ" dirty="0" smtClean="0"/>
              <a:t> – 216 km , </a:t>
            </a:r>
            <a:r>
              <a:rPr lang="cs-CZ" dirty="0"/>
              <a:t>ostrovy, zálivy, oceán, moře, …</a:t>
            </a:r>
          </a:p>
          <a:p>
            <a:r>
              <a:rPr lang="cs-CZ" b="1" dirty="0"/>
              <a:t>nejvyšší bod: </a:t>
            </a:r>
            <a:r>
              <a:rPr lang="cs-CZ" dirty="0" err="1"/>
              <a:t>Pico</a:t>
            </a:r>
            <a:r>
              <a:rPr lang="cs-CZ" dirty="0"/>
              <a:t> de </a:t>
            </a:r>
            <a:r>
              <a:rPr lang="cs-CZ" dirty="0" err="1"/>
              <a:t>Orizaba</a:t>
            </a:r>
            <a:r>
              <a:rPr lang="cs-CZ" dirty="0"/>
              <a:t> neboli Citlaltépetl  5 610 m n. m.</a:t>
            </a:r>
          </a:p>
          <a:p>
            <a:r>
              <a:rPr lang="cs-CZ" b="1" dirty="0"/>
              <a:t>nejníže položený bod: </a:t>
            </a:r>
            <a:r>
              <a:rPr lang="cs-CZ" dirty="0"/>
              <a:t>Laguna </a:t>
            </a:r>
            <a:r>
              <a:rPr lang="cs-CZ" dirty="0" err="1"/>
              <a:t>Salada</a:t>
            </a:r>
            <a:r>
              <a:rPr lang="cs-CZ" dirty="0"/>
              <a:t> -10 m n. m. (poblíž </a:t>
            </a:r>
            <a:r>
              <a:rPr lang="cs-CZ" dirty="0" err="1"/>
              <a:t>Mexicali</a:t>
            </a:r>
            <a:r>
              <a:rPr lang="cs-CZ" dirty="0"/>
              <a:t>)</a:t>
            </a:r>
          </a:p>
          <a:p>
            <a:pPr marL="0" indent="0">
              <a:buNone/>
            </a:pPr>
            <a:r>
              <a:rPr lang="cs-CZ" b="1" dirty="0"/>
              <a:t>Podnebí: </a:t>
            </a:r>
            <a:r>
              <a:rPr lang="cs-CZ" dirty="0"/>
              <a:t>suché subtropy, přímořské subtropy, suché i vlhké tropy, vysokohorské oblasti</a:t>
            </a:r>
          </a:p>
          <a:p>
            <a:pPr marL="0" indent="0">
              <a:buNone/>
            </a:pPr>
            <a:r>
              <a:rPr lang="cs-CZ" b="1" dirty="0"/>
              <a:t>Vegetace: </a:t>
            </a:r>
            <a:r>
              <a:rPr lang="cs-CZ" dirty="0"/>
              <a:t>pouště a polopouště, vysokohorská vegetace, savany a suché stepi, tropické deštné lesy</a:t>
            </a:r>
          </a:p>
          <a:p>
            <a:r>
              <a:rPr lang="cs-CZ" b="1" dirty="0"/>
              <a:t>typická fauna: </a:t>
            </a:r>
            <a:r>
              <a:rPr lang="cs-CZ" dirty="0"/>
              <a:t>moskyti (malárie a žlutá zimnice), medvědi, jeleni, jaguáři, tapíři, mravenečníci, dikobrazi, opice, chřestýši, kolibříci, supi, orli, krocani (divocí), pobřeží Mexického zálivu – langusty, krabi, pobřeží Tichého oceánu – ústřice, krabi a sever Kalifornského zálivu </a:t>
            </a:r>
            <a:r>
              <a:rPr lang="cs-CZ" b="1" dirty="0"/>
              <a:t>kriticky ohrožená sviňucha kalifornská</a:t>
            </a:r>
            <a:endParaRPr lang="cs-CZ" dirty="0"/>
          </a:p>
          <a:p>
            <a:r>
              <a:rPr lang="cs-CZ" b="1" dirty="0"/>
              <a:t>typická flóra: </a:t>
            </a:r>
            <a:r>
              <a:rPr lang="cs-CZ" dirty="0"/>
              <a:t>kaktusy, rajčata, </a:t>
            </a:r>
            <a:r>
              <a:rPr lang="cs-CZ" dirty="0" smtClean="0"/>
              <a:t>chilli</a:t>
            </a:r>
            <a:r>
              <a:rPr lang="cs-CZ" dirty="0"/>
              <a:t>, bavlník, cedr, dub, mahagon, cukrová třtina, káva, kukuřice</a:t>
            </a:r>
          </a:p>
          <a:p>
            <a:endParaRPr lang="cs-CZ" dirty="0"/>
          </a:p>
        </p:txBody>
      </p:sp>
      <p:sp>
        <p:nvSpPr>
          <p:cNvPr id="4" name="Nadpis 1">
            <a:hlinkClick r:id="rId2" action="ppaction://hlinksldjump"/>
          </p:cNvPr>
          <p:cNvSpPr txBox="1">
            <a:spLocks/>
          </p:cNvSpPr>
          <p:nvPr/>
        </p:nvSpPr>
        <p:spPr>
          <a:xfrm>
            <a:off x="6660232" y="149151"/>
            <a:ext cx="2232248" cy="646331"/>
          </a:xfrm>
          <a:prstGeom prst="rect">
            <a:avLst/>
          </a:prstGeom>
          <a:gradFill>
            <a:gsLst>
              <a:gs pos="65000">
                <a:schemeClr val="bg1"/>
              </a:gs>
              <a:gs pos="35000">
                <a:schemeClr val="bg1"/>
              </a:gs>
              <a:gs pos="0">
                <a:srgbClr val="FF0000"/>
              </a:gs>
              <a:gs pos="100000">
                <a:srgbClr val="FF0000"/>
              </a:gs>
              <a:gs pos="0">
                <a:srgbClr val="00B050"/>
              </a:gs>
            </a:gsLst>
            <a:lin ang="0" scaled="0"/>
          </a:gradFill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>
            <a:defPPr>
              <a:defRPr lang="cs-CZ"/>
            </a:defPPr>
            <a:lvl1pPr algn="ctr">
              <a:spcBef>
                <a:spcPct val="0"/>
              </a:spcBef>
              <a:buNone/>
              <a:defRPr b="1"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cs-CZ" dirty="0"/>
              <a:t>zpět na výběr charakteristik</a:t>
            </a:r>
          </a:p>
        </p:txBody>
      </p:sp>
    </p:spTree>
    <p:extLst>
      <p:ext uri="{BB962C8B-B14F-4D97-AF65-F5344CB8AC3E}">
        <p14:creationId xmlns:p14="http://schemas.microsoft.com/office/powerpoint/2010/main" val="299870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196751"/>
            <a:ext cx="2726517" cy="2088232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85855"/>
            <a:ext cx="6264696" cy="769441"/>
          </a:xfrm>
          <a:gradFill>
            <a:gsLst>
              <a:gs pos="65000">
                <a:schemeClr val="bg1"/>
              </a:gs>
              <a:gs pos="35000">
                <a:schemeClr val="bg1"/>
              </a:gs>
              <a:gs pos="0">
                <a:srgbClr val="FF0000"/>
              </a:gs>
              <a:gs pos="100000">
                <a:srgbClr val="FF0000"/>
              </a:gs>
              <a:gs pos="0">
                <a:srgbClr val="00B050"/>
              </a:gs>
            </a:gsLst>
            <a:lin ang="0" scaled="0"/>
          </a:gradFill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cs-CZ" b="1" dirty="0"/>
              <a:t>Obyvatelstvo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908720"/>
            <a:ext cx="8712968" cy="5832648"/>
          </a:xfrm>
          <a:ln w="19050">
            <a:solidFill>
              <a:srgbClr val="00B050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indent="0">
              <a:buNone/>
            </a:pPr>
            <a:r>
              <a:rPr lang="cs-CZ" b="1" dirty="0"/>
              <a:t>Počet obyvatel: </a:t>
            </a:r>
            <a:r>
              <a:rPr lang="cs-CZ" dirty="0"/>
              <a:t>118 818 228, 12. místo ve světě</a:t>
            </a:r>
          </a:p>
          <a:p>
            <a:pPr marL="0" indent="0">
              <a:buNone/>
            </a:pPr>
            <a:r>
              <a:rPr lang="cs-CZ" b="1" dirty="0"/>
              <a:t>Hustota zalidnění:</a:t>
            </a:r>
            <a:r>
              <a:rPr lang="cs-CZ" dirty="0"/>
              <a:t> 60 ob./km</a:t>
            </a:r>
            <a:r>
              <a:rPr lang="cs-CZ" baseline="30000" dirty="0"/>
              <a:t>2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Přirozený přírůstek: </a:t>
            </a:r>
            <a:r>
              <a:rPr lang="cs-CZ" dirty="0"/>
              <a:t>1,07 %</a:t>
            </a:r>
          </a:p>
          <a:p>
            <a:pPr marL="0" indent="0">
              <a:buNone/>
            </a:pPr>
            <a:r>
              <a:rPr lang="cs-CZ" b="1" dirty="0"/>
              <a:t>Počet dětí na 1 ženu: </a:t>
            </a:r>
            <a:r>
              <a:rPr lang="cs-CZ" dirty="0"/>
              <a:t>2,25</a:t>
            </a:r>
          </a:p>
          <a:p>
            <a:pPr marL="0" indent="0">
              <a:buNone/>
            </a:pPr>
            <a:r>
              <a:rPr lang="cs-CZ" b="1" dirty="0"/>
              <a:t>Urbanizace: </a:t>
            </a:r>
            <a:r>
              <a:rPr lang="cs-CZ" dirty="0"/>
              <a:t>78 %</a:t>
            </a:r>
          </a:p>
          <a:p>
            <a:pPr marL="0" indent="0">
              <a:buNone/>
            </a:pPr>
            <a:r>
              <a:rPr lang="cs-CZ" b="1" dirty="0"/>
              <a:t>Migrace: </a:t>
            </a:r>
            <a:r>
              <a:rPr lang="cs-CZ" dirty="0"/>
              <a:t>-2,99 migrantů na 1000 obyvatel</a:t>
            </a:r>
          </a:p>
          <a:p>
            <a:pPr marL="0" indent="0">
              <a:buNone/>
            </a:pPr>
            <a:r>
              <a:rPr lang="cs-CZ" b="1" dirty="0"/>
              <a:t>Naděje na dožití při narození: </a:t>
            </a:r>
            <a:r>
              <a:rPr lang="cs-CZ" dirty="0"/>
              <a:t>76,86 let (muži 73, ženy 79,8) </a:t>
            </a:r>
          </a:p>
          <a:p>
            <a:pPr marL="0" indent="0">
              <a:buNone/>
            </a:pPr>
            <a:r>
              <a:rPr lang="cs-CZ" b="1" dirty="0"/>
              <a:t>národnosti: </a:t>
            </a:r>
            <a:r>
              <a:rPr lang="cs-CZ" dirty="0"/>
              <a:t>60 % mestici, 9 % běloši (kreolové), 30 % Indiáni (Aztékové, Mayové, </a:t>
            </a:r>
            <a:r>
              <a:rPr lang="cs-CZ" dirty="0" err="1"/>
              <a:t>Huastékové</a:t>
            </a:r>
            <a:r>
              <a:rPr lang="cs-CZ" dirty="0"/>
              <a:t>, </a:t>
            </a:r>
            <a:r>
              <a:rPr lang="cs-CZ" dirty="0" err="1"/>
              <a:t>Mixtékové</a:t>
            </a:r>
            <a:r>
              <a:rPr lang="cs-CZ" dirty="0"/>
              <a:t>, </a:t>
            </a:r>
            <a:r>
              <a:rPr lang="cs-CZ" dirty="0" err="1"/>
              <a:t>Zapotékové</a:t>
            </a:r>
            <a:r>
              <a:rPr lang="cs-CZ" dirty="0"/>
              <a:t>, …), 1 % ostatní přistěhovalci</a:t>
            </a:r>
          </a:p>
          <a:p>
            <a:pPr marL="0" indent="0">
              <a:buNone/>
            </a:pPr>
            <a:r>
              <a:rPr lang="cs-CZ" b="1" dirty="0"/>
              <a:t>náboženství</a:t>
            </a:r>
            <a:r>
              <a:rPr lang="cs-CZ" dirty="0"/>
              <a:t>: 83 % katolíci, 6 % protestanti, 11 % různé vyznání nebo bez vyznání (hinduisté, židé)</a:t>
            </a:r>
          </a:p>
          <a:p>
            <a:pPr marL="0" indent="0">
              <a:buNone/>
            </a:pPr>
            <a:r>
              <a:rPr lang="cs-CZ" dirty="0"/>
              <a:t>jazyk: 93 % španělština, 7 % indiánské a ostatní jazyky</a:t>
            </a:r>
          </a:p>
          <a:p>
            <a:endParaRPr lang="cs-CZ" dirty="0"/>
          </a:p>
        </p:txBody>
      </p:sp>
      <p:sp>
        <p:nvSpPr>
          <p:cNvPr id="4" name="Nadpis 1">
            <a:hlinkClick r:id="rId3" action="ppaction://hlinksldjump"/>
          </p:cNvPr>
          <p:cNvSpPr txBox="1">
            <a:spLocks/>
          </p:cNvSpPr>
          <p:nvPr/>
        </p:nvSpPr>
        <p:spPr>
          <a:xfrm>
            <a:off x="6660232" y="149151"/>
            <a:ext cx="2232248" cy="646331"/>
          </a:xfrm>
          <a:prstGeom prst="rect">
            <a:avLst/>
          </a:prstGeom>
          <a:gradFill>
            <a:gsLst>
              <a:gs pos="65000">
                <a:schemeClr val="bg1"/>
              </a:gs>
              <a:gs pos="35000">
                <a:schemeClr val="bg1"/>
              </a:gs>
              <a:gs pos="0">
                <a:srgbClr val="FF0000"/>
              </a:gs>
              <a:gs pos="100000">
                <a:srgbClr val="FF0000"/>
              </a:gs>
              <a:gs pos="0">
                <a:srgbClr val="00B050"/>
              </a:gs>
            </a:gsLst>
            <a:lin ang="0" scaled="0"/>
          </a:gradFill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>
            <a:defPPr>
              <a:defRPr lang="cs-CZ"/>
            </a:defPPr>
            <a:lvl1pPr algn="ctr">
              <a:spcBef>
                <a:spcPct val="0"/>
              </a:spcBef>
              <a:buNone/>
              <a:defRPr b="1"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cs-CZ" dirty="0"/>
              <a:t>zpět na výběr charakteristik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8353635" y="3131095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2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350390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85855"/>
            <a:ext cx="6264696" cy="769441"/>
          </a:xfrm>
          <a:gradFill>
            <a:gsLst>
              <a:gs pos="65000">
                <a:schemeClr val="bg1"/>
              </a:gs>
              <a:gs pos="35000">
                <a:schemeClr val="bg1"/>
              </a:gs>
              <a:gs pos="0">
                <a:srgbClr val="FF0000"/>
              </a:gs>
              <a:gs pos="100000">
                <a:srgbClr val="FF0000"/>
              </a:gs>
              <a:gs pos="0">
                <a:srgbClr val="00B050"/>
              </a:gs>
            </a:gsLst>
            <a:lin ang="0" scaled="0"/>
          </a:gradFill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cs-CZ" b="1" dirty="0"/>
              <a:t>Historický vývoj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760640"/>
          </a:xfrm>
          <a:ln w="19050">
            <a:solidFill>
              <a:srgbClr val="00B050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r>
              <a:rPr lang="cs-CZ" dirty="0" smtClean="0"/>
              <a:t>první </a:t>
            </a:r>
            <a:r>
              <a:rPr lang="cs-CZ" dirty="0"/>
              <a:t>lidské osídlení se odhaduje před 40 – 35 tisíci lety</a:t>
            </a:r>
          </a:p>
          <a:p>
            <a:r>
              <a:rPr lang="cs-CZ" dirty="0" smtClean="0"/>
              <a:t>v</a:t>
            </a:r>
            <a:r>
              <a:rPr lang="cs-CZ" dirty="0"/>
              <a:t> předkolumbovské době obývaly toto území vyspělé indiánské kultury a říše např.: </a:t>
            </a:r>
            <a:r>
              <a:rPr lang="cs-CZ" dirty="0" err="1"/>
              <a:t>Zapotéků</a:t>
            </a:r>
            <a:r>
              <a:rPr lang="cs-CZ" dirty="0"/>
              <a:t>, </a:t>
            </a:r>
            <a:r>
              <a:rPr lang="cs-CZ" dirty="0" err="1"/>
              <a:t>Toltéků</a:t>
            </a:r>
            <a:r>
              <a:rPr lang="cs-CZ" dirty="0"/>
              <a:t>, Mayů a Aztéků</a:t>
            </a:r>
          </a:p>
          <a:p>
            <a:r>
              <a:rPr lang="cs-CZ" dirty="0" smtClean="0"/>
              <a:t>španělští </a:t>
            </a:r>
            <a:r>
              <a:rPr lang="cs-CZ" dirty="0"/>
              <a:t>dobyvatelé tyto říše zničily</a:t>
            </a:r>
          </a:p>
          <a:p>
            <a:r>
              <a:rPr lang="cs-CZ" dirty="0" smtClean="0"/>
              <a:t>1535 </a:t>
            </a:r>
            <a:r>
              <a:rPr lang="cs-CZ" dirty="0"/>
              <a:t>– 1810 =&gt; součástí </a:t>
            </a:r>
            <a:r>
              <a:rPr lang="cs-CZ" dirty="0" err="1"/>
              <a:t>místokrálovství</a:t>
            </a:r>
            <a:r>
              <a:rPr lang="cs-CZ" dirty="0"/>
              <a:t> Nové Španělsko</a:t>
            </a:r>
          </a:p>
          <a:p>
            <a:r>
              <a:rPr lang="cs-CZ" dirty="0" smtClean="0"/>
              <a:t>1822 </a:t>
            </a:r>
            <a:r>
              <a:rPr lang="cs-CZ" dirty="0"/>
              <a:t>= vznik Mexického císařství (anektovalo Střední Ameriku), ale jen do 1823</a:t>
            </a:r>
          </a:p>
          <a:p>
            <a:r>
              <a:rPr lang="cs-CZ" dirty="0" smtClean="0"/>
              <a:t>válkami </a:t>
            </a:r>
            <a:r>
              <a:rPr lang="cs-CZ" dirty="0"/>
              <a:t>s USA ztratilo mnoho území na severu země (Texas, Nové Mexiko, Kalifornie, …)</a:t>
            </a:r>
          </a:p>
          <a:p>
            <a:r>
              <a:rPr lang="cs-CZ" dirty="0" smtClean="0"/>
              <a:t>krátce </a:t>
            </a:r>
            <a:r>
              <a:rPr lang="cs-CZ" dirty="0"/>
              <a:t>i součástí Habsburské monarchie (okupace Francie)</a:t>
            </a:r>
          </a:p>
          <a:p>
            <a:r>
              <a:rPr lang="cs-CZ" dirty="0" smtClean="0"/>
              <a:t>následovalo </a:t>
            </a:r>
            <a:r>
              <a:rPr lang="cs-CZ" dirty="0"/>
              <a:t>období nestabilních vlád (diktatur), občanských válek, sociálních problémů (prudký populační růst), etnicko-sociálních problémů (gerila indiánských rolníků na jihu Mexika, smír od 1996)</a:t>
            </a:r>
          </a:p>
          <a:p>
            <a:endParaRPr lang="cs-CZ" dirty="0"/>
          </a:p>
        </p:txBody>
      </p:sp>
      <p:sp>
        <p:nvSpPr>
          <p:cNvPr id="4" name="Nadpis 1">
            <a:hlinkClick r:id="rId2" action="ppaction://hlinksldjump"/>
          </p:cNvPr>
          <p:cNvSpPr txBox="1">
            <a:spLocks/>
          </p:cNvSpPr>
          <p:nvPr/>
        </p:nvSpPr>
        <p:spPr>
          <a:xfrm>
            <a:off x="6660232" y="149151"/>
            <a:ext cx="2232248" cy="646331"/>
          </a:xfrm>
          <a:prstGeom prst="rect">
            <a:avLst/>
          </a:prstGeom>
          <a:gradFill>
            <a:gsLst>
              <a:gs pos="65000">
                <a:schemeClr val="bg1"/>
              </a:gs>
              <a:gs pos="35000">
                <a:schemeClr val="bg1"/>
              </a:gs>
              <a:gs pos="0">
                <a:srgbClr val="FF0000"/>
              </a:gs>
              <a:gs pos="100000">
                <a:srgbClr val="FF0000"/>
              </a:gs>
              <a:gs pos="0">
                <a:srgbClr val="00B050"/>
              </a:gs>
            </a:gsLst>
            <a:lin ang="0" scaled="0"/>
          </a:gradFill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>
            <a:defPPr>
              <a:defRPr lang="cs-CZ"/>
            </a:defPPr>
            <a:lvl1pPr algn="ctr">
              <a:spcBef>
                <a:spcPct val="0"/>
              </a:spcBef>
              <a:buNone/>
              <a:defRPr b="1"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cs-CZ" dirty="0"/>
              <a:t>zpět na výběr charakteristik</a:t>
            </a:r>
          </a:p>
        </p:txBody>
      </p:sp>
    </p:spTree>
    <p:extLst>
      <p:ext uri="{BB962C8B-B14F-4D97-AF65-F5344CB8AC3E}">
        <p14:creationId xmlns:p14="http://schemas.microsoft.com/office/powerpoint/2010/main" val="137204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512" y="113238"/>
            <a:ext cx="6264696" cy="795482"/>
          </a:xfrm>
          <a:gradFill>
            <a:gsLst>
              <a:gs pos="65000">
                <a:schemeClr val="bg1"/>
              </a:gs>
              <a:gs pos="35000">
                <a:schemeClr val="bg1"/>
              </a:gs>
              <a:gs pos="0">
                <a:srgbClr val="FF0000"/>
              </a:gs>
              <a:gs pos="100000">
                <a:srgbClr val="FF0000"/>
              </a:gs>
              <a:gs pos="0">
                <a:srgbClr val="00B050"/>
              </a:gs>
            </a:gsLst>
            <a:lin ang="0" scaled="0"/>
          </a:gradFill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cs-CZ" sz="3600" b="1" dirty="0"/>
              <a:t>Hospodářství a jádrové oblasti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760640"/>
          </a:xfrm>
          <a:ln w="19050">
            <a:solidFill>
              <a:srgbClr val="00B050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r>
              <a:rPr lang="cs-CZ" b="1" dirty="0"/>
              <a:t>nerostné bohatství: ropa</a:t>
            </a:r>
            <a:r>
              <a:rPr lang="cs-CZ" dirty="0"/>
              <a:t>, </a:t>
            </a:r>
            <a:r>
              <a:rPr lang="cs-CZ" b="1" dirty="0" smtClean="0"/>
              <a:t>stříbro </a:t>
            </a:r>
            <a:r>
              <a:rPr lang="cs-CZ" dirty="0" smtClean="0"/>
              <a:t>(18 % světové produkce), </a:t>
            </a:r>
            <a:r>
              <a:rPr lang="cs-CZ" dirty="0"/>
              <a:t>měď, zlato, olovo, zinek, zemní plyn, dřevo</a:t>
            </a:r>
          </a:p>
          <a:p>
            <a:r>
              <a:rPr lang="cs-CZ" dirty="0"/>
              <a:t>zemědělská produkce</a:t>
            </a:r>
            <a:r>
              <a:rPr lang="cs-CZ" b="1" dirty="0"/>
              <a:t>: </a:t>
            </a:r>
            <a:r>
              <a:rPr lang="cs-CZ" b="1" dirty="0" smtClean="0"/>
              <a:t>kukuřice </a:t>
            </a:r>
            <a:r>
              <a:rPr lang="cs-CZ" dirty="0" smtClean="0"/>
              <a:t>(5. místo ve světě), </a:t>
            </a:r>
            <a:r>
              <a:rPr lang="cs-CZ" b="1" dirty="0"/>
              <a:t>pšenice, sója, rýže, fazole, bavlna, káva, </a:t>
            </a:r>
            <a:r>
              <a:rPr lang="cs-CZ" b="1" dirty="0" err="1" smtClean="0"/>
              <a:t>sorgo</a:t>
            </a:r>
            <a:r>
              <a:rPr lang="cs-CZ" b="1" dirty="0" smtClean="0"/>
              <a:t> </a:t>
            </a:r>
            <a:r>
              <a:rPr lang="cs-CZ" dirty="0" smtClean="0"/>
              <a:t>(čirok)</a:t>
            </a:r>
            <a:r>
              <a:rPr lang="cs-CZ" b="1" dirty="0" smtClean="0"/>
              <a:t>, </a:t>
            </a:r>
            <a:r>
              <a:rPr lang="cs-CZ" dirty="0" smtClean="0"/>
              <a:t>ovoce</a:t>
            </a:r>
            <a:r>
              <a:rPr lang="cs-CZ" dirty="0"/>
              <a:t>, rajčata, hovězí maso, </a:t>
            </a:r>
            <a:r>
              <a:rPr lang="cs-CZ" b="1" dirty="0"/>
              <a:t>drůbež</a:t>
            </a:r>
            <a:r>
              <a:rPr lang="cs-CZ" dirty="0"/>
              <a:t>, mléčné výrobky, výrobky ze dřeva</a:t>
            </a:r>
          </a:p>
          <a:p>
            <a:r>
              <a:rPr lang="cs-CZ" b="1" dirty="0"/>
              <a:t>průmysl: </a:t>
            </a:r>
            <a:r>
              <a:rPr lang="cs-CZ" dirty="0"/>
              <a:t>potravinářský + nápoje, tabákový, chemický, hutnický, petrochemický, těžební (barevné kovy), textilní, automobilový, </a:t>
            </a:r>
          </a:p>
          <a:p>
            <a:r>
              <a:rPr lang="cs-CZ" b="1" dirty="0"/>
              <a:t>služby: </a:t>
            </a:r>
            <a:r>
              <a:rPr lang="cs-CZ" dirty="0"/>
              <a:t>hlavně cestovní </a:t>
            </a:r>
            <a:r>
              <a:rPr lang="cs-CZ" dirty="0" smtClean="0"/>
              <a:t>ruch (stavby předkolumbovské doby, </a:t>
            </a:r>
            <a:r>
              <a:rPr lang="cs-CZ" dirty="0" err="1" smtClean="0"/>
              <a:t>koloniállní</a:t>
            </a:r>
            <a:r>
              <a:rPr lang="cs-CZ" dirty="0" smtClean="0"/>
              <a:t> architektura, pláže, příroda, odlišný životní styl)</a:t>
            </a:r>
            <a:endParaRPr lang="cs-CZ" dirty="0"/>
          </a:p>
          <a:p>
            <a:r>
              <a:rPr lang="cs-CZ" b="1" dirty="0"/>
              <a:t>podíl jednotlivých sektorů na tvorbě </a:t>
            </a:r>
            <a:r>
              <a:rPr lang="cs-CZ" b="1" dirty="0" smtClean="0"/>
              <a:t>HDP (2012) a množství </a:t>
            </a:r>
            <a:r>
              <a:rPr lang="cs-CZ" b="1" dirty="0" err="1" smtClean="0"/>
              <a:t>zěměstnaného</a:t>
            </a:r>
            <a:r>
              <a:rPr lang="cs-CZ" b="1" dirty="0" smtClean="0"/>
              <a:t> ekonomicky aktivního obyvatelstva:</a:t>
            </a:r>
            <a:endParaRPr lang="cs-CZ" b="1" dirty="0"/>
          </a:p>
          <a:p>
            <a:pPr lvl="1"/>
            <a:r>
              <a:rPr lang="cs-CZ" dirty="0"/>
              <a:t>primární: </a:t>
            </a:r>
            <a:r>
              <a:rPr lang="cs-CZ" dirty="0" smtClean="0"/>
              <a:t>3,6 %, ale 13 % obyvatel</a:t>
            </a:r>
            <a:endParaRPr lang="cs-CZ" dirty="0"/>
          </a:p>
          <a:p>
            <a:pPr lvl="1"/>
            <a:r>
              <a:rPr lang="cs-CZ" dirty="0"/>
              <a:t>sekundární: </a:t>
            </a:r>
            <a:r>
              <a:rPr lang="cs-CZ" dirty="0" smtClean="0"/>
              <a:t>35,8 % a 25 % obyvatel</a:t>
            </a:r>
            <a:endParaRPr lang="cs-CZ" dirty="0"/>
          </a:p>
          <a:p>
            <a:pPr lvl="1"/>
            <a:r>
              <a:rPr lang="cs-CZ" dirty="0"/>
              <a:t>terciární: </a:t>
            </a:r>
            <a:r>
              <a:rPr lang="cs-CZ" dirty="0" smtClean="0"/>
              <a:t>60,7 %  a 57 % obyvatel</a:t>
            </a:r>
            <a:endParaRPr lang="cs-CZ" dirty="0"/>
          </a:p>
          <a:p>
            <a:r>
              <a:rPr lang="cs-CZ" b="1" dirty="0" smtClean="0"/>
              <a:t>export </a:t>
            </a:r>
            <a:r>
              <a:rPr lang="cs-CZ" b="1" dirty="0"/>
              <a:t>78 % míří do USA</a:t>
            </a:r>
          </a:p>
          <a:p>
            <a:r>
              <a:rPr lang="cs-CZ" dirty="0" smtClean="0"/>
              <a:t>koncentrace </a:t>
            </a:r>
            <a:r>
              <a:rPr lang="cs-CZ" dirty="0"/>
              <a:t>hospodářství i obyvatel v okolí velkých měst a na jejich spojnicích (dobrá dopravní dostupnost)</a:t>
            </a:r>
          </a:p>
          <a:p>
            <a:r>
              <a:rPr lang="cs-CZ" b="1" dirty="0"/>
              <a:t>MEXICO CITY </a:t>
            </a:r>
            <a:r>
              <a:rPr lang="cs-CZ" dirty="0"/>
              <a:t>19,319 mil. obyvatel; </a:t>
            </a:r>
            <a:r>
              <a:rPr lang="cs-CZ" b="1" dirty="0"/>
              <a:t>Guadalajara</a:t>
            </a:r>
            <a:r>
              <a:rPr lang="cs-CZ" dirty="0"/>
              <a:t> 4,338 mil. obyvatel; </a:t>
            </a:r>
            <a:r>
              <a:rPr lang="cs-CZ" b="1" dirty="0" err="1"/>
              <a:t>Monterrey</a:t>
            </a:r>
            <a:r>
              <a:rPr lang="cs-CZ" dirty="0"/>
              <a:t> 3,838 mil. obyvatel; </a:t>
            </a:r>
            <a:r>
              <a:rPr lang="cs-CZ" b="1" dirty="0"/>
              <a:t>Puebla</a:t>
            </a:r>
            <a:r>
              <a:rPr lang="cs-CZ" dirty="0"/>
              <a:t> 2,278 mil. obyvatel; </a:t>
            </a:r>
            <a:r>
              <a:rPr lang="cs-CZ" b="1" dirty="0"/>
              <a:t>Tijuana</a:t>
            </a:r>
            <a:r>
              <a:rPr lang="cs-CZ" dirty="0"/>
              <a:t> 1,629 mil. obyvatel (2009)</a:t>
            </a:r>
          </a:p>
          <a:p>
            <a:endParaRPr lang="cs-CZ" dirty="0"/>
          </a:p>
        </p:txBody>
      </p:sp>
      <p:sp>
        <p:nvSpPr>
          <p:cNvPr id="4" name="Nadpis 1">
            <a:hlinkClick r:id="rId2" action="ppaction://hlinksldjump"/>
          </p:cNvPr>
          <p:cNvSpPr txBox="1">
            <a:spLocks/>
          </p:cNvSpPr>
          <p:nvPr/>
        </p:nvSpPr>
        <p:spPr>
          <a:xfrm>
            <a:off x="6660232" y="149151"/>
            <a:ext cx="2232248" cy="646331"/>
          </a:xfrm>
          <a:prstGeom prst="rect">
            <a:avLst/>
          </a:prstGeom>
          <a:gradFill>
            <a:gsLst>
              <a:gs pos="65000">
                <a:schemeClr val="bg1"/>
              </a:gs>
              <a:gs pos="35000">
                <a:schemeClr val="bg1"/>
              </a:gs>
              <a:gs pos="0">
                <a:srgbClr val="FF0000"/>
              </a:gs>
              <a:gs pos="100000">
                <a:srgbClr val="FF0000"/>
              </a:gs>
              <a:gs pos="0">
                <a:srgbClr val="00B050"/>
              </a:gs>
            </a:gsLst>
            <a:lin ang="0" scaled="0"/>
          </a:gradFill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>
            <a:defPPr>
              <a:defRPr lang="cs-CZ"/>
            </a:defPPr>
            <a:lvl1pPr algn="ctr">
              <a:spcBef>
                <a:spcPct val="0"/>
              </a:spcBef>
              <a:buNone/>
              <a:defRPr b="1"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cs-CZ" dirty="0"/>
              <a:t>zpět na výběr charakteristik</a:t>
            </a:r>
          </a:p>
        </p:txBody>
      </p:sp>
      <p:pic>
        <p:nvPicPr>
          <p:cNvPr id="5" name="Obrázek 4"/>
          <p:cNvPicPr/>
          <p:nvPr/>
        </p:nvPicPr>
        <p:blipFill>
          <a:blip r:embed="rId3"/>
          <a:stretch>
            <a:fillRect/>
          </a:stretch>
        </p:blipFill>
        <p:spPr>
          <a:xfrm>
            <a:off x="7020272" y="3789040"/>
            <a:ext cx="1864415" cy="1152128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6635230" y="4633391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</a:t>
            </a:r>
            <a:r>
              <a:rPr lang="cs-CZ" sz="1400" dirty="0" smtClean="0"/>
              <a:t>5</a:t>
            </a:r>
            <a:r>
              <a:rPr lang="en-US" sz="1400" dirty="0" smtClean="0"/>
              <a:t>]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180704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734</Words>
  <Application>Microsoft Office PowerPoint</Application>
  <PresentationFormat>Předvádění na obrazovce (4:3)</PresentationFormat>
  <Paragraphs>131</Paragraphs>
  <Slides>11</Slides>
  <Notes>0</Notes>
  <HiddenSlides>6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Prezentace aplikace PowerPoint</vt:lpstr>
      <vt:lpstr>Prezentace aplikace PowerPoint</vt:lpstr>
      <vt:lpstr>ANOTACE</vt:lpstr>
      <vt:lpstr>MEXIKO</vt:lpstr>
      <vt:lpstr>Základní informace</vt:lpstr>
      <vt:lpstr>Přírodní poměry</vt:lpstr>
      <vt:lpstr>Obyvatelstvo</vt:lpstr>
      <vt:lpstr>Historický vývoj</vt:lpstr>
      <vt:lpstr>Hospodářství a jádrové oblasti</vt:lpstr>
      <vt:lpstr>Problémy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Jana Nováková</dc:creator>
  <cp:lastModifiedBy>Konetzná Magda</cp:lastModifiedBy>
  <cp:revision>21</cp:revision>
  <dcterms:created xsi:type="dcterms:W3CDTF">2014-01-26T20:34:22Z</dcterms:created>
  <dcterms:modified xsi:type="dcterms:W3CDTF">2014-02-05T08:35:09Z</dcterms:modified>
</cp:coreProperties>
</file>