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2" r:id="rId14"/>
    <p:sldId id="271" r:id="rId15"/>
    <p:sldId id="260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Styl s motivem 2 – zvýraznění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slide" Target="../slides/slide13.xml"/><Relationship Id="rId1" Type="http://schemas.openxmlformats.org/officeDocument/2006/relationships/slide" Target="../slides/slide5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14E670-A748-4641-8710-A4C9ABE2744D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E15CF46E-6C28-4F0C-BE02-5DE52AF72DDF}">
      <dgm:prSet phldrT="[Text]"/>
      <dgm:spPr/>
      <dgm:t>
        <a:bodyPr/>
        <a:lstStyle/>
        <a:p>
          <a:r>
            <a:rPr lang="cs-CZ" dirty="0" smtClean="0"/>
            <a:t>Obyvatelstvo Latinské Ameriky I.    TÉMATA</a:t>
          </a:r>
          <a:endParaRPr lang="cs-CZ" dirty="0"/>
        </a:p>
      </dgm:t>
    </dgm:pt>
    <dgm:pt modelId="{DE75FA9D-5273-4677-8C9B-91D298D48DE8}" type="parTrans" cxnId="{6C6332B8-DDCA-4E51-BC6F-86D6F651D231}">
      <dgm:prSet/>
      <dgm:spPr/>
      <dgm:t>
        <a:bodyPr/>
        <a:lstStyle/>
        <a:p>
          <a:endParaRPr lang="cs-CZ"/>
        </a:p>
      </dgm:t>
    </dgm:pt>
    <dgm:pt modelId="{B3572B57-5F41-4F06-B749-5BA3E03387E6}" type="sibTrans" cxnId="{6C6332B8-DDCA-4E51-BC6F-86D6F651D231}">
      <dgm:prSet/>
      <dgm:spPr/>
      <dgm:t>
        <a:bodyPr/>
        <a:lstStyle/>
        <a:p>
          <a:endParaRPr lang="cs-CZ"/>
        </a:p>
      </dgm:t>
    </dgm:pt>
    <dgm:pt modelId="{EB3160F6-1420-472D-B443-FF741DEB9195}">
      <dgm:prSet phldrT="[Text]"/>
      <dgm:spPr/>
      <dgm:t>
        <a:bodyPr/>
        <a:lstStyle/>
        <a:p>
          <a:r>
            <a:rPr lang="cs-CZ" dirty="0" smtClean="0"/>
            <a:t>rasy a národnosti</a:t>
          </a:r>
          <a:endParaRPr lang="cs-CZ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793533FC-8A83-43CD-9764-DCEB5F7CBE0F}" type="parTrans" cxnId="{EBE83546-2C1C-4A3D-896E-F773ACD57A7F}">
      <dgm:prSet/>
      <dgm:spPr/>
      <dgm:t>
        <a:bodyPr/>
        <a:lstStyle/>
        <a:p>
          <a:endParaRPr lang="cs-CZ"/>
        </a:p>
      </dgm:t>
    </dgm:pt>
    <dgm:pt modelId="{7D69D74B-C58D-49EC-8133-E8C00F9A0559}" type="sibTrans" cxnId="{EBE83546-2C1C-4A3D-896E-F773ACD57A7F}">
      <dgm:prSet/>
      <dgm:spPr/>
      <dgm:t>
        <a:bodyPr/>
        <a:lstStyle/>
        <a:p>
          <a:endParaRPr lang="cs-CZ"/>
        </a:p>
      </dgm:t>
    </dgm:pt>
    <dgm:pt modelId="{C2706615-F342-4113-81B6-469D77A27C1F}">
      <dgm:prSet phldrT="[Text]"/>
      <dgm:spPr/>
      <dgm:t>
        <a:bodyPr/>
        <a:lstStyle/>
        <a:p>
          <a:r>
            <a:rPr lang="cs-CZ" dirty="0" smtClean="0"/>
            <a:t>náboženství</a:t>
          </a:r>
          <a:endParaRPr lang="cs-CZ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ADCF2AF9-9FCD-4F69-9E5B-88AB3CD332DE}" type="parTrans" cxnId="{BB97178A-E7CD-4C60-A1FD-D271DC8E3BF1}">
      <dgm:prSet/>
      <dgm:spPr/>
      <dgm:t>
        <a:bodyPr/>
        <a:lstStyle/>
        <a:p>
          <a:endParaRPr lang="cs-CZ"/>
        </a:p>
      </dgm:t>
    </dgm:pt>
    <dgm:pt modelId="{D4BCC66A-0B19-4462-9175-A79BB38889B6}" type="sibTrans" cxnId="{BB97178A-E7CD-4C60-A1FD-D271DC8E3BF1}">
      <dgm:prSet/>
      <dgm:spPr/>
      <dgm:t>
        <a:bodyPr/>
        <a:lstStyle/>
        <a:p>
          <a:endParaRPr lang="cs-CZ"/>
        </a:p>
      </dgm:t>
    </dgm:pt>
    <dgm:pt modelId="{CB37FEB0-3CA4-45E1-805B-ADA41221C4C1}">
      <dgm:prSet phldrT="[Text]"/>
      <dgm:spPr/>
      <dgm:t>
        <a:bodyPr/>
        <a:lstStyle/>
        <a:p>
          <a:r>
            <a:rPr lang="cs-CZ" dirty="0" smtClean="0"/>
            <a:t>jazyky</a:t>
          </a:r>
          <a:endParaRPr lang="cs-CZ" dirty="0"/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84E56C69-C7ED-4DF9-A7F0-240B278D8224}" type="parTrans" cxnId="{8233796A-D3A1-4FDA-8049-43D24C159CAE}">
      <dgm:prSet/>
      <dgm:spPr/>
      <dgm:t>
        <a:bodyPr/>
        <a:lstStyle/>
        <a:p>
          <a:endParaRPr lang="cs-CZ"/>
        </a:p>
      </dgm:t>
    </dgm:pt>
    <dgm:pt modelId="{9B7614EE-36DB-4952-9B55-69ACC1580743}" type="sibTrans" cxnId="{8233796A-D3A1-4FDA-8049-43D24C159CAE}">
      <dgm:prSet/>
      <dgm:spPr/>
      <dgm:t>
        <a:bodyPr/>
        <a:lstStyle/>
        <a:p>
          <a:endParaRPr lang="cs-CZ"/>
        </a:p>
      </dgm:t>
    </dgm:pt>
    <dgm:pt modelId="{069C8888-F3C3-44D6-A563-4C601F560834}" type="pres">
      <dgm:prSet presAssocID="{8A14E670-A748-4641-8710-A4C9ABE2744D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6B4C0C7F-CE42-4C2B-9BDB-C43CD8124FBD}" type="pres">
      <dgm:prSet presAssocID="{E15CF46E-6C28-4F0C-BE02-5DE52AF72DDF}" presName="root" presStyleCnt="0">
        <dgm:presLayoutVars>
          <dgm:chMax/>
          <dgm:chPref val="4"/>
        </dgm:presLayoutVars>
      </dgm:prSet>
      <dgm:spPr/>
    </dgm:pt>
    <dgm:pt modelId="{DBBA89ED-F9E8-4EF3-AECE-61CBCD076A74}" type="pres">
      <dgm:prSet presAssocID="{E15CF46E-6C28-4F0C-BE02-5DE52AF72DDF}" presName="rootComposite" presStyleCnt="0">
        <dgm:presLayoutVars/>
      </dgm:prSet>
      <dgm:spPr/>
    </dgm:pt>
    <dgm:pt modelId="{A98BD147-8B51-4BEE-8A39-771E893EDF2A}" type="pres">
      <dgm:prSet presAssocID="{E15CF46E-6C28-4F0C-BE02-5DE52AF72DDF}" presName="rootText" presStyleLbl="node0" presStyleIdx="0" presStyleCnt="1" custScaleX="135298" custScaleY="105247">
        <dgm:presLayoutVars>
          <dgm:chMax/>
          <dgm:chPref val="4"/>
        </dgm:presLayoutVars>
      </dgm:prSet>
      <dgm:spPr/>
      <dgm:t>
        <a:bodyPr/>
        <a:lstStyle/>
        <a:p>
          <a:endParaRPr lang="cs-CZ"/>
        </a:p>
      </dgm:t>
    </dgm:pt>
    <dgm:pt modelId="{F3E05DD9-3CAE-4A91-8959-4032E41ADC36}" type="pres">
      <dgm:prSet presAssocID="{E15CF46E-6C28-4F0C-BE02-5DE52AF72DDF}" presName="childShape" presStyleCnt="0">
        <dgm:presLayoutVars>
          <dgm:chMax val="0"/>
          <dgm:chPref val="0"/>
        </dgm:presLayoutVars>
      </dgm:prSet>
      <dgm:spPr/>
    </dgm:pt>
    <dgm:pt modelId="{2D852DCF-B9B5-4F05-AB2C-6CA399425BED}" type="pres">
      <dgm:prSet presAssocID="{EB3160F6-1420-472D-B443-FF741DEB9195}" presName="childComposite" presStyleCnt="0">
        <dgm:presLayoutVars>
          <dgm:chMax val="0"/>
          <dgm:chPref val="0"/>
        </dgm:presLayoutVars>
      </dgm:prSet>
      <dgm:spPr/>
    </dgm:pt>
    <dgm:pt modelId="{9B6EEEB0-6180-4836-9FF9-1031DAA05616}" type="pres">
      <dgm:prSet presAssocID="{EB3160F6-1420-472D-B443-FF741DEB9195}" presName="Image" presStyleLbl="node1" presStyleIdx="0" presStyleCnt="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endParaRPr lang="cs-CZ"/>
        </a:p>
      </dgm:t>
    </dgm:pt>
    <dgm:pt modelId="{A1EB4234-E0E9-4278-9EA8-8277615079BE}" type="pres">
      <dgm:prSet presAssocID="{EB3160F6-1420-472D-B443-FF741DEB9195}" presName="childText" presStyleLbl="l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FAC2471-9D8F-4ADA-B4FF-4381D1377D0A}" type="pres">
      <dgm:prSet presAssocID="{CB37FEB0-3CA4-45E1-805B-ADA41221C4C1}" presName="childComposite" presStyleCnt="0">
        <dgm:presLayoutVars>
          <dgm:chMax val="0"/>
          <dgm:chPref val="0"/>
        </dgm:presLayoutVars>
      </dgm:prSet>
      <dgm:spPr/>
    </dgm:pt>
    <dgm:pt modelId="{C4D7129B-4F0E-4B90-B51A-14CC6DB87B7A}" type="pres">
      <dgm:prSet presAssocID="{CB37FEB0-3CA4-45E1-805B-ADA41221C4C1}" presName="Image" presStyleLbl="node1" presStyleIdx="1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endParaRPr lang="cs-CZ"/>
        </a:p>
      </dgm:t>
    </dgm:pt>
    <dgm:pt modelId="{746CF1CC-2762-458D-AED3-003DB5757AD2}" type="pres">
      <dgm:prSet presAssocID="{CB37FEB0-3CA4-45E1-805B-ADA41221C4C1}" presName="childText" presStyleLbl="l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2109669-20BC-4CC1-B96A-00F04465C962}" type="pres">
      <dgm:prSet presAssocID="{C2706615-F342-4113-81B6-469D77A27C1F}" presName="childComposite" presStyleCnt="0">
        <dgm:presLayoutVars>
          <dgm:chMax val="0"/>
          <dgm:chPref val="0"/>
        </dgm:presLayoutVars>
      </dgm:prSet>
      <dgm:spPr/>
    </dgm:pt>
    <dgm:pt modelId="{674A0121-D7E3-4050-8D87-08EDF145B2B7}" type="pres">
      <dgm:prSet presAssocID="{C2706615-F342-4113-81B6-469D77A27C1F}" presName="Image" presStyleLbl="node1" presStyleIdx="2" presStyleCnt="3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solidFill>
            <a:schemeClr val="tx2">
              <a:lumMod val="60000"/>
              <a:lumOff val="40000"/>
            </a:schemeClr>
          </a:solidFill>
        </a:ln>
      </dgm:spPr>
      <dgm:t>
        <a:bodyPr/>
        <a:lstStyle/>
        <a:p>
          <a:endParaRPr lang="cs-CZ"/>
        </a:p>
      </dgm:t>
    </dgm:pt>
    <dgm:pt modelId="{43FCAEDF-79C1-42B2-BC45-71DED672B19B}" type="pres">
      <dgm:prSet presAssocID="{C2706615-F342-4113-81B6-469D77A27C1F}" presName="childText" presStyleLbl="l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3839A91-9535-474D-972D-C2BB4229184D}" type="presOf" srcId="{8A14E670-A748-4641-8710-A4C9ABE2744D}" destId="{069C8888-F3C3-44D6-A563-4C601F560834}" srcOrd="0" destOrd="0" presId="urn:microsoft.com/office/officeart/2008/layout/PictureAccentList"/>
    <dgm:cxn modelId="{42C63973-4097-4EB1-B723-332CC984C309}" type="presOf" srcId="{E15CF46E-6C28-4F0C-BE02-5DE52AF72DDF}" destId="{A98BD147-8B51-4BEE-8A39-771E893EDF2A}" srcOrd="0" destOrd="0" presId="urn:microsoft.com/office/officeart/2008/layout/PictureAccentList"/>
    <dgm:cxn modelId="{8233796A-D3A1-4FDA-8049-43D24C159CAE}" srcId="{E15CF46E-6C28-4F0C-BE02-5DE52AF72DDF}" destId="{CB37FEB0-3CA4-45E1-805B-ADA41221C4C1}" srcOrd="1" destOrd="0" parTransId="{84E56C69-C7ED-4DF9-A7F0-240B278D8224}" sibTransId="{9B7614EE-36DB-4952-9B55-69ACC1580743}"/>
    <dgm:cxn modelId="{BB97178A-E7CD-4C60-A1FD-D271DC8E3BF1}" srcId="{E15CF46E-6C28-4F0C-BE02-5DE52AF72DDF}" destId="{C2706615-F342-4113-81B6-469D77A27C1F}" srcOrd="2" destOrd="0" parTransId="{ADCF2AF9-9FCD-4F69-9E5B-88AB3CD332DE}" sibTransId="{D4BCC66A-0B19-4462-9175-A79BB38889B6}"/>
    <dgm:cxn modelId="{114E6B3D-38D3-4598-98E5-17159F42F3C3}" type="presOf" srcId="{C2706615-F342-4113-81B6-469D77A27C1F}" destId="{43FCAEDF-79C1-42B2-BC45-71DED672B19B}" srcOrd="0" destOrd="0" presId="urn:microsoft.com/office/officeart/2008/layout/PictureAccentList"/>
    <dgm:cxn modelId="{EBE83546-2C1C-4A3D-896E-F773ACD57A7F}" srcId="{E15CF46E-6C28-4F0C-BE02-5DE52AF72DDF}" destId="{EB3160F6-1420-472D-B443-FF741DEB9195}" srcOrd="0" destOrd="0" parTransId="{793533FC-8A83-43CD-9764-DCEB5F7CBE0F}" sibTransId="{7D69D74B-C58D-49EC-8133-E8C00F9A0559}"/>
    <dgm:cxn modelId="{6C6332B8-DDCA-4E51-BC6F-86D6F651D231}" srcId="{8A14E670-A748-4641-8710-A4C9ABE2744D}" destId="{E15CF46E-6C28-4F0C-BE02-5DE52AF72DDF}" srcOrd="0" destOrd="0" parTransId="{DE75FA9D-5273-4677-8C9B-91D298D48DE8}" sibTransId="{B3572B57-5F41-4F06-B749-5BA3E03387E6}"/>
    <dgm:cxn modelId="{41C8498E-663D-495E-9BC9-14CEE1F5827F}" type="presOf" srcId="{CB37FEB0-3CA4-45E1-805B-ADA41221C4C1}" destId="{746CF1CC-2762-458D-AED3-003DB5757AD2}" srcOrd="0" destOrd="0" presId="urn:microsoft.com/office/officeart/2008/layout/PictureAccentList"/>
    <dgm:cxn modelId="{499906E0-6919-4443-8199-A60644B77A47}" type="presOf" srcId="{EB3160F6-1420-472D-B443-FF741DEB9195}" destId="{A1EB4234-E0E9-4278-9EA8-8277615079BE}" srcOrd="0" destOrd="0" presId="urn:microsoft.com/office/officeart/2008/layout/PictureAccentList"/>
    <dgm:cxn modelId="{30D102A7-C127-44C9-834F-AE28D27B9C16}" type="presParOf" srcId="{069C8888-F3C3-44D6-A563-4C601F560834}" destId="{6B4C0C7F-CE42-4C2B-9BDB-C43CD8124FBD}" srcOrd="0" destOrd="0" presId="urn:microsoft.com/office/officeart/2008/layout/PictureAccentList"/>
    <dgm:cxn modelId="{624A05BE-F44B-4711-B95F-52D8580CEDA7}" type="presParOf" srcId="{6B4C0C7F-CE42-4C2B-9BDB-C43CD8124FBD}" destId="{DBBA89ED-F9E8-4EF3-AECE-61CBCD076A74}" srcOrd="0" destOrd="0" presId="urn:microsoft.com/office/officeart/2008/layout/PictureAccentList"/>
    <dgm:cxn modelId="{7D5F27DD-E0CC-4500-9AD6-37FE115D8B09}" type="presParOf" srcId="{DBBA89ED-F9E8-4EF3-AECE-61CBCD076A74}" destId="{A98BD147-8B51-4BEE-8A39-771E893EDF2A}" srcOrd="0" destOrd="0" presId="urn:microsoft.com/office/officeart/2008/layout/PictureAccentList"/>
    <dgm:cxn modelId="{CB49A34B-CCB1-420F-9129-A4CA353B81BC}" type="presParOf" srcId="{6B4C0C7F-CE42-4C2B-9BDB-C43CD8124FBD}" destId="{F3E05DD9-3CAE-4A91-8959-4032E41ADC36}" srcOrd="1" destOrd="0" presId="urn:microsoft.com/office/officeart/2008/layout/PictureAccentList"/>
    <dgm:cxn modelId="{B2E577DD-88EA-4B3F-BDD3-E57CEDDC3623}" type="presParOf" srcId="{F3E05DD9-3CAE-4A91-8959-4032E41ADC36}" destId="{2D852DCF-B9B5-4F05-AB2C-6CA399425BED}" srcOrd="0" destOrd="0" presId="urn:microsoft.com/office/officeart/2008/layout/PictureAccentList"/>
    <dgm:cxn modelId="{8D87B939-F773-4B0E-8FA6-1328857F38D8}" type="presParOf" srcId="{2D852DCF-B9B5-4F05-AB2C-6CA399425BED}" destId="{9B6EEEB0-6180-4836-9FF9-1031DAA05616}" srcOrd="0" destOrd="0" presId="urn:microsoft.com/office/officeart/2008/layout/PictureAccentList"/>
    <dgm:cxn modelId="{649C9EAB-EE41-49B0-8175-2744603EE4A2}" type="presParOf" srcId="{2D852DCF-B9B5-4F05-AB2C-6CA399425BED}" destId="{A1EB4234-E0E9-4278-9EA8-8277615079BE}" srcOrd="1" destOrd="0" presId="urn:microsoft.com/office/officeart/2008/layout/PictureAccentList"/>
    <dgm:cxn modelId="{A77DF84E-ED5F-4A10-8D05-7B49DDC80861}" type="presParOf" srcId="{F3E05DD9-3CAE-4A91-8959-4032E41ADC36}" destId="{CFAC2471-9D8F-4ADA-B4FF-4381D1377D0A}" srcOrd="1" destOrd="0" presId="urn:microsoft.com/office/officeart/2008/layout/PictureAccentList"/>
    <dgm:cxn modelId="{3E20193B-78AA-4252-A7E4-13CF705375E5}" type="presParOf" srcId="{CFAC2471-9D8F-4ADA-B4FF-4381D1377D0A}" destId="{C4D7129B-4F0E-4B90-B51A-14CC6DB87B7A}" srcOrd="0" destOrd="0" presId="urn:microsoft.com/office/officeart/2008/layout/PictureAccentList"/>
    <dgm:cxn modelId="{3A44A1E7-C329-439E-9DF9-5251A6BD704E}" type="presParOf" srcId="{CFAC2471-9D8F-4ADA-B4FF-4381D1377D0A}" destId="{746CF1CC-2762-458D-AED3-003DB5757AD2}" srcOrd="1" destOrd="0" presId="urn:microsoft.com/office/officeart/2008/layout/PictureAccentList"/>
    <dgm:cxn modelId="{F695DA72-1856-4DEA-B4AE-28F1031569CB}" type="presParOf" srcId="{F3E05DD9-3CAE-4A91-8959-4032E41ADC36}" destId="{B2109669-20BC-4CC1-B96A-00F04465C962}" srcOrd="2" destOrd="0" presId="urn:microsoft.com/office/officeart/2008/layout/PictureAccentList"/>
    <dgm:cxn modelId="{387969C0-712A-4E2C-AAF2-CF91C2973B97}" type="presParOf" srcId="{B2109669-20BC-4CC1-B96A-00F04465C962}" destId="{674A0121-D7E3-4050-8D87-08EDF145B2B7}" srcOrd="0" destOrd="0" presId="urn:microsoft.com/office/officeart/2008/layout/PictureAccentList"/>
    <dgm:cxn modelId="{6D18A904-2BC5-47D0-841C-97FD833AB2FF}" type="presParOf" srcId="{B2109669-20BC-4CC1-B96A-00F04465C962}" destId="{43FCAEDF-79C1-42B2-BC45-71DED672B19B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8BD147-8B51-4BEE-8A39-771E893EDF2A}">
      <dsp:nvSpPr>
        <dsp:cNvPr id="0" name=""/>
        <dsp:cNvSpPr/>
      </dsp:nvSpPr>
      <dsp:spPr>
        <a:xfrm>
          <a:off x="5107" y="597166"/>
          <a:ext cx="9108692" cy="13294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105" tIns="52070" rIns="78105" bIns="5207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100" kern="1200" dirty="0" smtClean="0"/>
            <a:t>Obyvatelstvo Latinské Ameriky I.    TÉMATA</a:t>
          </a:r>
          <a:endParaRPr lang="cs-CZ" sz="4100" kern="1200" dirty="0"/>
        </a:p>
      </dsp:txBody>
      <dsp:txXfrm>
        <a:off x="44045" y="636104"/>
        <a:ext cx="9030816" cy="1251550"/>
      </dsp:txXfrm>
    </dsp:sp>
    <dsp:sp modelId="{9B6EEEB0-6180-4836-9FF9-1031DAA05616}">
      <dsp:nvSpPr>
        <dsp:cNvPr id="0" name=""/>
        <dsp:cNvSpPr/>
      </dsp:nvSpPr>
      <dsp:spPr>
        <a:xfrm>
          <a:off x="1193294" y="2153959"/>
          <a:ext cx="1263149" cy="1263149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EB4234-E0E9-4278-9EA8-8277615079BE}">
      <dsp:nvSpPr>
        <dsp:cNvPr id="0" name=""/>
        <dsp:cNvSpPr/>
      </dsp:nvSpPr>
      <dsp:spPr>
        <a:xfrm>
          <a:off x="2532232" y="2153959"/>
          <a:ext cx="5393380" cy="126314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dirty="0" smtClean="0"/>
            <a:t>rasy a národnosti</a:t>
          </a:r>
          <a:endParaRPr lang="cs-CZ" sz="4000" kern="1200" dirty="0"/>
        </a:p>
      </dsp:txBody>
      <dsp:txXfrm>
        <a:off x="2593905" y="2215632"/>
        <a:ext cx="5270034" cy="1139803"/>
      </dsp:txXfrm>
    </dsp:sp>
    <dsp:sp modelId="{C4D7129B-4F0E-4B90-B51A-14CC6DB87B7A}">
      <dsp:nvSpPr>
        <dsp:cNvPr id="0" name=""/>
        <dsp:cNvSpPr/>
      </dsp:nvSpPr>
      <dsp:spPr>
        <a:xfrm>
          <a:off x="1193294" y="3568687"/>
          <a:ext cx="1263149" cy="1263149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6CF1CC-2762-458D-AED3-003DB5757AD2}">
      <dsp:nvSpPr>
        <dsp:cNvPr id="0" name=""/>
        <dsp:cNvSpPr/>
      </dsp:nvSpPr>
      <dsp:spPr>
        <a:xfrm>
          <a:off x="2532232" y="3568687"/>
          <a:ext cx="5393380" cy="126314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dirty="0" smtClean="0"/>
            <a:t>jazyky</a:t>
          </a:r>
          <a:endParaRPr lang="cs-CZ" sz="4000" kern="1200" dirty="0"/>
        </a:p>
      </dsp:txBody>
      <dsp:txXfrm>
        <a:off x="2593905" y="3630360"/>
        <a:ext cx="5270034" cy="1139803"/>
      </dsp:txXfrm>
    </dsp:sp>
    <dsp:sp modelId="{674A0121-D7E3-4050-8D87-08EDF145B2B7}">
      <dsp:nvSpPr>
        <dsp:cNvPr id="0" name=""/>
        <dsp:cNvSpPr/>
      </dsp:nvSpPr>
      <dsp:spPr>
        <a:xfrm>
          <a:off x="1193294" y="4983414"/>
          <a:ext cx="1263149" cy="1263149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tx2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FCAEDF-79C1-42B2-BC45-71DED672B19B}">
      <dsp:nvSpPr>
        <dsp:cNvPr id="0" name=""/>
        <dsp:cNvSpPr/>
      </dsp:nvSpPr>
      <dsp:spPr>
        <a:xfrm>
          <a:off x="2532232" y="4983414"/>
          <a:ext cx="5393380" cy="126314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dirty="0" smtClean="0"/>
            <a:t>náboženství</a:t>
          </a:r>
          <a:endParaRPr lang="cs-CZ" sz="4000" kern="1200" dirty="0"/>
        </a:p>
      </dsp:txBody>
      <dsp:txXfrm>
        <a:off x="2593905" y="5045087"/>
        <a:ext cx="5270034" cy="1139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Indios_guana.jpg?uselang=cs" TargetMode="External"/><Relationship Id="rId7" Type="http://schemas.openxmlformats.org/officeDocument/2006/relationships/hyperlink" Target="https://www.cia.gov/library/publications/the-world-factbook/fields/2098.html#xx" TargetMode="External"/><Relationship Id="rId2" Type="http://schemas.openxmlformats.org/officeDocument/2006/relationships/hyperlink" Target="https://www.cia.gov/library/publications/the-world-factbook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Soubor:Jazyky_Ameriky.PNG" TargetMode="External"/><Relationship Id="rId5" Type="http://schemas.openxmlformats.org/officeDocument/2006/relationships/hyperlink" Target="http://cs.wikipedia.org/wiki/Soubor:Map-Most_Widely_Spoken_Native_Languages_in_Latin_America.png" TargetMode="External"/><Relationship Id="rId4" Type="http://schemas.openxmlformats.org/officeDocument/2006/relationships/hyperlink" Target="http://commons.wikimedia.org/wiki/File:P6250057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slide" Target="slide4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856984" cy="216267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sz="4800" dirty="0" smtClean="0"/>
              <a:t>Obyvatelstvo Latinské Ameriky I.</a:t>
            </a: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409528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marL="514350" indent="-514350"/>
            <a:r>
              <a:rPr lang="cs-CZ" dirty="0" smtClean="0"/>
              <a:t>5. Jaké je současné rozmístění obyvatel  </a:t>
            </a:r>
            <a:r>
              <a:rPr lang="cs-CZ" dirty="0"/>
              <a:t>LA?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cs-CZ" dirty="0" smtClean="0"/>
              <a:t>velmi nerovnoměrné</a:t>
            </a:r>
          </a:p>
          <a:p>
            <a:pPr lvl="1"/>
            <a:r>
              <a:rPr lang="cs-CZ" dirty="0" smtClean="0"/>
              <a:t>dle přírodních podmínek</a:t>
            </a:r>
          </a:p>
          <a:p>
            <a:pPr lvl="2"/>
            <a:r>
              <a:rPr lang="cs-CZ" dirty="0" smtClean="0"/>
              <a:t>mírný klimatický pás – vysoká hustota zalidnění na pobřeží (Atlantského oceánu)</a:t>
            </a:r>
          </a:p>
          <a:p>
            <a:pPr lvl="2"/>
            <a:r>
              <a:rPr lang="cs-CZ" dirty="0" smtClean="0"/>
              <a:t>tropy a subtropy – vysoká hustota zalidnění na náhorních plošinách</a:t>
            </a:r>
          </a:p>
          <a:p>
            <a:pPr lvl="2"/>
            <a:r>
              <a:rPr lang="cs-CZ" dirty="0" smtClean="0"/>
              <a:t>téměř neosídleny jsou pouštní a polopouštní oblasti, tropické deštné lesy a oblast Patagonie</a:t>
            </a:r>
          </a:p>
          <a:p>
            <a:pPr lvl="1"/>
            <a:r>
              <a:rPr lang="cs-CZ" dirty="0" smtClean="0"/>
              <a:t>výsledek kolonizace</a:t>
            </a:r>
          </a:p>
          <a:p>
            <a:pPr lvl="2"/>
            <a:r>
              <a:rPr lang="cs-CZ" dirty="0" smtClean="0"/>
              <a:t>oblasti, kde vznikly první kolonie jsou doposud hustě osídleny</a:t>
            </a:r>
          </a:p>
          <a:p>
            <a:r>
              <a:rPr lang="cs-CZ" dirty="0" smtClean="0"/>
              <a:t>největší aglomerace</a:t>
            </a:r>
          </a:p>
          <a:p>
            <a:pPr lvl="1"/>
            <a:r>
              <a:rPr lang="es-ES" dirty="0" smtClean="0"/>
              <a:t>Ciudad </a:t>
            </a:r>
            <a:r>
              <a:rPr lang="es-ES" dirty="0"/>
              <a:t>de </a:t>
            </a:r>
            <a:r>
              <a:rPr lang="es-ES" dirty="0" smtClean="0"/>
              <a:t>México</a:t>
            </a:r>
            <a:r>
              <a:rPr lang="cs-CZ" dirty="0" smtClean="0"/>
              <a:t>, Rio de </a:t>
            </a:r>
            <a:r>
              <a:rPr lang="cs-CZ" dirty="0" err="1" smtClean="0"/>
              <a:t>Janeiro</a:t>
            </a:r>
            <a:r>
              <a:rPr lang="cs-CZ" dirty="0" smtClean="0"/>
              <a:t>, </a:t>
            </a:r>
            <a:r>
              <a:rPr lang="cs-CZ" dirty="0" err="1" smtClean="0"/>
              <a:t>São</a:t>
            </a:r>
            <a:r>
              <a:rPr lang="cs-CZ" dirty="0" smtClean="0"/>
              <a:t> Paulo, Buenos Aires</a:t>
            </a:r>
          </a:p>
          <a:p>
            <a:endParaRPr lang="cs-CZ" dirty="0"/>
          </a:p>
        </p:txBody>
      </p:sp>
      <p:sp>
        <p:nvSpPr>
          <p:cNvPr id="4" name="Zaoblený obdélník 3">
            <a:hlinkClick r:id="rId2" action="ppaction://hlinksldjump"/>
          </p:cNvPr>
          <p:cNvSpPr/>
          <p:nvPr/>
        </p:nvSpPr>
        <p:spPr>
          <a:xfrm>
            <a:off x="5940152" y="6237312"/>
            <a:ext cx="273630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ZPĚT VÝČET OTÁZEK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53283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JAZYKY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0" y="1486916"/>
            <a:ext cx="7005935" cy="5254451"/>
          </a:xfrm>
        </p:spPr>
      </p:pic>
      <p:sp>
        <p:nvSpPr>
          <p:cNvPr id="57" name="TextovéPole 56"/>
          <p:cNvSpPr txBox="1"/>
          <p:nvPr/>
        </p:nvSpPr>
        <p:spPr>
          <a:xfrm>
            <a:off x="5893522" y="1556792"/>
            <a:ext cx="2998958" cy="43396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Prostuduj mapu! </a:t>
            </a:r>
          </a:p>
          <a:p>
            <a:pPr algn="ctr"/>
            <a:r>
              <a:rPr lang="cs-CZ" sz="2000" b="1" dirty="0" smtClean="0"/>
              <a:t>Srovnej s mapou v atlase!</a:t>
            </a:r>
          </a:p>
          <a:p>
            <a:pPr algn="ctr"/>
            <a:r>
              <a:rPr lang="cs-CZ" sz="2000" b="1" dirty="0" smtClean="0"/>
              <a:t>ÚKOLY:</a:t>
            </a:r>
          </a:p>
          <a:p>
            <a:pPr marL="342900" indent="-342900">
              <a:buAutoNum type="arabicPeriod"/>
            </a:pPr>
            <a:r>
              <a:rPr lang="cs-CZ" sz="2400" dirty="0" smtClean="0"/>
              <a:t>Zjisti důvody současného rozšíření jazyků v Latinské Americe.</a:t>
            </a:r>
          </a:p>
          <a:p>
            <a:pPr marL="342900" indent="-342900">
              <a:buAutoNum type="arabicPeriod"/>
            </a:pPr>
            <a:r>
              <a:rPr lang="cs-CZ" sz="2400" dirty="0" smtClean="0"/>
              <a:t>Zjisti, které indiánské jazyky se jako úřední dochovaly dodnes a ve kterých státech?</a:t>
            </a:r>
            <a:endParaRPr lang="cs-CZ" sz="2400" dirty="0"/>
          </a:p>
        </p:txBody>
      </p:sp>
      <p:sp>
        <p:nvSpPr>
          <p:cNvPr id="58" name="Zaoblený obdélník 57">
            <a:hlinkClick r:id="rId3" action="ppaction://hlinksldjump"/>
          </p:cNvPr>
          <p:cNvSpPr/>
          <p:nvPr/>
        </p:nvSpPr>
        <p:spPr>
          <a:xfrm>
            <a:off x="5940152" y="6165304"/>
            <a:ext cx="295232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ODPOVĚDI</a:t>
            </a:r>
            <a:endParaRPr lang="cs-CZ" b="1" dirty="0"/>
          </a:p>
        </p:txBody>
      </p:sp>
      <p:sp>
        <p:nvSpPr>
          <p:cNvPr id="59" name="Zaoblený obdélník 58">
            <a:hlinkClick r:id="rId4" action="ppaction://hlinksldjump"/>
          </p:cNvPr>
          <p:cNvSpPr/>
          <p:nvPr/>
        </p:nvSpPr>
        <p:spPr>
          <a:xfrm>
            <a:off x="2941194" y="6165304"/>
            <a:ext cx="295232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ZPĚT K VÝBĚRU TÉMATU</a:t>
            </a:r>
            <a:endParaRPr lang="cs-CZ" b="1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1763688" y="6263443"/>
            <a:ext cx="831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/>
              <a:t>zdroj: </a:t>
            </a:r>
            <a:r>
              <a:rPr lang="en-US" sz="1400" dirty="0" smtClean="0"/>
              <a:t>[</a:t>
            </a:r>
            <a:r>
              <a:rPr lang="cs-CZ" sz="1400" dirty="0" smtClean="0"/>
              <a:t>5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27667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14350" indent="-514350"/>
            <a:r>
              <a:rPr lang="cs-CZ" dirty="0" smtClean="0"/>
              <a:t>JAZYKY LA - odpovědi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571500" indent="-514350">
              <a:buFont typeface="+mj-lt"/>
              <a:buAutoNum type="arabicPeriod"/>
            </a:pPr>
            <a:r>
              <a:rPr lang="cs-CZ" dirty="0" smtClean="0"/>
              <a:t>dle kolonizátorů, kteří získali na daném území největší nadvládu, nebo dané území odkoupili či vyměnili za jiné</a:t>
            </a:r>
          </a:p>
          <a:p>
            <a:pPr marL="571500" indent="-514350">
              <a:buFont typeface="+mj-lt"/>
              <a:buAutoNum type="arabicPeriod"/>
            </a:pPr>
            <a:r>
              <a:rPr lang="cs-CZ" dirty="0" smtClean="0"/>
              <a:t>úřední indiánské jazyky se zachovaly v</a:t>
            </a:r>
            <a:r>
              <a:rPr lang="cs-CZ" sz="1400" dirty="0" smtClean="0"/>
              <a:t>(zdroj</a:t>
            </a:r>
            <a:r>
              <a:rPr lang="en-US" sz="1400" dirty="0" smtClean="0"/>
              <a:t>[</a:t>
            </a:r>
            <a:r>
              <a:rPr lang="cs-CZ" sz="1400" dirty="0" smtClean="0"/>
              <a:t>6</a:t>
            </a:r>
            <a:r>
              <a:rPr lang="en-US" sz="1400" dirty="0" smtClean="0"/>
              <a:t>]</a:t>
            </a:r>
            <a:r>
              <a:rPr lang="cs-CZ" sz="1400" dirty="0" smtClean="0"/>
              <a:t>)</a:t>
            </a:r>
            <a:r>
              <a:rPr lang="cs-CZ" dirty="0" smtClean="0"/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b="1" dirty="0" smtClean="0"/>
              <a:t>Bolívie</a:t>
            </a:r>
            <a:r>
              <a:rPr lang="cs-CZ" dirty="0" smtClean="0"/>
              <a:t> - španělština 60 %, kečuánština 21 %, </a:t>
            </a:r>
            <a:r>
              <a:rPr lang="cs-CZ" dirty="0" err="1" smtClean="0"/>
              <a:t>ajmaršitina</a:t>
            </a:r>
            <a:r>
              <a:rPr lang="cs-CZ" dirty="0" smtClean="0"/>
              <a:t> 14 %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b="1" dirty="0" err="1" smtClean="0"/>
              <a:t>Paraquay</a:t>
            </a:r>
            <a:r>
              <a:rPr lang="cs-CZ" dirty="0" smtClean="0"/>
              <a:t> – španělština, guarani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cs-CZ" b="1" dirty="0" smtClean="0"/>
              <a:t>Peru</a:t>
            </a:r>
            <a:r>
              <a:rPr lang="cs-CZ" dirty="0" smtClean="0"/>
              <a:t> – španělština 84 %, kečuánština 13 %, </a:t>
            </a:r>
            <a:r>
              <a:rPr lang="cs-CZ" dirty="0" err="1" smtClean="0"/>
              <a:t>ajmarština</a:t>
            </a:r>
            <a:r>
              <a:rPr lang="cs-CZ" dirty="0" smtClean="0"/>
              <a:t> 2 %</a:t>
            </a:r>
          </a:p>
          <a:p>
            <a:pPr lvl="1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571500" indent="-514350">
              <a:buFont typeface="+mj-lt"/>
              <a:buAutoNum type="arabicPeriod"/>
            </a:pPr>
            <a:endParaRPr lang="cs-CZ" dirty="0"/>
          </a:p>
        </p:txBody>
      </p:sp>
      <p:sp>
        <p:nvSpPr>
          <p:cNvPr id="4" name="Zaoblený obdélník 3">
            <a:hlinkClick r:id="rId2" action="ppaction://hlinksldjump"/>
          </p:cNvPr>
          <p:cNvSpPr/>
          <p:nvPr/>
        </p:nvSpPr>
        <p:spPr>
          <a:xfrm>
            <a:off x="5652120" y="6237312"/>
            <a:ext cx="3024336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ZPĚT NA JAZYKOVOU MAPU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416200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NÁBOŽENSTVÍ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cs-CZ" dirty="0"/>
              <a:t>Náboženství, která dnes v Latinské Americe dominují a nahradily původní animistická náboženství, se rozšířila a udržela díky </a:t>
            </a:r>
            <a:r>
              <a:rPr lang="cs-CZ" b="1" dirty="0"/>
              <a:t>kolonizaci</a:t>
            </a:r>
            <a:r>
              <a:rPr lang="cs-CZ" dirty="0"/>
              <a:t>. </a:t>
            </a:r>
            <a:endParaRPr lang="cs-CZ" dirty="0" smtClean="0"/>
          </a:p>
          <a:p>
            <a:r>
              <a:rPr lang="cs-CZ" dirty="0" smtClean="0"/>
              <a:t>Dominuje </a:t>
            </a:r>
            <a:r>
              <a:rPr lang="cs-CZ" dirty="0"/>
              <a:t>tedy </a:t>
            </a:r>
            <a:r>
              <a:rPr lang="cs-CZ" b="1" dirty="0"/>
              <a:t>římskokatolické</a:t>
            </a:r>
            <a:r>
              <a:rPr lang="cs-CZ" dirty="0"/>
              <a:t> vyznání (díky Španělům a Portugalcům), </a:t>
            </a:r>
            <a:r>
              <a:rPr lang="cs-CZ" b="1" dirty="0"/>
              <a:t>protestantské</a:t>
            </a:r>
            <a:r>
              <a:rPr lang="cs-CZ" dirty="0"/>
              <a:t> vyznání se rozšířilo především v karibské oblasti, kde ho přivezli Britové, ale šíří se i do ostatních částí Latinské Ameriky. </a:t>
            </a:r>
            <a:endParaRPr lang="cs-CZ" dirty="0" smtClean="0"/>
          </a:p>
          <a:p>
            <a:r>
              <a:rPr lang="cs-CZ" b="1" dirty="0" smtClean="0"/>
              <a:t>Islám</a:t>
            </a:r>
            <a:r>
              <a:rPr lang="cs-CZ" dirty="0" smtClean="0"/>
              <a:t> </a:t>
            </a:r>
            <a:r>
              <a:rPr lang="cs-CZ" dirty="0"/>
              <a:t>se udržel pouze v oblastech, kde se v minulosti vyskytovalo hodně přistěhovalců z islámských zemí, kteří se usadili například v Surinamu nebo Trinidadu a Tobagu. </a:t>
            </a:r>
            <a:endParaRPr lang="cs-CZ" dirty="0" smtClean="0"/>
          </a:p>
          <a:p>
            <a:r>
              <a:rPr lang="cs-CZ" dirty="0" smtClean="0"/>
              <a:t>Do </a:t>
            </a:r>
            <a:r>
              <a:rPr lang="cs-CZ" dirty="0"/>
              <a:t>Latinské Ameriky byl přivezen i </a:t>
            </a:r>
            <a:r>
              <a:rPr lang="cs-CZ" b="1" dirty="0"/>
              <a:t>hinduismus</a:t>
            </a:r>
            <a:r>
              <a:rPr lang="cs-CZ" dirty="0"/>
              <a:t>, který převládá v Guyaně. </a:t>
            </a:r>
            <a:endParaRPr lang="cs-CZ" dirty="0" smtClean="0"/>
          </a:p>
          <a:p>
            <a:r>
              <a:rPr lang="cs-CZ" dirty="0" smtClean="0"/>
              <a:t>Místy </a:t>
            </a:r>
            <a:r>
              <a:rPr lang="cs-CZ" dirty="0"/>
              <a:t>se vyskytují i původní indiánské náboženství, různé formy afrických náboženství, judaismus nebo další </a:t>
            </a:r>
            <a:r>
              <a:rPr lang="cs-CZ" dirty="0" err="1"/>
              <a:t>pseudonáboženství</a:t>
            </a:r>
            <a:r>
              <a:rPr lang="cs-CZ" dirty="0"/>
              <a:t> či sekty.</a:t>
            </a:r>
          </a:p>
          <a:p>
            <a:endParaRPr lang="cs-CZ" dirty="0"/>
          </a:p>
        </p:txBody>
      </p:sp>
      <p:sp>
        <p:nvSpPr>
          <p:cNvPr id="4" name="Zaoblený obdélník 3">
            <a:hlinkClick r:id="rId2" action="ppaction://hlinksldjump"/>
          </p:cNvPr>
          <p:cNvSpPr/>
          <p:nvPr/>
        </p:nvSpPr>
        <p:spPr>
          <a:xfrm>
            <a:off x="2941194" y="6165304"/>
            <a:ext cx="295232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DÁLE …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52662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A TO JE PRO DNEŠEK VŠE PŘÁTELÉ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cs-CZ" dirty="0" smtClean="0"/>
              <a:t>PŘÍŠTĚ SI POVÍME NĚCO O:</a:t>
            </a:r>
          </a:p>
          <a:p>
            <a:pPr algn="ctr"/>
            <a:r>
              <a:rPr lang="cs-CZ" dirty="0" smtClean="0"/>
              <a:t>URBANIZACI</a:t>
            </a:r>
          </a:p>
          <a:p>
            <a:pPr algn="ctr"/>
            <a:r>
              <a:rPr lang="cs-CZ" dirty="0" smtClean="0"/>
              <a:t>VÝVOJI POČTU OBYVATEL </a:t>
            </a:r>
          </a:p>
          <a:p>
            <a:pPr algn="ctr"/>
            <a:r>
              <a:rPr lang="cs-CZ" dirty="0" smtClean="0"/>
              <a:t>A O INTEGRAČNÍCH USKUPENÍCH V LA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9465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sz="4000" b="1" dirty="0" smtClean="0"/>
              <a:t>ZDROJE</a:t>
            </a:r>
            <a:endParaRPr lang="cs-CZ" sz="4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i="1" dirty="0"/>
              <a:t>[1] </a:t>
            </a:r>
            <a:r>
              <a:rPr lang="cs-CZ" sz="1600" i="1" dirty="0" err="1"/>
              <a:t>Central</a:t>
            </a:r>
            <a:r>
              <a:rPr lang="cs-CZ" sz="1600" i="1" dirty="0"/>
              <a:t> </a:t>
            </a:r>
            <a:r>
              <a:rPr lang="cs-CZ" sz="1600" i="1" dirty="0" err="1"/>
              <a:t>intelligence</a:t>
            </a:r>
            <a:r>
              <a:rPr lang="cs-CZ" sz="1600" i="1" dirty="0"/>
              <a:t> </a:t>
            </a:r>
            <a:r>
              <a:rPr lang="cs-CZ" sz="1600" i="1" dirty="0" err="1"/>
              <a:t>agency</a:t>
            </a:r>
            <a:r>
              <a:rPr lang="cs-CZ" sz="1600" i="1" dirty="0"/>
              <a:t>: </a:t>
            </a:r>
            <a:r>
              <a:rPr lang="cs-CZ" sz="1600" i="1" dirty="0" err="1"/>
              <a:t>The</a:t>
            </a:r>
            <a:r>
              <a:rPr lang="cs-CZ" sz="1600" i="1" dirty="0"/>
              <a:t> </a:t>
            </a:r>
            <a:r>
              <a:rPr lang="cs-CZ" sz="1600" i="1" dirty="0" err="1"/>
              <a:t>World</a:t>
            </a:r>
            <a:r>
              <a:rPr lang="cs-CZ" sz="1600" i="1" dirty="0"/>
              <a:t> </a:t>
            </a:r>
            <a:r>
              <a:rPr lang="cs-CZ" sz="1600" i="1" dirty="0" err="1"/>
              <a:t>factbook</a:t>
            </a:r>
            <a:r>
              <a:rPr lang="cs-CZ" sz="1600" i="1" dirty="0"/>
              <a:t> [online]. [cit. 2013-07-26]. Dostupné z: </a:t>
            </a:r>
            <a:r>
              <a:rPr lang="cs-CZ" sz="1600" u="sng" dirty="0">
                <a:hlinkClick r:id="rId2"/>
              </a:rPr>
              <a:t>https://www.cia.gov/</a:t>
            </a:r>
            <a:r>
              <a:rPr lang="cs-CZ" sz="1600" u="sng" dirty="0" err="1">
                <a:hlinkClick r:id="rId2"/>
              </a:rPr>
              <a:t>library</a:t>
            </a:r>
            <a:r>
              <a:rPr lang="cs-CZ" sz="1600" u="sng" dirty="0">
                <a:hlinkClick r:id="rId2"/>
              </a:rPr>
              <a:t>/</a:t>
            </a:r>
            <a:r>
              <a:rPr lang="cs-CZ" sz="1600" u="sng" dirty="0" err="1">
                <a:hlinkClick r:id="rId2"/>
              </a:rPr>
              <a:t>publications</a:t>
            </a:r>
            <a:r>
              <a:rPr lang="cs-CZ" sz="1600" u="sng" dirty="0">
                <a:hlinkClick r:id="rId2"/>
              </a:rPr>
              <a:t>/</a:t>
            </a:r>
            <a:r>
              <a:rPr lang="cs-CZ" sz="1600" u="sng" dirty="0" err="1">
                <a:hlinkClick r:id="rId2"/>
              </a:rPr>
              <a:t>the-world-factbook</a:t>
            </a:r>
            <a:r>
              <a:rPr lang="cs-CZ" sz="1600" u="sng" dirty="0">
                <a:hlinkClick r:id="rId2"/>
              </a:rPr>
              <a:t>/</a:t>
            </a:r>
            <a:r>
              <a:rPr lang="cs-CZ" sz="1600" i="1" dirty="0"/>
              <a:t>.</a:t>
            </a:r>
            <a:endParaRPr lang="cs-CZ" sz="16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 smtClean="0"/>
              <a:t>[2]</a:t>
            </a:r>
            <a:r>
              <a:rPr lang="cs-CZ" sz="1600" dirty="0" smtClean="0"/>
              <a:t> </a:t>
            </a:r>
            <a:r>
              <a:rPr lang="en-US" sz="1600" dirty="0" smtClean="0"/>
              <a:t>Commons </a:t>
            </a:r>
            <a:r>
              <a:rPr lang="en-US" sz="1600" dirty="0" err="1"/>
              <a:t>wikimedia</a:t>
            </a:r>
            <a:r>
              <a:rPr lang="en-US" sz="1600" dirty="0"/>
              <a:t>. [online]. [cit. 2013-09-29]. </a:t>
            </a:r>
            <a:r>
              <a:rPr lang="en-US" sz="1600" dirty="0" err="1"/>
              <a:t>Dostupné</a:t>
            </a:r>
            <a:r>
              <a:rPr lang="en-US" sz="1600" dirty="0"/>
              <a:t> z: </a:t>
            </a:r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commons.wikimedia.org/wiki/File:Indios_guana.jpg?uselang=cs</a:t>
            </a:r>
            <a:endParaRPr lang="cs-CZ" sz="16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 smtClean="0"/>
              <a:t>[</a:t>
            </a:r>
            <a:r>
              <a:rPr lang="cs-CZ" sz="1600" dirty="0" smtClean="0"/>
              <a:t>3</a:t>
            </a:r>
            <a:r>
              <a:rPr lang="en-US" sz="1600" dirty="0" smtClean="0"/>
              <a:t>]</a:t>
            </a:r>
            <a:r>
              <a:rPr lang="cs-CZ" sz="1600" dirty="0" smtClean="0"/>
              <a:t> </a:t>
            </a:r>
            <a:r>
              <a:rPr lang="en-US" sz="1600" dirty="0"/>
              <a:t>Commons </a:t>
            </a:r>
            <a:r>
              <a:rPr lang="en-US" sz="1600" dirty="0" err="1"/>
              <a:t>wikimedia</a:t>
            </a:r>
            <a:r>
              <a:rPr lang="en-US" sz="1600" dirty="0"/>
              <a:t>. [online]. [cit. 2013-09-29]. </a:t>
            </a:r>
            <a:r>
              <a:rPr lang="en-US" sz="1600" dirty="0" err="1"/>
              <a:t>Dostupné</a:t>
            </a:r>
            <a:r>
              <a:rPr lang="en-US" sz="1600" dirty="0"/>
              <a:t> z: </a:t>
            </a:r>
            <a:r>
              <a:rPr lang="cs-CZ" sz="1600" dirty="0" smtClean="0">
                <a:hlinkClick r:id="rId4"/>
              </a:rPr>
              <a:t>http</a:t>
            </a:r>
            <a:r>
              <a:rPr lang="cs-CZ" sz="1600" dirty="0">
                <a:hlinkClick r:id="rId4"/>
              </a:rPr>
              <a:t>://</a:t>
            </a:r>
            <a:r>
              <a:rPr lang="cs-CZ" sz="1600" dirty="0" smtClean="0">
                <a:hlinkClick r:id="rId4"/>
              </a:rPr>
              <a:t>commons.wikimedia.org/wiki/File:P6250057.JPG</a:t>
            </a:r>
            <a:endParaRPr lang="cs-CZ" sz="16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 smtClean="0"/>
              <a:t>[</a:t>
            </a:r>
            <a:r>
              <a:rPr lang="cs-CZ" sz="1600" dirty="0" smtClean="0"/>
              <a:t>4</a:t>
            </a:r>
            <a:r>
              <a:rPr lang="en-US" sz="1600" dirty="0" smtClean="0"/>
              <a:t>]</a:t>
            </a:r>
            <a:r>
              <a:rPr lang="cs-CZ" sz="1600" dirty="0" smtClean="0"/>
              <a:t> </a:t>
            </a:r>
            <a:r>
              <a:rPr lang="en-US" sz="1600" dirty="0"/>
              <a:t>Commons </a:t>
            </a:r>
            <a:r>
              <a:rPr lang="en-US" sz="1600" dirty="0" err="1"/>
              <a:t>wikimedia</a:t>
            </a:r>
            <a:r>
              <a:rPr lang="en-US" sz="1600" dirty="0"/>
              <a:t>. [online]. [cit. 2013-09-29]. </a:t>
            </a:r>
            <a:r>
              <a:rPr lang="en-US" sz="1600" dirty="0" err="1"/>
              <a:t>Dostupné</a:t>
            </a:r>
            <a:r>
              <a:rPr lang="en-US" sz="1600" dirty="0"/>
              <a:t> z: </a:t>
            </a:r>
            <a:r>
              <a:rPr lang="cs-CZ" sz="1600" dirty="0" smtClean="0">
                <a:hlinkClick r:id="rId5"/>
              </a:rPr>
              <a:t>http</a:t>
            </a:r>
            <a:r>
              <a:rPr lang="cs-CZ" sz="1600" dirty="0">
                <a:hlinkClick r:id="rId5"/>
              </a:rPr>
              <a:t>://</a:t>
            </a:r>
            <a:r>
              <a:rPr lang="cs-CZ" sz="1600" dirty="0" smtClean="0">
                <a:hlinkClick r:id="rId5"/>
              </a:rPr>
              <a:t>cs.wikipedia.org/wiki/Soubor:Map-Most_Widely_Spoken_Native_Languages_in_Latin_America.png</a:t>
            </a:r>
            <a:endParaRPr lang="cs-CZ" sz="16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dirty="0" smtClean="0"/>
              <a:t>[</a:t>
            </a:r>
            <a:r>
              <a:rPr lang="cs-CZ" sz="1600" dirty="0" smtClean="0"/>
              <a:t>5</a:t>
            </a:r>
            <a:r>
              <a:rPr lang="en-US" sz="1600" dirty="0" smtClean="0"/>
              <a:t>]</a:t>
            </a:r>
            <a:r>
              <a:rPr lang="cs-CZ" sz="1600" dirty="0" smtClean="0"/>
              <a:t> </a:t>
            </a:r>
            <a:r>
              <a:rPr lang="en-US" sz="1600" dirty="0"/>
              <a:t>Commons </a:t>
            </a:r>
            <a:r>
              <a:rPr lang="en-US" sz="1600" dirty="0" err="1"/>
              <a:t>wikimedia</a:t>
            </a:r>
            <a:r>
              <a:rPr lang="en-US" sz="1600" dirty="0"/>
              <a:t>. [online]. [cit. 2013-09-29]. </a:t>
            </a:r>
            <a:r>
              <a:rPr lang="en-US" sz="1600" dirty="0" err="1"/>
              <a:t>Dostupné</a:t>
            </a:r>
            <a:r>
              <a:rPr lang="en-US" sz="1600" dirty="0"/>
              <a:t> </a:t>
            </a:r>
            <a:r>
              <a:rPr lang="en-US" sz="1600" dirty="0" smtClean="0"/>
              <a:t>z:</a:t>
            </a:r>
            <a:r>
              <a:rPr lang="cs-CZ" sz="1600" dirty="0" smtClean="0"/>
              <a:t> </a:t>
            </a:r>
            <a:r>
              <a:rPr lang="cs-CZ" sz="1600" dirty="0" smtClean="0">
                <a:hlinkClick r:id="rId6"/>
              </a:rPr>
              <a:t>http</a:t>
            </a:r>
            <a:r>
              <a:rPr lang="cs-CZ" sz="1600" dirty="0">
                <a:hlinkClick r:id="rId6"/>
              </a:rPr>
              <a:t>://</a:t>
            </a:r>
            <a:r>
              <a:rPr lang="cs-CZ" sz="1600" dirty="0" smtClean="0">
                <a:hlinkClick r:id="rId6"/>
              </a:rPr>
              <a:t>cs.wikipedia.org/wiki/Soubor:Jazyky_Ameriky.PNG</a:t>
            </a:r>
            <a:endParaRPr lang="cs-CZ" sz="16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i="1" dirty="0" smtClean="0"/>
              <a:t>[</a:t>
            </a:r>
            <a:r>
              <a:rPr lang="cs-CZ" sz="1600" i="1" dirty="0"/>
              <a:t>6</a:t>
            </a:r>
            <a:r>
              <a:rPr lang="en-US" sz="1600" i="1" dirty="0" smtClean="0"/>
              <a:t>] </a:t>
            </a:r>
            <a:r>
              <a:rPr lang="cs-CZ" sz="1600" i="1" dirty="0" err="1"/>
              <a:t>Central</a:t>
            </a:r>
            <a:r>
              <a:rPr lang="cs-CZ" sz="1600" i="1" dirty="0"/>
              <a:t> </a:t>
            </a:r>
            <a:r>
              <a:rPr lang="cs-CZ" sz="1600" i="1" dirty="0" err="1"/>
              <a:t>intelligence</a:t>
            </a:r>
            <a:r>
              <a:rPr lang="cs-CZ" sz="1600" i="1" dirty="0"/>
              <a:t> </a:t>
            </a:r>
            <a:r>
              <a:rPr lang="cs-CZ" sz="1600" i="1" dirty="0" err="1"/>
              <a:t>agency</a:t>
            </a:r>
            <a:r>
              <a:rPr lang="cs-CZ" sz="1600" i="1" dirty="0"/>
              <a:t>: </a:t>
            </a:r>
            <a:r>
              <a:rPr lang="cs-CZ" sz="1600" i="1" dirty="0" err="1"/>
              <a:t>The</a:t>
            </a:r>
            <a:r>
              <a:rPr lang="cs-CZ" sz="1600" i="1" dirty="0"/>
              <a:t> </a:t>
            </a:r>
            <a:r>
              <a:rPr lang="cs-CZ" sz="1600" i="1" dirty="0" err="1"/>
              <a:t>World</a:t>
            </a:r>
            <a:r>
              <a:rPr lang="cs-CZ" sz="1600" i="1" dirty="0"/>
              <a:t> </a:t>
            </a:r>
            <a:r>
              <a:rPr lang="cs-CZ" sz="1600" i="1" dirty="0" err="1"/>
              <a:t>factbook</a:t>
            </a:r>
            <a:r>
              <a:rPr lang="cs-CZ" sz="1600" i="1" dirty="0"/>
              <a:t> [online]. [cit. 2013-07-26]. Dostupné z: </a:t>
            </a:r>
            <a:r>
              <a:rPr lang="cs-CZ" sz="1600" u="sng" dirty="0">
                <a:hlinkClick r:id="rId7"/>
              </a:rPr>
              <a:t>https://</a:t>
            </a:r>
            <a:r>
              <a:rPr lang="cs-CZ" sz="1600" u="sng" dirty="0" smtClean="0">
                <a:hlinkClick r:id="rId7"/>
              </a:rPr>
              <a:t>www.cia.gov/</a:t>
            </a:r>
            <a:r>
              <a:rPr lang="cs-CZ" sz="1600" u="sng" dirty="0" err="1" smtClean="0">
                <a:hlinkClick r:id="rId7"/>
              </a:rPr>
              <a:t>library</a:t>
            </a:r>
            <a:r>
              <a:rPr lang="cs-CZ" sz="1600" u="sng" dirty="0" smtClean="0">
                <a:hlinkClick r:id="rId7"/>
              </a:rPr>
              <a:t>/</a:t>
            </a:r>
            <a:r>
              <a:rPr lang="cs-CZ" sz="1600" u="sng" dirty="0" err="1" smtClean="0">
                <a:hlinkClick r:id="rId7"/>
              </a:rPr>
              <a:t>publications</a:t>
            </a:r>
            <a:r>
              <a:rPr lang="cs-CZ" sz="1600" u="sng" dirty="0" smtClean="0">
                <a:hlinkClick r:id="rId7"/>
              </a:rPr>
              <a:t>/</a:t>
            </a:r>
            <a:r>
              <a:rPr lang="cs-CZ" sz="1600" u="sng" dirty="0" err="1" smtClean="0">
                <a:hlinkClick r:id="rId7"/>
              </a:rPr>
              <a:t>the-world-factbook</a:t>
            </a:r>
            <a:r>
              <a:rPr lang="cs-CZ" sz="1600" u="sng" dirty="0" smtClean="0">
                <a:hlinkClick r:id="rId7"/>
              </a:rPr>
              <a:t>/</a:t>
            </a:r>
            <a:r>
              <a:rPr lang="cs-CZ" sz="1600" u="sng" dirty="0" err="1" smtClean="0">
                <a:hlinkClick r:id="rId7"/>
              </a:rPr>
              <a:t>fields</a:t>
            </a:r>
            <a:r>
              <a:rPr lang="cs-CZ" sz="1600" u="sng" dirty="0" smtClean="0">
                <a:hlinkClick r:id="rId7"/>
              </a:rPr>
              <a:t>/2098.html#xx</a:t>
            </a:r>
            <a:r>
              <a:rPr lang="cs-CZ" sz="1600" u="sng" dirty="0" smtClean="0"/>
              <a:t>.</a:t>
            </a:r>
          </a:p>
          <a:p>
            <a:pPr marL="0" indent="0">
              <a:buNone/>
            </a:pPr>
            <a:endParaRPr lang="cs-CZ" sz="1600" dirty="0"/>
          </a:p>
        </p:txBody>
      </p:sp>
    </p:spTree>
    <p:extLst>
      <p:ext uri="{BB962C8B-B14F-4D97-AF65-F5344CB8AC3E}">
        <p14:creationId xmlns:p14="http://schemas.microsoft.com/office/powerpoint/2010/main" val="59811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470632"/>
              </p:ext>
            </p:extLst>
          </p:nvPr>
        </p:nvGraphicFramePr>
        <p:xfrm>
          <a:off x="0" y="1902039"/>
          <a:ext cx="9119725" cy="4979757"/>
        </p:xfrm>
        <a:graphic>
          <a:graphicData uri="http://schemas.openxmlformats.org/drawingml/2006/table">
            <a:tbl>
              <a:tblPr firstRow="1" firstCol="1" bandRow="1">
                <a:tableStyleId>{D113A9D2-9D6B-4929-AA2D-F23B5EE8CBE7}</a:tableStyleId>
              </a:tblPr>
              <a:tblGrid>
                <a:gridCol w="3275856"/>
                <a:gridCol w="5843869"/>
              </a:tblGrid>
              <a:tr h="80688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NÁZEV ŠKOLY: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b="0" dirty="0">
                          <a:effectLst/>
                        </a:rPr>
                        <a:t>Gymnázium Fr. Živného, Bohumín, </a:t>
                      </a:r>
                      <a:endParaRPr lang="cs-CZ" sz="2400" b="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b="0" dirty="0" smtClean="0">
                          <a:effectLst/>
                        </a:rPr>
                        <a:t>Jana </a:t>
                      </a:r>
                      <a:r>
                        <a:rPr lang="cs-CZ" sz="2400" b="0" dirty="0">
                          <a:effectLst/>
                        </a:rPr>
                        <a:t>Palacha 794, příspěvková organizace</a:t>
                      </a:r>
                      <a:endParaRPr lang="cs-CZ" sz="24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VZDĚLÁVACÍ OBOR: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Zeměpis pro 1.</a:t>
                      </a:r>
                      <a:r>
                        <a:rPr lang="cs-CZ" sz="2400" baseline="0" dirty="0" smtClean="0">
                          <a:effectLst/>
                        </a:rPr>
                        <a:t> ročník SŠ a odpovídající ročník víceletých gymnázií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TÉMA: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Latinská </a:t>
                      </a:r>
                      <a:r>
                        <a:rPr lang="cs-CZ" sz="2400" dirty="0" smtClean="0">
                          <a:effectLst/>
                        </a:rPr>
                        <a:t>Amerika – obyvatelstvo I.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AUTOR: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Mgr. Jana Nováková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825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DATUM: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smtClean="0">
                          <a:effectLst/>
                        </a:rPr>
                        <a:t>15. </a:t>
                      </a:r>
                      <a:r>
                        <a:rPr lang="cs-CZ" sz="2400" dirty="0" smtClean="0">
                          <a:effectLst/>
                        </a:rPr>
                        <a:t>října </a:t>
                      </a:r>
                      <a:r>
                        <a:rPr lang="cs-CZ" sz="2400" dirty="0">
                          <a:effectLst/>
                        </a:rPr>
                        <a:t>2013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691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NÁZEV A ČÍSLO PROJEKTU: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Učíme se pro život v 21. století CZ.1.07/1.5.00/34.0629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21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OZNAČENÍ VÝUKOVÉHO </a:t>
                      </a:r>
                      <a:r>
                        <a:rPr lang="cs-CZ" sz="2400" dirty="0">
                          <a:effectLst/>
                        </a:rPr>
                        <a:t>MATERIÁLU: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VY_32_INOVACE_ZE.NO.06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5" descr="C:\Users\Admin\Documents\JANA\DUMY\logo dum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4" y="0"/>
            <a:ext cx="9119725" cy="161890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3419506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1125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sz="3400" dirty="0"/>
              <a:t>Materiál je určen pro učitele, ale může sloužit pro samostudium ve škole či doma. Žáci si osvojují nové informace společně s opakováním známých faktů.</a:t>
            </a:r>
          </a:p>
          <a:p>
            <a:pPr marL="0" indent="0" algn="just">
              <a:buNone/>
            </a:pPr>
            <a:r>
              <a:rPr lang="cs-CZ" sz="3400" b="1" dirty="0"/>
              <a:t>Převládající klíčové kompetence: </a:t>
            </a:r>
            <a:r>
              <a:rPr lang="cs-CZ" sz="3400" dirty="0"/>
              <a:t>kompetence k učení, kompetence k řešení problémů, kompetence sociální a personální.</a:t>
            </a:r>
          </a:p>
          <a:p>
            <a:pPr marL="0" indent="0" algn="just">
              <a:buNone/>
            </a:pPr>
            <a:r>
              <a:rPr lang="cs-CZ" sz="3400" b="1" dirty="0" smtClean="0"/>
              <a:t>Průřezová </a:t>
            </a:r>
            <a:r>
              <a:rPr lang="cs-CZ" sz="3400" b="1" dirty="0"/>
              <a:t>témata:</a:t>
            </a:r>
            <a:r>
              <a:rPr lang="cs-CZ" sz="3400" dirty="0"/>
              <a:t> osobnostní a sociální výchova, výchova k myšlení v evropských a globálních </a:t>
            </a:r>
            <a:r>
              <a:rPr lang="cs-CZ" sz="3400" dirty="0" smtClean="0"/>
              <a:t>souvislostech (globalizační a rozvojové procesy), </a:t>
            </a:r>
            <a:r>
              <a:rPr lang="cs-CZ" sz="3400" dirty="0"/>
              <a:t>multikulturní </a:t>
            </a:r>
            <a:r>
              <a:rPr lang="cs-CZ" sz="3400" dirty="0" smtClean="0"/>
              <a:t>výchova</a:t>
            </a:r>
            <a:r>
              <a:rPr lang="cs-CZ" sz="3400" dirty="0"/>
              <a:t>.</a:t>
            </a:r>
          </a:p>
          <a:p>
            <a:pPr marL="0" indent="0" algn="just">
              <a:buNone/>
            </a:pPr>
            <a:r>
              <a:rPr lang="cs-CZ" sz="3400" b="1" dirty="0"/>
              <a:t>Vazba na ŠVP: </a:t>
            </a:r>
            <a:r>
              <a:rPr lang="cs-CZ" sz="3400" dirty="0"/>
              <a:t>1. ročník čtyřletého studia </a:t>
            </a:r>
            <a:r>
              <a:rPr lang="cs-CZ" sz="3400" dirty="0" smtClean="0"/>
              <a:t>a odpovídající ročník víceletých gymnázií, </a:t>
            </a:r>
            <a:r>
              <a:rPr lang="cs-CZ" sz="3400" dirty="0"/>
              <a:t>učivo regionální geografie Latinské Ameriky.</a:t>
            </a:r>
          </a:p>
          <a:p>
            <a:pPr marL="0" indent="0" algn="just">
              <a:buNone/>
            </a:pPr>
            <a:r>
              <a:rPr lang="cs-CZ" sz="3400" b="1" dirty="0"/>
              <a:t>Formy výuky: </a:t>
            </a:r>
            <a:r>
              <a:rPr lang="cs-CZ" sz="3400" dirty="0"/>
              <a:t>Frontální výklad vyučujícího s kladením doplňujících otázek, na které hledají žáci odpovědi, nebo individuální práce žáků na počítači. Pro práci s výukovým materiálem je nutný počítač s dataprojektorem respektive výuka v počítačové učebně.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99133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246044"/>
              </p:ext>
            </p:extLst>
          </p:nvPr>
        </p:nvGraphicFramePr>
        <p:xfrm>
          <a:off x="0" y="1"/>
          <a:ext cx="9118908" cy="6843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251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RASY A NÁRODNOSTI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7061200" cy="451031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dirty="0" smtClean="0"/>
              <a:t>Zjistěte odpovědi na následující otázky:</a:t>
            </a:r>
          </a:p>
          <a:p>
            <a:pPr marL="54000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dirty="0" smtClean="0"/>
              <a:t>Kdy bylo poprvé osídleno území Latinské Ameriky (dále jen LA)?</a:t>
            </a:r>
          </a:p>
          <a:p>
            <a:pPr marL="54000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dirty="0" smtClean="0"/>
              <a:t>Jaké rasy bylo původní obyvatelstvo?</a:t>
            </a:r>
          </a:p>
          <a:p>
            <a:pPr marL="54000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dirty="0" smtClean="0"/>
              <a:t>Jaké první civilizace na tomto území vznikly?</a:t>
            </a:r>
          </a:p>
          <a:p>
            <a:pPr marL="54000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dirty="0" smtClean="0"/>
              <a:t>Jaké byly důsledky kolonizace?</a:t>
            </a:r>
          </a:p>
          <a:p>
            <a:pPr marL="54000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dirty="0" smtClean="0"/>
              <a:t>Jaké je současné rozmístění obyvatel LA?</a:t>
            </a:r>
          </a:p>
        </p:txBody>
      </p:sp>
      <p:sp>
        <p:nvSpPr>
          <p:cNvPr id="5" name="Zaoblený obdélník 4">
            <a:hlinkClick r:id="rId2" action="ppaction://hlinksldjump"/>
          </p:cNvPr>
          <p:cNvSpPr/>
          <p:nvPr/>
        </p:nvSpPr>
        <p:spPr>
          <a:xfrm>
            <a:off x="7596336" y="2276872"/>
            <a:ext cx="1368152" cy="5040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cs-CZ" b="1" dirty="0" smtClean="0"/>
              <a:t>ODPOVĚĎ</a:t>
            </a:r>
            <a:endParaRPr lang="cs-CZ" b="1" dirty="0"/>
          </a:p>
        </p:txBody>
      </p:sp>
      <p:sp>
        <p:nvSpPr>
          <p:cNvPr id="6" name="Zaoblený obdélník 5">
            <a:hlinkClick r:id="rId3" action="ppaction://hlinksldjump"/>
          </p:cNvPr>
          <p:cNvSpPr/>
          <p:nvPr/>
        </p:nvSpPr>
        <p:spPr>
          <a:xfrm>
            <a:off x="7596336" y="3212976"/>
            <a:ext cx="1368152" cy="5040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cs-CZ" b="1" dirty="0" smtClean="0"/>
              <a:t>ODPOVĚĎ</a:t>
            </a:r>
            <a:endParaRPr lang="cs-CZ" b="1" dirty="0"/>
          </a:p>
        </p:txBody>
      </p:sp>
      <p:sp>
        <p:nvSpPr>
          <p:cNvPr id="7" name="Zaoblený obdélník 6">
            <a:hlinkClick r:id="rId4" action="ppaction://hlinksldjump"/>
          </p:cNvPr>
          <p:cNvSpPr/>
          <p:nvPr/>
        </p:nvSpPr>
        <p:spPr>
          <a:xfrm>
            <a:off x="7596336" y="4005064"/>
            <a:ext cx="1368152" cy="5040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cs-CZ" b="1" dirty="0" smtClean="0"/>
              <a:t>ODPOVĚĎ</a:t>
            </a:r>
            <a:endParaRPr lang="cs-CZ" b="1" dirty="0"/>
          </a:p>
        </p:txBody>
      </p:sp>
      <p:sp>
        <p:nvSpPr>
          <p:cNvPr id="8" name="Zaoblený obdélník 7">
            <a:hlinkClick r:id="rId5" action="ppaction://hlinksldjump"/>
          </p:cNvPr>
          <p:cNvSpPr/>
          <p:nvPr/>
        </p:nvSpPr>
        <p:spPr>
          <a:xfrm>
            <a:off x="7596336" y="4869160"/>
            <a:ext cx="1368152" cy="5040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cs-CZ" b="1" dirty="0" smtClean="0"/>
              <a:t>ODPOVĚĎ</a:t>
            </a:r>
            <a:endParaRPr lang="cs-CZ" b="1" dirty="0"/>
          </a:p>
        </p:txBody>
      </p:sp>
      <p:sp>
        <p:nvSpPr>
          <p:cNvPr id="9" name="Zaoblený obdélník 8">
            <a:hlinkClick r:id="rId6" action="ppaction://hlinksldjump"/>
          </p:cNvPr>
          <p:cNvSpPr/>
          <p:nvPr/>
        </p:nvSpPr>
        <p:spPr>
          <a:xfrm>
            <a:off x="7596336" y="5445224"/>
            <a:ext cx="1368152" cy="50405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cs-CZ" b="1" dirty="0" smtClean="0"/>
              <a:t>ODPOVĚĎ</a:t>
            </a:r>
            <a:endParaRPr lang="cs-CZ" b="1" dirty="0"/>
          </a:p>
        </p:txBody>
      </p:sp>
      <p:sp>
        <p:nvSpPr>
          <p:cNvPr id="10" name="Zaoblený obdélník 9">
            <a:hlinkClick r:id="rId7" action="ppaction://hlinksldjump"/>
          </p:cNvPr>
          <p:cNvSpPr/>
          <p:nvPr/>
        </p:nvSpPr>
        <p:spPr>
          <a:xfrm>
            <a:off x="539552" y="6237312"/>
            <a:ext cx="8352928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 smtClean="0"/>
              <a:t>HOTOVO! </a:t>
            </a:r>
            <a:r>
              <a:rPr lang="cs-CZ" sz="2000" b="1" dirty="0" smtClean="0">
                <a:sym typeface="Wingdings" panose="05000000000000000000" pitchFamily="2" charset="2"/>
              </a:rPr>
              <a:t> </a:t>
            </a:r>
            <a:r>
              <a:rPr lang="cs-CZ" sz="2000" b="1" dirty="0" smtClean="0"/>
              <a:t>ZPĚT K VÝBĚRU TÉMATU</a:t>
            </a:r>
            <a:endParaRPr lang="cs-CZ" sz="2000" b="1" dirty="0"/>
          </a:p>
        </p:txBody>
      </p:sp>
    </p:spTree>
    <p:extLst>
      <p:ext uri="{BB962C8B-B14F-4D97-AF65-F5344CB8AC3E}">
        <p14:creationId xmlns:p14="http://schemas.microsoft.com/office/powerpoint/2010/main" val="33220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dirty="0" smtClean="0"/>
              <a:t>1. Kdy </a:t>
            </a:r>
            <a:r>
              <a:rPr lang="cs-CZ" dirty="0"/>
              <a:t>bylo poprvé osídleno území Latinské </a:t>
            </a:r>
            <a:r>
              <a:rPr lang="cs-CZ" dirty="0" smtClean="0"/>
              <a:t>Ameriky?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cs-CZ" dirty="0" smtClean="0"/>
              <a:t>první obyvatelstvo přišlo přes Beringovu úžinu na sever amerického kontinentu přibližně 16000 let před n. l. odkud se dál šířilo na jih</a:t>
            </a:r>
          </a:p>
          <a:p>
            <a:r>
              <a:rPr lang="cs-CZ" dirty="0" smtClean="0"/>
              <a:t>na území Latinské Ameriky se dostalo až o tisíc let později</a:t>
            </a:r>
          </a:p>
          <a:p>
            <a:r>
              <a:rPr lang="cs-CZ" dirty="0" smtClean="0"/>
              <a:t>jedna z teorií také naznačuje, že se mohli lidé dostat na území Jižní Ameriky tzv. „Pacifickým křížením“ – přeplutím Tichého oceánu od Austrálie</a:t>
            </a:r>
            <a:endParaRPr lang="cs-CZ" dirty="0"/>
          </a:p>
        </p:txBody>
      </p:sp>
      <p:sp>
        <p:nvSpPr>
          <p:cNvPr id="4" name="Zaoblený obdélník 3">
            <a:hlinkClick r:id="rId2" action="ppaction://hlinksldjump"/>
          </p:cNvPr>
          <p:cNvSpPr/>
          <p:nvPr/>
        </p:nvSpPr>
        <p:spPr>
          <a:xfrm>
            <a:off x="5940152" y="6237312"/>
            <a:ext cx="273630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ZPĚT VÝČET OTÁZEK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846523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marL="514350" indent="-514350"/>
            <a:r>
              <a:rPr lang="cs-CZ" dirty="0" smtClean="0"/>
              <a:t>2. Jaké </a:t>
            </a:r>
            <a:r>
              <a:rPr lang="cs-CZ" dirty="0"/>
              <a:t>rasy bylo původní </a:t>
            </a:r>
            <a:r>
              <a:rPr lang="cs-CZ" dirty="0" smtClean="0"/>
              <a:t>obyvatelstvo?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 smtClean="0"/>
              <a:t>jednalo se o obyvatelstvo </a:t>
            </a:r>
            <a:r>
              <a:rPr lang="cs-CZ" b="1" dirty="0" smtClean="0"/>
              <a:t>mongoloidní rasy </a:t>
            </a:r>
            <a:r>
              <a:rPr lang="cs-CZ" dirty="0" smtClean="0"/>
              <a:t>= indiány</a:t>
            </a:r>
          </a:p>
          <a:p>
            <a:r>
              <a:rPr lang="cs-CZ" dirty="0" smtClean="0"/>
              <a:t>pro kterou jsou typické:</a:t>
            </a:r>
          </a:p>
          <a:p>
            <a:pPr lvl="1"/>
            <a:r>
              <a:rPr lang="cs-CZ" dirty="0" smtClean="0"/>
              <a:t>tmavé oči, tmavé a rovné vlasy, skloněná oční štěrbina o více než 10°, snědá pleť</a:t>
            </a:r>
          </a:p>
          <a:p>
            <a:r>
              <a:rPr lang="cs-CZ" dirty="0" smtClean="0"/>
              <a:t>velmi kulturně i jazykově rozmanité</a:t>
            </a:r>
          </a:p>
        </p:txBody>
      </p:sp>
      <p:sp>
        <p:nvSpPr>
          <p:cNvPr id="4" name="Zaoblený obdélník 3">
            <a:hlinkClick r:id="rId2" action="ppaction://hlinksldjump"/>
          </p:cNvPr>
          <p:cNvSpPr/>
          <p:nvPr/>
        </p:nvSpPr>
        <p:spPr>
          <a:xfrm>
            <a:off x="5940152" y="6237312"/>
            <a:ext cx="273630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ZPĚT VÝČET OTÁZEK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53283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marL="514350" indent="-514350"/>
            <a:r>
              <a:rPr lang="cs-CZ" dirty="0" smtClean="0"/>
              <a:t>3. Jaké </a:t>
            </a:r>
            <a:r>
              <a:rPr lang="cs-CZ" dirty="0"/>
              <a:t>první civilizace na tomto území vznikly?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cs-CZ" dirty="0"/>
              <a:t>některé národy byly velmi vyspělé na svou dobu (stavění domů, chrámů, výroba praktických pomůcek, …), ale někteří se stále jen živili lovem a </a:t>
            </a:r>
            <a:r>
              <a:rPr lang="cs-CZ" dirty="0" smtClean="0"/>
              <a:t>sběrem</a:t>
            </a:r>
          </a:p>
          <a:p>
            <a:r>
              <a:rPr lang="cs-CZ" dirty="0" smtClean="0"/>
              <a:t>nejvyspělejší civilizace osídlily hlavně</a:t>
            </a:r>
          </a:p>
          <a:p>
            <a:pPr lvl="1"/>
            <a:r>
              <a:rPr lang="cs-CZ" dirty="0" smtClean="0"/>
              <a:t>náhorní plošiny, nížinatý </a:t>
            </a:r>
            <a:r>
              <a:rPr lang="cs-CZ" dirty="0" err="1" smtClean="0"/>
              <a:t>Yucatán</a:t>
            </a:r>
            <a:r>
              <a:rPr lang="cs-CZ" dirty="0" smtClean="0"/>
              <a:t>, tropy, subtropy</a:t>
            </a:r>
          </a:p>
          <a:p>
            <a:pPr lvl="1"/>
            <a:r>
              <a:rPr lang="cs-CZ" b="1" dirty="0" smtClean="0"/>
              <a:t>Inkové, Aztékové, Mayové</a:t>
            </a:r>
            <a:r>
              <a:rPr lang="cs-CZ" dirty="0" smtClean="0"/>
              <a:t>, </a:t>
            </a:r>
            <a:r>
              <a:rPr lang="cs-CZ" dirty="0" err="1" smtClean="0"/>
              <a:t>Olmékové</a:t>
            </a:r>
            <a:r>
              <a:rPr lang="cs-CZ" dirty="0" smtClean="0"/>
              <a:t>, </a:t>
            </a:r>
            <a:r>
              <a:rPr lang="cs-CZ" dirty="0" err="1" smtClean="0"/>
              <a:t>Toltékové</a:t>
            </a:r>
            <a:r>
              <a:rPr lang="cs-CZ" dirty="0" smtClean="0"/>
              <a:t>, </a:t>
            </a:r>
            <a:r>
              <a:rPr lang="cs-CZ" dirty="0" err="1" smtClean="0"/>
              <a:t>Zapotékové</a:t>
            </a:r>
            <a:r>
              <a:rPr lang="cs-CZ" dirty="0" smtClean="0"/>
              <a:t>, </a:t>
            </a:r>
            <a:r>
              <a:rPr lang="cs-CZ" dirty="0" err="1" smtClean="0"/>
              <a:t>Chibcové</a:t>
            </a:r>
            <a:r>
              <a:rPr lang="cs-CZ" dirty="0" smtClean="0"/>
              <a:t>, …</a:t>
            </a:r>
            <a:endParaRPr lang="cs-CZ" dirty="0"/>
          </a:p>
        </p:txBody>
      </p:sp>
      <p:sp>
        <p:nvSpPr>
          <p:cNvPr id="4" name="Zaoblený obdélník 3">
            <a:hlinkClick r:id="rId2" action="ppaction://hlinksldjump"/>
          </p:cNvPr>
          <p:cNvSpPr/>
          <p:nvPr/>
        </p:nvSpPr>
        <p:spPr>
          <a:xfrm>
            <a:off x="5940152" y="6237312"/>
            <a:ext cx="273630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ZPĚT VÝČET OTÁZEK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53283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514350" indent="-514350"/>
            <a:r>
              <a:rPr lang="cs-CZ" dirty="0" smtClean="0"/>
              <a:t>4. Jaké byly důsledky kolonizace?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cs-CZ" dirty="0" smtClean="0"/>
              <a:t>úbytek původní obyvatelstva – zánik velkých původních civilizací</a:t>
            </a:r>
          </a:p>
          <a:p>
            <a:pPr lvl="1"/>
            <a:r>
              <a:rPr lang="cs-CZ" dirty="0" smtClean="0"/>
              <a:t>nucená tvrdá práce v dolech a na plantážích</a:t>
            </a:r>
          </a:p>
          <a:p>
            <a:pPr lvl="1"/>
            <a:r>
              <a:rPr lang="cs-CZ" dirty="0" smtClean="0"/>
              <a:t>hromadné sebevraždy</a:t>
            </a:r>
          </a:p>
          <a:p>
            <a:pPr lvl="1"/>
            <a:r>
              <a:rPr lang="cs-CZ" dirty="0" smtClean="0"/>
              <a:t>snížení porodnosti</a:t>
            </a:r>
          </a:p>
          <a:p>
            <a:pPr lvl="1"/>
            <a:r>
              <a:rPr lang="cs-CZ" dirty="0" smtClean="0"/>
              <a:t>snížení příjmu potravy</a:t>
            </a:r>
          </a:p>
          <a:p>
            <a:pPr lvl="1"/>
            <a:r>
              <a:rPr lang="cs-CZ" dirty="0" smtClean="0"/>
              <a:t>zavlečení evropských nemocí (spalničky, neštovice, moc), ale také alkohol</a:t>
            </a:r>
          </a:p>
          <a:p>
            <a:pPr lvl="1"/>
            <a:r>
              <a:rPr lang="cs-CZ" dirty="0" smtClean="0"/>
              <a:t>Jižní Amerika = - 80 % původního obyvatelstva</a:t>
            </a:r>
          </a:p>
          <a:p>
            <a:pPr lvl="1"/>
            <a:r>
              <a:rPr lang="cs-CZ" dirty="0" smtClean="0"/>
              <a:t>Střední Amerika = - 90 % původního obyvatelstva</a:t>
            </a:r>
          </a:p>
          <a:p>
            <a:pPr lvl="1"/>
            <a:r>
              <a:rPr lang="cs-CZ" dirty="0" smtClean="0"/>
              <a:t>Antily = místy až – 100 % původního obyvatelstva</a:t>
            </a:r>
          </a:p>
          <a:p>
            <a:r>
              <a:rPr lang="cs-CZ" dirty="0" smtClean="0"/>
              <a:t>přírůstek obyvatel</a:t>
            </a:r>
          </a:p>
          <a:p>
            <a:pPr lvl="1"/>
            <a:r>
              <a:rPr lang="cs-CZ" dirty="0" smtClean="0"/>
              <a:t>Evropané, Afričané (otroci), Asiaté (otroci)</a:t>
            </a:r>
          </a:p>
          <a:p>
            <a:r>
              <a:rPr lang="cs-CZ" dirty="0" smtClean="0"/>
              <a:t>mísení ras</a:t>
            </a:r>
          </a:p>
          <a:p>
            <a:pPr lvl="1"/>
            <a:r>
              <a:rPr lang="cs-CZ" dirty="0" smtClean="0"/>
              <a:t>mestici – europoidní + mongoloidní</a:t>
            </a:r>
          </a:p>
          <a:p>
            <a:pPr lvl="1"/>
            <a:r>
              <a:rPr lang="cs-CZ" dirty="0" smtClean="0"/>
              <a:t>mulati – europoidní + negroidní</a:t>
            </a:r>
          </a:p>
          <a:p>
            <a:pPr lvl="1"/>
            <a:r>
              <a:rPr lang="cs-CZ" dirty="0" err="1" smtClean="0"/>
              <a:t>zambo</a:t>
            </a:r>
            <a:r>
              <a:rPr lang="cs-CZ" dirty="0" smtClean="0"/>
              <a:t> – negroidní + mongoloidní</a:t>
            </a:r>
          </a:p>
          <a:p>
            <a:pPr lvl="1"/>
            <a:r>
              <a:rPr lang="cs-CZ" dirty="0" smtClean="0"/>
              <a:t>kreol </a:t>
            </a:r>
            <a:r>
              <a:rPr lang="cs-CZ" dirty="0"/>
              <a:t>– potomci Evropanů </a:t>
            </a:r>
            <a:r>
              <a:rPr lang="cs-CZ" dirty="0" smtClean="0"/>
              <a:t>narození </a:t>
            </a:r>
            <a:r>
              <a:rPr lang="cs-CZ" dirty="0"/>
              <a:t>v Americe</a:t>
            </a:r>
          </a:p>
          <a:p>
            <a:pPr lvl="1"/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aoblený obdélník 3">
            <a:hlinkClick r:id="rId2" action="ppaction://hlinksldjump"/>
          </p:cNvPr>
          <p:cNvSpPr/>
          <p:nvPr/>
        </p:nvSpPr>
        <p:spPr>
          <a:xfrm>
            <a:off x="5940152" y="6237312"/>
            <a:ext cx="2736304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 smtClean="0"/>
              <a:t>ZPĚT VÝČET OTÁZEK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53283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851</Words>
  <Application>Microsoft Office PowerPoint</Application>
  <PresentationFormat>Předvádění na obrazovce (4:3)</PresentationFormat>
  <Paragraphs>120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sady Office</vt:lpstr>
      <vt:lpstr>Obyvatelstvo Latinské Ameriky I.</vt:lpstr>
      <vt:lpstr>Prezentace aplikace PowerPoint</vt:lpstr>
      <vt:lpstr>ANOTACE</vt:lpstr>
      <vt:lpstr>Prezentace aplikace PowerPoint</vt:lpstr>
      <vt:lpstr>RASY A NÁRODNOSTI</vt:lpstr>
      <vt:lpstr>1. Kdy bylo poprvé osídleno území Latinské Ameriky?</vt:lpstr>
      <vt:lpstr>2. Jaké rasy bylo původní obyvatelstvo?</vt:lpstr>
      <vt:lpstr>3. Jaké první civilizace na tomto území vznikly?</vt:lpstr>
      <vt:lpstr>4. Jaké byly důsledky kolonizace?</vt:lpstr>
      <vt:lpstr>5. Jaké je současné rozmístění obyvatel  LA?</vt:lpstr>
      <vt:lpstr>JAZYKY</vt:lpstr>
      <vt:lpstr>JAZYKY LA - odpovědi</vt:lpstr>
      <vt:lpstr>NÁBOŽENSTVÍ</vt:lpstr>
      <vt:lpstr>A TO JE PRO DNEŠEK VŠE PŘÁTELÉ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Obyvatelstvo Latinské Ameriky</dc:title>
  <dc:creator>Nováková</dc:creator>
  <cp:lastModifiedBy>Konetzná Magda</cp:lastModifiedBy>
  <cp:revision>40</cp:revision>
  <dcterms:created xsi:type="dcterms:W3CDTF">2013-09-14T13:59:55Z</dcterms:created>
  <dcterms:modified xsi:type="dcterms:W3CDTF">2014-05-06T12:20:22Z</dcterms:modified>
</cp:coreProperties>
</file>