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nice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nice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nice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jecestina.cz/gramatika/shoda-podmetu-s-prisudkem/c2008090804-ledoborce--slanecci-a-dalsi.html" TargetMode="External"/><Relationship Id="rId2" Type="http://schemas.openxmlformats.org/officeDocument/2006/relationships/hyperlink" Target="http://www.mojecestina.cz/testy/shoda-podmetu-s-prisudkem/c2008082505-test--shoda-podmetu-s-prisudkem-2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cestine.cz/testy/shoda-prisudku-s-podmetem/doplnovani-slov-i/procvicovani-shody-prisudku-s-podmetem-iii-31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jecestina.cz/article/2008082505-test-shoda-podmetu-s-prisudkem-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prirucka.ujc.cas.cz/?id=60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jecestina.cz/article/2008090804-ledoborce-slanecci-a-dals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vera.taborsky.eu/index.php?sek=6&amp;men=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cestine.cz/testy/shoda-prisudku-s-podmetem/zakladni-test/procvicovani-koncovek-v-prisudku-iv-2/" TargetMode="External"/><Relationship Id="rId2" Type="http://schemas.openxmlformats.org/officeDocument/2006/relationships/hyperlink" Target="http://www.ocestine.cz/testy/shoda-prisudku-s-podmetem/doplnovani-slov-i/shoda-prisudku-a-podmetu-vii-328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cestine.cz/testy/shoda-prisudku-s-podmetem/doplnovani-slov-i/procvicovani-shody-prisudku-s-podmetem-iii-312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7521813"/>
              </p:ext>
            </p:extLst>
          </p:nvPr>
        </p:nvGraphicFramePr>
        <p:xfrm>
          <a:off x="179511" y="1435396"/>
          <a:ext cx="8784975" cy="527542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303744"/>
                <a:gridCol w="4481231"/>
              </a:tblGrid>
              <a:tr h="659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NÁZEV ŠKOLY: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9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OBLAST: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Jazyk a jazyková komunikace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9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Český </a:t>
                      </a:r>
                      <a:r>
                        <a:rPr lang="cs-CZ" sz="1100" dirty="0" smtClean="0">
                          <a:effectLst/>
                        </a:rPr>
                        <a:t>jazyk </a:t>
                      </a:r>
                      <a:r>
                        <a:rPr lang="it-IT" sz="1100" dirty="0" smtClean="0">
                          <a:effectLst/>
                        </a:rPr>
                        <a:t>pro </a:t>
                      </a:r>
                      <a:r>
                        <a:rPr lang="cs-CZ" sz="1100" smtClean="0">
                          <a:effectLst/>
                        </a:rPr>
                        <a:t>3</a:t>
                      </a:r>
                      <a:r>
                        <a:rPr lang="it-IT" sz="1100" smtClean="0">
                          <a:effectLst/>
                        </a:rPr>
                        <a:t>. </a:t>
                      </a:r>
                      <a:r>
                        <a:rPr lang="it-IT" sz="1100" dirty="0" smtClean="0">
                          <a:effectLst/>
                        </a:rPr>
                        <a:t>ročník SŠ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9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TÉMA: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Shoda přísudku s podmětem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9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AUTOR: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Mgr. Radka Bednarzová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9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DATUM: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smtClean="0">
                          <a:effectLst/>
                        </a:rPr>
                        <a:t>10. </a:t>
                      </a:r>
                      <a:r>
                        <a:rPr lang="cs-CZ" sz="1100" dirty="0" smtClean="0">
                          <a:effectLst/>
                        </a:rPr>
                        <a:t>10. </a:t>
                      </a:r>
                      <a:r>
                        <a:rPr lang="cs-CZ" sz="1100" dirty="0">
                          <a:effectLst/>
                        </a:rPr>
                        <a:t>2012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9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NÁZEV A ČÍSLO PROJEKTU: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CZ.1.07/1.5.00/34.0629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9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OZNAČENÍ VÝUKOVÉHO MATERIÁLU: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VY_32_INOVACE_JC.BZ.07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463"/>
            <a:ext cx="9143999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111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>
                <a:hlinkClick r:id="rId2"/>
              </a:rPr>
              <a:t>http://www.mojecestina.cz/testy/shoda-podmetu-s-prisudkem/c2008082505-test--</a:t>
            </a:r>
            <a:r>
              <a:rPr lang="cs-CZ" dirty="0" smtClean="0">
                <a:hlinkClick r:id="rId2"/>
              </a:rPr>
              <a:t>shoda-podmetu-s-prisudkem-2.html</a:t>
            </a:r>
            <a:endParaRPr lang="cs-CZ" dirty="0" smtClean="0"/>
          </a:p>
          <a:p>
            <a:r>
              <a:rPr lang="cs-CZ" dirty="0">
                <a:hlinkClick r:id="rId3"/>
              </a:rPr>
              <a:t>http://www.mojecestina.cz/gramatika/shoda-podmetu-s-prisudkem/c2008090804-ledoborce--</a:t>
            </a:r>
            <a:r>
              <a:rPr lang="cs-CZ" dirty="0" smtClean="0">
                <a:hlinkClick r:id="rId3"/>
              </a:rPr>
              <a:t>slanecci-a-dalsi.html</a:t>
            </a:r>
            <a:endParaRPr lang="cs-CZ" dirty="0" smtClean="0"/>
          </a:p>
          <a:p>
            <a:r>
              <a:rPr lang="cs-CZ" dirty="0"/>
              <a:t>http://www.ocestine.cz/testy/shoda-prisudku-s-podmetem/doplnovani-slov-i/shoda-prisudku-a-podmetu-vii-328</a:t>
            </a:r>
            <a:r>
              <a:rPr lang="cs-CZ" dirty="0" smtClean="0"/>
              <a:t>/</a:t>
            </a:r>
            <a:endParaRPr lang="cs-CZ" dirty="0"/>
          </a:p>
          <a:p>
            <a:r>
              <a:rPr lang="cs-CZ" dirty="0"/>
              <a:t>http://www.ocestine.cz/testy/shoda-prisudku-s-podmetem/zakladni-test/procvicovani-koncovek-v-prisudku-iv-2</a:t>
            </a:r>
            <a:r>
              <a:rPr lang="cs-CZ" dirty="0" smtClean="0"/>
              <a:t>/</a:t>
            </a:r>
            <a:endParaRPr lang="cs-CZ" dirty="0"/>
          </a:p>
          <a:p>
            <a:r>
              <a:rPr lang="cs-CZ" dirty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www.ocestine.cz/testy/shoda-prisudku-s-podmetem/doplnovani-slov-i/procvicovani-shody-prisudku-s-podmetem-iii-312</a:t>
            </a:r>
            <a:endParaRPr lang="cs-CZ" dirty="0" smtClean="0"/>
          </a:p>
          <a:p>
            <a:r>
              <a:rPr lang="cs-CZ" dirty="0"/>
              <a:t>http://vera.taborsky.eu/index.php?sek=6&amp;men=8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materiály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312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/>
              <a:t>Žáci si prostřednictvím </a:t>
            </a:r>
            <a:r>
              <a:rPr lang="cs-CZ" dirty="0">
                <a:solidFill>
                  <a:schemeClr val="accent1"/>
                </a:solidFill>
              </a:rPr>
              <a:t>prezentace</a:t>
            </a:r>
            <a:r>
              <a:rPr lang="cs-CZ" dirty="0"/>
              <a:t> osvojí </a:t>
            </a:r>
            <a:r>
              <a:rPr lang="cs-CZ" dirty="0" smtClean="0"/>
              <a:t>poznatky </a:t>
            </a:r>
            <a:r>
              <a:rPr lang="cs-CZ" dirty="0"/>
              <a:t>o </a:t>
            </a:r>
            <a:r>
              <a:rPr lang="cs-CZ" dirty="0" smtClean="0"/>
              <a:t>složitějších případech </a:t>
            </a:r>
            <a:r>
              <a:rPr lang="cs-CZ" dirty="0" smtClean="0">
                <a:solidFill>
                  <a:schemeClr val="accent1"/>
                </a:solidFill>
              </a:rPr>
              <a:t>shody přísudku s podmětem.</a:t>
            </a:r>
            <a:endParaRPr lang="cs-CZ" dirty="0">
              <a:solidFill>
                <a:schemeClr val="accent1"/>
              </a:solidFill>
            </a:endParaRPr>
          </a:p>
          <a:p>
            <a:r>
              <a:rPr lang="cs-CZ" dirty="0"/>
              <a:t>Žáci vyhledají potřebné informace na internetových stránkách, aplikují vědomosti na testech, které jsou součástí prezentace</a:t>
            </a:r>
            <a:r>
              <a:rPr lang="cs-CZ" dirty="0" smtClean="0"/>
              <a:t>.</a:t>
            </a:r>
          </a:p>
          <a:p>
            <a:r>
              <a:rPr lang="cs-CZ" dirty="0"/>
              <a:t> </a:t>
            </a:r>
            <a:r>
              <a:rPr lang="cs-CZ" dirty="0" smtClean="0"/>
              <a:t>Žáci </a:t>
            </a:r>
            <a:r>
              <a:rPr lang="cs-CZ" dirty="0"/>
              <a:t>mohou pracovní listy vyplňovat v textovém editoru - </a:t>
            </a:r>
            <a:r>
              <a:rPr lang="cs-CZ" dirty="0" err="1"/>
              <a:t>např.v</a:t>
            </a:r>
            <a:r>
              <a:rPr lang="cs-CZ" dirty="0"/>
              <a:t> multimediální či počítačové učebně, pokud to technické vybavení učebny nedovoluje, lze také pracovní listy vytisknout nebo tento elektronický materiál zaslat žákům např. vyplnění v rámci domácího samostudia.</a:t>
            </a:r>
          </a:p>
          <a:p>
            <a:r>
              <a:rPr lang="cs-CZ" dirty="0">
                <a:solidFill>
                  <a:schemeClr val="accent1"/>
                </a:solidFill>
              </a:rPr>
              <a:t>Převládající klíčové kompetence</a:t>
            </a:r>
            <a:r>
              <a:rPr lang="cs-CZ" dirty="0"/>
              <a:t>: klíčová kompetence k učení, klíčová kompetence k řešení problému, klíčová kompetence komunikativní.</a:t>
            </a:r>
          </a:p>
          <a:p>
            <a:r>
              <a:rPr lang="cs-CZ" dirty="0">
                <a:solidFill>
                  <a:schemeClr val="accent1"/>
                </a:solidFill>
              </a:rPr>
              <a:t>Organizační styl výuky</a:t>
            </a:r>
            <a:r>
              <a:rPr lang="cs-CZ" dirty="0"/>
              <a:t>: </a:t>
            </a:r>
            <a:r>
              <a:rPr lang="cs-CZ" dirty="0" smtClean="0"/>
              <a:t>frontální.</a:t>
            </a:r>
          </a:p>
          <a:p>
            <a:r>
              <a:rPr lang="cs-CZ" dirty="0">
                <a:solidFill>
                  <a:srgbClr val="00B0F0"/>
                </a:solidFill>
              </a:rPr>
              <a:t>Vazba na ŠVP</a:t>
            </a:r>
            <a:r>
              <a:rPr lang="cs-CZ" dirty="0"/>
              <a:t>:  </a:t>
            </a:r>
          </a:p>
          <a:p>
            <a:r>
              <a:rPr lang="cs-CZ" dirty="0"/>
              <a:t>Školní vzdělávací program pro osmileté gymnázium - vyšší gymnázium - učební osnovy ČESKÝ JAZYK A LITERATURA - 7. ročník </a:t>
            </a:r>
            <a:r>
              <a:rPr lang="cs-CZ" dirty="0" smtClean="0"/>
              <a:t>– Skladba.</a:t>
            </a:r>
            <a:endParaRPr lang="cs-CZ" dirty="0"/>
          </a:p>
          <a:p>
            <a:r>
              <a:rPr lang="cs-CZ" dirty="0"/>
              <a:t>Školní vzdělávací program pro čtyřleté gymnázium - učební osnovy ČESKÝ JAZYK A LITERATURA - 3. </a:t>
            </a:r>
            <a:r>
              <a:rPr lang="cs-CZ"/>
              <a:t>ročník </a:t>
            </a:r>
            <a:r>
              <a:rPr lang="cs-CZ" smtClean="0"/>
              <a:t>– Skladba.</a:t>
            </a: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093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http://www.mojecestina.cz/article/2008082505-test-shoda-podmetu-s-prisudkem-2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Vyplňte test a následně jej vyhodnoťte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650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Pomocí internetové stránky vyplňte následující tabulku</a:t>
            </a:r>
          </a:p>
          <a:p>
            <a:r>
              <a:rPr lang="cs-CZ" dirty="0">
                <a:hlinkClick r:id="rId2"/>
              </a:rPr>
              <a:t>http://prirucka.ujc.cas.cz/?id=601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Shoda přísudku s podmětem několikanásobným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097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19061567"/>
              </p:ext>
            </p:extLst>
          </p:nvPr>
        </p:nvGraphicFramePr>
        <p:xfrm>
          <a:off x="467544" y="116632"/>
          <a:ext cx="8229600" cy="5728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11210">
                <a:tc>
                  <a:txBody>
                    <a:bodyPr/>
                    <a:lstStyle/>
                    <a:p>
                      <a:r>
                        <a:rPr lang="cs-CZ" dirty="0" smtClean="0"/>
                        <a:t>Podmět rodu…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Koncovka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mtClean="0"/>
                        <a:t>Příklad 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Součástí podmětu jméno</a:t>
                      </a:r>
                      <a:r>
                        <a:rPr lang="cs-CZ" baseline="0" dirty="0" smtClean="0"/>
                        <a:t> rodu mužského životného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mtClean="0"/>
                        <a:t>Mužského</a:t>
                      </a:r>
                      <a:r>
                        <a:rPr lang="cs-CZ" baseline="0" smtClean="0"/>
                        <a:t> neživotného, ženského, nebo středního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mtClean="0"/>
                        <a:t>Ženského</a:t>
                      </a:r>
                      <a:r>
                        <a:rPr lang="cs-CZ" baseline="0" smtClean="0"/>
                        <a:t> a středního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mtClean="0"/>
                        <a:t>Rodu středního, všechny části podmětu v množném čísle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mtClean="0"/>
                        <a:t>Rodu středního, alespoň</a:t>
                      </a:r>
                      <a:r>
                        <a:rPr lang="cs-CZ" baseline="0" smtClean="0"/>
                        <a:t> jeden člen podmětu v jednotném čísle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mtClean="0"/>
                        <a:t>Podmět následuje za přísudkem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083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67985077"/>
              </p:ext>
            </p:extLst>
          </p:nvPr>
        </p:nvGraphicFramePr>
        <p:xfrm>
          <a:off x="395536" y="66249"/>
          <a:ext cx="8424936" cy="667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2544282"/>
                <a:gridCol w="3288366"/>
              </a:tblGrid>
              <a:tr h="185179">
                <a:tc>
                  <a:txBody>
                    <a:bodyPr/>
                    <a:lstStyle/>
                    <a:p>
                      <a:r>
                        <a:rPr lang="cs-CZ" dirty="0" smtClean="0"/>
                        <a:t>Podmět rodu…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Koncovka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mtClean="0"/>
                        <a:t>Příklad </a:t>
                      </a:r>
                      <a:endParaRPr lang="cs-CZ" dirty="0"/>
                    </a:p>
                  </a:txBody>
                  <a:tcPr/>
                </a:tc>
              </a:tr>
              <a:tr h="906099">
                <a:tc>
                  <a:txBody>
                    <a:bodyPr/>
                    <a:lstStyle/>
                    <a:p>
                      <a:r>
                        <a:rPr lang="cs-CZ" dirty="0" smtClean="0"/>
                        <a:t>Součástí podmětu jméno</a:t>
                      </a:r>
                      <a:r>
                        <a:rPr lang="cs-CZ" baseline="0" dirty="0" smtClean="0"/>
                        <a:t> rodu mužského životného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Chlapci a dívky se vydali</a:t>
                      </a:r>
                      <a:r>
                        <a:rPr lang="cs-CZ" baseline="0" dirty="0" smtClean="0"/>
                        <a:t> na cestu domů.</a:t>
                      </a:r>
                      <a:endParaRPr lang="cs-CZ" dirty="0"/>
                    </a:p>
                  </a:txBody>
                  <a:tcPr/>
                </a:tc>
              </a:tr>
              <a:tr h="1177929">
                <a:tc>
                  <a:txBody>
                    <a:bodyPr/>
                    <a:lstStyle/>
                    <a:p>
                      <a:r>
                        <a:rPr lang="cs-CZ" smtClean="0"/>
                        <a:t>Mužského</a:t>
                      </a:r>
                      <a:r>
                        <a:rPr lang="cs-CZ" baseline="0" smtClean="0"/>
                        <a:t> neživotného, ženského, nebo středního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Ručník, žínka a mýdlo ležely na nočním stolku.</a:t>
                      </a:r>
                      <a:endParaRPr lang="cs-CZ" dirty="0"/>
                    </a:p>
                  </a:txBody>
                  <a:tcPr/>
                </a:tc>
              </a:tr>
              <a:tr h="634269">
                <a:tc>
                  <a:txBody>
                    <a:bodyPr/>
                    <a:lstStyle/>
                    <a:p>
                      <a:r>
                        <a:rPr lang="cs-CZ" smtClean="0"/>
                        <a:t>Ženského</a:t>
                      </a:r>
                      <a:r>
                        <a:rPr lang="cs-CZ" baseline="0" smtClean="0"/>
                        <a:t> a středního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Slepice a kuřata zobaly zrní.</a:t>
                      </a:r>
                      <a:endParaRPr lang="cs-CZ" dirty="0"/>
                    </a:p>
                  </a:txBody>
                  <a:tcPr/>
                </a:tc>
              </a:tr>
              <a:tr h="1177929">
                <a:tc>
                  <a:txBody>
                    <a:bodyPr/>
                    <a:lstStyle/>
                    <a:p>
                      <a:r>
                        <a:rPr lang="cs-CZ" smtClean="0"/>
                        <a:t>Rodu středního, všechny části podmětu v množném čísle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Koťata a štěňata si hrála.</a:t>
                      </a:r>
                      <a:endParaRPr lang="cs-CZ" dirty="0"/>
                    </a:p>
                  </a:txBody>
                  <a:tcPr/>
                </a:tc>
              </a:tr>
              <a:tr h="1177929">
                <a:tc>
                  <a:txBody>
                    <a:bodyPr/>
                    <a:lstStyle/>
                    <a:p>
                      <a:r>
                        <a:rPr lang="cs-CZ" smtClean="0"/>
                        <a:t>Rodu středního, alespoň</a:t>
                      </a:r>
                      <a:r>
                        <a:rPr lang="cs-CZ" baseline="0" smtClean="0"/>
                        <a:t> jeden člen podmětu v jednotném čísle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Kotě</a:t>
                      </a:r>
                      <a:r>
                        <a:rPr lang="cs-CZ" baseline="0" dirty="0" smtClean="0"/>
                        <a:t> a štěňata si hrály.</a:t>
                      </a:r>
                      <a:endParaRPr lang="cs-CZ" dirty="0"/>
                    </a:p>
                  </a:txBody>
                  <a:tcPr/>
                </a:tc>
              </a:tr>
              <a:tr h="1066328">
                <a:tc>
                  <a:txBody>
                    <a:bodyPr/>
                    <a:lstStyle/>
                    <a:p>
                      <a:r>
                        <a:rPr lang="cs-CZ" dirty="0" smtClean="0"/>
                        <a:t>Podmět následuje za přísudkem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Možno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dirty="0" smtClean="0"/>
                        <a:t>podle prvního členu podmětu za přísudkem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Naproti</a:t>
                      </a:r>
                      <a:r>
                        <a:rPr lang="cs-CZ" baseline="0" dirty="0" smtClean="0"/>
                        <a:t> nám vyběhli/ vyběhly sestřenice a bratranec. 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502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cs-CZ" sz="3200" dirty="0" smtClean="0"/>
              <a:t>Změna životnosti podstatných jmen a vliv na shodu přísudku s podmětem 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06483"/>
          </a:xfrm>
        </p:spPr>
        <p:txBody>
          <a:bodyPr/>
          <a:lstStyle/>
          <a:p>
            <a:r>
              <a:rPr lang="cs-CZ" dirty="0" smtClean="0"/>
              <a:t>Prostudujte si problematiku změny životnosti podstatných jmen rodu mužského a vliv tohoto jevu na shodu přísudku s podmětem</a:t>
            </a:r>
          </a:p>
          <a:p>
            <a:r>
              <a:rPr lang="cs-CZ" dirty="0">
                <a:hlinkClick r:id="rId2"/>
              </a:rPr>
              <a:t>http://www.mojecestina.cz/article/2008090804-ledoborce-slanecci-a-dalsi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763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vera.taborsky.eu/index.php?sek=6&amp;men=8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Vyplňte test- vypište pouze přísudek s příslušnou koncovkou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7613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>
                <a:hlinkClick r:id="rId2"/>
              </a:rPr>
              <a:t>http://www.ocestine.cz/testy/shoda-prisudku-s-podmetem/doplnovani-slov-i/shoda-prisudku-a-podmetu-vii-328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endParaRPr lang="cs-CZ" dirty="0"/>
          </a:p>
          <a:p>
            <a:r>
              <a:rPr lang="cs-CZ" dirty="0">
                <a:hlinkClick r:id="rId3"/>
              </a:rPr>
              <a:t>http://www.ocestine.cz/testy/shoda-prisudku-s-podmetem/zakladni-test/procvicovani-koncovek-v-prisudku-iv-2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endParaRPr lang="cs-CZ" dirty="0"/>
          </a:p>
          <a:p>
            <a:r>
              <a:rPr lang="cs-CZ" dirty="0">
                <a:hlinkClick r:id="rId4"/>
              </a:rPr>
              <a:t>http://www.ocestine.cz/testy/shoda-prisudku-s-podmetem/doplnovani-slov-i/procvicovani-shody-prisudku-s-podmetem-iii-312</a:t>
            </a:r>
            <a:r>
              <a:rPr lang="cs-CZ" dirty="0" smtClean="0">
                <a:hlinkClick r:id="rId4"/>
              </a:rPr>
              <a:t>/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Vyplňte a vyhodnoťte testy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346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</TotalTime>
  <Words>469</Words>
  <Application>Microsoft Office PowerPoint</Application>
  <PresentationFormat>Předvádění na obrazovce 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Shluk</vt:lpstr>
      <vt:lpstr>Prezentace aplikace PowerPoint</vt:lpstr>
      <vt:lpstr>Anotace </vt:lpstr>
      <vt:lpstr>Vyplňte test a následně jej vyhodnoťte</vt:lpstr>
      <vt:lpstr>Shoda přísudku s podmětem několikanásobným</vt:lpstr>
      <vt:lpstr>Prezentace aplikace PowerPoint</vt:lpstr>
      <vt:lpstr>Prezentace aplikace PowerPoint</vt:lpstr>
      <vt:lpstr>Změna životnosti podstatných jmen a vliv na shodu přísudku s podmětem </vt:lpstr>
      <vt:lpstr>Vyplňte test- vypište pouze přísudek s příslušnou koncovkou</vt:lpstr>
      <vt:lpstr>Vyplňte a vyhodnoťte testy</vt:lpstr>
      <vt:lpstr>Použité materiály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Konetzná Magda</cp:lastModifiedBy>
  <cp:revision>23</cp:revision>
  <dcterms:modified xsi:type="dcterms:W3CDTF">2013-01-07T08:40:24Z</dcterms:modified>
</cp:coreProperties>
</file>