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7" r:id="rId4"/>
    <p:sldId id="260" r:id="rId5"/>
    <p:sldId id="259" r:id="rId6"/>
    <p:sldId id="262" r:id="rId7"/>
    <p:sldId id="261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84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ravoúhlý trojúhelník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Nadpis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17" name="Podnadpis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cs-CZ" smtClean="0"/>
              <a:t>Kliknutím lze upravit styl předlohy.</a:t>
            </a:r>
            <a:endParaRPr kumimoji="0" lang="en-US"/>
          </a:p>
        </p:txBody>
      </p:sp>
      <p:grpSp>
        <p:nvGrpSpPr>
          <p:cNvPr id="2" name="Skupina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Volný tvar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Volný tvar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Volný tvar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Přímá spojnice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Zástupný symbol pro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19" name="Zástupný symbol pro zápatí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cs-CZ"/>
          </a:p>
        </p:txBody>
      </p:sp>
      <p:sp>
        <p:nvSpPr>
          <p:cNvPr id="27" name="Zástupný symbol pro číslo snímku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  <p:sp>
        <p:nvSpPr>
          <p:cNvPr id="7" name="Dvojitá šipka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Dvojitá šipka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  <p:sp>
        <p:nvSpPr>
          <p:cNvPr id="8" name="Nadpis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Porovnání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Obsah s titulkem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cs-CZ" smtClean="0"/>
              <a:t>Kliknutím na ikonu přidáte obrázek.</a:t>
            </a:r>
            <a:endParaRPr kumimoji="0" lang="en-US" dirty="0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8" name="Volný tvar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Volný tvar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Pravoúhlý trojúhelník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Přímá spojnice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Dvojitá šipka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Dvojitá šipka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Volný tvar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Volný tvar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Pravoúhlý trojúhelník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Přímá spojnice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Zástupný symbol pro nadpis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0" name="Zástupný symbol pro text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  <a:p>
            <a:pPr lvl="1" eaLnBrk="1" latinLnBrk="0" hangingPunct="1"/>
            <a:r>
              <a:rPr kumimoji="0" lang="cs-CZ" smtClean="0"/>
              <a:t>Druhá úroveň</a:t>
            </a:r>
          </a:p>
          <a:p>
            <a:pPr lvl="2" eaLnBrk="1" latinLnBrk="0" hangingPunct="1"/>
            <a:r>
              <a:rPr kumimoji="0" lang="cs-CZ" smtClean="0"/>
              <a:t>Třetí úroveň</a:t>
            </a:r>
          </a:p>
          <a:p>
            <a:pPr lvl="3" eaLnBrk="1" latinLnBrk="0" hangingPunct="1"/>
            <a:r>
              <a:rPr kumimoji="0" lang="cs-CZ" smtClean="0"/>
              <a:t>Čtvrtá úroveň</a:t>
            </a:r>
          </a:p>
          <a:p>
            <a:pPr lvl="4" eaLnBrk="1" latinLnBrk="0" hangingPunct="1"/>
            <a:r>
              <a:rPr kumimoji="0" lang="cs-CZ" smtClean="0"/>
              <a:t>Pátá úroveň</a:t>
            </a:r>
            <a:endParaRPr kumimoji="0" lang="en-US"/>
          </a:p>
        </p:txBody>
      </p:sp>
      <p:sp>
        <p:nvSpPr>
          <p:cNvPr id="10" name="Zástupný symbol pro datum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95EC1D4A-A796-47C3-A63E-CE236FB377E2}" type="datetimeFigureOut">
              <a:rPr lang="cs-CZ" smtClean="0"/>
              <a:t>7.1.2013</a:t>
            </a:fld>
            <a:endParaRPr lang="cs-CZ"/>
          </a:p>
        </p:txBody>
      </p:sp>
      <p:sp>
        <p:nvSpPr>
          <p:cNvPr id="22" name="Zástupný symbol pro zápatí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cs-CZ"/>
          </a:p>
        </p:txBody>
      </p:sp>
      <p:sp>
        <p:nvSpPr>
          <p:cNvPr id="18" name="Zástupný symbol pro číslo snímku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AC57A5DF-1266-40EA-9282-1E66B9DE06C0}" type="slidenum">
              <a:rPr lang="cs-CZ" smtClean="0"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cs.wikipedia.org/wiki/V%C4%9Btn%C3%BD_%C4%8Dlen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esky-jazyk.cz/slovnicek-pojmu/vztahy-mezi-vetnymi-cleny-a-vetami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75189323"/>
              </p:ext>
            </p:extLst>
          </p:nvPr>
        </p:nvGraphicFramePr>
        <p:xfrm>
          <a:off x="0" y="1460547"/>
          <a:ext cx="9143999" cy="5362638"/>
        </p:xfrm>
        <a:graphic>
          <a:graphicData uri="http://schemas.openxmlformats.org/drawingml/2006/table">
            <a:tbl>
              <a:tblPr firstRow="1" firstCol="1" bandRow="1" bandCol="1">
                <a:tableStyleId>{5C22544A-7EE6-4342-B048-85BDC9FD1C3A}</a:tableStyleId>
              </a:tblPr>
              <a:tblGrid>
                <a:gridCol w="4581257"/>
                <a:gridCol w="4562742"/>
              </a:tblGrid>
              <a:tr h="54038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>
                          <a:effectLst/>
                        </a:rPr>
                        <a:t>NÁZEV ŠKOLY: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>
                          <a:effectLst/>
                        </a:rPr>
                        <a:t>Gymnázium Františka Živného, Bohumín, Jana Palacha 794, příspěvková organizace</a:t>
                      </a:r>
                      <a:endParaRPr lang="cs-C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54038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>
                          <a:effectLst/>
                        </a:rPr>
                        <a:t>VZDĚLÁVACÍ OBLAST: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>
                          <a:effectLst/>
                        </a:rPr>
                        <a:t>Jazyk a jazyková komunikace</a:t>
                      </a:r>
                      <a:endParaRPr lang="cs-C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54038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>
                          <a:effectLst/>
                        </a:rPr>
                        <a:t>VZDĚLÁVACÍ OBOR: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cs-CZ" sz="1100" dirty="0">
                          <a:effectLst/>
                        </a:rPr>
                        <a:t>Český </a:t>
                      </a:r>
                      <a:r>
                        <a:rPr lang="cs-CZ" sz="1100" dirty="0" smtClean="0">
                          <a:effectLst/>
                        </a:rPr>
                        <a:t>jazyk </a:t>
                      </a:r>
                      <a:r>
                        <a:rPr kumimoji="0" lang="cs-CZ" sz="11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j-lt"/>
                          <a:ea typeface="Calibri"/>
                          <a:cs typeface="Times New Roman"/>
                        </a:rPr>
                        <a:t>pro </a:t>
                      </a:r>
                      <a:r>
                        <a:rPr kumimoji="0" lang="cs-CZ" sz="1100" b="0" i="0" u="none" strike="noStrike" kern="1200" cap="none" spc="0" normalizeH="0" baseline="0" noProof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j-lt"/>
                          <a:ea typeface="Calibri"/>
                          <a:cs typeface="Times New Roman"/>
                        </a:rPr>
                        <a:t>3. </a:t>
                      </a:r>
                      <a:r>
                        <a:rPr kumimoji="0" lang="cs-CZ" sz="11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j-lt"/>
                          <a:ea typeface="Calibri"/>
                          <a:cs typeface="Times New Roman"/>
                        </a:rPr>
                        <a:t>ročník SŠ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54038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>
                          <a:effectLst/>
                        </a:rPr>
                        <a:t>TÉMA: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 smtClean="0">
                          <a:effectLst/>
                        </a:rPr>
                        <a:t>Větné členy</a:t>
                      </a:r>
                      <a:r>
                        <a:rPr lang="cs-CZ" sz="1100" baseline="0" dirty="0" smtClean="0">
                          <a:effectLst/>
                        </a:rPr>
                        <a:t> a vztahy mezi nimi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54038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>
                          <a:effectLst/>
                        </a:rPr>
                        <a:t>AUTOR: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>
                          <a:effectLst/>
                        </a:rPr>
                        <a:t>Mgr. Radka </a:t>
                      </a:r>
                      <a:r>
                        <a:rPr lang="cs-CZ" sz="1100" dirty="0" err="1">
                          <a:effectLst/>
                        </a:rPr>
                        <a:t>Bednarzová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54038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>
                          <a:effectLst/>
                        </a:rPr>
                        <a:t>DATUM:</a:t>
                      </a:r>
                      <a:endParaRPr lang="cs-C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smtClean="0">
                          <a:effectLst/>
                        </a:rPr>
                        <a:t>19. </a:t>
                      </a:r>
                      <a:r>
                        <a:rPr lang="cs-CZ" sz="1100" dirty="0" smtClean="0">
                          <a:effectLst/>
                        </a:rPr>
                        <a:t>10. </a:t>
                      </a:r>
                      <a:r>
                        <a:rPr lang="cs-CZ" sz="1100" dirty="0">
                          <a:effectLst/>
                        </a:rPr>
                        <a:t>2012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54038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>
                          <a:effectLst/>
                        </a:rPr>
                        <a:t>NÁZEV A ČÍSLO PROJEKTU:</a:t>
                      </a:r>
                      <a:endParaRPr lang="cs-C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>
                          <a:effectLst/>
                        </a:rPr>
                        <a:t>Učíme se pro život v 21. století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>
                          <a:effectLst/>
                        </a:rPr>
                        <a:t>CZ.1.07/1.5.00/34.0629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579943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>
                          <a:effectLst/>
                        </a:rPr>
                        <a:t>OZNAČENÍ VÝUKOVÉHO MATERIÁLU:</a:t>
                      </a:r>
                      <a:endParaRPr lang="cs-CZ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cs-CZ" sz="1100" dirty="0" smtClean="0">
                          <a:effectLst/>
                        </a:rPr>
                        <a:t>VY_32_INOVACE_JC.BZ.04</a:t>
                      </a:r>
                      <a:endParaRPr lang="cs-CZ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464" y="161200"/>
            <a:ext cx="9143999" cy="1314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230465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http://cs.wikipedia.org/wiki/V%C4%9Btn%C3%A9_%C4%8Dleny</a:t>
            </a:r>
          </a:p>
          <a:p>
            <a:r>
              <a:rPr lang="cs-CZ" dirty="0"/>
              <a:t>http://www.cesky-jazyk.cz/slovnicek-pojmu/vztahy-mezi-vetnymi-cleny-a-vetami/</a:t>
            </a:r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Použité materiály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534827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cs-CZ" dirty="0"/>
              <a:t>Žáci si prostřednictvím </a:t>
            </a:r>
            <a:r>
              <a:rPr lang="cs-CZ" dirty="0">
                <a:solidFill>
                  <a:srgbClr val="00B0F0"/>
                </a:solidFill>
              </a:rPr>
              <a:t>prezentace</a:t>
            </a:r>
            <a:r>
              <a:rPr lang="cs-CZ" dirty="0"/>
              <a:t> osvojí základní poznatky </a:t>
            </a:r>
            <a:r>
              <a:rPr lang="cs-CZ" dirty="0">
                <a:solidFill>
                  <a:srgbClr val="00B0F0"/>
                </a:solidFill>
              </a:rPr>
              <a:t>o </a:t>
            </a:r>
            <a:r>
              <a:rPr lang="cs-CZ" dirty="0" smtClean="0">
                <a:solidFill>
                  <a:srgbClr val="00B0F0"/>
                </a:solidFill>
              </a:rPr>
              <a:t>větných členech a vztazích mezi nimi.</a:t>
            </a:r>
            <a:endParaRPr lang="cs-CZ" dirty="0">
              <a:solidFill>
                <a:srgbClr val="00B0F0"/>
              </a:solidFill>
            </a:endParaRPr>
          </a:p>
          <a:p>
            <a:r>
              <a:rPr lang="cs-CZ" dirty="0"/>
              <a:t>Žáci vyhledají potřebné informace na internetových </a:t>
            </a:r>
            <a:r>
              <a:rPr lang="cs-CZ" dirty="0" smtClean="0"/>
              <a:t>stránkách.</a:t>
            </a:r>
          </a:p>
          <a:p>
            <a:pPr lvl="0"/>
            <a:r>
              <a:rPr lang="cs-CZ" dirty="0"/>
              <a:t>Žáci tyto pracovní listy mohou vyplňovat v textovém editoru - např</a:t>
            </a:r>
            <a:r>
              <a:rPr lang="cs-CZ" dirty="0" smtClean="0"/>
              <a:t>. v </a:t>
            </a:r>
            <a:r>
              <a:rPr lang="cs-CZ" dirty="0"/>
              <a:t>multimediální či počítačové učebně, pokud to technické vybavení učebny nedovoluje, lze také pracovní listy vytisknout nebo tento elektronický materiál zaslat žákům např. vyplnění v rámci domácího samostudia</a:t>
            </a:r>
            <a:r>
              <a:rPr lang="cs-CZ" dirty="0" smtClean="0"/>
              <a:t>.</a:t>
            </a:r>
            <a:endParaRPr lang="cs-CZ" dirty="0"/>
          </a:p>
          <a:p>
            <a:r>
              <a:rPr lang="cs-CZ" dirty="0">
                <a:solidFill>
                  <a:srgbClr val="00B0F0"/>
                </a:solidFill>
              </a:rPr>
              <a:t>Převládající klíčové kompetence</a:t>
            </a:r>
            <a:r>
              <a:rPr lang="cs-CZ" dirty="0"/>
              <a:t>: klíčová kompetence k učení, klíčová kompetence k řešení problému, klíčová kompetence komunikativní.</a:t>
            </a:r>
          </a:p>
          <a:p>
            <a:r>
              <a:rPr lang="cs-CZ" dirty="0">
                <a:solidFill>
                  <a:srgbClr val="00B0F0"/>
                </a:solidFill>
              </a:rPr>
              <a:t>Organizační styl výuky</a:t>
            </a:r>
            <a:r>
              <a:rPr lang="cs-CZ" dirty="0"/>
              <a:t>: </a:t>
            </a:r>
            <a:r>
              <a:rPr lang="cs-CZ" dirty="0" smtClean="0"/>
              <a:t>frontální.</a:t>
            </a:r>
          </a:p>
          <a:p>
            <a:r>
              <a:rPr lang="cs-CZ" dirty="0">
                <a:solidFill>
                  <a:srgbClr val="00B0F0"/>
                </a:solidFill>
              </a:rPr>
              <a:t>Vazba na ŠVP</a:t>
            </a:r>
            <a:r>
              <a:rPr lang="cs-CZ" dirty="0"/>
              <a:t>:  </a:t>
            </a:r>
          </a:p>
          <a:p>
            <a:r>
              <a:rPr lang="cs-CZ" dirty="0" smtClean="0"/>
              <a:t>Školní </a:t>
            </a:r>
            <a:r>
              <a:rPr lang="cs-CZ" dirty="0"/>
              <a:t>vzdělávací program pro osmileté gymnázium - vyšší gymnázium - učební osnovy ČESKÝ JAZYK A LITERATURA - 7. ročník </a:t>
            </a:r>
            <a:r>
              <a:rPr lang="cs-CZ" dirty="0" smtClean="0"/>
              <a:t>– Skladba.</a:t>
            </a:r>
            <a:endParaRPr lang="cs-CZ" dirty="0"/>
          </a:p>
          <a:p>
            <a:r>
              <a:rPr lang="cs-CZ" dirty="0" smtClean="0"/>
              <a:t>Školní </a:t>
            </a:r>
            <a:r>
              <a:rPr lang="cs-CZ" dirty="0"/>
              <a:t>vzdělávací program pro čtyřleté gymnázium - učební osnovy ČESKÝ JAZYK A LITERATURA - 3. ročník </a:t>
            </a:r>
            <a:r>
              <a:rPr lang="cs-CZ" dirty="0" smtClean="0"/>
              <a:t>– Skladba.</a:t>
            </a:r>
            <a:endParaRPr lang="cs-CZ" dirty="0"/>
          </a:p>
          <a:p>
            <a:endParaRPr lang="cs-CZ" dirty="0"/>
          </a:p>
          <a:p>
            <a:endParaRPr lang="cs-CZ" dirty="0"/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Anotace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56176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>
                <a:hlinkClick r:id="rId2"/>
              </a:rPr>
              <a:t>http</a:t>
            </a:r>
            <a:r>
              <a:rPr lang="cs-CZ" dirty="0">
                <a:hlinkClick r:id="rId2"/>
              </a:rPr>
              <a:t>://cs.wikipedia.org/wiki/V%C4%9Btn%C3%BD_%C4%8Dlen</a:t>
            </a:r>
            <a:endParaRPr lang="cs-CZ" dirty="0"/>
          </a:p>
          <a:p>
            <a:r>
              <a:rPr lang="cs-CZ" dirty="0" smtClean="0"/>
              <a:t>Vypište:</a:t>
            </a:r>
          </a:p>
          <a:p>
            <a:r>
              <a:rPr lang="cs-CZ" dirty="0" smtClean="0">
                <a:solidFill>
                  <a:srgbClr val="00B0F0"/>
                </a:solidFill>
              </a:rPr>
              <a:t>Základní větné členy:</a:t>
            </a:r>
          </a:p>
          <a:p>
            <a:r>
              <a:rPr lang="cs-CZ" dirty="0" smtClean="0">
                <a:solidFill>
                  <a:srgbClr val="00B0F0"/>
                </a:solidFill>
              </a:rPr>
              <a:t>Rozvíjející větné členy:</a:t>
            </a:r>
          </a:p>
          <a:p>
            <a:r>
              <a:rPr lang="cs-CZ" dirty="0" smtClean="0">
                <a:solidFill>
                  <a:srgbClr val="00B0F0"/>
                </a:solidFill>
              </a:rPr>
              <a:t>Holý větný člen:</a:t>
            </a:r>
          </a:p>
          <a:p>
            <a:r>
              <a:rPr lang="cs-CZ" dirty="0" smtClean="0">
                <a:solidFill>
                  <a:srgbClr val="00B0F0"/>
                </a:solidFill>
              </a:rPr>
              <a:t>Rozvitý větný člen:</a:t>
            </a:r>
          </a:p>
          <a:p>
            <a:r>
              <a:rPr lang="cs-CZ" dirty="0" smtClean="0">
                <a:solidFill>
                  <a:srgbClr val="00B0F0"/>
                </a:solidFill>
              </a:rPr>
              <a:t>Slovní druhy, které nebývají větnými členy:</a:t>
            </a:r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Charakteristika větných členů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7584621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Clr>
                <a:srgbClr val="2DA2BF"/>
              </a:buClr>
            </a:pPr>
            <a:r>
              <a:rPr lang="cs-CZ" dirty="0">
                <a:solidFill>
                  <a:srgbClr val="00B0F0"/>
                </a:solidFill>
              </a:rPr>
              <a:t>Základní větné členy</a:t>
            </a:r>
            <a:r>
              <a:rPr lang="cs-CZ" dirty="0">
                <a:solidFill>
                  <a:prstClr val="black"/>
                </a:solidFill>
              </a:rPr>
              <a:t>: podmět a přísudek</a:t>
            </a:r>
          </a:p>
          <a:p>
            <a:pPr lvl="0">
              <a:buClr>
                <a:srgbClr val="2DA2BF"/>
              </a:buClr>
            </a:pPr>
            <a:r>
              <a:rPr lang="cs-CZ" dirty="0">
                <a:solidFill>
                  <a:srgbClr val="00B0F0"/>
                </a:solidFill>
              </a:rPr>
              <a:t>Rozvíjející větné členy</a:t>
            </a:r>
            <a:r>
              <a:rPr lang="cs-CZ" dirty="0">
                <a:solidFill>
                  <a:prstClr val="black"/>
                </a:solidFill>
              </a:rPr>
              <a:t>: přívlastek, předmět, příslovečné určení, doplněk</a:t>
            </a:r>
          </a:p>
          <a:p>
            <a:pPr lvl="0">
              <a:buClr>
                <a:srgbClr val="2DA2BF"/>
              </a:buClr>
            </a:pPr>
            <a:r>
              <a:rPr lang="cs-CZ" dirty="0">
                <a:solidFill>
                  <a:srgbClr val="00B0F0"/>
                </a:solidFill>
              </a:rPr>
              <a:t>Holý větný člen</a:t>
            </a:r>
            <a:r>
              <a:rPr lang="cs-CZ" dirty="0">
                <a:solidFill>
                  <a:prstClr val="black"/>
                </a:solidFill>
              </a:rPr>
              <a:t>: není rozvíjen jiným větným členem</a:t>
            </a:r>
          </a:p>
          <a:p>
            <a:pPr lvl="0">
              <a:buClr>
                <a:srgbClr val="2DA2BF"/>
              </a:buClr>
            </a:pPr>
            <a:r>
              <a:rPr lang="cs-CZ" dirty="0">
                <a:solidFill>
                  <a:srgbClr val="00B0F0"/>
                </a:solidFill>
              </a:rPr>
              <a:t>Rozvitý větný člen</a:t>
            </a:r>
            <a:r>
              <a:rPr lang="cs-CZ" dirty="0">
                <a:solidFill>
                  <a:prstClr val="black"/>
                </a:solidFill>
              </a:rPr>
              <a:t>: je rozvíjen jiným větným členem</a:t>
            </a:r>
          </a:p>
          <a:p>
            <a:pPr lvl="0">
              <a:buClr>
                <a:srgbClr val="2DA2BF"/>
              </a:buClr>
            </a:pPr>
            <a:r>
              <a:rPr lang="cs-CZ" dirty="0">
                <a:solidFill>
                  <a:srgbClr val="00B0F0"/>
                </a:solidFill>
              </a:rPr>
              <a:t>Slovní druhy, které nebývají větnými členy</a:t>
            </a:r>
            <a:r>
              <a:rPr lang="cs-CZ" dirty="0">
                <a:solidFill>
                  <a:prstClr val="black"/>
                </a:solidFill>
              </a:rPr>
              <a:t>: předložky, spojky, částice</a:t>
            </a:r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Řešení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25643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cs-CZ" dirty="0" smtClean="0"/>
          </a:p>
          <a:p>
            <a:r>
              <a:rPr lang="cs-CZ" dirty="0">
                <a:hlinkClick r:id="rId2"/>
              </a:rPr>
              <a:t>http://www.cesky-jazyk.cz/slovnicek-pojmu/vztahy-mezi-vetnymi-cleny-a-vetami/</a:t>
            </a:r>
            <a:endParaRPr lang="cs-CZ" dirty="0" smtClean="0"/>
          </a:p>
          <a:p>
            <a:r>
              <a:rPr lang="cs-CZ" dirty="0" smtClean="0"/>
              <a:t>Charakterizujte vztahy mezi větnými členy (uveďte, mezi kterými větnými členy tento vztah vzniká). Uveďte příklad. Doložte, jak se podřadnost projevuje na gramatice. </a:t>
            </a:r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Vztahy mezi větnými členy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316726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Clr>
                <a:srgbClr val="2DA2BF"/>
              </a:buClr>
            </a:pPr>
            <a:r>
              <a:rPr lang="cs-CZ" sz="2100" dirty="0">
                <a:solidFill>
                  <a:srgbClr val="00B0F0"/>
                </a:solidFill>
              </a:rPr>
              <a:t>Souřadnost (parataxe):</a:t>
            </a:r>
          </a:p>
          <a:p>
            <a:pPr lvl="0">
              <a:buClr>
                <a:srgbClr val="2DA2BF"/>
              </a:buClr>
            </a:pPr>
            <a:r>
              <a:rPr lang="cs-CZ" sz="2100" dirty="0">
                <a:solidFill>
                  <a:srgbClr val="00B0F0"/>
                </a:solidFill>
              </a:rPr>
              <a:t>Přistavování (apozice):</a:t>
            </a:r>
          </a:p>
          <a:p>
            <a:pPr lvl="0">
              <a:buClr>
                <a:srgbClr val="2DA2BF"/>
              </a:buClr>
            </a:pPr>
            <a:r>
              <a:rPr lang="cs-CZ" sz="2100" dirty="0">
                <a:solidFill>
                  <a:srgbClr val="00B0F0"/>
                </a:solidFill>
              </a:rPr>
              <a:t>Podřadnost (hypotaxe):</a:t>
            </a:r>
          </a:p>
          <a:p>
            <a:pPr lvl="0">
              <a:buClr>
                <a:srgbClr val="2DA2BF"/>
              </a:buClr>
            </a:pPr>
            <a:r>
              <a:rPr lang="cs-CZ" sz="2100" dirty="0">
                <a:solidFill>
                  <a:srgbClr val="00B0F0"/>
                </a:solidFill>
              </a:rPr>
              <a:t>Shoda (predikace):</a:t>
            </a:r>
          </a:p>
          <a:p>
            <a:pPr lvl="0">
              <a:buClr>
                <a:srgbClr val="2DA2BF"/>
              </a:buClr>
            </a:pPr>
            <a:r>
              <a:rPr lang="cs-CZ" sz="2100" dirty="0">
                <a:solidFill>
                  <a:srgbClr val="00B0F0"/>
                </a:solidFill>
              </a:rPr>
              <a:t>Determinace:</a:t>
            </a:r>
          </a:p>
          <a:p>
            <a:pPr lvl="0">
              <a:buClr>
                <a:srgbClr val="2DA2BF"/>
              </a:buClr>
            </a:pPr>
            <a:r>
              <a:rPr lang="cs-CZ" sz="2100" dirty="0">
                <a:solidFill>
                  <a:srgbClr val="00B0F0"/>
                </a:solidFill>
              </a:rPr>
              <a:t>A) shoda:</a:t>
            </a:r>
          </a:p>
          <a:p>
            <a:pPr lvl="0">
              <a:buClr>
                <a:srgbClr val="2DA2BF"/>
              </a:buClr>
            </a:pPr>
            <a:r>
              <a:rPr lang="cs-CZ" sz="2100" dirty="0">
                <a:solidFill>
                  <a:srgbClr val="00B0F0"/>
                </a:solidFill>
              </a:rPr>
              <a:t>B) řízenost:</a:t>
            </a:r>
          </a:p>
          <a:p>
            <a:pPr lvl="0">
              <a:buClr>
                <a:srgbClr val="2DA2BF"/>
              </a:buClr>
            </a:pPr>
            <a:r>
              <a:rPr lang="cs-CZ" sz="2100" dirty="0">
                <a:solidFill>
                  <a:srgbClr val="00B0F0"/>
                </a:solidFill>
              </a:rPr>
              <a:t>C) přimykání:</a:t>
            </a:r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28991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Clr>
                <a:srgbClr val="2DA2BF"/>
              </a:buClr>
            </a:pPr>
            <a:r>
              <a:rPr lang="cs-CZ" sz="2300" dirty="0">
                <a:solidFill>
                  <a:srgbClr val="00B0F0"/>
                </a:solidFill>
              </a:rPr>
              <a:t>Souřadnost (parataxe</a:t>
            </a:r>
            <a:r>
              <a:rPr lang="cs-CZ" sz="2300" dirty="0" smtClean="0">
                <a:solidFill>
                  <a:srgbClr val="00B0F0"/>
                </a:solidFill>
              </a:rPr>
              <a:t>): </a:t>
            </a:r>
            <a:r>
              <a:rPr lang="cs-CZ" sz="2300" dirty="0" smtClean="0"/>
              <a:t>spojení nezávislých větných členů, př. Jablka a hrušky ležely na stole.</a:t>
            </a:r>
            <a:endParaRPr lang="cs-CZ" sz="2300" dirty="0">
              <a:solidFill>
                <a:srgbClr val="00B0F0"/>
              </a:solidFill>
            </a:endParaRPr>
          </a:p>
          <a:p>
            <a:pPr lvl="0">
              <a:buClr>
                <a:srgbClr val="2DA2BF"/>
              </a:buClr>
            </a:pPr>
            <a:r>
              <a:rPr lang="cs-CZ" sz="2300" dirty="0">
                <a:solidFill>
                  <a:srgbClr val="00B0F0"/>
                </a:solidFill>
              </a:rPr>
              <a:t>Přistavování (apozice</a:t>
            </a:r>
            <a:r>
              <a:rPr lang="cs-CZ" sz="2300" dirty="0" smtClean="0">
                <a:solidFill>
                  <a:srgbClr val="00B0F0"/>
                </a:solidFill>
              </a:rPr>
              <a:t>): </a:t>
            </a:r>
            <a:r>
              <a:rPr lang="cs-CZ" sz="2300" dirty="0" smtClean="0"/>
              <a:t>opakování již řečeného, př. Marie Terezie, rakouská císařovna, zavedla povinnou školní docházku.</a:t>
            </a:r>
            <a:endParaRPr lang="cs-CZ" sz="2300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Řešení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28996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Clr>
                <a:srgbClr val="2DA2BF"/>
              </a:buClr>
            </a:pPr>
            <a:r>
              <a:rPr lang="cs-CZ" sz="2300" dirty="0" smtClean="0">
                <a:solidFill>
                  <a:srgbClr val="00B0F0"/>
                </a:solidFill>
              </a:rPr>
              <a:t>1</a:t>
            </a:r>
            <a:r>
              <a:rPr lang="cs-CZ" sz="2300" dirty="0">
                <a:solidFill>
                  <a:srgbClr val="00B0F0"/>
                </a:solidFill>
              </a:rPr>
              <a:t>. </a:t>
            </a:r>
            <a:r>
              <a:rPr lang="cs-CZ" sz="2300" dirty="0" smtClean="0">
                <a:solidFill>
                  <a:srgbClr val="00B0F0"/>
                </a:solidFill>
              </a:rPr>
              <a:t>Predikace: </a:t>
            </a:r>
            <a:r>
              <a:rPr lang="cs-CZ" sz="2300" dirty="0"/>
              <a:t>podmět a </a:t>
            </a:r>
            <a:r>
              <a:rPr lang="cs-CZ" sz="2300" dirty="0" smtClean="0"/>
              <a:t>přísudek, projevuje se shodou koncovky přísudku s podmětem v minulém čase.</a:t>
            </a:r>
          </a:p>
          <a:p>
            <a:pPr lvl="0">
              <a:buClr>
                <a:srgbClr val="2DA2BF"/>
              </a:buClr>
            </a:pPr>
            <a:r>
              <a:rPr lang="cs-CZ" sz="2300" dirty="0" smtClean="0"/>
              <a:t>Př. Dívky si hrály s míčem. Hoši si hráli s míčem.</a:t>
            </a:r>
          </a:p>
          <a:p>
            <a:pPr marL="109728" lvl="0" indent="0">
              <a:buClr>
                <a:srgbClr val="2DA2BF"/>
              </a:buClr>
              <a:buNone/>
            </a:pPr>
            <a:r>
              <a:rPr lang="cs-CZ" sz="2300" dirty="0" smtClean="0"/>
              <a:t>Hoši a dívky si hráli s míčem.</a:t>
            </a:r>
          </a:p>
          <a:p>
            <a:pPr lvl="0">
              <a:buClr>
                <a:srgbClr val="2DA2BF"/>
              </a:buClr>
            </a:pPr>
            <a:endParaRPr lang="cs-CZ" sz="2300" dirty="0">
              <a:solidFill>
                <a:srgbClr val="00B0F0"/>
              </a:solidFill>
            </a:endParaRPr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marL="365760" lvl="0" indent="-256032">
              <a:spcBef>
                <a:spcPts val="400"/>
              </a:spcBef>
            </a:pPr>
            <a:r>
              <a:rPr lang="cs-CZ" sz="2300" b="0" dirty="0">
                <a:solidFill>
                  <a:srgbClr val="00B0F0"/>
                </a:solidFill>
                <a:effectLst/>
                <a:ea typeface="+mn-ea"/>
                <a:cs typeface="+mn-cs"/>
              </a:rPr>
              <a:t>Podřadnost (hypotaxe): </a:t>
            </a:r>
            <a:r>
              <a:rPr lang="cs-CZ" sz="2300" b="0" dirty="0">
                <a:solidFill>
                  <a:schemeClr val="tx1"/>
                </a:solidFill>
                <a:effectLst/>
                <a:ea typeface="+mn-ea"/>
                <a:cs typeface="+mn-cs"/>
              </a:rPr>
              <a:t>vzniká zde gramatická závislost na jiném větném členu</a:t>
            </a:r>
            <a:br>
              <a:rPr lang="cs-CZ" sz="2300" b="0" dirty="0">
                <a:solidFill>
                  <a:schemeClr val="tx1"/>
                </a:solidFill>
                <a:effectLst/>
                <a:ea typeface="+mn-ea"/>
                <a:cs typeface="+mn-cs"/>
              </a:rPr>
            </a:br>
            <a:endParaRPr lang="cs-CZ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33308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4294967295"/>
          </p:nvPr>
        </p:nvSpPr>
        <p:spPr>
          <a:xfrm>
            <a:off x="0" y="1481138"/>
            <a:ext cx="8229600" cy="4525962"/>
          </a:xfrm>
        </p:spPr>
        <p:txBody>
          <a:bodyPr/>
          <a:lstStyle/>
          <a:p>
            <a:pPr lvl="0">
              <a:buClr>
                <a:srgbClr val="2DA2BF"/>
              </a:buClr>
            </a:pPr>
            <a:r>
              <a:rPr lang="cs-CZ" sz="2300" dirty="0">
                <a:solidFill>
                  <a:srgbClr val="00B0F0"/>
                </a:solidFill>
              </a:rPr>
              <a:t>2. Determinace:</a:t>
            </a:r>
          </a:p>
          <a:p>
            <a:pPr lvl="0">
              <a:buClr>
                <a:srgbClr val="2DA2BF"/>
              </a:buClr>
            </a:pPr>
            <a:r>
              <a:rPr lang="cs-CZ" sz="2300" dirty="0">
                <a:solidFill>
                  <a:srgbClr val="00B0F0"/>
                </a:solidFill>
              </a:rPr>
              <a:t>A) shoda: </a:t>
            </a:r>
            <a:r>
              <a:rPr lang="cs-CZ" sz="2300" dirty="0"/>
              <a:t>přívlastek, shoduje se s podstatným jménem v pádu, čísle a </a:t>
            </a:r>
            <a:r>
              <a:rPr lang="cs-CZ" sz="2300" dirty="0" smtClean="0"/>
              <a:t>rodu. </a:t>
            </a:r>
            <a:r>
              <a:rPr lang="cs-CZ" sz="2300" dirty="0" err="1" smtClean="0"/>
              <a:t>Př.k</a:t>
            </a:r>
            <a:r>
              <a:rPr lang="cs-CZ" sz="2300" dirty="0" smtClean="0"/>
              <a:t> mému příteli.</a:t>
            </a:r>
            <a:endParaRPr lang="cs-CZ" sz="2300" dirty="0"/>
          </a:p>
          <a:p>
            <a:pPr lvl="0">
              <a:buClr>
                <a:srgbClr val="2DA2BF"/>
              </a:buClr>
            </a:pPr>
            <a:r>
              <a:rPr lang="cs-CZ" sz="2300" dirty="0">
                <a:solidFill>
                  <a:srgbClr val="00B0F0"/>
                </a:solidFill>
              </a:rPr>
              <a:t>B) řízenost: </a:t>
            </a:r>
            <a:r>
              <a:rPr lang="cs-CZ" sz="2300" dirty="0"/>
              <a:t>větný člen nepřijímá gramatické kategorie jiného větného členu, např. přívlastek </a:t>
            </a:r>
            <a:r>
              <a:rPr lang="cs-CZ" sz="2300" dirty="0" smtClean="0"/>
              <a:t>neshodný. </a:t>
            </a:r>
          </a:p>
          <a:p>
            <a:pPr lvl="0">
              <a:buClr>
                <a:srgbClr val="2DA2BF"/>
              </a:buClr>
            </a:pPr>
            <a:r>
              <a:rPr lang="cs-CZ" sz="2300" dirty="0" smtClean="0"/>
              <a:t>Př. cesta z Prahy.</a:t>
            </a:r>
            <a:endParaRPr lang="cs-CZ" sz="2300" dirty="0"/>
          </a:p>
          <a:p>
            <a:pPr lvl="0">
              <a:buClr>
                <a:srgbClr val="2DA2BF"/>
              </a:buClr>
            </a:pPr>
            <a:r>
              <a:rPr lang="cs-CZ" sz="2300" dirty="0">
                <a:solidFill>
                  <a:srgbClr val="00B0F0"/>
                </a:solidFill>
              </a:rPr>
              <a:t>C) přimykání</a:t>
            </a:r>
            <a:r>
              <a:rPr lang="cs-CZ" sz="2300" dirty="0" smtClean="0">
                <a:solidFill>
                  <a:srgbClr val="00B0F0"/>
                </a:solidFill>
              </a:rPr>
              <a:t>: </a:t>
            </a:r>
            <a:r>
              <a:rPr lang="cs-CZ" sz="2300" dirty="0" smtClean="0"/>
              <a:t>příslovečné určení, nejvolnější vztah. Př. jdu do školy.</a:t>
            </a:r>
            <a:endParaRPr lang="cs-CZ" sz="2300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15097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hluk">
  <a:themeElements>
    <a:clrScheme name="Shluk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Shluk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Shluk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116</TotalTime>
  <Words>420</Words>
  <Application>Microsoft Office PowerPoint</Application>
  <PresentationFormat>Předvádění na obrazovce (4:3)</PresentationFormat>
  <Paragraphs>68</Paragraphs>
  <Slides>10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10</vt:i4>
      </vt:variant>
    </vt:vector>
  </HeadingPairs>
  <TitlesOfParts>
    <vt:vector size="11" baseType="lpstr">
      <vt:lpstr>Shluk</vt:lpstr>
      <vt:lpstr>Prezentace aplikace PowerPoint</vt:lpstr>
      <vt:lpstr>Anotace </vt:lpstr>
      <vt:lpstr>Charakteristika větných členů </vt:lpstr>
      <vt:lpstr>Řešení </vt:lpstr>
      <vt:lpstr>Vztahy mezi větnými členy</vt:lpstr>
      <vt:lpstr>Prezentace aplikace PowerPoint</vt:lpstr>
      <vt:lpstr>Řešení </vt:lpstr>
      <vt:lpstr>Podřadnost (hypotaxe): vzniká zde gramatická závislost na jiném větném členu </vt:lpstr>
      <vt:lpstr>Prezentace aplikace PowerPoint</vt:lpstr>
      <vt:lpstr>Použité materiály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cp:lastModifiedBy>Konetzná Magda</cp:lastModifiedBy>
  <cp:revision>24</cp:revision>
  <dcterms:modified xsi:type="dcterms:W3CDTF">2013-01-07T08:38:25Z</dcterms:modified>
</cp:coreProperties>
</file>

<file path=docProps/thumbnail.jpeg>
</file>