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římá spojnice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Přímá spojnice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nice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nice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Přímá spojnice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á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á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á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9" name="Obdélní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nice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římá spojnice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nice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nice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Přímá spojnice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á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á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á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nice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nice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nice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0" name="Přímá spojnice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Přímá spojnice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Přímá spojnice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nice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vera.taborsky.eu/index.php?sek=2&amp;men=1&amp;sub=2&amp;tem=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02768810"/>
              </p:ext>
            </p:extLst>
          </p:nvPr>
        </p:nvGraphicFramePr>
        <p:xfrm>
          <a:off x="144462" y="1484337"/>
          <a:ext cx="8604000" cy="5257031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753672"/>
                <a:gridCol w="5850328"/>
              </a:tblGrid>
              <a:tr h="653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NÁZEV ŠKOLY: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3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OBLAST: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Jazyk a jazyková komunikace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3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Český </a:t>
                      </a:r>
                      <a:r>
                        <a:rPr lang="cs-CZ" sz="1100" dirty="0" smtClean="0">
                          <a:effectLst/>
                        </a:rPr>
                        <a:t>jazyk </a:t>
                      </a:r>
                      <a:r>
                        <a:rPr lang="cs-CZ" sz="1100" smtClean="0">
                          <a:effectLst/>
                        </a:rPr>
                        <a:t>pro </a:t>
                      </a:r>
                      <a:r>
                        <a:rPr lang="cs-CZ" sz="1100" smtClean="0">
                          <a:effectLst/>
                        </a:rPr>
                        <a:t>3. </a:t>
                      </a:r>
                      <a:r>
                        <a:rPr lang="cs-CZ" sz="1100" dirty="0" smtClean="0">
                          <a:effectLst/>
                        </a:rPr>
                        <a:t>ročník SŠ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3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TÉMA: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Podmět 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3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AUTOR: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Mgr. Radka Bednarzová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3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DATUM: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smtClean="0">
                          <a:effectLst/>
                        </a:rPr>
                        <a:t>20. </a:t>
                      </a:r>
                      <a:r>
                        <a:rPr lang="cs-CZ" sz="1100" dirty="0" smtClean="0">
                          <a:effectLst/>
                        </a:rPr>
                        <a:t>10. </a:t>
                      </a:r>
                      <a:r>
                        <a:rPr lang="cs-CZ" sz="1100" dirty="0">
                          <a:effectLst/>
                        </a:rPr>
                        <a:t>2012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3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NÁZEV A ČÍSLO PROJEKTU: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CZ.1.07/1.5.00/34.0629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39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OZNAČENÍ VÝUKOVÉHO MATERIÁLU: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VY_32_INOVACE_JC.BZ.05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1" y="0"/>
            <a:ext cx="8604001" cy="148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648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materiály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/>
              <a:t>http://vera.taborsky.eu/index.php?sek=2&amp;men=1&amp;sub=2&amp;tem=4#podmet</a:t>
            </a:r>
          </a:p>
          <a:p>
            <a:r>
              <a:rPr lang="cs-CZ" dirty="0"/>
              <a:t>Styblík, V., Čechová, M. : Stručná mluvnice česká. Mluvnická a slohová cvičení, Fortuna, 7. vydání, 2004, ISBN 80-7168-652-2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3874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  <a:buSzTx/>
              <a:buFont typeface="Arial" pitchFamily="34" charset="0"/>
              <a:buChar char="•"/>
            </a:pPr>
            <a:r>
              <a:rPr lang="cs-CZ" sz="2200" dirty="0">
                <a:latin typeface="Tw Cen MT"/>
              </a:rPr>
              <a:t>Žáci si prostřednictvím </a:t>
            </a:r>
            <a:r>
              <a:rPr lang="cs-CZ" sz="2200" dirty="0">
                <a:solidFill>
                  <a:srgbClr val="FFC000"/>
                </a:solidFill>
                <a:latin typeface="Tw Cen MT"/>
              </a:rPr>
              <a:t>prezentace</a:t>
            </a:r>
            <a:r>
              <a:rPr lang="cs-CZ" sz="2200" dirty="0">
                <a:solidFill>
                  <a:srgbClr val="DFE6D0"/>
                </a:solidFill>
                <a:latin typeface="Tw Cen MT"/>
              </a:rPr>
              <a:t> </a:t>
            </a:r>
            <a:r>
              <a:rPr lang="cs-CZ" sz="2200" dirty="0">
                <a:latin typeface="Tw Cen MT"/>
              </a:rPr>
              <a:t>osvojí </a:t>
            </a:r>
            <a:r>
              <a:rPr lang="cs-CZ" sz="2200" dirty="0" smtClean="0">
                <a:latin typeface="Tw Cen MT"/>
              </a:rPr>
              <a:t>základní poznatky o </a:t>
            </a:r>
            <a:r>
              <a:rPr lang="cs-CZ" sz="2200" dirty="0" smtClean="0">
                <a:solidFill>
                  <a:schemeClr val="accent4"/>
                </a:solidFill>
                <a:latin typeface="Tw Cen MT"/>
              </a:rPr>
              <a:t>podmětu</a:t>
            </a:r>
            <a:r>
              <a:rPr lang="cs-CZ" sz="2200" dirty="0" smtClean="0">
                <a:latin typeface="Tw Cen MT"/>
              </a:rPr>
              <a:t>.</a:t>
            </a:r>
          </a:p>
          <a:p>
            <a:pPr lvl="0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  <a:buSzTx/>
              <a:buFont typeface="Arial" pitchFamily="34" charset="0"/>
              <a:buChar char="•"/>
            </a:pPr>
            <a:r>
              <a:rPr lang="cs-CZ" sz="2200" dirty="0" smtClean="0">
                <a:latin typeface="Tw Cen MT"/>
              </a:rPr>
              <a:t>Žáci vyhledají potřebné informace na internetových stránkách, aplikují vědomosti na testech, které jsou součástí prezentace. </a:t>
            </a:r>
            <a:endParaRPr lang="cs-CZ" sz="2200" dirty="0">
              <a:latin typeface="Tw Cen MT"/>
            </a:endParaRPr>
          </a:p>
          <a:p>
            <a:pPr lvl="0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  <a:buSzTx/>
              <a:buFontTx/>
              <a:buChar char="-"/>
            </a:pPr>
            <a:r>
              <a:rPr lang="cs-CZ" sz="2200" dirty="0" smtClean="0">
                <a:solidFill>
                  <a:srgbClr val="FFC000"/>
                </a:solidFill>
                <a:latin typeface="Tw Cen MT"/>
              </a:rPr>
              <a:t>Převládající </a:t>
            </a:r>
            <a:r>
              <a:rPr lang="cs-CZ" sz="2200" dirty="0">
                <a:solidFill>
                  <a:srgbClr val="FFC000"/>
                </a:solidFill>
                <a:latin typeface="Tw Cen MT"/>
              </a:rPr>
              <a:t>klíčové kompetence</a:t>
            </a:r>
            <a:r>
              <a:rPr lang="cs-CZ" sz="2200" dirty="0">
                <a:solidFill>
                  <a:srgbClr val="DFE6D0"/>
                </a:solidFill>
                <a:latin typeface="Tw Cen MT"/>
              </a:rPr>
              <a:t>: </a:t>
            </a:r>
            <a:r>
              <a:rPr lang="cs-CZ" sz="2200" dirty="0">
                <a:latin typeface="Tw Cen MT"/>
              </a:rPr>
              <a:t>klíčová kompetence k učení, klíčová kompetence k řešení problému, klíčová kompetence komunikativní.</a:t>
            </a:r>
          </a:p>
          <a:p>
            <a:pPr lvl="0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  <a:buSzTx/>
              <a:buFontTx/>
              <a:buChar char="-"/>
            </a:pPr>
            <a:r>
              <a:rPr lang="cs-CZ" sz="2200" dirty="0">
                <a:solidFill>
                  <a:srgbClr val="FFC000"/>
                </a:solidFill>
                <a:latin typeface="Tw Cen MT"/>
              </a:rPr>
              <a:t>Organizační styl výuky</a:t>
            </a:r>
            <a:r>
              <a:rPr lang="cs-CZ" sz="2200" dirty="0">
                <a:solidFill>
                  <a:schemeClr val="accent4"/>
                </a:solidFill>
                <a:latin typeface="Tw Cen MT"/>
              </a:rPr>
              <a:t>: </a:t>
            </a:r>
            <a:r>
              <a:rPr lang="cs-CZ" sz="2200" dirty="0" smtClean="0">
                <a:latin typeface="Tw Cen MT"/>
              </a:rPr>
              <a:t>frontální.</a:t>
            </a:r>
          </a:p>
          <a:p>
            <a:pPr lvl="0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  <a:buSzTx/>
              <a:buFontTx/>
              <a:buChar char="-"/>
            </a:pPr>
            <a:r>
              <a:rPr lang="cs-CZ" sz="2200" dirty="0">
                <a:solidFill>
                  <a:srgbClr val="FFC000"/>
                </a:solidFill>
                <a:latin typeface="Tw Cen MT"/>
              </a:rPr>
              <a:t>Vazba na ŠVP: </a:t>
            </a:r>
            <a:r>
              <a:rPr lang="cs-CZ" sz="2200" dirty="0">
                <a:latin typeface="Tw Cen MT"/>
              </a:rPr>
              <a:t> </a:t>
            </a:r>
          </a:p>
          <a:p>
            <a:pPr lvl="0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  <a:buSzTx/>
              <a:buFontTx/>
              <a:buChar char="-"/>
            </a:pPr>
            <a:r>
              <a:rPr lang="cs-CZ" sz="2200" dirty="0">
                <a:latin typeface="Tw Cen MT"/>
              </a:rPr>
              <a:t>Školní vzdělávací program pro osmileté gymnázium - vyšší gymnázium - učební osnovy ČESKÝ JAZYK A LITERATURA </a:t>
            </a:r>
            <a:r>
              <a:rPr lang="cs-CZ" sz="2200" dirty="0" smtClean="0">
                <a:latin typeface="Tw Cen MT"/>
              </a:rPr>
              <a:t>– </a:t>
            </a:r>
          </a:p>
          <a:p>
            <a:pPr marL="0" lvl="0" indent="0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  <a:buSzTx/>
              <a:buNone/>
            </a:pPr>
            <a:r>
              <a:rPr lang="cs-CZ" sz="2200" dirty="0" smtClean="0">
                <a:latin typeface="Tw Cen MT"/>
              </a:rPr>
              <a:t>    7</a:t>
            </a:r>
            <a:r>
              <a:rPr lang="cs-CZ" sz="2200" dirty="0">
                <a:latin typeface="Tw Cen MT"/>
              </a:rPr>
              <a:t>. ročník </a:t>
            </a:r>
            <a:r>
              <a:rPr lang="cs-CZ" sz="2200" dirty="0" smtClean="0">
                <a:latin typeface="Tw Cen MT"/>
              </a:rPr>
              <a:t>– Skladba.</a:t>
            </a:r>
            <a:endParaRPr lang="cs-CZ" sz="2200" dirty="0">
              <a:latin typeface="Tw Cen MT"/>
            </a:endParaRPr>
          </a:p>
          <a:p>
            <a:pPr lvl="0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  <a:buSzTx/>
              <a:buFontTx/>
              <a:buChar char="-"/>
            </a:pPr>
            <a:r>
              <a:rPr lang="cs-CZ" sz="2200" dirty="0">
                <a:latin typeface="Tw Cen MT"/>
              </a:rPr>
              <a:t>Školní vzdělávací program pro čtyřleté gymnázium - učební osnovy ČESKÝ JAZYK A LITERATURA - 3. ročník </a:t>
            </a:r>
            <a:r>
              <a:rPr lang="cs-CZ" sz="2200" dirty="0" smtClean="0">
                <a:latin typeface="Tw Cen MT"/>
              </a:rPr>
              <a:t>– Skladba.</a:t>
            </a:r>
            <a:endParaRPr lang="cs-CZ" sz="2200" dirty="0">
              <a:latin typeface="Tw Cen MT"/>
            </a:endParaRPr>
          </a:p>
          <a:p>
            <a:pPr lvl="0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  <a:buSzTx/>
              <a:buFontTx/>
              <a:buChar char="-"/>
            </a:pPr>
            <a:endParaRPr lang="cs-CZ" sz="2200" dirty="0">
              <a:latin typeface="Tw Cen MT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760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podmět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vera.taborsky.eu/index.php?sek=2&amp;men=1&amp;sub=2&amp;tem=4#podmet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>
                <a:solidFill>
                  <a:schemeClr val="accent1"/>
                </a:solidFill>
              </a:rPr>
              <a:t>Doplňte požadované informace:</a:t>
            </a:r>
          </a:p>
          <a:p>
            <a:r>
              <a:rPr lang="cs-CZ" dirty="0" smtClean="0"/>
              <a:t>1</a:t>
            </a:r>
            <a:r>
              <a:rPr lang="cs-CZ" dirty="0"/>
              <a:t>. </a:t>
            </a:r>
            <a:r>
              <a:rPr lang="cs-CZ" dirty="0" smtClean="0"/>
              <a:t>Uveďte, ve kterém kromě 1. pádu ve vyskytuje podmět (uveďte příklad)</a:t>
            </a:r>
          </a:p>
          <a:p>
            <a:r>
              <a:rPr lang="cs-CZ" dirty="0" smtClean="0"/>
              <a:t>2. Uveďte, jakými slovními druhy může být vyjádřen podmět</a:t>
            </a:r>
          </a:p>
          <a:p>
            <a:r>
              <a:rPr lang="cs-CZ" dirty="0" smtClean="0"/>
              <a:t>3. Uveďte, jaký je rozdíl mezi podmětem nevyjádřeným a všeobecným 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7734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1. Ve 2. pádu: Ve třídě chybělo pět spolužáků. Nebylo vody</a:t>
            </a:r>
          </a:p>
          <a:p>
            <a:r>
              <a:rPr lang="cs-CZ" dirty="0"/>
              <a:t>2. </a:t>
            </a:r>
            <a:r>
              <a:rPr lang="cs-CZ" dirty="0" smtClean="0"/>
              <a:t>Podmět bývá vyjádřen:</a:t>
            </a:r>
          </a:p>
          <a:p>
            <a:pPr marL="0" indent="0">
              <a:buNone/>
            </a:pPr>
            <a:r>
              <a:rPr lang="cs-CZ" dirty="0" smtClean="0"/>
              <a:t>a) podstatným jménem: Kniha </a:t>
            </a:r>
            <a:r>
              <a:rPr lang="cs-CZ" dirty="0"/>
              <a:t>leží na stole.</a:t>
            </a:r>
          </a:p>
          <a:p>
            <a:pPr marL="0" indent="0">
              <a:buNone/>
            </a:pPr>
            <a:r>
              <a:rPr lang="cs-CZ" dirty="0" smtClean="0"/>
              <a:t>b) zpodstatnělým </a:t>
            </a:r>
            <a:r>
              <a:rPr lang="cs-CZ" dirty="0"/>
              <a:t>přídavným </a:t>
            </a:r>
            <a:r>
              <a:rPr lang="cs-CZ" dirty="0" smtClean="0"/>
              <a:t>jménem: Nemocný </a:t>
            </a:r>
            <a:r>
              <a:rPr lang="cs-CZ" dirty="0"/>
              <a:t>se už cítí lépe.</a:t>
            </a:r>
          </a:p>
          <a:p>
            <a:pPr marL="0" indent="0">
              <a:buNone/>
            </a:pPr>
            <a:r>
              <a:rPr lang="cs-CZ" dirty="0" smtClean="0"/>
              <a:t>c) zájmenem: Já </a:t>
            </a:r>
            <a:r>
              <a:rPr lang="cs-CZ" dirty="0"/>
              <a:t>už mu to řeknu.</a:t>
            </a:r>
          </a:p>
          <a:p>
            <a:pPr marL="0" indent="0">
              <a:buNone/>
            </a:pPr>
            <a:r>
              <a:rPr lang="cs-CZ" dirty="0" smtClean="0"/>
              <a:t>d) číslovkou:</a:t>
            </a:r>
            <a:r>
              <a:rPr lang="cs-CZ" dirty="0"/>
              <a:t>	Tři budou závodit, ostatní si sednou mimo dráhu.</a:t>
            </a:r>
          </a:p>
          <a:p>
            <a:pPr marL="0" indent="0">
              <a:buNone/>
            </a:pPr>
            <a:r>
              <a:rPr lang="cs-CZ" dirty="0" smtClean="0"/>
              <a:t>e) infinitivem: Být </a:t>
            </a:r>
            <a:r>
              <a:rPr lang="cs-CZ" dirty="0"/>
              <a:t>zkoušen u tabule je pro mě velmi nepříjemné.</a:t>
            </a:r>
          </a:p>
          <a:p>
            <a:pPr marL="0" indent="0">
              <a:buNone/>
            </a:pPr>
            <a:r>
              <a:rPr lang="cs-CZ" dirty="0" smtClean="0"/>
              <a:t>f) neohebným </a:t>
            </a:r>
            <a:r>
              <a:rPr lang="cs-CZ" dirty="0"/>
              <a:t>slovním </a:t>
            </a:r>
            <a:r>
              <a:rPr lang="cs-CZ" dirty="0" smtClean="0"/>
              <a:t>druhem: Ozvalo se </a:t>
            </a:r>
            <a:r>
              <a:rPr lang="cs-CZ" dirty="0" err="1" smtClean="0"/>
              <a:t>crrr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1158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3. </a:t>
            </a:r>
            <a:r>
              <a:rPr lang="cs-CZ" dirty="0"/>
              <a:t>P</a:t>
            </a:r>
            <a:r>
              <a:rPr lang="cs-CZ" dirty="0" smtClean="0"/>
              <a:t>odmět nevyjádřený je znám z kontextu, podmět všeobecný zahrnuje široký blíže neurčený okruh lidí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9720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Vyhledejte v textu podmět</a:t>
            </a:r>
            <a:r>
              <a:rPr lang="cs-CZ" dirty="0"/>
              <a:t>.</a:t>
            </a:r>
            <a:r>
              <a:rPr lang="cs-CZ" dirty="0" smtClean="0"/>
              <a:t> Napište, jakým slovním druhem je vyjádřen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66482992"/>
              </p:ext>
            </p:extLst>
          </p:nvPr>
        </p:nvGraphicFramePr>
        <p:xfrm>
          <a:off x="457200" y="1600200"/>
          <a:ext cx="7467600" cy="522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Podmět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Slovní druh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Kočky nezapomněly děti</a:t>
                      </a:r>
                      <a:r>
                        <a:rPr lang="cs-CZ" baseline="0" dirty="0" smtClean="0"/>
                        <a:t> nikdy nakrmit.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Co je to?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Jejím zvykem je vstávat v šest hodin.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Jeho ne nás všechny zarmoutilo.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Sytý hladovému nevěří.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Ozvalo se napomínavé pst.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První získal hlavní cenu.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Každé proč má své proto.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766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40379109"/>
              </p:ext>
            </p:extLst>
          </p:nvPr>
        </p:nvGraphicFramePr>
        <p:xfrm>
          <a:off x="467544" y="1412776"/>
          <a:ext cx="7467600" cy="5312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460648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Podmět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Slovní druh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Kočky nezapomněly děti</a:t>
                      </a:r>
                      <a:r>
                        <a:rPr lang="cs-CZ" baseline="0" dirty="0" smtClean="0"/>
                        <a:t> nikdy nakrmit.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děti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Co je to?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co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Jejím zvykem je vstávat v šest hodin.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vstávat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5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Jeho ne nás všechny zarmoutilo.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ne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9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Sytý hladovému nevěří.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sytý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Ozvalo se napomínavé pst.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pst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10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První získal hlavní cenu.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první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4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Každé proč má své proto.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proč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6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967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Rozlište podmět neurčitý a všeobecný (označte křížkem)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72594792"/>
              </p:ext>
            </p:extLst>
          </p:nvPr>
        </p:nvGraphicFramePr>
        <p:xfrm>
          <a:off x="457200" y="1600200"/>
          <a:ext cx="7467600" cy="448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0664"/>
                <a:gridCol w="2232248"/>
                <a:gridCol w="2344688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Podmět neurčitý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Podmět všeobecný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Odpoledne jdeme do kina.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Jak si usteleš, tak si lehneš.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Večer vysílají Strakonického dudáka.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Křičeli</a:t>
                      </a:r>
                      <a:r>
                        <a:rPr lang="cs-CZ" baseline="0" dirty="0" smtClean="0"/>
                        <a:t> na nás.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Té staré hájovně ve stráni říkají odedávna </a:t>
                      </a:r>
                      <a:r>
                        <a:rPr lang="cs-CZ" dirty="0" err="1" smtClean="0"/>
                        <a:t>Strážovna</a:t>
                      </a:r>
                      <a:r>
                        <a:rPr lang="cs-CZ" dirty="0" smtClean="0"/>
                        <a:t>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Nákazy se vyvarujeme dodržováním hygieny.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723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25840656"/>
              </p:ext>
            </p:extLst>
          </p:nvPr>
        </p:nvGraphicFramePr>
        <p:xfrm>
          <a:off x="457200" y="1600200"/>
          <a:ext cx="7467600" cy="530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Podmět neurčitý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Podmět všeobecný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Odpoledne jdeme do kina.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Jak si usteleš, tak si lehneš.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Večer vysílají Strakonického dudáka.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Křičí, jako by ho na nože bral.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Té staré hájovně ve stráni říkají odedávna </a:t>
                      </a:r>
                      <a:r>
                        <a:rPr lang="cs-CZ" dirty="0" err="1" smtClean="0"/>
                        <a:t>Strážovna</a:t>
                      </a:r>
                      <a:r>
                        <a:rPr lang="cs-CZ" dirty="0" smtClean="0"/>
                        <a:t>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Nákazy se vyvarujeme dodržováním hygieny.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54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110</TotalTime>
  <Words>551</Words>
  <Application>Microsoft Office PowerPoint</Application>
  <PresentationFormat>Předvádění na obrazovce (4:3)</PresentationFormat>
  <Paragraphs>113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Arkýř</vt:lpstr>
      <vt:lpstr>Prezentace aplikace PowerPoint</vt:lpstr>
      <vt:lpstr>anotace</vt:lpstr>
      <vt:lpstr>podmět</vt:lpstr>
      <vt:lpstr>řešení</vt:lpstr>
      <vt:lpstr>Prezentace aplikace PowerPoint</vt:lpstr>
      <vt:lpstr>Vyhledejte v textu podmět. Napište, jakým slovním druhem je vyjádřen</vt:lpstr>
      <vt:lpstr>řešení</vt:lpstr>
      <vt:lpstr>Rozlište podmět neurčitý a všeobecný (označte křížkem)</vt:lpstr>
      <vt:lpstr>Řešení</vt:lpstr>
      <vt:lpstr>Použité materiály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Konetzná Magda</cp:lastModifiedBy>
  <cp:revision>20</cp:revision>
  <dcterms:modified xsi:type="dcterms:W3CDTF">2013-01-07T08:39:00Z</dcterms:modified>
</cp:coreProperties>
</file>