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2" r:id="rId3"/>
    <p:sldId id="257" r:id="rId4"/>
    <p:sldId id="258" r:id="rId5"/>
    <p:sldId id="261" r:id="rId6"/>
    <p:sldId id="265" r:id="rId7"/>
    <p:sldId id="266" r:id="rId8"/>
    <p:sldId id="259" r:id="rId9"/>
    <p:sldId id="267" r:id="rId10"/>
    <p:sldId id="264" r:id="rId11"/>
    <p:sldId id="260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203B36-CCFB-44DD-BB88-7EBABE878077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FCC472-9C16-489D-B289-10B1ED656BB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0520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cs.wikipedia.org/wiki/V%C4%9Bta_(lingvistika)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cs.wikipedia.org/wiki/V%C4%9Bta_(lingvistika)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997187"/>
              </p:ext>
            </p:extLst>
          </p:nvPr>
        </p:nvGraphicFramePr>
        <p:xfrm>
          <a:off x="179512" y="1431082"/>
          <a:ext cx="8784976" cy="51662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11594"/>
                <a:gridCol w="5973382"/>
              </a:tblGrid>
              <a:tr h="645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NÁZEV ŠKOLY: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Gymnázium Františka Živného, Bohumín, Jana Palacha 794, příspěvková organizace</a:t>
                      </a:r>
                    </a:p>
                  </a:txBody>
                  <a:tcPr marL="68580" marR="68580" marT="0" marB="0" anchor="ctr"/>
                </a:tc>
              </a:tr>
              <a:tr h="645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VZDĚLÁVACÍ OBLAST: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Jazyk a jazyková komunikace</a:t>
                      </a:r>
                    </a:p>
                  </a:txBody>
                  <a:tcPr marL="68580" marR="68580" marT="0" marB="0" anchor="ctr"/>
                </a:tc>
              </a:tr>
              <a:tr h="645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VZDĚLÁVACÍ OBOR: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Český </a:t>
                      </a:r>
                      <a:r>
                        <a:rPr lang="cs-CZ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jazyk </a:t>
                      </a:r>
                      <a:r>
                        <a:rPr lang="cs-CZ" sz="110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 </a:t>
                      </a:r>
                      <a:r>
                        <a:rPr lang="cs-CZ" sz="110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 </a:t>
                      </a:r>
                      <a:r>
                        <a:rPr lang="cs-CZ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ročník SŠ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5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TÉMA: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Základní pojmy </a:t>
                      </a:r>
                      <a:r>
                        <a:rPr lang="cs-CZ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syntaxe 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5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AUTOR: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Mgr. Radka Bednarzová</a:t>
                      </a:r>
                    </a:p>
                  </a:txBody>
                  <a:tcPr marL="68580" marR="68580" marT="0" marB="0" anchor="ctr"/>
                </a:tc>
              </a:tr>
              <a:tr h="645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DATUM: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r>
                        <a:rPr lang="cs-CZ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cs-CZ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10. </a:t>
                      </a:r>
                      <a:r>
                        <a:rPr lang="cs-CZ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2012</a:t>
                      </a:r>
                    </a:p>
                  </a:txBody>
                  <a:tcPr marL="68580" marR="68580" marT="0" marB="0" anchor="ctr"/>
                </a:tc>
              </a:tr>
              <a:tr h="645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NÁZEV A ČÍSLO PROJEKTU: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CZ.1.07/1.5.00/34.0629</a:t>
                      </a:r>
                    </a:p>
                  </a:txBody>
                  <a:tcPr marL="68580" marR="68580" marT="0" marB="0" anchor="ctr"/>
                </a:tc>
              </a:tr>
              <a:tr h="645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OZNAČENÍ VÝUKOVÉHO MATERIÁLU: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VY_32_INOVACE_JC.BZ.01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26" name="Picture 2" descr="E:\radka škola.nova\DUM\logo šablon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1" y="5184"/>
            <a:ext cx="9112599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301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000" dirty="0"/>
              <a:t>Řešení úlohy: Doplňte interpunkční znaménko a uveďte komunikační záměr věty (rozlište typ otázky a naléhavost věty rozkazovací)</a:t>
            </a:r>
            <a:br>
              <a:rPr lang="cs-CZ" sz="2000" dirty="0"/>
            </a:br>
            <a:endParaRPr lang="cs-CZ" sz="2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Prosím o </a:t>
            </a:r>
            <a:r>
              <a:rPr lang="cs-CZ" sz="2800" dirty="0" smtClean="0"/>
              <a:t>vodu</a:t>
            </a:r>
            <a:r>
              <a:rPr lang="cs-CZ" sz="2800" dirty="0" smtClean="0">
                <a:solidFill>
                  <a:srgbClr val="FFC000"/>
                </a:solidFill>
              </a:rPr>
              <a:t>.</a:t>
            </a:r>
            <a:r>
              <a:rPr lang="cs-CZ" sz="2800" dirty="0" smtClean="0"/>
              <a:t> </a:t>
            </a:r>
            <a:r>
              <a:rPr lang="cs-CZ" sz="2800" dirty="0" smtClean="0">
                <a:solidFill>
                  <a:srgbClr val="FFC000"/>
                </a:solidFill>
              </a:rPr>
              <a:t>ROZKAZOVACÍ (ŽÁDOST)</a:t>
            </a:r>
            <a:endParaRPr lang="cs-CZ" sz="2800" dirty="0">
              <a:solidFill>
                <a:srgbClr val="FFC000"/>
              </a:solidFill>
            </a:endParaRPr>
          </a:p>
          <a:p>
            <a:r>
              <a:rPr lang="cs-CZ" sz="2800" dirty="0"/>
              <a:t>Četl někdo z vás tu </a:t>
            </a:r>
            <a:r>
              <a:rPr lang="cs-CZ" sz="2800" dirty="0" smtClean="0"/>
              <a:t>knihu</a:t>
            </a:r>
            <a:r>
              <a:rPr lang="cs-CZ" sz="2800" dirty="0" smtClean="0">
                <a:solidFill>
                  <a:srgbClr val="FFC000"/>
                </a:solidFill>
              </a:rPr>
              <a:t>?</a:t>
            </a:r>
            <a:r>
              <a:rPr lang="cs-CZ" sz="2800" dirty="0" smtClean="0"/>
              <a:t> </a:t>
            </a:r>
            <a:r>
              <a:rPr lang="cs-CZ" sz="2800" dirty="0" smtClean="0">
                <a:solidFill>
                  <a:srgbClr val="FFC000"/>
                </a:solidFill>
              </a:rPr>
              <a:t>TÁZACÍ (ZJIŠŤOVACÍ) </a:t>
            </a:r>
            <a:endParaRPr lang="cs-CZ" sz="2800" dirty="0">
              <a:solidFill>
                <a:srgbClr val="FFC000"/>
              </a:solidFill>
            </a:endParaRPr>
          </a:p>
          <a:p>
            <a:r>
              <a:rPr lang="cs-CZ" sz="2800" dirty="0"/>
              <a:t>To je něco </a:t>
            </a:r>
            <a:r>
              <a:rPr lang="cs-CZ" sz="2800" dirty="0" smtClean="0"/>
              <a:t>neslýchaného</a:t>
            </a:r>
            <a:r>
              <a:rPr lang="cs-CZ" sz="2800" dirty="0" smtClean="0">
                <a:solidFill>
                  <a:srgbClr val="FFC000"/>
                </a:solidFill>
              </a:rPr>
              <a:t>! </a:t>
            </a:r>
            <a:r>
              <a:rPr lang="cs-CZ" sz="2800" dirty="0">
                <a:solidFill>
                  <a:srgbClr val="FFC000"/>
                </a:solidFill>
              </a:rPr>
              <a:t>Z</a:t>
            </a:r>
            <a:r>
              <a:rPr lang="cs-CZ" sz="2800" dirty="0" smtClean="0">
                <a:solidFill>
                  <a:srgbClr val="FFC000"/>
                </a:solidFill>
              </a:rPr>
              <a:t>VOLACÍ   </a:t>
            </a:r>
            <a:endParaRPr lang="cs-CZ" sz="2800" dirty="0">
              <a:solidFill>
                <a:srgbClr val="FFC000"/>
              </a:solidFill>
            </a:endParaRPr>
          </a:p>
          <a:p>
            <a:r>
              <a:rPr lang="cs-CZ" sz="2800" dirty="0"/>
              <a:t>Okamžitě zavři </a:t>
            </a:r>
            <a:r>
              <a:rPr lang="cs-CZ" sz="2800" dirty="0" smtClean="0"/>
              <a:t>dveře</a:t>
            </a:r>
            <a:r>
              <a:rPr lang="cs-CZ" sz="2800" dirty="0" smtClean="0">
                <a:solidFill>
                  <a:srgbClr val="FFC000"/>
                </a:solidFill>
              </a:rPr>
              <a:t>! ROZKAZOVACÍ (DŮRAZ) </a:t>
            </a:r>
            <a:endParaRPr lang="cs-CZ" sz="2800" dirty="0">
              <a:solidFill>
                <a:srgbClr val="FFC000"/>
              </a:solidFill>
            </a:endParaRPr>
          </a:p>
          <a:p>
            <a:r>
              <a:rPr lang="cs-CZ" sz="2800" dirty="0"/>
              <a:t>Rád bych ti to </a:t>
            </a:r>
            <a:r>
              <a:rPr lang="cs-CZ" sz="2800" dirty="0" smtClean="0"/>
              <a:t>vysvětlil</a:t>
            </a:r>
            <a:r>
              <a:rPr lang="cs-CZ" sz="2800" dirty="0" smtClean="0">
                <a:solidFill>
                  <a:srgbClr val="FFC000"/>
                </a:solidFill>
              </a:rPr>
              <a:t>. OZNAMOVACÍ </a:t>
            </a:r>
            <a:endParaRPr lang="cs-CZ" sz="2800" dirty="0">
              <a:solidFill>
                <a:srgbClr val="FFC000"/>
              </a:solidFill>
            </a:endParaRPr>
          </a:p>
          <a:p>
            <a:r>
              <a:rPr lang="cs-CZ" sz="2800" dirty="0"/>
              <a:t>Dáte si kávu, nebo </a:t>
            </a:r>
            <a:r>
              <a:rPr lang="cs-CZ" sz="2800" dirty="0" smtClean="0"/>
              <a:t>čaj</a:t>
            </a:r>
            <a:r>
              <a:rPr lang="cs-CZ" sz="2800" dirty="0" smtClean="0">
                <a:solidFill>
                  <a:srgbClr val="FFC000"/>
                </a:solidFill>
              </a:rPr>
              <a:t>? TÁZACÍ (VYLUČOVACÍ)</a:t>
            </a:r>
            <a:endParaRPr lang="cs-CZ" sz="2800" dirty="0">
              <a:solidFill>
                <a:srgbClr val="FFC000"/>
              </a:solidFill>
            </a:endParaRPr>
          </a:p>
          <a:p>
            <a:r>
              <a:rPr lang="cs-CZ" sz="2800" dirty="0"/>
              <a:t>Co budeš odpoledne </a:t>
            </a:r>
            <a:r>
              <a:rPr lang="cs-CZ" sz="2800" dirty="0" smtClean="0"/>
              <a:t>dělat</a:t>
            </a:r>
            <a:r>
              <a:rPr lang="cs-CZ" sz="2800" dirty="0">
                <a:solidFill>
                  <a:srgbClr val="FFC000"/>
                </a:solidFill>
              </a:rPr>
              <a:t>? </a:t>
            </a:r>
            <a:r>
              <a:rPr lang="cs-CZ" sz="2800" dirty="0" smtClean="0">
                <a:solidFill>
                  <a:srgbClr val="FFC000"/>
                </a:solidFill>
              </a:rPr>
              <a:t>TÁZACÍ (</a:t>
            </a:r>
            <a:r>
              <a:rPr lang="cs-CZ" sz="2800" dirty="0">
                <a:solidFill>
                  <a:srgbClr val="FFC000"/>
                </a:solidFill>
              </a:rPr>
              <a:t>DOPLŇOVACÍ) 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6312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Použitá literatura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Sochrová</a:t>
            </a:r>
            <a:r>
              <a:rPr lang="cs-CZ" dirty="0" smtClean="0"/>
              <a:t>, M. : Český jazyk v kostce pro SŠ, Fragment, 2. vydání, 2009, ISBN 978-80-253-0950-6</a:t>
            </a:r>
          </a:p>
          <a:p>
            <a:r>
              <a:rPr lang="cs-CZ" dirty="0" smtClean="0"/>
              <a:t>Styblík, V., Čechová, M. : Stručná mluvnice česká. Mluvnická a slohová cvičení, Fortuna, 7. vydání, 2004, ISBN 80-7168-652-2</a:t>
            </a:r>
          </a:p>
          <a:p>
            <a:r>
              <a:rPr lang="cs-CZ" dirty="0"/>
              <a:t>http://cs.wikipedia.org/wiki/V%C4%9Bta_(lingvistika)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7741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Anotace: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cs-CZ" dirty="0" smtClean="0"/>
              <a:t>- Žáci si </a:t>
            </a:r>
            <a:r>
              <a:rPr lang="cs-CZ" dirty="0"/>
              <a:t>prostřednictvím </a:t>
            </a:r>
            <a:r>
              <a:rPr lang="cs-CZ" dirty="0">
                <a:solidFill>
                  <a:srgbClr val="FFC000"/>
                </a:solidFill>
              </a:rPr>
              <a:t>prezentace</a:t>
            </a:r>
            <a:r>
              <a:rPr lang="cs-CZ" dirty="0"/>
              <a:t> osvojí základní pojmy </a:t>
            </a:r>
            <a:r>
              <a:rPr lang="cs-CZ" dirty="0">
                <a:solidFill>
                  <a:srgbClr val="FFC000"/>
                </a:solidFill>
              </a:rPr>
              <a:t>syntaxe</a:t>
            </a:r>
            <a:r>
              <a:rPr lang="cs-CZ" dirty="0"/>
              <a:t>.</a:t>
            </a:r>
          </a:p>
          <a:p>
            <a:pPr marL="0" indent="0">
              <a:buNone/>
            </a:pPr>
            <a:r>
              <a:rPr lang="cs-CZ" dirty="0" smtClean="0"/>
              <a:t>- Žáci </a:t>
            </a:r>
            <a:r>
              <a:rPr lang="cs-CZ" dirty="0"/>
              <a:t>pracovní </a:t>
            </a:r>
            <a:r>
              <a:rPr lang="cs-CZ" dirty="0" smtClean="0"/>
              <a:t>listy </a:t>
            </a:r>
            <a:r>
              <a:rPr lang="cs-CZ" dirty="0"/>
              <a:t>mohou vyplňovat v textovém</a:t>
            </a:r>
          </a:p>
          <a:p>
            <a:pPr marL="0" indent="0">
              <a:buNone/>
            </a:pPr>
            <a:r>
              <a:rPr lang="cs-CZ" dirty="0" smtClean="0"/>
              <a:t>   editoru </a:t>
            </a:r>
            <a:r>
              <a:rPr lang="cs-CZ" dirty="0"/>
              <a:t>- např. v multimediální  či počítačové učebně, pokud to</a:t>
            </a:r>
          </a:p>
          <a:p>
            <a:pPr marL="0" indent="0">
              <a:buNone/>
            </a:pPr>
            <a:r>
              <a:rPr lang="cs-CZ" dirty="0" smtClean="0"/>
              <a:t>   technické </a:t>
            </a:r>
            <a:r>
              <a:rPr lang="cs-CZ" dirty="0"/>
              <a:t>vybavení učebny nedovoluje, lze také pracovní listy</a:t>
            </a:r>
          </a:p>
          <a:p>
            <a:pPr marL="0" indent="0">
              <a:buNone/>
            </a:pPr>
            <a:r>
              <a:rPr lang="cs-CZ" dirty="0" smtClean="0"/>
              <a:t>   vytisknout </a:t>
            </a:r>
            <a:r>
              <a:rPr lang="cs-CZ" dirty="0"/>
              <a:t>nebo tento elektronický materiál zaslat žákům </a:t>
            </a:r>
            <a:endParaRPr lang="cs-CZ" dirty="0" smtClean="0"/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např. k </a:t>
            </a:r>
            <a:r>
              <a:rPr lang="cs-CZ" dirty="0"/>
              <a:t>vyplnění v rámci domácího </a:t>
            </a:r>
            <a:r>
              <a:rPr lang="cs-CZ" dirty="0" smtClean="0"/>
              <a:t>samostudia.</a:t>
            </a:r>
          </a:p>
          <a:p>
            <a:pPr>
              <a:buFontTx/>
              <a:buChar char="-"/>
            </a:pPr>
            <a:r>
              <a:rPr lang="cs-CZ" dirty="0" smtClean="0">
                <a:solidFill>
                  <a:srgbClr val="FFC000"/>
                </a:solidFill>
              </a:rPr>
              <a:t>Převládající klíčové kompetence</a:t>
            </a:r>
            <a:r>
              <a:rPr lang="cs-CZ" dirty="0" smtClean="0"/>
              <a:t>: klíčová kompetence k učení</a:t>
            </a:r>
            <a:r>
              <a:rPr lang="cs-CZ" dirty="0"/>
              <a:t>, </a:t>
            </a:r>
            <a:r>
              <a:rPr lang="cs-CZ" dirty="0" smtClean="0"/>
              <a:t>klíčová kompetence k řešení problému</a:t>
            </a:r>
            <a:r>
              <a:rPr lang="cs-CZ" dirty="0"/>
              <a:t>, klíčová kompetence </a:t>
            </a:r>
            <a:r>
              <a:rPr lang="cs-CZ" dirty="0" smtClean="0"/>
              <a:t>komunikativní.</a:t>
            </a:r>
          </a:p>
          <a:p>
            <a:pPr>
              <a:buFontTx/>
              <a:buChar char="-"/>
            </a:pPr>
            <a:r>
              <a:rPr lang="cs-CZ" dirty="0" smtClean="0">
                <a:solidFill>
                  <a:srgbClr val="FFC000"/>
                </a:solidFill>
              </a:rPr>
              <a:t>Organizační styl výuky</a:t>
            </a:r>
            <a:r>
              <a:rPr lang="cs-CZ" dirty="0" smtClean="0"/>
              <a:t>: frontální.</a:t>
            </a:r>
          </a:p>
          <a:p>
            <a:pPr>
              <a:buFontTx/>
              <a:buChar char="-"/>
            </a:pPr>
            <a:r>
              <a:rPr lang="cs-CZ" dirty="0">
                <a:solidFill>
                  <a:srgbClr val="FFC000"/>
                </a:solidFill>
              </a:rPr>
              <a:t>Vazba na ŠVP</a:t>
            </a:r>
            <a:r>
              <a:rPr lang="cs-CZ" dirty="0"/>
              <a:t>:  </a:t>
            </a:r>
          </a:p>
          <a:p>
            <a:pPr>
              <a:buFontTx/>
              <a:buChar char="-"/>
            </a:pPr>
            <a:r>
              <a:rPr lang="cs-CZ" dirty="0" smtClean="0"/>
              <a:t>Školní </a:t>
            </a:r>
            <a:r>
              <a:rPr lang="cs-CZ" dirty="0"/>
              <a:t>vzdělávací program pro osmileté gymnázium - vyšší gymnázium - učební osnovy ČESKÝ JAZYK A LITERATURA - 7. ročník </a:t>
            </a:r>
            <a:r>
              <a:rPr lang="cs-CZ" dirty="0" smtClean="0"/>
              <a:t>– Skladba.</a:t>
            </a:r>
            <a:endParaRPr lang="cs-CZ" dirty="0"/>
          </a:p>
          <a:p>
            <a:pPr>
              <a:buFontTx/>
              <a:buChar char="-"/>
            </a:pPr>
            <a:r>
              <a:rPr lang="cs-CZ" dirty="0" smtClean="0"/>
              <a:t>Školní </a:t>
            </a:r>
            <a:r>
              <a:rPr lang="cs-CZ" dirty="0"/>
              <a:t>vzdělávací program pro čtyřleté gymnázium - učební osnovy ČESKÝ JAZYK A LITERATURA - 3. </a:t>
            </a:r>
            <a:r>
              <a:rPr lang="cs-CZ"/>
              <a:t>ročník </a:t>
            </a:r>
            <a:r>
              <a:rPr lang="cs-CZ" smtClean="0"/>
              <a:t>– Skladba.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5399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Věta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http://cs.wikipedia.org/wiki/V%C4%9Bta_(lingvistika</a:t>
            </a:r>
            <a:r>
              <a:rPr lang="cs-CZ" dirty="0" smtClean="0">
                <a:hlinkClick r:id="rId2"/>
              </a:rPr>
              <a:t>)</a:t>
            </a:r>
            <a:endParaRPr lang="cs-CZ" dirty="0" smtClean="0"/>
          </a:p>
          <a:p>
            <a:endParaRPr lang="cs-CZ" dirty="0"/>
          </a:p>
          <a:p>
            <a:r>
              <a:rPr lang="cs-CZ" dirty="0" smtClean="0"/>
              <a:t>Vypište definici věty</a:t>
            </a:r>
          </a:p>
          <a:p>
            <a:r>
              <a:rPr lang="cs-CZ" dirty="0" smtClean="0"/>
              <a:t>Vypište 4 stránky věty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1822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Výpověď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Výpověď</a:t>
            </a:r>
            <a:r>
              <a:rPr lang="cs-CZ" dirty="0" smtClean="0"/>
              <a:t>- věta napsaná nebo řečená v konkrétní komunikační situaci</a:t>
            </a:r>
          </a:p>
          <a:p>
            <a:r>
              <a:rPr lang="cs-CZ" dirty="0" smtClean="0"/>
              <a:t>Má stránku:</a:t>
            </a:r>
          </a:p>
          <a:p>
            <a:r>
              <a:rPr lang="cs-CZ" dirty="0" smtClean="0"/>
              <a:t>A) významovou- pojmenovává skutečnost</a:t>
            </a:r>
          </a:p>
          <a:p>
            <a:r>
              <a:rPr lang="cs-CZ" dirty="0" smtClean="0"/>
              <a:t>B) modální- podle postoje mluvčího</a:t>
            </a:r>
          </a:p>
          <a:p>
            <a:r>
              <a:rPr lang="cs-CZ" dirty="0" smtClean="0"/>
              <a:t>C) gramatickou- může být vyjádřena větným ekvivalentem, větou jednoduchou nebo souvětím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1701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C000"/>
                </a:solidFill>
              </a:rPr>
              <a:t>Věta jednoduchá- </a:t>
            </a:r>
            <a:r>
              <a:rPr lang="cs-CZ" dirty="0" smtClean="0"/>
              <a:t>vyjadřuje jednu myšlenku, má jeden přísudek</a:t>
            </a:r>
          </a:p>
          <a:p>
            <a:r>
              <a:rPr lang="cs-CZ" dirty="0" smtClean="0">
                <a:solidFill>
                  <a:srgbClr val="FFC000"/>
                </a:solidFill>
              </a:rPr>
              <a:t>Souvětí- </a:t>
            </a:r>
            <a:r>
              <a:rPr lang="cs-CZ" dirty="0" smtClean="0"/>
              <a:t>vyjadřuje složitou myšlenku, nebo více myšlenek</a:t>
            </a:r>
          </a:p>
          <a:p>
            <a:r>
              <a:rPr lang="cs-CZ" dirty="0" smtClean="0">
                <a:solidFill>
                  <a:srgbClr val="FFC000"/>
                </a:solidFill>
              </a:rPr>
              <a:t>Větný člen- </a:t>
            </a:r>
            <a:r>
              <a:rPr lang="cs-CZ" dirty="0" smtClean="0"/>
              <a:t>plnovýznamové slovo, vstupuje do syntaktických vztahů s jinými větnými členy.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6918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Rozlište větu jednoduchou a souvětí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0945203"/>
              </p:ext>
            </p:extLst>
          </p:nvPr>
        </p:nvGraphicFramePr>
        <p:xfrm>
          <a:off x="395536" y="1988840"/>
          <a:ext cx="8280920" cy="3666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83152"/>
                <a:gridCol w="504056"/>
                <a:gridCol w="493712"/>
              </a:tblGrid>
              <a:tr h="347881">
                <a:tc>
                  <a:txBody>
                    <a:bodyPr/>
                    <a:lstStyle/>
                    <a:p>
                      <a:r>
                        <a:rPr lang="cs-CZ" dirty="0" smtClean="0"/>
                        <a:t>Věta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J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</a:t>
                      </a:r>
                      <a:endParaRPr lang="cs-CZ" dirty="0"/>
                    </a:p>
                  </a:txBody>
                  <a:tcPr/>
                </a:tc>
              </a:tr>
              <a:tr h="347881">
                <a:tc>
                  <a:txBody>
                    <a:bodyPr/>
                    <a:lstStyle/>
                    <a:p>
                      <a:r>
                        <a:rPr lang="cs-CZ" dirty="0" smtClean="0"/>
                        <a:t>Krajina jihočeská je vážná, tichá, zádumčivá.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47881">
                <a:tc>
                  <a:txBody>
                    <a:bodyPr/>
                    <a:lstStyle/>
                    <a:p>
                      <a:r>
                        <a:rPr lang="cs-CZ" dirty="0" smtClean="0"/>
                        <a:t>Krása její kromě Šumavy není okázalá, vyzývavá, nápadná.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47881">
                <a:tc>
                  <a:txBody>
                    <a:bodyPr/>
                    <a:lstStyle/>
                    <a:p>
                      <a:r>
                        <a:rPr lang="cs-CZ" dirty="0" smtClean="0"/>
                        <a:t>Je to dívčina prostá, dobrého původu, spořádaných mravů a solidních zásad.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47881">
                <a:tc>
                  <a:txBody>
                    <a:bodyPr/>
                    <a:lstStyle/>
                    <a:p>
                      <a:r>
                        <a:rPr lang="cs-CZ" dirty="0" smtClean="0"/>
                        <a:t>Kdo ji poprvé spatřil, nepadá do vytržení.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47881">
                <a:tc>
                  <a:txBody>
                    <a:bodyPr/>
                    <a:lstStyle/>
                    <a:p>
                      <a:r>
                        <a:rPr lang="cs-CZ" dirty="0" smtClean="0"/>
                        <a:t>Ona nevyžaduje obdivu, nýbrž porozumění.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47881">
                <a:tc>
                  <a:txBody>
                    <a:bodyPr/>
                    <a:lstStyle/>
                    <a:p>
                      <a:r>
                        <a:rPr lang="cs-CZ" dirty="0" smtClean="0"/>
                        <a:t>U naší krasavice musíš prodlet a zdomácnět.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47881">
                <a:tc>
                  <a:txBody>
                    <a:bodyPr/>
                    <a:lstStyle/>
                    <a:p>
                      <a:r>
                        <a:rPr lang="cs-CZ" dirty="0" smtClean="0"/>
                        <a:t>Brzy pak jí odpustíš, že není dosti bohatě naparáděná.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47881">
                <a:tc>
                  <a:txBody>
                    <a:bodyPr/>
                    <a:lstStyle/>
                    <a:p>
                      <a:r>
                        <a:rPr lang="cs-CZ" dirty="0" smtClean="0"/>
                        <a:t>Ó, příliš záhy přestaneš jí vytýkat domnělé nedostatky!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4848">
                <a:tc>
                  <a:txBody>
                    <a:bodyPr/>
                    <a:lstStyle/>
                    <a:p>
                      <a:r>
                        <a:rPr lang="cs-CZ" dirty="0" smtClean="0"/>
                        <a:t>V prostém kroji zeleném, blankytném nelíčeně vystoupí její plné tvary.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302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4001398"/>
              </p:ext>
            </p:extLst>
          </p:nvPr>
        </p:nvGraphicFramePr>
        <p:xfrm>
          <a:off x="395536" y="1988840"/>
          <a:ext cx="8280920" cy="3666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83152"/>
                <a:gridCol w="504056"/>
                <a:gridCol w="493712"/>
              </a:tblGrid>
              <a:tr h="347881">
                <a:tc>
                  <a:txBody>
                    <a:bodyPr/>
                    <a:lstStyle/>
                    <a:p>
                      <a:r>
                        <a:rPr lang="cs-CZ" dirty="0" smtClean="0"/>
                        <a:t>Věta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J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</a:t>
                      </a:r>
                      <a:endParaRPr lang="cs-CZ" dirty="0"/>
                    </a:p>
                  </a:txBody>
                  <a:tcPr/>
                </a:tc>
              </a:tr>
              <a:tr h="347881">
                <a:tc>
                  <a:txBody>
                    <a:bodyPr/>
                    <a:lstStyle/>
                    <a:p>
                      <a:r>
                        <a:rPr lang="cs-CZ" dirty="0" smtClean="0"/>
                        <a:t>Krajina jihočeská je vážná, tichá, zádumčivá.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X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47881">
                <a:tc>
                  <a:txBody>
                    <a:bodyPr/>
                    <a:lstStyle/>
                    <a:p>
                      <a:r>
                        <a:rPr lang="cs-CZ" dirty="0" smtClean="0"/>
                        <a:t>Krása její kromě Šumavy není okázalá, vyzývavá, nápadná.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X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47881">
                <a:tc>
                  <a:txBody>
                    <a:bodyPr/>
                    <a:lstStyle/>
                    <a:p>
                      <a:r>
                        <a:rPr lang="cs-CZ" dirty="0" smtClean="0"/>
                        <a:t>Je to dívčina prostá, dobrého původu, spořádaných mravů a solidních zásad.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X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47881">
                <a:tc>
                  <a:txBody>
                    <a:bodyPr/>
                    <a:lstStyle/>
                    <a:p>
                      <a:r>
                        <a:rPr lang="cs-CZ" dirty="0" smtClean="0"/>
                        <a:t>Kdo ji poprvé spatřil, nepadá do vytržení.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X</a:t>
                      </a:r>
                      <a:endParaRPr lang="cs-CZ" dirty="0"/>
                    </a:p>
                  </a:txBody>
                  <a:tcPr/>
                </a:tc>
              </a:tr>
              <a:tr h="347881">
                <a:tc>
                  <a:txBody>
                    <a:bodyPr/>
                    <a:lstStyle/>
                    <a:p>
                      <a:r>
                        <a:rPr lang="cs-CZ" dirty="0" smtClean="0"/>
                        <a:t>Ona nevyžaduje obdivu, nýbrž porozumění.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X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47881">
                <a:tc>
                  <a:txBody>
                    <a:bodyPr/>
                    <a:lstStyle/>
                    <a:p>
                      <a:r>
                        <a:rPr lang="cs-CZ" dirty="0" smtClean="0"/>
                        <a:t>U naší krasavice musíš prodlet a zdomácnět.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X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47881">
                <a:tc>
                  <a:txBody>
                    <a:bodyPr/>
                    <a:lstStyle/>
                    <a:p>
                      <a:r>
                        <a:rPr lang="cs-CZ" dirty="0" smtClean="0"/>
                        <a:t>Brzy pak jí odpustíš, že není dosti bohatě naparáděná.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X</a:t>
                      </a:r>
                      <a:endParaRPr lang="cs-CZ" dirty="0"/>
                    </a:p>
                  </a:txBody>
                  <a:tcPr/>
                </a:tc>
              </a:tr>
              <a:tr h="347881">
                <a:tc>
                  <a:txBody>
                    <a:bodyPr/>
                    <a:lstStyle/>
                    <a:p>
                      <a:r>
                        <a:rPr lang="cs-CZ" dirty="0" smtClean="0"/>
                        <a:t>Ó, příliš záhy přestaneš jí vytýkat domnělé nedostatky!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X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4848">
                <a:tc>
                  <a:txBody>
                    <a:bodyPr/>
                    <a:lstStyle/>
                    <a:p>
                      <a:r>
                        <a:rPr lang="cs-CZ" dirty="0" smtClean="0"/>
                        <a:t>V prostém kroji zeleném, blankytném nelíčeně vystoupí její plné tvary.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X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054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Věty podle záměru mluvčího (komunikační situace)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759AA5">
                  <a:lumMod val="60000"/>
                  <a:lumOff val="40000"/>
                </a:srgbClr>
              </a:buClr>
            </a:pPr>
            <a:r>
              <a:rPr lang="cs-CZ" dirty="0">
                <a:solidFill>
                  <a:srgbClr val="DFE6D0"/>
                </a:solidFill>
                <a:hlinkClick r:id="rId2"/>
              </a:rPr>
              <a:t>http://cs.wikipedia.org/wiki/V%C4%9Bta_(lingvistika)</a:t>
            </a:r>
            <a:endParaRPr lang="cs-CZ" dirty="0">
              <a:solidFill>
                <a:srgbClr val="DFE6D0"/>
              </a:solidFill>
            </a:endParaRPr>
          </a:p>
          <a:p>
            <a:endParaRPr lang="cs-CZ" dirty="0" smtClean="0"/>
          </a:p>
          <a:p>
            <a:r>
              <a:rPr lang="cs-CZ" dirty="0" smtClean="0"/>
              <a:t>Vypište 4 typy vět podle postoje mluvčího</a:t>
            </a:r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6206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274320" lvl="0" indent="-274320">
              <a:spcBef>
                <a:spcPct val="20000"/>
              </a:spcBef>
              <a:tabLst/>
            </a:pPr>
            <a:r>
              <a:rPr lang="cs-CZ" sz="2400" b="0" spc="0" dirty="0" smtClean="0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  <a:t/>
            </a:r>
            <a:br>
              <a:rPr lang="cs-CZ" sz="2400" b="0" spc="0" dirty="0" smtClean="0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</a:br>
            <a:r>
              <a:rPr lang="cs-CZ" sz="2400" b="0" spc="0" dirty="0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  <a:t/>
            </a:r>
            <a:br>
              <a:rPr lang="cs-CZ" sz="2400" b="0" spc="0" dirty="0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</a:br>
            <a:r>
              <a:rPr lang="cs-CZ" sz="2400" b="0" spc="0" dirty="0" smtClean="0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  <a:t/>
            </a:r>
            <a:br>
              <a:rPr lang="cs-CZ" sz="2400" b="0" spc="0" dirty="0" smtClean="0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</a:br>
            <a:r>
              <a:rPr lang="cs-CZ" sz="2400" b="0" spc="0" dirty="0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  <a:t/>
            </a:r>
            <a:br>
              <a:rPr lang="cs-CZ" sz="2400" b="0" spc="0" dirty="0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</a:br>
            <a:r>
              <a:rPr lang="cs-CZ" sz="2400" b="0" spc="0" dirty="0" smtClean="0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  <a:t>Doplňte </a:t>
            </a:r>
            <a:r>
              <a:rPr lang="cs-CZ" sz="2400" b="0" spc="0" dirty="0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  <a:t>interpunkční znaménko a uveďte komunikační záměr věty (rozlište typ otázky a naléhavost věty rozkazovací)</a:t>
            </a:r>
            <a:br>
              <a:rPr lang="cs-CZ" sz="2400" b="0" spc="0" dirty="0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</a:b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3164434"/>
              </p:ext>
            </p:extLst>
          </p:nvPr>
        </p:nvGraphicFramePr>
        <p:xfrm>
          <a:off x="457200" y="1600200"/>
          <a:ext cx="8229600" cy="351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4640"/>
                <a:gridCol w="144016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Věta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mtClean="0"/>
                        <a:t>Interpunkční </a:t>
                      </a:r>
                      <a:r>
                        <a:rPr lang="cs-CZ" dirty="0" smtClean="0"/>
                        <a:t>znaménko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Komunikační záměr věty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Typ otázky/ naléhavost věty rozkazovací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Prosím o vodu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Četl někdo z vás tu knihu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To je něco neslýchaného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Okamžitě zavři dveře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Rád bych ti to vysvětlil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Dáte si kávu, nebo čaj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Co budeš odpoledne dělat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114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ošky">
  <a:themeElements>
    <a:clrScheme name="Došky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á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ošky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279</TotalTime>
  <Words>685</Words>
  <Application>Microsoft Office PowerPoint</Application>
  <PresentationFormat>Předvádění na obrazovce (4:3)</PresentationFormat>
  <Paragraphs>106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Došky</vt:lpstr>
      <vt:lpstr>Prezentace aplikace PowerPoint</vt:lpstr>
      <vt:lpstr>Anotace:</vt:lpstr>
      <vt:lpstr>Věta</vt:lpstr>
      <vt:lpstr>Výpověď</vt:lpstr>
      <vt:lpstr>Prezentace aplikace PowerPoint</vt:lpstr>
      <vt:lpstr>Rozlište větu jednoduchou a souvětí</vt:lpstr>
      <vt:lpstr>Řešení</vt:lpstr>
      <vt:lpstr>Věty podle záměru mluvčího (komunikační situace)</vt:lpstr>
      <vt:lpstr>    Doplňte interpunkční znaménko a uveďte komunikační záměr věty (rozlište typ otázky a naléhavost věty rozkazovací) </vt:lpstr>
      <vt:lpstr>Řešení úlohy: Doplňte interpunkční znaménko a uveďte komunikační záměr věty (rozlište typ otázky a naléhavost věty rozkazovací) </vt:lpstr>
      <vt:lpstr>Použitá literatura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Základní pojmy syntaxe</dc:title>
  <cp:lastModifiedBy>Konetzná Magda</cp:lastModifiedBy>
  <cp:revision>36</cp:revision>
  <dcterms:modified xsi:type="dcterms:W3CDTF">2013-01-07T08:37:05Z</dcterms:modified>
</cp:coreProperties>
</file>