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95EC1D4A-A796-47C3-A63E-CE236FB377E2}" type="datetimeFigureOut">
              <a:rPr lang="cs-CZ" smtClean="0"/>
              <a:t>7.1.2013</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AC57A5DF-1266-40EA-9282-1E66B9DE06C0}"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95EC1D4A-A796-47C3-A63E-CE236FB377E2}" type="datetimeFigureOut">
              <a:rPr lang="cs-CZ" smtClean="0"/>
              <a:t>7.1.2013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95EC1D4A-A796-47C3-A63E-CE236FB377E2}" type="datetimeFigureOut">
              <a:rPr lang="cs-CZ" smtClean="0"/>
              <a:t>7.1.2013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95EC1D4A-A796-47C3-A63E-CE236FB377E2}" type="datetimeFigureOut">
              <a:rPr lang="cs-CZ" smtClean="0"/>
              <a:t>7.1.2013</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AC57A5DF-1266-40EA-9282-1E66B9DE06C0}"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95EC1D4A-A796-47C3-A63E-CE236FB377E2}" type="datetimeFigureOut">
              <a:rPr lang="cs-CZ" smtClean="0"/>
              <a:t>7.1.2013</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AC57A5DF-1266-40EA-9282-1E66B9DE06C0}" type="slidenum">
              <a:rPr lang="cs-CZ" smtClean="0"/>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95EC1D4A-A796-47C3-A63E-CE236FB377E2}" type="datetimeFigureOut">
              <a:rPr lang="cs-CZ" smtClean="0"/>
              <a:t>7.1.2013</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AC57A5DF-1266-40EA-9282-1E66B9DE06C0}"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95EC1D4A-A796-47C3-A63E-CE236FB377E2}" type="datetimeFigureOut">
              <a:rPr lang="cs-CZ" smtClean="0"/>
              <a:t>7.1.2013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AC57A5DF-1266-40EA-9282-1E66B9DE06C0}" type="slidenum">
              <a:rPr lang="cs-CZ" smtClean="0"/>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95EC1D4A-A796-47C3-A63E-CE236FB377E2}" type="datetimeFigureOut">
              <a:rPr lang="cs-CZ" smtClean="0"/>
              <a:t>7.1.2013</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C57A5DF-1266-40EA-9282-1E66B9DE06C0}"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95EC1D4A-A796-47C3-A63E-CE236FB377E2}" type="datetimeFigureOut">
              <a:rPr lang="cs-CZ" smtClean="0"/>
              <a:t>7.1.2013</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95EC1D4A-A796-47C3-A63E-CE236FB377E2}" type="datetimeFigureOut">
              <a:rPr lang="cs-CZ" smtClean="0"/>
              <a:t>7.1.2013</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C57A5DF-1266-40EA-9282-1E66B9DE06C0}"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95EC1D4A-A796-47C3-A63E-CE236FB377E2}" type="datetimeFigureOut">
              <a:rPr lang="cs-CZ" smtClean="0"/>
              <a:t>7.1.2013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AC57A5DF-1266-40EA-9282-1E66B9DE06C0}" type="slidenum">
              <a:rPr lang="cs-CZ" smtClean="0"/>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5EC1D4A-A796-47C3-A63E-CE236FB377E2}" type="datetimeFigureOut">
              <a:rPr lang="cs-CZ" smtClean="0"/>
              <a:t>7.1.2013</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C57A5DF-1266-40EA-9282-1E66B9DE06C0}" type="slidenum">
              <a:rPr lang="cs-CZ" smtClean="0"/>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cs.wikipedia.org/wiki/P%C5%99%C3%ADvlastek"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cs.wikipedia.org/wiki/P%C5%99%C3%ADstave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4zscheb.cz/elearning/cestina/test10privlastky/privlastkyvykl.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cs.wikipedia.org/wiki/P%C5%99%C3%ADvlastek" TargetMode="External"/><Relationship Id="rId2" Type="http://schemas.openxmlformats.org/officeDocument/2006/relationships/hyperlink" Target="http://www.mojecestina.cz/vetne-cleny/c2012030704-najdete-ve-vete-privlastek-4.html" TargetMode="External"/><Relationship Id="rId1" Type="http://schemas.openxmlformats.org/officeDocument/2006/relationships/slideLayout" Target="../slideLayouts/slideLayout2.xml"/><Relationship Id="rId4" Type="http://schemas.openxmlformats.org/officeDocument/2006/relationships/hyperlink" Target="http://cs.wikipedia.org/wiki/P%C5%99%C3%ADstave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mojecestina.cz/article/2012030704-najdete-ve-vete-privlastek-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cs.wikipedia.org/wiki/P%C5%99%C3%ADvlastek"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zpravy.idnes.cz/Soutez_test.aspx?id=279"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5"/>
          <p:cNvSpPr>
            <a:spLocks noGrp="1"/>
          </p:cNvSpPr>
          <p:nvPr>
            <p:ph type="title"/>
          </p:nvPr>
        </p:nvSpPr>
        <p:spPr/>
        <p:txBody>
          <a:bodyPr/>
          <a:lstStyle/>
          <a:p>
            <a:endParaRPr lang="cs-CZ" dirty="0"/>
          </a:p>
        </p:txBody>
      </p:sp>
      <p:graphicFrame>
        <p:nvGraphicFramePr>
          <p:cNvPr id="8" name="Zástupný symbol pro obsah 7"/>
          <p:cNvGraphicFramePr>
            <a:graphicFrameLocks noGrp="1"/>
          </p:cNvGraphicFramePr>
          <p:nvPr>
            <p:ph idx="1"/>
            <p:extLst>
              <p:ext uri="{D42A27DB-BD31-4B8C-83A1-F6EECF244321}">
                <p14:modId xmlns:p14="http://schemas.microsoft.com/office/powerpoint/2010/main" val="1678185558"/>
              </p:ext>
            </p:extLst>
          </p:nvPr>
        </p:nvGraphicFramePr>
        <p:xfrm>
          <a:off x="144464" y="1458913"/>
          <a:ext cx="8892032" cy="5218160"/>
        </p:xfrm>
        <a:graphic>
          <a:graphicData uri="http://schemas.openxmlformats.org/drawingml/2006/table">
            <a:tbl>
              <a:tblPr firstRow="1" firstCol="1" bandRow="1" bandCol="1">
                <a:tableStyleId>{5C22544A-7EE6-4342-B048-85BDC9FD1C3A}</a:tableStyleId>
              </a:tblPr>
              <a:tblGrid>
                <a:gridCol w="2845856"/>
                <a:gridCol w="6046176"/>
              </a:tblGrid>
              <a:tr h="549490">
                <a:tc>
                  <a:txBody>
                    <a:bodyPr/>
                    <a:lstStyle/>
                    <a:p>
                      <a:pPr>
                        <a:lnSpc>
                          <a:spcPct val="115000"/>
                        </a:lnSpc>
                        <a:spcAft>
                          <a:spcPts val="0"/>
                        </a:spcAft>
                      </a:pPr>
                      <a:r>
                        <a:rPr lang="cs-CZ" sz="1100" dirty="0">
                          <a:effectLst/>
                        </a:rPr>
                        <a:t>NÁZEV ŠKOLY:</a:t>
                      </a:r>
                      <a:endParaRPr lang="cs-CZ"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a:effectLst/>
                        </a:rPr>
                        <a:t>Gymnázium Františka Živného, Bohumín, Jana Palacha 794, příspěvková organizace</a:t>
                      </a:r>
                      <a:endParaRPr lang="cs-CZ" sz="1100">
                        <a:effectLst/>
                        <a:latin typeface="Calibri"/>
                        <a:ea typeface="Calibri"/>
                        <a:cs typeface="Times New Roman"/>
                      </a:endParaRPr>
                    </a:p>
                  </a:txBody>
                  <a:tcPr marL="68580" marR="68580" marT="0" marB="0" anchor="ctr"/>
                </a:tc>
              </a:tr>
              <a:tr h="549490">
                <a:tc>
                  <a:txBody>
                    <a:bodyPr/>
                    <a:lstStyle/>
                    <a:p>
                      <a:pPr>
                        <a:lnSpc>
                          <a:spcPct val="115000"/>
                        </a:lnSpc>
                        <a:spcAft>
                          <a:spcPts val="0"/>
                        </a:spcAft>
                      </a:pPr>
                      <a:r>
                        <a:rPr lang="cs-CZ" sz="1100">
                          <a:effectLst/>
                        </a:rPr>
                        <a:t>VZDĚLÁVACÍ OBLAST:</a:t>
                      </a:r>
                      <a:endParaRPr lang="cs-CZ"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a:effectLst/>
                        </a:rPr>
                        <a:t>Jazyk a jazyková komunikace</a:t>
                      </a:r>
                      <a:endParaRPr lang="cs-CZ" sz="1100">
                        <a:effectLst/>
                        <a:latin typeface="Calibri"/>
                        <a:ea typeface="Calibri"/>
                        <a:cs typeface="Times New Roman"/>
                      </a:endParaRPr>
                    </a:p>
                  </a:txBody>
                  <a:tcPr marL="68580" marR="68580" marT="0" marB="0" anchor="ctr"/>
                </a:tc>
              </a:tr>
              <a:tr h="583075">
                <a:tc>
                  <a:txBody>
                    <a:bodyPr/>
                    <a:lstStyle/>
                    <a:p>
                      <a:pPr>
                        <a:lnSpc>
                          <a:spcPct val="115000"/>
                        </a:lnSpc>
                        <a:spcAft>
                          <a:spcPts val="0"/>
                        </a:spcAft>
                      </a:pPr>
                      <a:r>
                        <a:rPr lang="cs-CZ" sz="1100">
                          <a:effectLst/>
                        </a:rPr>
                        <a:t>VZDĚLÁVACÍ OBOR:</a:t>
                      </a:r>
                      <a:endParaRPr lang="cs-CZ"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dirty="0">
                          <a:effectLst/>
                        </a:rPr>
                        <a:t>Český </a:t>
                      </a:r>
                      <a:r>
                        <a:rPr lang="cs-CZ" sz="1100" dirty="0" smtClean="0">
                          <a:effectLst/>
                        </a:rPr>
                        <a:t>jazyk </a:t>
                      </a:r>
                      <a:r>
                        <a:rPr lang="it-IT" sz="1100" dirty="0" smtClean="0">
                          <a:effectLst/>
                        </a:rPr>
                        <a:t>pro </a:t>
                      </a:r>
                      <a:r>
                        <a:rPr lang="cs-CZ" sz="1100" smtClean="0">
                          <a:effectLst/>
                        </a:rPr>
                        <a:t>3</a:t>
                      </a:r>
                      <a:r>
                        <a:rPr lang="it-IT" sz="1100" smtClean="0">
                          <a:effectLst/>
                        </a:rPr>
                        <a:t>. </a:t>
                      </a:r>
                      <a:r>
                        <a:rPr lang="it-IT" sz="1100" dirty="0" smtClean="0">
                          <a:effectLst/>
                        </a:rPr>
                        <a:t>ročník SŠ</a:t>
                      </a:r>
                    </a:p>
                    <a:p>
                      <a:pPr>
                        <a:lnSpc>
                          <a:spcPct val="115000"/>
                        </a:lnSpc>
                        <a:spcAft>
                          <a:spcPts val="0"/>
                        </a:spcAft>
                      </a:pPr>
                      <a:endParaRPr lang="cs-CZ" sz="1100" dirty="0">
                        <a:effectLst/>
                        <a:latin typeface="Calibri"/>
                        <a:ea typeface="Calibri"/>
                        <a:cs typeface="Times New Roman"/>
                      </a:endParaRPr>
                    </a:p>
                  </a:txBody>
                  <a:tcPr marL="68580" marR="68580" marT="0" marB="0" anchor="ctr"/>
                </a:tc>
              </a:tr>
              <a:tr h="549490">
                <a:tc>
                  <a:txBody>
                    <a:bodyPr/>
                    <a:lstStyle/>
                    <a:p>
                      <a:pPr>
                        <a:lnSpc>
                          <a:spcPct val="115000"/>
                        </a:lnSpc>
                        <a:spcAft>
                          <a:spcPts val="0"/>
                        </a:spcAft>
                      </a:pPr>
                      <a:r>
                        <a:rPr lang="cs-CZ" sz="1100">
                          <a:effectLst/>
                        </a:rPr>
                        <a:t>TÉMA:</a:t>
                      </a:r>
                      <a:endParaRPr lang="cs-CZ"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dirty="0" smtClean="0">
                          <a:effectLst/>
                          <a:latin typeface="+mn-lt"/>
                          <a:ea typeface="+mn-ea"/>
                          <a:cs typeface="+mn-cs"/>
                        </a:rPr>
                        <a:t>Přívlastek</a:t>
                      </a:r>
                      <a:r>
                        <a:rPr lang="cs-CZ" sz="1100" baseline="0" dirty="0" smtClean="0">
                          <a:effectLst/>
                          <a:latin typeface="+mn-lt"/>
                          <a:ea typeface="+mn-ea"/>
                          <a:cs typeface="+mn-cs"/>
                        </a:rPr>
                        <a:t> </a:t>
                      </a:r>
                      <a:r>
                        <a:rPr lang="cs-CZ" sz="1100" baseline="0" smtClean="0">
                          <a:effectLst/>
                          <a:latin typeface="+mn-lt"/>
                          <a:ea typeface="+mn-ea"/>
                          <a:cs typeface="+mn-cs"/>
                        </a:rPr>
                        <a:t>a přístavek</a:t>
                      </a:r>
                      <a:endParaRPr lang="cs-CZ" sz="1100" dirty="0">
                        <a:effectLst/>
                        <a:latin typeface="Calibri"/>
                        <a:ea typeface="Calibri"/>
                        <a:cs typeface="Times New Roman"/>
                      </a:endParaRPr>
                    </a:p>
                  </a:txBody>
                  <a:tcPr marL="68580" marR="68580" marT="0" marB="0" anchor="ctr"/>
                </a:tc>
              </a:tr>
              <a:tr h="549490">
                <a:tc>
                  <a:txBody>
                    <a:bodyPr/>
                    <a:lstStyle/>
                    <a:p>
                      <a:pPr>
                        <a:lnSpc>
                          <a:spcPct val="115000"/>
                        </a:lnSpc>
                        <a:spcAft>
                          <a:spcPts val="0"/>
                        </a:spcAft>
                      </a:pPr>
                      <a:r>
                        <a:rPr lang="cs-CZ" sz="1100" dirty="0">
                          <a:effectLst/>
                        </a:rPr>
                        <a:t>AUTOR:</a:t>
                      </a:r>
                      <a:endParaRPr lang="cs-CZ"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a:effectLst/>
                        </a:rPr>
                        <a:t>Mgr. Radka Bednarzová</a:t>
                      </a:r>
                      <a:endParaRPr lang="cs-CZ" sz="1100">
                        <a:effectLst/>
                        <a:latin typeface="Calibri"/>
                        <a:ea typeface="Calibri"/>
                        <a:cs typeface="Times New Roman"/>
                      </a:endParaRPr>
                    </a:p>
                  </a:txBody>
                  <a:tcPr marL="68580" marR="68580" marT="0" marB="0" anchor="ctr"/>
                </a:tc>
              </a:tr>
              <a:tr h="549490">
                <a:tc>
                  <a:txBody>
                    <a:bodyPr/>
                    <a:lstStyle/>
                    <a:p>
                      <a:pPr>
                        <a:lnSpc>
                          <a:spcPct val="115000"/>
                        </a:lnSpc>
                        <a:spcAft>
                          <a:spcPts val="0"/>
                        </a:spcAft>
                      </a:pPr>
                      <a:r>
                        <a:rPr lang="cs-CZ" sz="1100" dirty="0">
                          <a:effectLst/>
                        </a:rPr>
                        <a:t>DATUM:</a:t>
                      </a:r>
                      <a:endParaRPr lang="cs-CZ"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smtClean="0">
                          <a:effectLst/>
                        </a:rPr>
                        <a:t>18. </a:t>
                      </a:r>
                      <a:r>
                        <a:rPr lang="cs-CZ" sz="1100" dirty="0" smtClean="0">
                          <a:effectLst/>
                        </a:rPr>
                        <a:t>10. </a:t>
                      </a:r>
                      <a:r>
                        <a:rPr lang="cs-CZ" sz="1100" dirty="0">
                          <a:effectLst/>
                        </a:rPr>
                        <a:t>2012</a:t>
                      </a:r>
                      <a:endParaRPr lang="cs-CZ" sz="1100" dirty="0">
                        <a:effectLst/>
                        <a:latin typeface="Calibri"/>
                        <a:ea typeface="Calibri"/>
                        <a:cs typeface="Times New Roman"/>
                      </a:endParaRPr>
                    </a:p>
                  </a:txBody>
                  <a:tcPr marL="68580" marR="68580" marT="0" marB="0" anchor="ctr"/>
                </a:tc>
              </a:tr>
              <a:tr h="549490">
                <a:tc>
                  <a:txBody>
                    <a:bodyPr/>
                    <a:lstStyle/>
                    <a:p>
                      <a:pPr>
                        <a:lnSpc>
                          <a:spcPct val="115000"/>
                        </a:lnSpc>
                        <a:spcAft>
                          <a:spcPts val="0"/>
                        </a:spcAft>
                      </a:pPr>
                      <a:r>
                        <a:rPr lang="cs-CZ" sz="1100">
                          <a:effectLst/>
                        </a:rPr>
                        <a:t>NÁZEV A ČÍSLO PROJEKTU:</a:t>
                      </a:r>
                      <a:endParaRPr lang="cs-CZ"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a:effectLst/>
                        </a:rPr>
                        <a:t>Učíme se pro život v 21. století</a:t>
                      </a:r>
                    </a:p>
                    <a:p>
                      <a:pPr>
                        <a:lnSpc>
                          <a:spcPct val="115000"/>
                        </a:lnSpc>
                        <a:spcAft>
                          <a:spcPts val="0"/>
                        </a:spcAft>
                      </a:pPr>
                      <a:r>
                        <a:rPr lang="cs-CZ" sz="1100">
                          <a:effectLst/>
                        </a:rPr>
                        <a:t>CZ.1.07/1.5.00/34.0629</a:t>
                      </a:r>
                      <a:endParaRPr lang="cs-CZ" sz="1100">
                        <a:effectLst/>
                        <a:latin typeface="Calibri"/>
                        <a:ea typeface="Calibri"/>
                        <a:cs typeface="Times New Roman"/>
                      </a:endParaRPr>
                    </a:p>
                  </a:txBody>
                  <a:tcPr marL="68580" marR="68580" marT="0" marB="0" anchor="ctr"/>
                </a:tc>
              </a:tr>
              <a:tr h="1338145">
                <a:tc>
                  <a:txBody>
                    <a:bodyPr/>
                    <a:lstStyle/>
                    <a:p>
                      <a:pPr>
                        <a:lnSpc>
                          <a:spcPct val="115000"/>
                        </a:lnSpc>
                        <a:spcAft>
                          <a:spcPts val="0"/>
                        </a:spcAft>
                      </a:pPr>
                      <a:r>
                        <a:rPr lang="cs-CZ" sz="1100">
                          <a:effectLst/>
                        </a:rPr>
                        <a:t>OZNAČENÍ VÝUKOVÉHO MATERIÁLU:</a:t>
                      </a:r>
                      <a:endParaRPr lang="cs-CZ" sz="1100">
                        <a:effectLst/>
                        <a:latin typeface="Calibri"/>
                        <a:ea typeface="Calibri"/>
                        <a:cs typeface="Times New Roman"/>
                      </a:endParaRPr>
                    </a:p>
                  </a:txBody>
                  <a:tcPr marL="68580" marR="68580" marT="0" marB="0" anchor="ctr"/>
                </a:tc>
                <a:tc>
                  <a:txBody>
                    <a:bodyPr/>
                    <a:lstStyle/>
                    <a:p>
                      <a:pPr>
                        <a:lnSpc>
                          <a:spcPct val="115000"/>
                        </a:lnSpc>
                        <a:spcAft>
                          <a:spcPts val="0"/>
                        </a:spcAft>
                      </a:pPr>
                      <a:r>
                        <a:rPr lang="cs-CZ" sz="1100" dirty="0" smtClean="0">
                          <a:effectLst/>
                        </a:rPr>
                        <a:t>VY_32_INOVACE_</a:t>
                      </a:r>
                      <a:r>
                        <a:rPr lang="cs-CZ" sz="1100" dirty="0" smtClean="0">
                          <a:effectLst/>
                          <a:latin typeface="Calibri"/>
                          <a:ea typeface="Calibri"/>
                          <a:cs typeface="Times New Roman"/>
                        </a:rPr>
                        <a:t>JC.BZ.08</a:t>
                      </a:r>
                      <a:endParaRPr lang="cs-CZ" sz="1100" dirty="0">
                        <a:effectLst/>
                        <a:latin typeface="Calibri"/>
                        <a:ea typeface="Calibri"/>
                        <a:cs typeface="Times New Roman"/>
                      </a:endParaRPr>
                    </a:p>
                  </a:txBody>
                  <a:tcPr marL="68580" marR="68580" marT="0" marB="0" anchor="ctr"/>
                </a:tc>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463" y="144463"/>
            <a:ext cx="8676009"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5810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Přívlastek několikanásobný a postupně rozvíjející</a:t>
            </a:r>
            <a:endParaRPr lang="cs-CZ" dirty="0"/>
          </a:p>
        </p:txBody>
      </p:sp>
      <p:sp>
        <p:nvSpPr>
          <p:cNvPr id="3" name="Zástupný symbol pro obsah 2"/>
          <p:cNvSpPr>
            <a:spLocks noGrp="1"/>
          </p:cNvSpPr>
          <p:nvPr>
            <p:ph idx="1"/>
          </p:nvPr>
        </p:nvSpPr>
        <p:spPr/>
        <p:txBody>
          <a:bodyPr/>
          <a:lstStyle/>
          <a:p>
            <a:r>
              <a:rPr lang="cs-CZ" dirty="0">
                <a:hlinkClick r:id="rId2"/>
              </a:rPr>
              <a:t>http://</a:t>
            </a:r>
            <a:r>
              <a:rPr lang="cs-CZ" dirty="0" smtClean="0">
                <a:hlinkClick r:id="rId2"/>
              </a:rPr>
              <a:t>cs.wikipedia.org/wiki/P%C5%99%C3%ADvlastek</a:t>
            </a:r>
            <a:endParaRPr lang="cs-CZ" dirty="0" smtClean="0"/>
          </a:p>
          <a:p>
            <a:endParaRPr lang="cs-CZ" dirty="0"/>
          </a:p>
          <a:p>
            <a:r>
              <a:rPr lang="cs-CZ" dirty="0"/>
              <a:t>Vypište, jaký je rozdíl mezi přívlastkem těsným a volným. Uveďte, jak se rozdíly projevují v gramatice.</a:t>
            </a:r>
          </a:p>
          <a:p>
            <a:endParaRPr lang="cs-CZ" dirty="0"/>
          </a:p>
          <a:p>
            <a:endParaRPr lang="cs-CZ" dirty="0"/>
          </a:p>
        </p:txBody>
      </p:sp>
    </p:spTree>
    <p:extLst>
      <p:ext uri="{BB962C8B-B14F-4D97-AF65-F5344CB8AC3E}">
        <p14:creationId xmlns:p14="http://schemas.microsoft.com/office/powerpoint/2010/main" val="34464878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Doplňte do vět interpunkci</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Nad námi se klenula světlá jasná obloha. Na pasece rostly krásné žluté květiny. V roce 1993 byla zavedena upravená pravopisná pravidla. Muž měl na sobě krátký zimní kabát. Dívka držela v ruce novou koženou kabelu. Jiří byl hodný ochotný chlapec. Dědeček byl skromný nenáročný člověk. Byl to náš první zahraniční zájezd. Brzy po povodni si chataři postavili novou pevnější lávku. Jiřina je pilná svědomitá dívka. </a:t>
            </a:r>
            <a:endParaRPr lang="cs-CZ" dirty="0"/>
          </a:p>
        </p:txBody>
      </p:sp>
    </p:spTree>
    <p:extLst>
      <p:ext uri="{BB962C8B-B14F-4D97-AF65-F5344CB8AC3E}">
        <p14:creationId xmlns:p14="http://schemas.microsoft.com/office/powerpoint/2010/main" val="961933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řešení</a:t>
            </a:r>
            <a:endParaRPr lang="cs-CZ" dirty="0"/>
          </a:p>
        </p:txBody>
      </p:sp>
      <p:sp>
        <p:nvSpPr>
          <p:cNvPr id="3" name="Zástupný symbol pro obsah 2"/>
          <p:cNvSpPr>
            <a:spLocks noGrp="1"/>
          </p:cNvSpPr>
          <p:nvPr>
            <p:ph idx="1"/>
          </p:nvPr>
        </p:nvSpPr>
        <p:spPr/>
        <p:txBody>
          <a:bodyPr>
            <a:normAutofit lnSpcReduction="10000"/>
          </a:bodyPr>
          <a:lstStyle/>
          <a:p>
            <a:r>
              <a:rPr lang="cs-CZ" dirty="0"/>
              <a:t>Nad námi se klenula </a:t>
            </a:r>
            <a:r>
              <a:rPr lang="cs-CZ" dirty="0" smtClean="0"/>
              <a:t>světlá</a:t>
            </a:r>
            <a:r>
              <a:rPr lang="cs-CZ" dirty="0" smtClean="0">
                <a:solidFill>
                  <a:srgbClr val="FF0000"/>
                </a:solidFill>
              </a:rPr>
              <a:t>,</a:t>
            </a:r>
            <a:r>
              <a:rPr lang="cs-CZ" dirty="0" smtClean="0"/>
              <a:t> </a:t>
            </a:r>
            <a:r>
              <a:rPr lang="cs-CZ" dirty="0"/>
              <a:t>jasná obloha. Na pasece rostly krásné žluté květiny. V roce 1993 byla zavedena upravená pravopisná pravidla. Muž měl na sobě krátký zimní kabát. Dívka držela v ruce novou koženou kabelu. Jiří byl </a:t>
            </a:r>
            <a:r>
              <a:rPr lang="cs-CZ" dirty="0" smtClean="0"/>
              <a:t>hodný</a:t>
            </a:r>
            <a:r>
              <a:rPr lang="cs-CZ" dirty="0" smtClean="0">
                <a:solidFill>
                  <a:srgbClr val="FF0000"/>
                </a:solidFill>
              </a:rPr>
              <a:t>,</a:t>
            </a:r>
            <a:r>
              <a:rPr lang="cs-CZ" dirty="0" smtClean="0"/>
              <a:t> </a:t>
            </a:r>
            <a:r>
              <a:rPr lang="cs-CZ" dirty="0"/>
              <a:t>ochotný chlapec. Dědeček byl </a:t>
            </a:r>
            <a:r>
              <a:rPr lang="cs-CZ" dirty="0" smtClean="0"/>
              <a:t>skromný</a:t>
            </a:r>
            <a:r>
              <a:rPr lang="cs-CZ" dirty="0" smtClean="0">
                <a:solidFill>
                  <a:srgbClr val="FF0000"/>
                </a:solidFill>
              </a:rPr>
              <a:t>,</a:t>
            </a:r>
            <a:r>
              <a:rPr lang="cs-CZ" dirty="0" smtClean="0"/>
              <a:t> </a:t>
            </a:r>
            <a:r>
              <a:rPr lang="cs-CZ" dirty="0"/>
              <a:t>nenáročný člověk. Byl to náš první zahraniční zájezd. Brzy po povodni si chataři postavili novou pevnější lávku. Jiřina je </a:t>
            </a:r>
            <a:r>
              <a:rPr lang="cs-CZ" dirty="0" smtClean="0"/>
              <a:t>pilná</a:t>
            </a:r>
            <a:r>
              <a:rPr lang="cs-CZ" dirty="0" smtClean="0">
                <a:solidFill>
                  <a:srgbClr val="FF0000"/>
                </a:solidFill>
              </a:rPr>
              <a:t>,</a:t>
            </a:r>
            <a:r>
              <a:rPr lang="cs-CZ" dirty="0" smtClean="0"/>
              <a:t> </a:t>
            </a:r>
            <a:r>
              <a:rPr lang="cs-CZ" dirty="0"/>
              <a:t>svědomitá dívka. </a:t>
            </a:r>
          </a:p>
          <a:p>
            <a:endParaRPr lang="cs-CZ" dirty="0"/>
          </a:p>
        </p:txBody>
      </p:sp>
    </p:spTree>
    <p:extLst>
      <p:ext uri="{BB962C8B-B14F-4D97-AF65-F5344CB8AC3E}">
        <p14:creationId xmlns:p14="http://schemas.microsoft.com/office/powerpoint/2010/main" val="3728156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přístavek</a:t>
            </a:r>
            <a:endParaRPr lang="cs-CZ" dirty="0"/>
          </a:p>
        </p:txBody>
      </p:sp>
      <p:sp>
        <p:nvSpPr>
          <p:cNvPr id="3" name="Zástupný symbol pro obsah 2"/>
          <p:cNvSpPr>
            <a:spLocks noGrp="1"/>
          </p:cNvSpPr>
          <p:nvPr>
            <p:ph idx="1"/>
          </p:nvPr>
        </p:nvSpPr>
        <p:spPr/>
        <p:txBody>
          <a:bodyPr/>
          <a:lstStyle/>
          <a:p>
            <a:r>
              <a:rPr lang="cs-CZ" dirty="0">
                <a:hlinkClick r:id="rId2"/>
              </a:rPr>
              <a:t>http://</a:t>
            </a:r>
            <a:r>
              <a:rPr lang="cs-CZ" dirty="0" smtClean="0">
                <a:hlinkClick r:id="rId2"/>
              </a:rPr>
              <a:t>cs.wikipedia.org/wiki/P%C5%99%C3%ADstavek</a:t>
            </a:r>
            <a:endParaRPr lang="cs-CZ" dirty="0" smtClean="0"/>
          </a:p>
          <a:p>
            <a:endParaRPr lang="cs-CZ" dirty="0"/>
          </a:p>
          <a:p>
            <a:r>
              <a:rPr lang="cs-CZ" dirty="0"/>
              <a:t>Vypište, </a:t>
            </a:r>
            <a:r>
              <a:rPr lang="cs-CZ" dirty="0" smtClean="0"/>
              <a:t>co je přístavek. </a:t>
            </a:r>
            <a:r>
              <a:rPr lang="cs-CZ" dirty="0"/>
              <a:t>Uveďte, jak se </a:t>
            </a:r>
            <a:r>
              <a:rPr lang="cs-CZ" dirty="0" smtClean="0"/>
              <a:t>užití přístavku projevuje </a:t>
            </a:r>
            <a:r>
              <a:rPr lang="cs-CZ" dirty="0"/>
              <a:t>v gramatice.</a:t>
            </a:r>
          </a:p>
          <a:p>
            <a:endParaRPr lang="cs-CZ" dirty="0"/>
          </a:p>
        </p:txBody>
      </p:sp>
    </p:spTree>
    <p:extLst>
      <p:ext uri="{BB962C8B-B14F-4D97-AF65-F5344CB8AC3E}">
        <p14:creationId xmlns:p14="http://schemas.microsoft.com/office/powerpoint/2010/main" val="3683718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Doplňte vhodný přístavek</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976240924"/>
              </p:ext>
            </p:extLst>
          </p:nvPr>
        </p:nvGraphicFramePr>
        <p:xfrm>
          <a:off x="304800" y="1554161"/>
          <a:ext cx="8686800" cy="5187206"/>
        </p:xfrm>
        <a:graphic>
          <a:graphicData uri="http://schemas.openxmlformats.org/drawingml/2006/table">
            <a:tbl>
              <a:tblPr firstRow="1" bandRow="1">
                <a:tableStyleId>{5C22544A-7EE6-4342-B048-85BDC9FD1C3A}</a:tableStyleId>
              </a:tblPr>
              <a:tblGrid>
                <a:gridCol w="4343400"/>
                <a:gridCol w="4343400"/>
              </a:tblGrid>
              <a:tr h="803962">
                <a:tc>
                  <a:txBody>
                    <a:bodyPr/>
                    <a:lstStyle/>
                    <a:p>
                      <a:r>
                        <a:rPr lang="cs-CZ" dirty="0" smtClean="0"/>
                        <a:t>Věta bez přístavku</a:t>
                      </a:r>
                      <a:endParaRPr lang="cs-CZ" dirty="0"/>
                    </a:p>
                  </a:txBody>
                  <a:tcPr/>
                </a:tc>
                <a:tc>
                  <a:txBody>
                    <a:bodyPr/>
                    <a:lstStyle/>
                    <a:p>
                      <a:r>
                        <a:rPr lang="cs-CZ" dirty="0" smtClean="0"/>
                        <a:t>Věta s vhodným přístavkem</a:t>
                      </a:r>
                      <a:endParaRPr lang="cs-CZ" dirty="0"/>
                    </a:p>
                  </a:txBody>
                  <a:tcPr/>
                </a:tc>
              </a:tr>
              <a:tr h="1387660">
                <a:tc>
                  <a:txBody>
                    <a:bodyPr/>
                    <a:lstStyle/>
                    <a:p>
                      <a:r>
                        <a:rPr lang="cs-CZ" dirty="0" smtClean="0"/>
                        <a:t>Karel IV. nechal postavit první</a:t>
                      </a:r>
                      <a:r>
                        <a:rPr lang="cs-CZ" baseline="0" dirty="0" smtClean="0"/>
                        <a:t> kamenný most v Praze.</a:t>
                      </a:r>
                      <a:endParaRPr lang="cs-CZ" dirty="0"/>
                    </a:p>
                  </a:txBody>
                  <a:tcPr/>
                </a:tc>
                <a:tc>
                  <a:txBody>
                    <a:bodyPr/>
                    <a:lstStyle/>
                    <a:p>
                      <a:endParaRPr lang="cs-CZ" dirty="0"/>
                    </a:p>
                  </a:txBody>
                  <a:tcPr/>
                </a:tc>
              </a:tr>
              <a:tr h="1387660">
                <a:tc>
                  <a:txBody>
                    <a:bodyPr/>
                    <a:lstStyle/>
                    <a:p>
                      <a:r>
                        <a:rPr lang="cs-CZ" dirty="0" smtClean="0"/>
                        <a:t>Chrám sv. Víta je postaven v areálu Pražského hradu.</a:t>
                      </a:r>
                      <a:endParaRPr lang="cs-CZ" dirty="0"/>
                    </a:p>
                  </a:txBody>
                  <a:tcPr/>
                </a:tc>
                <a:tc>
                  <a:txBody>
                    <a:bodyPr/>
                    <a:lstStyle/>
                    <a:p>
                      <a:endParaRPr lang="cs-CZ" dirty="0"/>
                    </a:p>
                  </a:txBody>
                  <a:tcPr/>
                </a:tc>
              </a:tr>
              <a:tr h="803962">
                <a:tc>
                  <a:txBody>
                    <a:bodyPr/>
                    <a:lstStyle/>
                    <a:p>
                      <a:r>
                        <a:rPr lang="cs-CZ" dirty="0" smtClean="0"/>
                        <a:t>Austrálie byla objevena jako poslední.</a:t>
                      </a:r>
                      <a:endParaRPr lang="cs-CZ" dirty="0"/>
                    </a:p>
                  </a:txBody>
                  <a:tcPr/>
                </a:tc>
                <a:tc>
                  <a:txBody>
                    <a:bodyPr/>
                    <a:lstStyle/>
                    <a:p>
                      <a:endParaRPr lang="cs-CZ" dirty="0"/>
                    </a:p>
                  </a:txBody>
                  <a:tcPr/>
                </a:tc>
              </a:tr>
              <a:tr h="803962">
                <a:tc>
                  <a:txBody>
                    <a:bodyPr/>
                    <a:lstStyle/>
                    <a:p>
                      <a:r>
                        <a:rPr lang="cs-CZ" dirty="0" err="1" smtClean="0"/>
                        <a:t>Sherlock</a:t>
                      </a:r>
                      <a:r>
                        <a:rPr lang="cs-CZ" dirty="0" smtClean="0"/>
                        <a:t> Holmes žil v Londýně.</a:t>
                      </a:r>
                      <a:endParaRPr lang="cs-CZ" dirty="0"/>
                    </a:p>
                  </a:txBody>
                  <a:tcPr/>
                </a:tc>
                <a:tc>
                  <a:txBody>
                    <a:bodyPr/>
                    <a:lstStyle/>
                    <a:p>
                      <a:endParaRPr lang="cs-CZ" dirty="0"/>
                    </a:p>
                  </a:txBody>
                  <a:tcPr/>
                </a:tc>
              </a:tr>
            </a:tbl>
          </a:graphicData>
        </a:graphic>
      </p:graphicFrame>
    </p:spTree>
    <p:extLst>
      <p:ext uri="{BB962C8B-B14F-4D97-AF65-F5344CB8AC3E}">
        <p14:creationId xmlns:p14="http://schemas.microsoft.com/office/powerpoint/2010/main" val="2535792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Možné řešení</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143223195"/>
              </p:ext>
            </p:extLst>
          </p:nvPr>
        </p:nvGraphicFramePr>
        <p:xfrm>
          <a:off x="304800" y="1554161"/>
          <a:ext cx="8686800" cy="5115198"/>
        </p:xfrm>
        <a:graphic>
          <a:graphicData uri="http://schemas.openxmlformats.org/drawingml/2006/table">
            <a:tbl>
              <a:tblPr firstRow="1" bandRow="1">
                <a:tableStyleId>{5C22544A-7EE6-4342-B048-85BDC9FD1C3A}</a:tableStyleId>
              </a:tblPr>
              <a:tblGrid>
                <a:gridCol w="4343400"/>
                <a:gridCol w="4343400"/>
              </a:tblGrid>
              <a:tr h="505290">
                <a:tc>
                  <a:txBody>
                    <a:bodyPr/>
                    <a:lstStyle/>
                    <a:p>
                      <a:r>
                        <a:rPr lang="cs-CZ" dirty="0" smtClean="0"/>
                        <a:t>Věta bez přístavku</a:t>
                      </a:r>
                      <a:endParaRPr lang="cs-CZ" dirty="0"/>
                    </a:p>
                  </a:txBody>
                  <a:tcPr/>
                </a:tc>
                <a:tc>
                  <a:txBody>
                    <a:bodyPr/>
                    <a:lstStyle/>
                    <a:p>
                      <a:r>
                        <a:rPr lang="cs-CZ" dirty="0" smtClean="0"/>
                        <a:t>Věta s vhodným přístavkem</a:t>
                      </a:r>
                      <a:endParaRPr lang="cs-CZ" dirty="0"/>
                    </a:p>
                  </a:txBody>
                  <a:tcPr/>
                </a:tc>
              </a:tr>
              <a:tr h="1245921">
                <a:tc>
                  <a:txBody>
                    <a:bodyPr/>
                    <a:lstStyle/>
                    <a:p>
                      <a:r>
                        <a:rPr lang="cs-CZ" dirty="0" smtClean="0"/>
                        <a:t>Karel IV. nechal postavit první</a:t>
                      </a:r>
                      <a:r>
                        <a:rPr lang="cs-CZ" baseline="0" dirty="0" smtClean="0"/>
                        <a:t> kamenný most v Praze.</a:t>
                      </a:r>
                      <a:endParaRPr lang="cs-CZ" dirty="0"/>
                    </a:p>
                  </a:txBody>
                  <a:tcPr/>
                </a:tc>
                <a:tc>
                  <a:txBody>
                    <a:bodyPr/>
                    <a:lstStyle/>
                    <a:p>
                      <a:r>
                        <a:rPr lang="cs-CZ" dirty="0" smtClean="0"/>
                        <a:t>Karel IV., nejznámější český král,  nechal postavit první kamenný most v Praze.</a:t>
                      </a:r>
                    </a:p>
                    <a:p>
                      <a:endParaRPr lang="cs-CZ" dirty="0"/>
                    </a:p>
                  </a:txBody>
                  <a:tcPr/>
                </a:tc>
              </a:tr>
              <a:tr h="1245921">
                <a:tc>
                  <a:txBody>
                    <a:bodyPr/>
                    <a:lstStyle/>
                    <a:p>
                      <a:r>
                        <a:rPr lang="cs-CZ" dirty="0" smtClean="0"/>
                        <a:t>Chrám sv. Víta je postaven v areálu Pražského hradu.</a:t>
                      </a:r>
                      <a:endParaRPr lang="cs-CZ" dirty="0"/>
                    </a:p>
                  </a:txBody>
                  <a:tcPr/>
                </a:tc>
                <a:tc>
                  <a:txBody>
                    <a:bodyPr/>
                    <a:lstStyle/>
                    <a:p>
                      <a:r>
                        <a:rPr lang="cs-CZ" dirty="0" smtClean="0"/>
                        <a:t>Chrám sv. Víta, největší česká katedrála, je postaven v areálu Pražského hradu.</a:t>
                      </a:r>
                    </a:p>
                    <a:p>
                      <a:endParaRPr lang="cs-CZ" dirty="0"/>
                    </a:p>
                  </a:txBody>
                  <a:tcPr/>
                </a:tc>
              </a:tr>
              <a:tr h="872145">
                <a:tc>
                  <a:txBody>
                    <a:bodyPr/>
                    <a:lstStyle/>
                    <a:p>
                      <a:r>
                        <a:rPr lang="cs-CZ" dirty="0" smtClean="0"/>
                        <a:t>Austrálie byla objevena jako poslední.</a:t>
                      </a:r>
                      <a:endParaRPr lang="cs-CZ" dirty="0"/>
                    </a:p>
                  </a:txBody>
                  <a:tcPr/>
                </a:tc>
                <a:tc>
                  <a:txBody>
                    <a:bodyPr/>
                    <a:lstStyle/>
                    <a:p>
                      <a:r>
                        <a:rPr lang="pl-PL" dirty="0" smtClean="0"/>
                        <a:t>Austrálie, nejmenší známý světadíl, byla objevena jako poslední.</a:t>
                      </a:r>
                      <a:endParaRPr lang="pl-PL" dirty="0"/>
                    </a:p>
                  </a:txBody>
                  <a:tcPr/>
                </a:tc>
              </a:tr>
              <a:tr h="1245921">
                <a:tc>
                  <a:txBody>
                    <a:bodyPr/>
                    <a:lstStyle/>
                    <a:p>
                      <a:r>
                        <a:rPr lang="cs-CZ" dirty="0" err="1" smtClean="0"/>
                        <a:t>Sherlock</a:t>
                      </a:r>
                      <a:r>
                        <a:rPr lang="cs-CZ" dirty="0" smtClean="0"/>
                        <a:t> Holmes žil v Londýně.</a:t>
                      </a:r>
                      <a:endParaRPr lang="cs-CZ" dirty="0"/>
                    </a:p>
                  </a:txBody>
                  <a:tcPr/>
                </a:tc>
                <a:tc>
                  <a:txBody>
                    <a:bodyPr/>
                    <a:lstStyle/>
                    <a:p>
                      <a:r>
                        <a:rPr lang="en-US" dirty="0" smtClean="0"/>
                        <a:t>Sherlock Holmes</a:t>
                      </a:r>
                      <a:r>
                        <a:rPr lang="cs-CZ" dirty="0" smtClean="0"/>
                        <a:t>,</a:t>
                      </a:r>
                      <a:r>
                        <a:rPr lang="cs-CZ" baseline="0" dirty="0" smtClean="0"/>
                        <a:t> hrdina známých detektivek, </a:t>
                      </a:r>
                      <a:r>
                        <a:rPr lang="en-US" dirty="0" err="1" smtClean="0"/>
                        <a:t>žil</a:t>
                      </a:r>
                      <a:r>
                        <a:rPr lang="en-US" dirty="0" smtClean="0"/>
                        <a:t> v </a:t>
                      </a:r>
                      <a:r>
                        <a:rPr lang="en-US" dirty="0" err="1" smtClean="0"/>
                        <a:t>Londýně</a:t>
                      </a:r>
                      <a:r>
                        <a:rPr lang="en-US" dirty="0" smtClean="0"/>
                        <a:t>.</a:t>
                      </a:r>
                    </a:p>
                    <a:p>
                      <a:endParaRPr lang="cs-CZ" dirty="0"/>
                    </a:p>
                  </a:txBody>
                  <a:tcPr/>
                </a:tc>
              </a:tr>
            </a:tbl>
          </a:graphicData>
        </a:graphic>
      </p:graphicFrame>
    </p:spTree>
    <p:extLst>
      <p:ext uri="{BB962C8B-B14F-4D97-AF65-F5344CB8AC3E}">
        <p14:creationId xmlns:p14="http://schemas.microsoft.com/office/powerpoint/2010/main" val="4144685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Souhrnný test</a:t>
            </a:r>
            <a:endParaRPr lang="cs-CZ" dirty="0"/>
          </a:p>
        </p:txBody>
      </p:sp>
      <p:sp>
        <p:nvSpPr>
          <p:cNvPr id="3" name="Zástupný symbol pro obsah 2"/>
          <p:cNvSpPr>
            <a:spLocks noGrp="1"/>
          </p:cNvSpPr>
          <p:nvPr>
            <p:ph idx="1"/>
          </p:nvPr>
        </p:nvSpPr>
        <p:spPr/>
        <p:txBody>
          <a:bodyPr/>
          <a:lstStyle/>
          <a:p>
            <a:r>
              <a:rPr lang="cs-CZ" dirty="0">
                <a:hlinkClick r:id="rId2"/>
              </a:rPr>
              <a:t>http://</a:t>
            </a:r>
            <a:r>
              <a:rPr lang="cs-CZ" dirty="0" smtClean="0">
                <a:hlinkClick r:id="rId2"/>
              </a:rPr>
              <a:t>www.4zscheb.cz/elearning/cestina/test10privlastky/privlastkyvykl.htm</a:t>
            </a:r>
            <a:endParaRPr lang="cs-CZ" dirty="0" smtClean="0"/>
          </a:p>
          <a:p>
            <a:endParaRPr lang="cs-CZ" dirty="0"/>
          </a:p>
          <a:p>
            <a:r>
              <a:rPr lang="cs-CZ" dirty="0" smtClean="0"/>
              <a:t>Vyplňte a vyhodnoťte souhrnný test o přívlastku.</a:t>
            </a:r>
            <a:endParaRPr lang="cs-CZ" dirty="0"/>
          </a:p>
        </p:txBody>
      </p:sp>
    </p:spTree>
    <p:extLst>
      <p:ext uri="{BB962C8B-B14F-4D97-AF65-F5344CB8AC3E}">
        <p14:creationId xmlns:p14="http://schemas.microsoft.com/office/powerpoint/2010/main" val="26250134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Použité </a:t>
            </a:r>
            <a:r>
              <a:rPr lang="cs-CZ" dirty="0" smtClean="0"/>
              <a:t>materiály</a:t>
            </a:r>
            <a:endParaRPr lang="cs-CZ" dirty="0"/>
          </a:p>
        </p:txBody>
      </p:sp>
      <p:sp>
        <p:nvSpPr>
          <p:cNvPr id="3" name="Zástupný symbol pro obsah 2"/>
          <p:cNvSpPr>
            <a:spLocks noGrp="1"/>
          </p:cNvSpPr>
          <p:nvPr>
            <p:ph idx="1"/>
          </p:nvPr>
        </p:nvSpPr>
        <p:spPr/>
        <p:txBody>
          <a:bodyPr>
            <a:normAutofit fontScale="85000" lnSpcReduction="10000"/>
          </a:bodyPr>
          <a:lstStyle/>
          <a:p>
            <a:r>
              <a:rPr lang="cs-CZ" dirty="0" smtClean="0"/>
              <a:t>Styblík, V., Čechová, M. : Stručná mluvnice česká. Mluvnická a slohová cvičení, Fortuna, 7. vydání, 2004, ISBN 80-7168-652-2</a:t>
            </a:r>
          </a:p>
          <a:p>
            <a:r>
              <a:rPr lang="cs-CZ" dirty="0" smtClean="0">
                <a:hlinkClick r:id="rId2"/>
              </a:rPr>
              <a:t>http://www.mojecestina.cz/vetne-cleny/c2012030704-najdete-ve-vete-privlastek-4.html</a:t>
            </a:r>
            <a:endParaRPr lang="cs-CZ" dirty="0" smtClean="0"/>
          </a:p>
          <a:p>
            <a:r>
              <a:rPr lang="cs-CZ" dirty="0" smtClean="0">
                <a:hlinkClick r:id="rId3"/>
              </a:rPr>
              <a:t>http://cs.wikipedia.org/wiki/P%C5%99%C3%ADvlastek</a:t>
            </a:r>
            <a:endParaRPr lang="cs-CZ" dirty="0" smtClean="0"/>
          </a:p>
          <a:p>
            <a:r>
              <a:rPr lang="cs-CZ" dirty="0">
                <a:hlinkClick r:id="rId4"/>
              </a:rPr>
              <a:t>http://</a:t>
            </a:r>
            <a:r>
              <a:rPr lang="cs-CZ" dirty="0" smtClean="0">
                <a:hlinkClick r:id="rId4"/>
              </a:rPr>
              <a:t>cs.wikipedia.org/wiki/P%C5%99%C3%ADstavek</a:t>
            </a:r>
            <a:endParaRPr lang="cs-CZ" dirty="0" smtClean="0"/>
          </a:p>
          <a:p>
            <a:r>
              <a:rPr lang="cs-CZ" dirty="0"/>
              <a:t>http://www.4zscheb.cz/elearning/cestina/test10privlastky/privlastkyvykl.htm</a:t>
            </a:r>
          </a:p>
          <a:p>
            <a:endParaRPr lang="cs-CZ" dirty="0"/>
          </a:p>
          <a:p>
            <a:endParaRPr lang="cs-CZ" dirty="0" smtClean="0"/>
          </a:p>
          <a:p>
            <a:endParaRPr lang="cs-CZ" dirty="0" smtClean="0"/>
          </a:p>
          <a:p>
            <a:endParaRPr lang="cs-CZ" dirty="0" smtClean="0"/>
          </a:p>
          <a:p>
            <a:endParaRPr lang="cs-CZ" dirty="0" smtClean="0"/>
          </a:p>
          <a:p>
            <a:endParaRPr lang="cs-CZ" dirty="0"/>
          </a:p>
        </p:txBody>
      </p:sp>
    </p:spTree>
    <p:extLst>
      <p:ext uri="{BB962C8B-B14F-4D97-AF65-F5344CB8AC3E}">
        <p14:creationId xmlns:p14="http://schemas.microsoft.com/office/powerpoint/2010/main" val="2965422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anotace</a:t>
            </a:r>
            <a:endParaRPr lang="cs-CZ" dirty="0"/>
          </a:p>
        </p:txBody>
      </p:sp>
      <p:sp>
        <p:nvSpPr>
          <p:cNvPr id="3" name="Zástupný symbol pro obsah 2"/>
          <p:cNvSpPr>
            <a:spLocks noGrp="1"/>
          </p:cNvSpPr>
          <p:nvPr>
            <p:ph idx="1"/>
          </p:nvPr>
        </p:nvSpPr>
        <p:spPr/>
        <p:txBody>
          <a:bodyPr>
            <a:normAutofit fontScale="62500" lnSpcReduction="20000"/>
          </a:bodyPr>
          <a:lstStyle/>
          <a:p>
            <a:r>
              <a:rPr lang="cs-CZ" dirty="0"/>
              <a:t>Žáci si prostřednictvím </a:t>
            </a:r>
            <a:r>
              <a:rPr lang="cs-CZ" dirty="0">
                <a:solidFill>
                  <a:schemeClr val="accent6">
                    <a:lumMod val="75000"/>
                  </a:schemeClr>
                </a:solidFill>
              </a:rPr>
              <a:t>prezentace</a:t>
            </a:r>
            <a:r>
              <a:rPr lang="cs-CZ" dirty="0"/>
              <a:t> osvojí základní poznatky o </a:t>
            </a:r>
            <a:r>
              <a:rPr lang="cs-CZ" dirty="0" smtClean="0">
                <a:solidFill>
                  <a:schemeClr val="accent6">
                    <a:lumMod val="75000"/>
                  </a:schemeClr>
                </a:solidFill>
              </a:rPr>
              <a:t>přívlastku, typech přívlastku a přístavku</a:t>
            </a:r>
            <a:r>
              <a:rPr lang="cs-CZ" dirty="0" smtClean="0"/>
              <a:t>. Aplikují znalosti při gramatickém zápisu.</a:t>
            </a:r>
            <a:endParaRPr lang="cs-CZ" dirty="0"/>
          </a:p>
          <a:p>
            <a:r>
              <a:rPr lang="cs-CZ" dirty="0"/>
              <a:t>Žáci vyhledají potřebné informace na internetových stránkách, aplikují vědomosti na testech, které jsou součástí prezentace. </a:t>
            </a:r>
            <a:endParaRPr lang="cs-CZ" dirty="0" smtClean="0"/>
          </a:p>
          <a:p>
            <a:pPr lvl="0"/>
            <a:r>
              <a:rPr lang="cs-CZ" dirty="0"/>
              <a:t>Žáci mohou pracovní listy vyplňovat v textovém editoru - </a:t>
            </a:r>
            <a:r>
              <a:rPr lang="cs-CZ" dirty="0" err="1"/>
              <a:t>např.v</a:t>
            </a:r>
            <a:r>
              <a:rPr lang="cs-CZ" dirty="0"/>
              <a:t> multimediální či počítačové učebně, pokud to technické vybavení učebny nedovoluje, lze také pracovní listy vytisknout nebo tento elektronický materiál zaslat žákům např. vyplnění v rámci domácího samostudia</a:t>
            </a:r>
            <a:r>
              <a:rPr lang="cs-CZ" dirty="0" smtClean="0"/>
              <a:t>.</a:t>
            </a:r>
            <a:endParaRPr lang="cs-CZ" dirty="0"/>
          </a:p>
          <a:p>
            <a:r>
              <a:rPr lang="cs-CZ" dirty="0">
                <a:solidFill>
                  <a:schemeClr val="accent6">
                    <a:lumMod val="75000"/>
                  </a:schemeClr>
                </a:solidFill>
              </a:rPr>
              <a:t>Převládající klíčové kompetence</a:t>
            </a:r>
            <a:r>
              <a:rPr lang="cs-CZ" dirty="0"/>
              <a:t>: klíčová kompetence k učení, klíčová kompetence k řešení problému, klíčová kompetence komunikativní.</a:t>
            </a:r>
          </a:p>
          <a:p>
            <a:r>
              <a:rPr lang="cs-CZ" dirty="0">
                <a:solidFill>
                  <a:schemeClr val="accent6">
                    <a:lumMod val="75000"/>
                  </a:schemeClr>
                </a:solidFill>
              </a:rPr>
              <a:t>Organizační styl výuky</a:t>
            </a:r>
            <a:r>
              <a:rPr lang="cs-CZ" dirty="0"/>
              <a:t>: </a:t>
            </a:r>
            <a:r>
              <a:rPr lang="cs-CZ" dirty="0" smtClean="0"/>
              <a:t>frontální.</a:t>
            </a:r>
          </a:p>
          <a:p>
            <a:r>
              <a:rPr lang="cs-CZ" dirty="0">
                <a:solidFill>
                  <a:schemeClr val="accent1">
                    <a:lumMod val="50000"/>
                  </a:schemeClr>
                </a:solidFill>
              </a:rPr>
              <a:t>Vazba na ŠVP</a:t>
            </a:r>
            <a:r>
              <a:rPr lang="cs-CZ" dirty="0"/>
              <a:t>:  </a:t>
            </a:r>
          </a:p>
          <a:p>
            <a:r>
              <a:rPr lang="cs-CZ" dirty="0"/>
              <a:t>Školní vzdělávací program pro osmileté gymnázium - vyšší gymnázium - učební osnovy ČESKÝ JAZYK A LITERATURA - 7. ročník </a:t>
            </a:r>
            <a:r>
              <a:rPr lang="cs-CZ" dirty="0" smtClean="0"/>
              <a:t>– Skladba.</a:t>
            </a:r>
            <a:endParaRPr lang="cs-CZ" dirty="0"/>
          </a:p>
          <a:p>
            <a:r>
              <a:rPr lang="cs-CZ" dirty="0"/>
              <a:t>Školní vzdělávací program pro čtyřleté gymnázium - učební osnovy ČESKÝ JAZYK A LITERATURA - 3. </a:t>
            </a:r>
            <a:r>
              <a:rPr lang="cs-CZ"/>
              <a:t>ročník </a:t>
            </a:r>
            <a:r>
              <a:rPr lang="cs-CZ" smtClean="0"/>
              <a:t>– Skladba.</a:t>
            </a:r>
            <a:endParaRPr lang="cs-CZ" dirty="0"/>
          </a:p>
          <a:p>
            <a:endParaRPr lang="cs-CZ" dirty="0"/>
          </a:p>
          <a:p>
            <a:endParaRPr lang="cs-CZ" dirty="0"/>
          </a:p>
        </p:txBody>
      </p:sp>
    </p:spTree>
    <p:extLst>
      <p:ext uri="{BB962C8B-B14F-4D97-AF65-F5344CB8AC3E}">
        <p14:creationId xmlns:p14="http://schemas.microsoft.com/office/powerpoint/2010/main" val="2399861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přívlastek</a:t>
            </a:r>
            <a:endParaRPr lang="cs-CZ" dirty="0"/>
          </a:p>
        </p:txBody>
      </p:sp>
      <p:sp>
        <p:nvSpPr>
          <p:cNvPr id="3" name="Zástupný symbol pro obsah 2"/>
          <p:cNvSpPr>
            <a:spLocks noGrp="1"/>
          </p:cNvSpPr>
          <p:nvPr>
            <p:ph idx="1"/>
          </p:nvPr>
        </p:nvSpPr>
        <p:spPr/>
        <p:txBody>
          <a:bodyPr/>
          <a:lstStyle/>
          <a:p>
            <a:r>
              <a:rPr lang="cs-CZ" dirty="0" smtClean="0"/>
              <a:t>Rozvíjející větný člen, rozvíjí podstatné jméno</a:t>
            </a:r>
            <a:endParaRPr lang="cs-CZ" dirty="0"/>
          </a:p>
        </p:txBody>
      </p:sp>
    </p:spTree>
    <p:extLst>
      <p:ext uri="{BB962C8B-B14F-4D97-AF65-F5344CB8AC3E}">
        <p14:creationId xmlns:p14="http://schemas.microsoft.com/office/powerpoint/2010/main" val="2237388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23528" y="404664"/>
            <a:ext cx="8686800" cy="838200"/>
          </a:xfrm>
        </p:spPr>
        <p:txBody>
          <a:bodyPr>
            <a:normAutofit fontScale="90000"/>
          </a:bodyPr>
          <a:lstStyle/>
          <a:p>
            <a:r>
              <a:rPr lang="cs-CZ" dirty="0" smtClean="0"/>
              <a:t>Najděte ve větě přívlastek a test vyhodnoťte</a:t>
            </a:r>
            <a:endParaRPr lang="cs-CZ" dirty="0"/>
          </a:p>
        </p:txBody>
      </p:sp>
      <p:sp>
        <p:nvSpPr>
          <p:cNvPr id="3" name="Zástupný symbol pro obsah 2"/>
          <p:cNvSpPr>
            <a:spLocks noGrp="1"/>
          </p:cNvSpPr>
          <p:nvPr>
            <p:ph idx="1"/>
          </p:nvPr>
        </p:nvSpPr>
        <p:spPr/>
        <p:txBody>
          <a:bodyPr/>
          <a:lstStyle/>
          <a:p>
            <a:r>
              <a:rPr lang="cs-CZ" dirty="0">
                <a:hlinkClick r:id="rId2"/>
              </a:rPr>
              <a:t>http://www.mojecestina.cz/article/2012030704-najdete-ve-vete-privlastek-4</a:t>
            </a:r>
            <a:endParaRPr lang="cs-CZ" dirty="0"/>
          </a:p>
        </p:txBody>
      </p:sp>
    </p:spTree>
    <p:extLst>
      <p:ext uri="{BB962C8B-B14F-4D97-AF65-F5344CB8AC3E}">
        <p14:creationId xmlns:p14="http://schemas.microsoft.com/office/powerpoint/2010/main" val="2995536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Přívlastek shodný a neshodný</a:t>
            </a:r>
            <a:endParaRPr lang="cs-CZ" dirty="0"/>
          </a:p>
        </p:txBody>
      </p:sp>
      <p:sp>
        <p:nvSpPr>
          <p:cNvPr id="3" name="Zástupný symbol pro obsah 2"/>
          <p:cNvSpPr>
            <a:spLocks noGrp="1"/>
          </p:cNvSpPr>
          <p:nvPr>
            <p:ph idx="1"/>
          </p:nvPr>
        </p:nvSpPr>
        <p:spPr/>
        <p:txBody>
          <a:bodyPr/>
          <a:lstStyle/>
          <a:p>
            <a:r>
              <a:rPr lang="cs-CZ" dirty="0" smtClean="0"/>
              <a:t>Přívlastek shodný- shoduje se s podstatným jménem v pádu, čísle a rodu, obvykle se nachází před podstatným jménem (výjimkou je biologické či chemické názvosloví)</a:t>
            </a:r>
          </a:p>
          <a:p>
            <a:endParaRPr lang="cs-CZ" dirty="0"/>
          </a:p>
          <a:p>
            <a:r>
              <a:rPr lang="cs-CZ" dirty="0" smtClean="0"/>
              <a:t>Přívlastek neshodný- </a:t>
            </a:r>
            <a:r>
              <a:rPr lang="cs-CZ" dirty="0"/>
              <a:t>neshoduje se s podstatným jménem v pádu, čísle a </a:t>
            </a:r>
            <a:r>
              <a:rPr lang="cs-CZ" dirty="0" smtClean="0"/>
              <a:t>rodu</a:t>
            </a:r>
            <a:r>
              <a:rPr lang="cs-CZ" dirty="0"/>
              <a:t>, obvykle se nachází </a:t>
            </a:r>
            <a:r>
              <a:rPr lang="cs-CZ" dirty="0" smtClean="0"/>
              <a:t>za </a:t>
            </a:r>
            <a:r>
              <a:rPr lang="cs-CZ" dirty="0"/>
              <a:t>podstatným jménem </a:t>
            </a:r>
          </a:p>
        </p:txBody>
      </p:sp>
    </p:spTree>
    <p:extLst>
      <p:ext uri="{BB962C8B-B14F-4D97-AF65-F5344CB8AC3E}">
        <p14:creationId xmlns:p14="http://schemas.microsoft.com/office/powerpoint/2010/main" val="2981006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800" dirty="0" smtClean="0"/>
              <a:t>Vypište do tabulky přívlastek a označte, zda se jedná o přívlastek shodný, nebo neshodný</a:t>
            </a:r>
            <a:endParaRPr lang="cs-CZ" sz="2800"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95215542"/>
              </p:ext>
            </p:extLst>
          </p:nvPr>
        </p:nvGraphicFramePr>
        <p:xfrm>
          <a:off x="179513" y="1772814"/>
          <a:ext cx="8964488" cy="4896546"/>
        </p:xfrm>
        <a:graphic>
          <a:graphicData uri="http://schemas.openxmlformats.org/drawingml/2006/table">
            <a:tbl>
              <a:tblPr firstRow="1" bandRow="1">
                <a:tableStyleId>{5C22544A-7EE6-4342-B048-85BDC9FD1C3A}</a:tableStyleId>
              </a:tblPr>
              <a:tblGrid>
                <a:gridCol w="3173288"/>
                <a:gridCol w="2895600"/>
                <a:gridCol w="2895600"/>
              </a:tblGrid>
              <a:tr h="544061">
                <a:tc>
                  <a:txBody>
                    <a:bodyPr/>
                    <a:lstStyle/>
                    <a:p>
                      <a:r>
                        <a:rPr lang="cs-CZ" dirty="0" smtClean="0"/>
                        <a:t>Věta </a:t>
                      </a:r>
                      <a:endParaRPr lang="cs-CZ" dirty="0"/>
                    </a:p>
                  </a:txBody>
                  <a:tcPr/>
                </a:tc>
                <a:tc>
                  <a:txBody>
                    <a:bodyPr/>
                    <a:lstStyle/>
                    <a:p>
                      <a:r>
                        <a:rPr lang="cs-CZ" dirty="0" smtClean="0"/>
                        <a:t>Přívlastek </a:t>
                      </a:r>
                      <a:endParaRPr lang="cs-CZ" dirty="0"/>
                    </a:p>
                  </a:txBody>
                  <a:tcPr/>
                </a:tc>
                <a:tc>
                  <a:txBody>
                    <a:bodyPr/>
                    <a:lstStyle/>
                    <a:p>
                      <a:r>
                        <a:rPr lang="cs-CZ" dirty="0" smtClean="0"/>
                        <a:t>Typ přívlastku</a:t>
                      </a:r>
                    </a:p>
                  </a:txBody>
                  <a:tcPr/>
                </a:tc>
              </a:tr>
              <a:tr h="952106">
                <a:tc>
                  <a:txBody>
                    <a:bodyPr/>
                    <a:lstStyle/>
                    <a:p>
                      <a:r>
                        <a:rPr lang="cs-CZ" dirty="0" smtClean="0"/>
                        <a:t>Vyjeli</a:t>
                      </a:r>
                      <a:r>
                        <a:rPr lang="cs-CZ" baseline="0" dirty="0" smtClean="0"/>
                        <a:t> jsme do osmého patra.</a:t>
                      </a:r>
                      <a:endParaRPr lang="cs-CZ" dirty="0"/>
                    </a:p>
                  </a:txBody>
                  <a:tcPr/>
                </a:tc>
                <a:tc>
                  <a:txBody>
                    <a:bodyPr/>
                    <a:lstStyle/>
                    <a:p>
                      <a:endParaRPr lang="cs-CZ"/>
                    </a:p>
                  </a:txBody>
                  <a:tcPr/>
                </a:tc>
                <a:tc>
                  <a:txBody>
                    <a:bodyPr/>
                    <a:lstStyle/>
                    <a:p>
                      <a:endParaRPr lang="cs-CZ"/>
                    </a:p>
                  </a:txBody>
                  <a:tcPr/>
                </a:tc>
              </a:tr>
              <a:tr h="952106">
                <a:tc>
                  <a:txBody>
                    <a:bodyPr/>
                    <a:lstStyle/>
                    <a:p>
                      <a:r>
                        <a:rPr lang="cs-CZ" dirty="0" smtClean="0"/>
                        <a:t>Smetánce</a:t>
                      </a:r>
                      <a:r>
                        <a:rPr lang="cs-CZ" baseline="0" dirty="0" smtClean="0"/>
                        <a:t> lékařské se obvykle říká pampeliška.</a:t>
                      </a:r>
                      <a:endParaRPr lang="cs-CZ" dirty="0"/>
                    </a:p>
                  </a:txBody>
                  <a:tcPr/>
                </a:tc>
                <a:tc>
                  <a:txBody>
                    <a:bodyPr/>
                    <a:lstStyle/>
                    <a:p>
                      <a:endParaRPr lang="cs-CZ" dirty="0"/>
                    </a:p>
                  </a:txBody>
                  <a:tcPr/>
                </a:tc>
                <a:tc>
                  <a:txBody>
                    <a:bodyPr/>
                    <a:lstStyle/>
                    <a:p>
                      <a:endParaRPr lang="cs-CZ"/>
                    </a:p>
                  </a:txBody>
                  <a:tcPr/>
                </a:tc>
              </a:tr>
              <a:tr h="952106">
                <a:tc>
                  <a:txBody>
                    <a:bodyPr/>
                    <a:lstStyle/>
                    <a:p>
                      <a:r>
                        <a:rPr lang="cs-CZ" dirty="0" smtClean="0"/>
                        <a:t>Vytáhl</a:t>
                      </a:r>
                      <a:r>
                        <a:rPr lang="cs-CZ" baseline="0" dirty="0" smtClean="0"/>
                        <a:t>  ze spíže bochník chleba.</a:t>
                      </a:r>
                      <a:endParaRPr lang="cs-CZ" dirty="0"/>
                    </a:p>
                  </a:txBody>
                  <a:tcPr/>
                </a:tc>
                <a:tc>
                  <a:txBody>
                    <a:bodyPr/>
                    <a:lstStyle/>
                    <a:p>
                      <a:endParaRPr lang="cs-CZ" dirty="0"/>
                    </a:p>
                  </a:txBody>
                  <a:tcPr/>
                </a:tc>
                <a:tc>
                  <a:txBody>
                    <a:bodyPr/>
                    <a:lstStyle/>
                    <a:p>
                      <a:endParaRPr lang="cs-CZ" dirty="0"/>
                    </a:p>
                  </a:txBody>
                  <a:tcPr/>
                </a:tc>
              </a:tr>
              <a:tr h="952106">
                <a:tc>
                  <a:txBody>
                    <a:bodyPr/>
                    <a:lstStyle/>
                    <a:p>
                      <a:r>
                        <a:rPr lang="cs-CZ" dirty="0" smtClean="0"/>
                        <a:t>Chlorid</a:t>
                      </a:r>
                      <a:r>
                        <a:rPr lang="cs-CZ" baseline="0" dirty="0" smtClean="0"/>
                        <a:t> sodný běžně užíváme v kuchyni.</a:t>
                      </a:r>
                      <a:endParaRPr lang="cs-CZ" dirty="0"/>
                    </a:p>
                  </a:txBody>
                  <a:tcPr/>
                </a:tc>
                <a:tc>
                  <a:txBody>
                    <a:bodyPr/>
                    <a:lstStyle/>
                    <a:p>
                      <a:endParaRPr lang="cs-CZ"/>
                    </a:p>
                  </a:txBody>
                  <a:tcPr/>
                </a:tc>
                <a:tc>
                  <a:txBody>
                    <a:bodyPr/>
                    <a:lstStyle/>
                    <a:p>
                      <a:endParaRPr lang="cs-CZ" dirty="0"/>
                    </a:p>
                  </a:txBody>
                  <a:tcPr/>
                </a:tc>
              </a:tr>
              <a:tr h="544061">
                <a:tc>
                  <a:txBody>
                    <a:bodyPr/>
                    <a:lstStyle/>
                    <a:p>
                      <a:r>
                        <a:rPr lang="cs-CZ" dirty="0" smtClean="0"/>
                        <a:t>Teď není čas lhát. </a:t>
                      </a:r>
                      <a:endParaRPr lang="cs-CZ" dirty="0"/>
                    </a:p>
                  </a:txBody>
                  <a:tcPr/>
                </a:tc>
                <a:tc>
                  <a:txBody>
                    <a:bodyPr/>
                    <a:lstStyle/>
                    <a:p>
                      <a:endParaRPr lang="cs-CZ"/>
                    </a:p>
                  </a:txBody>
                  <a:tcPr/>
                </a:tc>
                <a:tc>
                  <a:txBody>
                    <a:bodyPr/>
                    <a:lstStyle/>
                    <a:p>
                      <a:endParaRPr lang="cs-CZ" dirty="0"/>
                    </a:p>
                  </a:txBody>
                  <a:tcPr/>
                </a:tc>
              </a:tr>
            </a:tbl>
          </a:graphicData>
        </a:graphic>
      </p:graphicFrame>
    </p:spTree>
    <p:extLst>
      <p:ext uri="{BB962C8B-B14F-4D97-AF65-F5344CB8AC3E}">
        <p14:creationId xmlns:p14="http://schemas.microsoft.com/office/powerpoint/2010/main" val="2927349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řešení</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846336591"/>
              </p:ext>
            </p:extLst>
          </p:nvPr>
        </p:nvGraphicFramePr>
        <p:xfrm>
          <a:off x="304800" y="1554163"/>
          <a:ext cx="8686800" cy="3302000"/>
        </p:xfrm>
        <a:graphic>
          <a:graphicData uri="http://schemas.openxmlformats.org/drawingml/2006/table">
            <a:tbl>
              <a:tblPr firstRow="1" bandRow="1">
                <a:tableStyleId>{5C22544A-7EE6-4342-B048-85BDC9FD1C3A}</a:tableStyleId>
              </a:tblPr>
              <a:tblGrid>
                <a:gridCol w="2895600"/>
                <a:gridCol w="2895600"/>
                <a:gridCol w="2895600"/>
              </a:tblGrid>
              <a:tr h="370840">
                <a:tc>
                  <a:txBody>
                    <a:bodyPr/>
                    <a:lstStyle/>
                    <a:p>
                      <a:r>
                        <a:rPr lang="cs-CZ" dirty="0" smtClean="0"/>
                        <a:t>Věta </a:t>
                      </a:r>
                      <a:endParaRPr lang="cs-CZ" dirty="0"/>
                    </a:p>
                  </a:txBody>
                  <a:tcPr/>
                </a:tc>
                <a:tc>
                  <a:txBody>
                    <a:bodyPr/>
                    <a:lstStyle/>
                    <a:p>
                      <a:r>
                        <a:rPr lang="cs-CZ" dirty="0" smtClean="0"/>
                        <a:t>Přívlastek </a:t>
                      </a:r>
                      <a:endParaRPr lang="cs-CZ" dirty="0"/>
                    </a:p>
                  </a:txBody>
                  <a:tcPr/>
                </a:tc>
                <a:tc>
                  <a:txBody>
                    <a:bodyPr/>
                    <a:lstStyle/>
                    <a:p>
                      <a:r>
                        <a:rPr lang="cs-CZ" dirty="0" smtClean="0"/>
                        <a:t>Typ přívlastku</a:t>
                      </a:r>
                    </a:p>
                  </a:txBody>
                  <a:tcPr/>
                </a:tc>
              </a:tr>
              <a:tr h="370840">
                <a:tc>
                  <a:txBody>
                    <a:bodyPr/>
                    <a:lstStyle/>
                    <a:p>
                      <a:r>
                        <a:rPr lang="cs-CZ" dirty="0" smtClean="0"/>
                        <a:t>Vyjeli</a:t>
                      </a:r>
                      <a:r>
                        <a:rPr lang="cs-CZ" baseline="0" dirty="0" smtClean="0"/>
                        <a:t> jsme do osmého patra.</a:t>
                      </a:r>
                      <a:endParaRPr lang="cs-CZ" dirty="0"/>
                    </a:p>
                  </a:txBody>
                  <a:tcPr/>
                </a:tc>
                <a:tc>
                  <a:txBody>
                    <a:bodyPr/>
                    <a:lstStyle/>
                    <a:p>
                      <a:r>
                        <a:rPr lang="cs-CZ" dirty="0" smtClean="0"/>
                        <a:t>osmého</a:t>
                      </a:r>
                      <a:endParaRPr lang="cs-CZ" dirty="0"/>
                    </a:p>
                  </a:txBody>
                  <a:tcPr/>
                </a:tc>
                <a:tc>
                  <a:txBody>
                    <a:bodyPr/>
                    <a:lstStyle/>
                    <a:p>
                      <a:r>
                        <a:rPr lang="cs-CZ" dirty="0" smtClean="0"/>
                        <a:t>s</a:t>
                      </a:r>
                      <a:endParaRPr lang="cs-CZ" dirty="0"/>
                    </a:p>
                  </a:txBody>
                  <a:tcPr/>
                </a:tc>
              </a:tr>
              <a:tr h="370840">
                <a:tc>
                  <a:txBody>
                    <a:bodyPr/>
                    <a:lstStyle/>
                    <a:p>
                      <a:r>
                        <a:rPr lang="cs-CZ" dirty="0" smtClean="0"/>
                        <a:t>Smetánce</a:t>
                      </a:r>
                      <a:r>
                        <a:rPr lang="cs-CZ" baseline="0" dirty="0" smtClean="0"/>
                        <a:t> lékařské se obvykle říká pampeliška.</a:t>
                      </a:r>
                      <a:endParaRPr lang="cs-CZ" dirty="0"/>
                    </a:p>
                  </a:txBody>
                  <a:tcPr/>
                </a:tc>
                <a:tc>
                  <a:txBody>
                    <a:bodyPr/>
                    <a:lstStyle/>
                    <a:p>
                      <a:r>
                        <a:rPr lang="cs-CZ" dirty="0" smtClean="0"/>
                        <a:t>lékařské</a:t>
                      </a:r>
                      <a:endParaRPr lang="cs-CZ" dirty="0"/>
                    </a:p>
                  </a:txBody>
                  <a:tcPr/>
                </a:tc>
                <a:tc>
                  <a:txBody>
                    <a:bodyPr/>
                    <a:lstStyle/>
                    <a:p>
                      <a:r>
                        <a:rPr lang="cs-CZ" dirty="0" smtClean="0"/>
                        <a:t>s</a:t>
                      </a:r>
                      <a:endParaRPr lang="cs-CZ" dirty="0"/>
                    </a:p>
                  </a:txBody>
                  <a:tcPr/>
                </a:tc>
              </a:tr>
              <a:tr h="370840">
                <a:tc>
                  <a:txBody>
                    <a:bodyPr/>
                    <a:lstStyle/>
                    <a:p>
                      <a:r>
                        <a:rPr lang="cs-CZ" dirty="0" smtClean="0"/>
                        <a:t>Vytáhl</a:t>
                      </a:r>
                      <a:r>
                        <a:rPr lang="cs-CZ" baseline="0" dirty="0" smtClean="0"/>
                        <a:t>  ze spíže bochník chleba.</a:t>
                      </a:r>
                      <a:endParaRPr lang="cs-CZ" dirty="0"/>
                    </a:p>
                  </a:txBody>
                  <a:tcPr/>
                </a:tc>
                <a:tc>
                  <a:txBody>
                    <a:bodyPr/>
                    <a:lstStyle/>
                    <a:p>
                      <a:r>
                        <a:rPr lang="cs-CZ" dirty="0" smtClean="0"/>
                        <a:t>chleba</a:t>
                      </a:r>
                      <a:endParaRPr lang="cs-CZ" dirty="0"/>
                    </a:p>
                  </a:txBody>
                  <a:tcPr/>
                </a:tc>
                <a:tc>
                  <a:txBody>
                    <a:bodyPr/>
                    <a:lstStyle/>
                    <a:p>
                      <a:r>
                        <a:rPr lang="cs-CZ" dirty="0" smtClean="0"/>
                        <a:t>n</a:t>
                      </a:r>
                      <a:endParaRPr lang="cs-CZ" dirty="0"/>
                    </a:p>
                  </a:txBody>
                  <a:tcPr/>
                </a:tc>
              </a:tr>
              <a:tr h="370840">
                <a:tc>
                  <a:txBody>
                    <a:bodyPr/>
                    <a:lstStyle/>
                    <a:p>
                      <a:r>
                        <a:rPr lang="cs-CZ" dirty="0" smtClean="0"/>
                        <a:t>Chlorid</a:t>
                      </a:r>
                      <a:r>
                        <a:rPr lang="cs-CZ" baseline="0" dirty="0" smtClean="0"/>
                        <a:t> sodný běžně užíváme v kuchyni.</a:t>
                      </a:r>
                      <a:endParaRPr lang="cs-CZ" dirty="0"/>
                    </a:p>
                  </a:txBody>
                  <a:tcPr/>
                </a:tc>
                <a:tc>
                  <a:txBody>
                    <a:bodyPr/>
                    <a:lstStyle/>
                    <a:p>
                      <a:r>
                        <a:rPr lang="cs-CZ" dirty="0" smtClean="0"/>
                        <a:t>sodný</a:t>
                      </a:r>
                      <a:endParaRPr lang="cs-CZ" dirty="0"/>
                    </a:p>
                  </a:txBody>
                  <a:tcPr/>
                </a:tc>
                <a:tc>
                  <a:txBody>
                    <a:bodyPr/>
                    <a:lstStyle/>
                    <a:p>
                      <a:r>
                        <a:rPr lang="cs-CZ" dirty="0" smtClean="0"/>
                        <a:t>s</a:t>
                      </a:r>
                      <a:endParaRPr lang="cs-CZ" dirty="0"/>
                    </a:p>
                  </a:txBody>
                  <a:tcPr/>
                </a:tc>
              </a:tr>
              <a:tr h="370840">
                <a:tc>
                  <a:txBody>
                    <a:bodyPr/>
                    <a:lstStyle/>
                    <a:p>
                      <a:r>
                        <a:rPr lang="cs-CZ" dirty="0" smtClean="0"/>
                        <a:t>Teď není čas lhát. </a:t>
                      </a:r>
                      <a:endParaRPr lang="cs-CZ" dirty="0"/>
                    </a:p>
                  </a:txBody>
                  <a:tcPr/>
                </a:tc>
                <a:tc>
                  <a:txBody>
                    <a:bodyPr/>
                    <a:lstStyle/>
                    <a:p>
                      <a:r>
                        <a:rPr lang="cs-CZ" dirty="0" smtClean="0"/>
                        <a:t>lhát</a:t>
                      </a:r>
                      <a:endParaRPr lang="cs-CZ" dirty="0"/>
                    </a:p>
                  </a:txBody>
                  <a:tcPr/>
                </a:tc>
                <a:tc>
                  <a:txBody>
                    <a:bodyPr/>
                    <a:lstStyle/>
                    <a:p>
                      <a:r>
                        <a:rPr lang="cs-CZ" dirty="0" smtClean="0"/>
                        <a:t>n</a:t>
                      </a:r>
                      <a:endParaRPr lang="cs-CZ" dirty="0"/>
                    </a:p>
                  </a:txBody>
                  <a:tcPr/>
                </a:tc>
              </a:tr>
            </a:tbl>
          </a:graphicData>
        </a:graphic>
      </p:graphicFrame>
    </p:spTree>
    <p:extLst>
      <p:ext uri="{BB962C8B-B14F-4D97-AF65-F5344CB8AC3E}">
        <p14:creationId xmlns:p14="http://schemas.microsoft.com/office/powerpoint/2010/main" val="3927976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Přívlastek těsný a volný</a:t>
            </a:r>
            <a:endParaRPr lang="cs-CZ" dirty="0"/>
          </a:p>
        </p:txBody>
      </p:sp>
      <p:sp>
        <p:nvSpPr>
          <p:cNvPr id="3" name="Zástupný symbol pro obsah 2"/>
          <p:cNvSpPr>
            <a:spLocks noGrp="1"/>
          </p:cNvSpPr>
          <p:nvPr>
            <p:ph idx="1"/>
          </p:nvPr>
        </p:nvSpPr>
        <p:spPr/>
        <p:txBody>
          <a:bodyPr/>
          <a:lstStyle/>
          <a:p>
            <a:r>
              <a:rPr lang="cs-CZ" dirty="0">
                <a:hlinkClick r:id="rId2"/>
              </a:rPr>
              <a:t>http://</a:t>
            </a:r>
            <a:r>
              <a:rPr lang="cs-CZ" dirty="0" smtClean="0">
                <a:hlinkClick r:id="rId2"/>
              </a:rPr>
              <a:t>cs.wikipedia.org/wiki/P%C5%99%C3%ADvlastek</a:t>
            </a:r>
            <a:endParaRPr lang="cs-CZ" dirty="0" smtClean="0"/>
          </a:p>
          <a:p>
            <a:endParaRPr lang="cs-CZ" dirty="0"/>
          </a:p>
          <a:p>
            <a:r>
              <a:rPr lang="cs-CZ" dirty="0" smtClean="0"/>
              <a:t>Vypište, jaký je rozdíl mezi přívlastkem těsným a volným. Uveďte, jak se rozdíly projevují v gramatice.</a:t>
            </a:r>
            <a:endParaRPr lang="cs-CZ" dirty="0"/>
          </a:p>
        </p:txBody>
      </p:sp>
    </p:spTree>
    <p:extLst>
      <p:ext uri="{BB962C8B-B14F-4D97-AF65-F5344CB8AC3E}">
        <p14:creationId xmlns:p14="http://schemas.microsoft.com/office/powerpoint/2010/main" val="2856115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Vypracujte test a vyhodnoťte jej</a:t>
            </a:r>
            <a:endParaRPr lang="cs-CZ" dirty="0"/>
          </a:p>
        </p:txBody>
      </p:sp>
      <p:sp>
        <p:nvSpPr>
          <p:cNvPr id="3" name="Zástupný symbol pro obsah 2"/>
          <p:cNvSpPr>
            <a:spLocks noGrp="1"/>
          </p:cNvSpPr>
          <p:nvPr>
            <p:ph idx="1"/>
          </p:nvPr>
        </p:nvSpPr>
        <p:spPr/>
        <p:txBody>
          <a:bodyPr/>
          <a:lstStyle/>
          <a:p>
            <a:r>
              <a:rPr lang="cs-CZ" dirty="0">
                <a:hlinkClick r:id="rId2"/>
              </a:rPr>
              <a:t>http://zpravy.idnes.cz/Soutez_test.aspx?id=279</a:t>
            </a:r>
            <a:endParaRPr lang="cs-CZ" dirty="0"/>
          </a:p>
        </p:txBody>
      </p:sp>
    </p:spTree>
    <p:extLst>
      <p:ext uri="{BB962C8B-B14F-4D97-AF65-F5344CB8AC3E}">
        <p14:creationId xmlns:p14="http://schemas.microsoft.com/office/powerpoint/2010/main" val="27256615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Cest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95</TotalTime>
  <Words>715</Words>
  <Application>Microsoft Office PowerPoint</Application>
  <PresentationFormat>Předvádění na obrazovce (4:3)</PresentationFormat>
  <Paragraphs>112</Paragraphs>
  <Slides>17</Slides>
  <Notes>0</Notes>
  <HiddenSlides>0</HiddenSlides>
  <MMClips>0</MMClips>
  <ScaleCrop>false</ScaleCrop>
  <HeadingPairs>
    <vt:vector size="4" baseType="variant">
      <vt:variant>
        <vt:lpstr>Motiv</vt:lpstr>
      </vt:variant>
      <vt:variant>
        <vt:i4>1</vt:i4>
      </vt:variant>
      <vt:variant>
        <vt:lpstr>Nadpisy snímků</vt:lpstr>
      </vt:variant>
      <vt:variant>
        <vt:i4>17</vt:i4>
      </vt:variant>
    </vt:vector>
  </HeadingPairs>
  <TitlesOfParts>
    <vt:vector size="18" baseType="lpstr">
      <vt:lpstr>Cesta</vt:lpstr>
      <vt:lpstr>Prezentace aplikace PowerPoint</vt:lpstr>
      <vt:lpstr>anotace</vt:lpstr>
      <vt:lpstr>přívlastek</vt:lpstr>
      <vt:lpstr>Najděte ve větě přívlastek a test vyhodnoťte</vt:lpstr>
      <vt:lpstr>Přívlastek shodný a neshodný</vt:lpstr>
      <vt:lpstr>Vypište do tabulky přívlastek a označte, zda se jedná o přívlastek shodný, nebo neshodný</vt:lpstr>
      <vt:lpstr>řešení</vt:lpstr>
      <vt:lpstr>Přívlastek těsný a volný</vt:lpstr>
      <vt:lpstr>Vypracujte test a vyhodnoťte jej</vt:lpstr>
      <vt:lpstr>Přívlastek několikanásobný a postupně rozvíjející</vt:lpstr>
      <vt:lpstr>Doplňte do vět interpunkci</vt:lpstr>
      <vt:lpstr>řešení</vt:lpstr>
      <vt:lpstr>přístavek</vt:lpstr>
      <vt:lpstr>Doplňte vhodný přístavek</vt:lpstr>
      <vt:lpstr>Možné řešení</vt:lpstr>
      <vt:lpstr>Souhrnný test</vt:lpstr>
      <vt:lpstr>Použité materiály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cp:lastModifiedBy>Konetzná Magda</cp:lastModifiedBy>
  <cp:revision>22</cp:revision>
  <dcterms:modified xsi:type="dcterms:W3CDTF">2013-01-07T08:40:39Z</dcterms:modified>
</cp:coreProperties>
</file>