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9" r:id="rId4"/>
    <p:sldId id="260" r:id="rId5"/>
    <p:sldId id="261" r:id="rId6"/>
    <p:sldId id="262" r:id="rId7"/>
    <p:sldId id="268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nic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povednice.cz/detail.php?statusik=475711" TargetMode="External"/><Relationship Id="rId2" Type="http://schemas.openxmlformats.org/officeDocument/2006/relationships/hyperlink" Target="http://cs.wikipedia.org/wiki/Z%C3%A1po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Z%C3%A1po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povednice.cz/detail.php?statusik=4757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332656"/>
            <a:ext cx="8820026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795359"/>
              </p:ext>
            </p:extLst>
          </p:nvPr>
        </p:nvGraphicFramePr>
        <p:xfrm>
          <a:off x="301625" y="1524000"/>
          <a:ext cx="8784976" cy="5166272"/>
        </p:xfrm>
        <a:graphic>
          <a:graphicData uri="http://schemas.openxmlformats.org/drawingml/2006/table">
            <a:tbl>
              <a:tblPr firstRow="1" firstCol="1" bandRow="1"/>
              <a:tblGrid>
                <a:gridCol w="2811594"/>
                <a:gridCol w="5973382"/>
              </a:tblGrid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Gymnázium Františka Živného, Bohumín, Jana Palacha 794, příspěvková organizace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a jazyková komunikace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40000"/>
                      </a:srgbClr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</a:t>
                      </a: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 </a:t>
                      </a: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cs-CZ" sz="1100" baseline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ročník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20000"/>
                      </a:srgbClr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Zápor v češtině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40000"/>
                      </a:srgbClr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Mgr. Radka Bednarzová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20000"/>
                      </a:srgbClr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40000"/>
                      </a:srgbClr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CZ.1.07/1.5.00/34.0629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20000"/>
                      </a:srgbClr>
                    </a:solidFill>
                  </a:tcPr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VY_32_INOVACE_JC.BZ.02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9AA5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8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úlohy „zpovědnice“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A) logičnost vícečetného záporu v češtině</a:t>
            </a:r>
          </a:p>
          <a:p>
            <a:r>
              <a:rPr lang="cs-CZ" dirty="0" smtClean="0"/>
              <a:t>B) nelogičnost jazyka</a:t>
            </a:r>
          </a:p>
          <a:p>
            <a:r>
              <a:rPr lang="cs-CZ" dirty="0" smtClean="0"/>
              <a:t>C) ne příliš vysoká (základní, středoškolské?)</a:t>
            </a:r>
          </a:p>
          <a:p>
            <a:r>
              <a:rPr lang="cs-CZ" dirty="0" smtClean="0"/>
              <a:t>D) obecná čeština</a:t>
            </a:r>
          </a:p>
          <a:p>
            <a:r>
              <a:rPr lang="cs-CZ" dirty="0" smtClean="0"/>
              <a:t>E) „ať se daří“</a:t>
            </a:r>
          </a:p>
          <a:p>
            <a:r>
              <a:rPr lang="cs-CZ" dirty="0" smtClean="0"/>
              <a:t>F</a:t>
            </a:r>
            <a:r>
              <a:rPr lang="cs-CZ" dirty="0"/>
              <a:t>) Když řeknu, že nikdo tam nebyl, dá se to vyložit taky </a:t>
            </a:r>
            <a:r>
              <a:rPr lang="cs-CZ" dirty="0" smtClean="0"/>
              <a:t>tak, </a:t>
            </a:r>
            <a:r>
              <a:rPr lang="cs-CZ" dirty="0"/>
              <a:t>že tam byli </a:t>
            </a:r>
            <a:r>
              <a:rPr lang="cs-CZ" dirty="0" smtClean="0"/>
              <a:t>všichni kromě </a:t>
            </a:r>
            <a:r>
              <a:rPr lang="cs-CZ" dirty="0"/>
              <a:t>toho nikoho...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36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Použitá literatura a jiné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cs.wikipedia.org/wiki/Z%C3%A1por</a:t>
            </a:r>
            <a:endParaRPr lang="cs-CZ" dirty="0" smtClean="0"/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www.zpovednice.cz/detail.php?statusik=475711</a:t>
            </a:r>
            <a:endParaRPr lang="cs-CZ" dirty="0" smtClean="0"/>
          </a:p>
          <a:p>
            <a:r>
              <a:rPr lang="cs-CZ" dirty="0"/>
              <a:t>Styblík, V., Čechová, M. : Stručná mluvnice česká. Mluvnická a slohová cvičení, Fortuna, 7. </a:t>
            </a:r>
            <a:r>
              <a:rPr lang="cs-CZ"/>
              <a:t>vydání, 2004, ISBN 80-7168-652-2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24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 typeface="Arial" pitchFamily="34" charset="0"/>
              <a:buChar char="•"/>
            </a:pPr>
            <a:r>
              <a:rPr lang="cs-CZ" sz="2200" dirty="0" smtClean="0">
                <a:latin typeface="Tw Cen MT"/>
              </a:rPr>
              <a:t>Žáci se seznámí </a:t>
            </a:r>
            <a:r>
              <a:rPr lang="cs-CZ" sz="2200" dirty="0" smtClean="0">
                <a:solidFill>
                  <a:srgbClr val="00B050"/>
                </a:solidFill>
                <a:latin typeface="Tw Cen MT"/>
              </a:rPr>
              <a:t>s typy záporů </a:t>
            </a:r>
            <a:r>
              <a:rPr lang="cs-CZ" sz="2200" dirty="0" smtClean="0">
                <a:latin typeface="Tw Cen MT"/>
              </a:rPr>
              <a:t>v češtině, se </a:t>
            </a:r>
            <a:r>
              <a:rPr lang="cs-CZ" sz="2200" dirty="0" smtClean="0">
                <a:solidFill>
                  <a:srgbClr val="00B050"/>
                </a:solidFill>
                <a:latin typeface="Tw Cen MT"/>
              </a:rPr>
              <a:t>způsoby tvoření záporu </a:t>
            </a:r>
            <a:r>
              <a:rPr lang="cs-CZ" sz="2200" dirty="0" smtClean="0">
                <a:latin typeface="Tw Cen MT"/>
              </a:rPr>
              <a:t>pomocí odkazu na internetu. Žáci se seznámí </a:t>
            </a:r>
            <a:r>
              <a:rPr lang="cs-CZ" sz="2200" dirty="0" smtClean="0">
                <a:solidFill>
                  <a:srgbClr val="00B050"/>
                </a:solidFill>
                <a:latin typeface="Tw Cen MT"/>
              </a:rPr>
              <a:t>s rozdíly </a:t>
            </a:r>
            <a:r>
              <a:rPr lang="cs-CZ" sz="2200" dirty="0" smtClean="0">
                <a:latin typeface="Tw Cen MT"/>
              </a:rPr>
              <a:t>tvoření záporu mezi slovanskými a germánskými jazyky.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 typeface="Arial" pitchFamily="34" charset="0"/>
              <a:buChar char="•"/>
            </a:pPr>
            <a:r>
              <a:rPr lang="cs-CZ" sz="2200" dirty="0" smtClean="0">
                <a:latin typeface="Tw Cen MT"/>
              </a:rPr>
              <a:t> Prostřednictvím pracovního listu si ověří </a:t>
            </a:r>
            <a:r>
              <a:rPr lang="cs-CZ" sz="2200" dirty="0" smtClean="0">
                <a:solidFill>
                  <a:srgbClr val="00B050"/>
                </a:solidFill>
                <a:latin typeface="Tw Cen MT"/>
              </a:rPr>
              <a:t>užití záporu v </a:t>
            </a:r>
            <a:r>
              <a:rPr lang="cs-CZ" sz="2200" dirty="0">
                <a:solidFill>
                  <a:srgbClr val="00B050"/>
                </a:solidFill>
                <a:latin typeface="Tw Cen MT"/>
              </a:rPr>
              <a:t>kladném </a:t>
            </a:r>
            <a:r>
              <a:rPr lang="cs-CZ" sz="2200" dirty="0" smtClean="0">
                <a:solidFill>
                  <a:srgbClr val="00B050"/>
                </a:solidFill>
                <a:latin typeface="Tw Cen MT"/>
              </a:rPr>
              <a:t> smyslu</a:t>
            </a:r>
            <a:r>
              <a:rPr lang="cs-CZ" sz="2200" dirty="0" smtClean="0">
                <a:latin typeface="Tw Cen MT"/>
              </a:rPr>
              <a:t>.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 typeface="Arial" pitchFamily="34" charset="0"/>
              <a:buChar char="•"/>
            </a:pPr>
            <a:r>
              <a:rPr lang="cs-CZ" sz="2200" dirty="0" smtClean="0">
                <a:latin typeface="Tw Cen MT"/>
              </a:rPr>
              <a:t>Žáci </a:t>
            </a:r>
            <a:r>
              <a:rPr lang="cs-CZ" sz="2200" dirty="0" smtClean="0">
                <a:solidFill>
                  <a:srgbClr val="00B050"/>
                </a:solidFill>
                <a:latin typeface="Tw Cen MT"/>
              </a:rPr>
              <a:t>interpretují závěry </a:t>
            </a:r>
            <a:r>
              <a:rPr lang="cs-CZ" sz="2200" dirty="0" smtClean="0">
                <a:latin typeface="Tw Cen MT"/>
              </a:rPr>
              <a:t>z neprofesionální diskuze na internetu. 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 typeface="Arial" pitchFamily="34" charset="0"/>
              <a:buChar char="•"/>
            </a:pPr>
            <a:r>
              <a:rPr lang="cs-CZ" sz="2200" dirty="0" smtClean="0">
                <a:latin typeface="Tw Cen MT"/>
              </a:rPr>
              <a:t>Žáci pracovní list mohou vyplňovat v textovém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SzTx/>
              <a:buNone/>
            </a:pPr>
            <a:r>
              <a:rPr lang="cs-CZ" sz="2200" dirty="0" smtClean="0">
                <a:latin typeface="Tw Cen MT"/>
              </a:rPr>
              <a:t>   editoru - např. v multimediální  či počítačové učebně, pokud to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SzTx/>
              <a:buNone/>
            </a:pPr>
            <a:r>
              <a:rPr lang="cs-CZ" sz="2200" dirty="0" smtClean="0">
                <a:latin typeface="Tw Cen MT"/>
              </a:rPr>
              <a:t>   </a:t>
            </a:r>
            <a:r>
              <a:rPr lang="cs-CZ" sz="2200" dirty="0">
                <a:latin typeface="Tw Cen MT"/>
              </a:rPr>
              <a:t>technické vybavení učebny nedovoluje, lze také pracovní listy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SzTx/>
              <a:buNone/>
            </a:pPr>
            <a:r>
              <a:rPr lang="cs-CZ" sz="2200" dirty="0">
                <a:latin typeface="Tw Cen MT"/>
              </a:rPr>
              <a:t>   vytisknout nebo tento elektronický materiál zaslat žákům </a:t>
            </a: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SzTx/>
              <a:buNone/>
            </a:pPr>
            <a:r>
              <a:rPr lang="cs-CZ" sz="2200" dirty="0">
                <a:latin typeface="Tw Cen MT"/>
              </a:rPr>
              <a:t>   např. k vyplnění v rámci domácího samostudia.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solidFill>
                  <a:srgbClr val="00B050"/>
                </a:solidFill>
                <a:latin typeface="Tw Cen MT"/>
              </a:rPr>
              <a:t>Převládající klíčové kompetence</a:t>
            </a:r>
            <a:r>
              <a:rPr lang="cs-CZ" sz="2200" dirty="0">
                <a:solidFill>
                  <a:srgbClr val="DFE6D0"/>
                </a:solidFill>
                <a:latin typeface="Tw Cen MT"/>
              </a:rPr>
              <a:t>: </a:t>
            </a:r>
            <a:r>
              <a:rPr lang="cs-CZ" sz="2200" dirty="0">
                <a:latin typeface="Tw Cen MT"/>
              </a:rPr>
              <a:t>klíčová kompetence k učení, klíčová kompetence k řešení problému, klíčová kompetence komunikativní.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solidFill>
                  <a:srgbClr val="00B050"/>
                </a:solidFill>
                <a:latin typeface="Tw Cen MT"/>
              </a:rPr>
              <a:t>Organizační styl výuky</a:t>
            </a:r>
            <a:r>
              <a:rPr lang="cs-CZ" sz="2200" dirty="0">
                <a:latin typeface="Tw Cen MT"/>
              </a:rPr>
              <a:t>: </a:t>
            </a:r>
            <a:r>
              <a:rPr lang="cs-CZ" sz="2200" dirty="0" smtClean="0">
                <a:latin typeface="Tw Cen MT"/>
              </a:rPr>
              <a:t>frontální.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>
                <a:solidFill>
                  <a:srgbClr val="00B050"/>
                </a:solidFill>
                <a:latin typeface="Tw Cen MT"/>
              </a:rPr>
              <a:t>Vazba na ŠVP:  </a:t>
            </a: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 smtClean="0">
                <a:latin typeface="Tw Cen MT"/>
              </a:rPr>
              <a:t>- Školní </a:t>
            </a:r>
            <a:r>
              <a:rPr lang="cs-CZ" sz="2200" dirty="0">
                <a:latin typeface="Tw Cen MT"/>
              </a:rPr>
              <a:t>vzdělávací program pro osmileté gymnázium - vyšší gymnázium - učební osnovy ČESKÝ JAZYK A LITERATURA - 7. ročník </a:t>
            </a:r>
            <a:r>
              <a:rPr lang="cs-CZ" sz="2200" dirty="0" smtClean="0">
                <a:latin typeface="Tw Cen MT"/>
              </a:rPr>
              <a:t>– Skladba.</a:t>
            </a:r>
            <a:endParaRPr lang="cs-CZ" sz="2200" dirty="0">
              <a:latin typeface="Tw Cen MT"/>
            </a:endParaRPr>
          </a:p>
          <a:p>
            <a:pPr lvl="0">
              <a:buClr>
                <a:srgbClr val="759AA5">
                  <a:lumMod val="60000"/>
                  <a:lumOff val="40000"/>
                </a:srgbClr>
              </a:buClr>
              <a:buSzTx/>
              <a:buFontTx/>
              <a:buChar char="-"/>
            </a:pPr>
            <a:r>
              <a:rPr lang="cs-CZ" sz="2200" dirty="0" smtClean="0">
                <a:latin typeface="Tw Cen MT"/>
              </a:rPr>
              <a:t>- Školní </a:t>
            </a:r>
            <a:r>
              <a:rPr lang="cs-CZ" sz="2200" dirty="0">
                <a:latin typeface="Tw Cen MT"/>
              </a:rPr>
              <a:t>vzdělávací program pro čtyřleté gymnázium - učební osnovy ČESKÝ JAZYK A LITERATURA - 3. </a:t>
            </a:r>
            <a:r>
              <a:rPr lang="cs-CZ" sz="2200">
                <a:latin typeface="Tw Cen MT"/>
              </a:rPr>
              <a:t>ročník </a:t>
            </a:r>
            <a:r>
              <a:rPr lang="cs-CZ" sz="2200" smtClean="0">
                <a:latin typeface="Tw Cen MT"/>
              </a:rPr>
              <a:t>– Skladba.</a:t>
            </a:r>
            <a:endParaRPr lang="cs-CZ" sz="2200" dirty="0">
              <a:latin typeface="Tw Cen MT"/>
            </a:endParaRPr>
          </a:p>
          <a:p>
            <a:pPr marL="0" lvl="0" indent="0">
              <a:buClr>
                <a:srgbClr val="759AA5">
                  <a:lumMod val="60000"/>
                  <a:lumOff val="40000"/>
                </a:srgbClr>
              </a:buClr>
              <a:buSzTx/>
              <a:buNone/>
            </a:pPr>
            <a:endParaRPr lang="cs-CZ" sz="2200" dirty="0">
              <a:latin typeface="Tw Cen M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44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Zápor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cs.wikipedia.org/wiki/Z%C3%A1por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Vypište:</a:t>
            </a:r>
          </a:p>
          <a:p>
            <a:r>
              <a:rPr lang="cs-CZ" dirty="0" smtClean="0"/>
              <a:t>A) typy záporu</a:t>
            </a:r>
          </a:p>
          <a:p>
            <a:r>
              <a:rPr lang="cs-CZ" dirty="0" smtClean="0"/>
              <a:t>B) prostředky tvoření záporu</a:t>
            </a:r>
          </a:p>
          <a:p>
            <a:r>
              <a:rPr lang="cs-CZ" dirty="0" smtClean="0"/>
              <a:t>C) uveďte rozdíl ve tvoření záporu ve slovanských a germánských jazycích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112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Zápor- kontrola výpisků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A) TYPY ZÁPORU</a:t>
            </a:r>
            <a:endParaRPr lang="cs-CZ" dirty="0"/>
          </a:p>
          <a:p>
            <a:r>
              <a:rPr lang="cs-CZ" dirty="0">
                <a:solidFill>
                  <a:srgbClr val="FF0000"/>
                </a:solidFill>
              </a:rPr>
              <a:t>1. větný</a:t>
            </a:r>
            <a:r>
              <a:rPr lang="cs-CZ" dirty="0"/>
              <a:t> – popírá obsah věty, může být:</a:t>
            </a:r>
          </a:p>
          <a:p>
            <a:r>
              <a:rPr lang="cs-CZ" dirty="0"/>
              <a:t>a) obecný, kdy popírá všechny možné případy: Nikdo nepřišel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/>
              <a:t>b) částečný, který popírá jen část případů: Někdo nepřišel.</a:t>
            </a:r>
          </a:p>
          <a:p>
            <a:endParaRPr lang="cs-CZ" dirty="0"/>
          </a:p>
          <a:p>
            <a:r>
              <a:rPr lang="cs-CZ" dirty="0"/>
              <a:t>Prostředky tvoření:</a:t>
            </a:r>
          </a:p>
          <a:p>
            <a:r>
              <a:rPr lang="cs-CZ" dirty="0"/>
              <a:t>záporka ne před určitým slovesem: Dopis jsem nedostal.</a:t>
            </a:r>
          </a:p>
          <a:p>
            <a:r>
              <a:rPr lang="cs-CZ" dirty="0"/>
              <a:t>záporná zájmena, záporná příslovce + záporné sloveso určité: Nikdo ho nikdy neviděl.</a:t>
            </a:r>
          </a:p>
          <a:p>
            <a:r>
              <a:rPr lang="cs-CZ" dirty="0"/>
              <a:t>záporka ani + záporné sloveso určité: Neozval se ani hlásek.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48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2. členský</a:t>
            </a:r>
            <a:r>
              <a:rPr lang="cs-CZ" dirty="0" smtClean="0"/>
              <a:t> </a:t>
            </a:r>
            <a:r>
              <a:rPr lang="cs-CZ" dirty="0"/>
              <a:t>- popírá platnost jednoho větného členu: Ne mně, ale jemu to říkej.</a:t>
            </a:r>
          </a:p>
          <a:p>
            <a:r>
              <a:rPr lang="cs-CZ" dirty="0" smtClean="0">
                <a:solidFill>
                  <a:srgbClr val="FF0000"/>
                </a:solidFill>
              </a:rPr>
              <a:t>3. slovní</a:t>
            </a:r>
            <a:r>
              <a:rPr lang="cs-CZ" dirty="0" smtClean="0"/>
              <a:t> </a:t>
            </a:r>
            <a:r>
              <a:rPr lang="cs-CZ" dirty="0"/>
              <a:t>- popírá význam samotného slova. Tvoří se pomocí záporky ne a vytváří se od podstatných a přídavných jmen, </a:t>
            </a:r>
            <a:r>
              <a:rPr lang="cs-CZ" dirty="0" smtClean="0"/>
              <a:t>příslovcí </a:t>
            </a:r>
            <a:r>
              <a:rPr lang="cs-CZ" dirty="0"/>
              <a:t>a číslovek , výjimečně zájmen: nechuť, nechutný, nechutně, nejeden, </a:t>
            </a:r>
            <a:r>
              <a:rPr lang="cs-CZ" dirty="0" smtClean="0"/>
              <a:t>nemnoho. </a:t>
            </a:r>
          </a:p>
        </p:txBody>
      </p:sp>
    </p:spTree>
    <p:extLst>
      <p:ext uri="{BB962C8B-B14F-4D97-AF65-F5344CB8AC3E}">
        <p14:creationId xmlns:p14="http://schemas.microsoft.com/office/powerpoint/2010/main" val="317402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dirty="0" smtClean="0"/>
              <a:t>Rozdíl ve tvoření záporu mezi slovanskými a germánskými  jazyky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Ve </a:t>
            </a:r>
            <a:r>
              <a:rPr lang="cs-CZ" dirty="0"/>
              <a:t>slovanských jazycích (včetně češtiny) je možná kumulace záporných slov ve větě, např. Nikdy to nikomu neříkej. V germánských jazycích obvykle může být ve větě pouze jeden záporný výraz, např. angl. </a:t>
            </a:r>
            <a:r>
              <a:rPr lang="cs-CZ" dirty="0" err="1"/>
              <a:t>Never</a:t>
            </a:r>
            <a:r>
              <a:rPr lang="cs-CZ" dirty="0"/>
              <a:t> </a:t>
            </a:r>
            <a:r>
              <a:rPr lang="cs-CZ" dirty="0" err="1"/>
              <a:t>say</a:t>
            </a:r>
            <a:r>
              <a:rPr lang="cs-CZ" dirty="0"/>
              <a:t> </a:t>
            </a:r>
            <a:r>
              <a:rPr lang="cs-CZ" dirty="0" err="1"/>
              <a:t>it</a:t>
            </a:r>
            <a:r>
              <a:rPr lang="cs-CZ" dirty="0"/>
              <a:t> to </a:t>
            </a:r>
            <a:r>
              <a:rPr lang="cs-CZ" dirty="0" err="1"/>
              <a:t>anybody</a:t>
            </a:r>
            <a:r>
              <a:rPr lang="cs-CZ" dirty="0"/>
              <a:t> (dosl. nikdy to někomu říkej).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948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cs-CZ" sz="2700" dirty="0" smtClean="0">
                <a:solidFill>
                  <a:prstClr val="black"/>
                </a:solidFill>
                <a:ea typeface="+mn-ea"/>
                <a:cs typeface="+mn-cs"/>
              </a:rPr>
              <a:t>Ú</a:t>
            </a:r>
            <a:br>
              <a:rPr lang="cs-CZ" sz="27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cs-CZ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cs-CZ" sz="27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cs-CZ" sz="27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cs-CZ" sz="27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cs-CZ" sz="2700" dirty="0">
                <a:solidFill>
                  <a:prstClr val="black"/>
                </a:solidFill>
                <a:ea typeface="+mn-ea"/>
                <a:cs typeface="+mn-cs"/>
              </a:rPr>
              <a:t>Obměňte uvedené věty tak, aby v nich byly dva zápory a věty měly smysl </a:t>
            </a:r>
            <a:r>
              <a:rPr lang="cs-CZ" sz="2700" dirty="0" smtClean="0">
                <a:solidFill>
                  <a:prstClr val="black"/>
                </a:solidFill>
                <a:ea typeface="+mn-ea"/>
                <a:cs typeface="+mn-cs"/>
              </a:rPr>
              <a:t>kladný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Clr>
                <a:srgbClr val="D16349"/>
              </a:buClr>
            </a:pPr>
            <a:r>
              <a:rPr lang="cs-CZ" sz="2500" dirty="0">
                <a:solidFill>
                  <a:prstClr val="black"/>
                </a:solidFill>
              </a:rPr>
              <a:t>Výměna zkušeností </a:t>
            </a:r>
            <a:r>
              <a:rPr lang="cs-CZ" sz="2500" dirty="0" smtClean="0">
                <a:solidFill>
                  <a:prstClr val="black"/>
                </a:solidFill>
              </a:rPr>
              <a:t>byla užitečná</a:t>
            </a:r>
            <a:r>
              <a:rPr lang="cs-CZ" sz="2500" dirty="0">
                <a:solidFill>
                  <a:prstClr val="black"/>
                </a:solidFill>
              </a:rPr>
              <a:t>. </a:t>
            </a:r>
          </a:p>
          <a:p>
            <a:pPr lvl="0">
              <a:buClr>
                <a:srgbClr val="D16349"/>
              </a:buClr>
            </a:pPr>
            <a:endParaRPr lang="cs-CZ" sz="2500" dirty="0">
              <a:solidFill>
                <a:prstClr val="black"/>
              </a:solidFill>
            </a:endParaRPr>
          </a:p>
          <a:p>
            <a:pPr lvl="0">
              <a:buClr>
                <a:srgbClr val="D16349"/>
              </a:buClr>
            </a:pPr>
            <a:r>
              <a:rPr lang="cs-CZ" sz="2500" dirty="0">
                <a:solidFill>
                  <a:prstClr val="black"/>
                </a:solidFill>
              </a:rPr>
              <a:t>Jeho názor </a:t>
            </a:r>
            <a:r>
              <a:rPr lang="cs-CZ" sz="2500" dirty="0" smtClean="0">
                <a:solidFill>
                  <a:prstClr val="black"/>
                </a:solidFill>
              </a:rPr>
              <a:t>je rozumný</a:t>
            </a:r>
            <a:r>
              <a:rPr lang="cs-CZ" sz="2500" dirty="0">
                <a:solidFill>
                  <a:prstClr val="black"/>
                </a:solidFill>
              </a:rPr>
              <a:t>.</a:t>
            </a:r>
          </a:p>
          <a:p>
            <a:pPr marL="0" lvl="0" indent="0">
              <a:buClr>
                <a:srgbClr val="D16349"/>
              </a:buClr>
              <a:buNone/>
            </a:pPr>
            <a:endParaRPr lang="cs-CZ" sz="2500" dirty="0">
              <a:solidFill>
                <a:prstClr val="black"/>
              </a:solidFill>
            </a:endParaRPr>
          </a:p>
          <a:p>
            <a:pPr lvl="0">
              <a:buClr>
                <a:srgbClr val="D16349"/>
              </a:buClr>
            </a:pPr>
            <a:r>
              <a:rPr lang="cs-CZ" sz="2500" dirty="0" smtClean="0"/>
              <a:t>Je</a:t>
            </a:r>
            <a:r>
              <a:rPr lang="cs-CZ" sz="2500" dirty="0" smtClean="0">
                <a:solidFill>
                  <a:prstClr val="black"/>
                </a:solidFill>
              </a:rPr>
              <a:t>  </a:t>
            </a:r>
            <a:r>
              <a:rPr lang="cs-CZ" sz="2500" dirty="0">
                <a:solidFill>
                  <a:prstClr val="black"/>
                </a:solidFill>
              </a:rPr>
              <a:t>to </a:t>
            </a:r>
            <a:r>
              <a:rPr lang="cs-CZ" sz="2500" dirty="0" smtClean="0">
                <a:solidFill>
                  <a:prstClr val="black"/>
                </a:solidFill>
              </a:rPr>
              <a:t>pravda</a:t>
            </a:r>
            <a:r>
              <a:rPr lang="cs-CZ" sz="2500" dirty="0">
                <a:solidFill>
                  <a:prstClr val="black"/>
                </a:solidFill>
              </a:rPr>
              <a:t>. </a:t>
            </a:r>
          </a:p>
          <a:p>
            <a:pPr marL="0" lvl="0" indent="0">
              <a:buClr>
                <a:srgbClr val="D16349"/>
              </a:buClr>
              <a:buNone/>
            </a:pPr>
            <a:endParaRPr lang="cs-CZ" sz="2500" dirty="0">
              <a:solidFill>
                <a:prstClr val="black"/>
              </a:solidFill>
            </a:endParaRPr>
          </a:p>
          <a:p>
            <a:pPr lvl="0">
              <a:buClr>
                <a:srgbClr val="D16349"/>
              </a:buClr>
            </a:pPr>
            <a:r>
              <a:rPr lang="cs-CZ" sz="2500" dirty="0"/>
              <a:t>D</a:t>
            </a:r>
            <a:r>
              <a:rPr lang="cs-CZ" sz="2500" dirty="0" smtClean="0">
                <a:solidFill>
                  <a:prstClr val="black"/>
                </a:solidFill>
              </a:rPr>
              <a:t>opadlo </a:t>
            </a:r>
            <a:r>
              <a:rPr lang="cs-CZ" sz="2500" dirty="0">
                <a:solidFill>
                  <a:prstClr val="black"/>
                </a:solidFill>
              </a:rPr>
              <a:t>to </a:t>
            </a:r>
            <a:r>
              <a:rPr lang="cs-CZ" sz="2500" dirty="0" smtClean="0">
                <a:solidFill>
                  <a:prstClr val="black"/>
                </a:solidFill>
              </a:rPr>
              <a:t>uspokojivě</a:t>
            </a:r>
            <a:r>
              <a:rPr lang="cs-CZ" sz="2500" dirty="0">
                <a:solidFill>
                  <a:prstClr val="black"/>
                </a:solidFill>
              </a:rPr>
              <a:t>. </a:t>
            </a:r>
          </a:p>
          <a:p>
            <a:pPr marL="0" lvl="0" indent="0">
              <a:buClr>
                <a:srgbClr val="D16349"/>
              </a:buClr>
              <a:buNone/>
            </a:pPr>
            <a:endParaRPr lang="cs-CZ" sz="2500" dirty="0">
              <a:solidFill>
                <a:prstClr val="black"/>
              </a:solidFill>
            </a:endParaRPr>
          </a:p>
          <a:p>
            <a:pPr lvl="0">
              <a:buClr>
                <a:srgbClr val="D16349"/>
              </a:buClr>
            </a:pPr>
            <a:r>
              <a:rPr lang="cs-CZ" sz="2500" dirty="0"/>
              <a:t>C</a:t>
            </a:r>
            <a:r>
              <a:rPr lang="cs-CZ" sz="2500" dirty="0" smtClean="0">
                <a:solidFill>
                  <a:prstClr val="black"/>
                </a:solidFill>
              </a:rPr>
              <a:t>hovejte </a:t>
            </a:r>
            <a:r>
              <a:rPr lang="cs-CZ" sz="2500" dirty="0">
                <a:solidFill>
                  <a:prstClr val="black"/>
                </a:solidFill>
              </a:rPr>
              <a:t>se tam </a:t>
            </a:r>
            <a:r>
              <a:rPr lang="cs-CZ" sz="2500" dirty="0" smtClean="0">
                <a:solidFill>
                  <a:prstClr val="black"/>
                </a:solidFill>
              </a:rPr>
              <a:t>ukázněně</a:t>
            </a:r>
            <a:r>
              <a:rPr lang="cs-CZ" sz="2500" dirty="0">
                <a:solidFill>
                  <a:prstClr val="black"/>
                </a:solidFill>
              </a:rPr>
              <a:t>.</a:t>
            </a:r>
          </a:p>
          <a:p>
            <a:pPr marL="0" lvl="0" indent="0">
              <a:buClr>
                <a:srgbClr val="D16349"/>
              </a:buClr>
              <a:buNone/>
            </a:pPr>
            <a:endParaRPr lang="cs-CZ" sz="2500" dirty="0">
              <a:solidFill>
                <a:prstClr val="black"/>
              </a:solidFill>
            </a:endParaRPr>
          </a:p>
          <a:p>
            <a:pPr lvl="0">
              <a:buClr>
                <a:srgbClr val="D16349"/>
              </a:buClr>
            </a:pPr>
            <a:r>
              <a:rPr lang="cs-CZ" sz="2500" dirty="0">
                <a:solidFill>
                  <a:prstClr val="black"/>
                </a:solidFill>
              </a:rPr>
              <a:t>To přece </a:t>
            </a:r>
            <a:r>
              <a:rPr lang="cs-CZ" sz="2500" dirty="0" smtClean="0">
                <a:solidFill>
                  <a:prstClr val="black"/>
                </a:solidFill>
              </a:rPr>
              <a:t>mohl vědět</a:t>
            </a:r>
            <a:r>
              <a:rPr lang="cs-CZ" sz="2500" dirty="0">
                <a:solidFill>
                  <a:prstClr val="black"/>
                </a:solidFill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904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Řešení úlohy</a:t>
            </a:r>
            <a:r>
              <a:rPr lang="cs-CZ" dirty="0"/>
              <a:t>: Obměňte uvedené věty tak, aby v nich byly dva zápory a věty měly smysl kladný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Výměna zkušeností 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byla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užitečná</a:t>
            </a:r>
            <a:r>
              <a:rPr lang="cs-CZ" dirty="0"/>
              <a:t>. </a:t>
            </a:r>
          </a:p>
          <a:p>
            <a:endParaRPr lang="cs-CZ" dirty="0"/>
          </a:p>
          <a:p>
            <a:r>
              <a:rPr lang="cs-CZ" dirty="0"/>
              <a:t>Jeho </a:t>
            </a:r>
            <a:r>
              <a:rPr lang="cs-CZ" dirty="0" smtClean="0"/>
              <a:t>názor </a:t>
            </a:r>
            <a:r>
              <a:rPr lang="cs-CZ" dirty="0" smtClean="0">
                <a:solidFill>
                  <a:srgbClr val="00B050"/>
                </a:solidFill>
              </a:rPr>
              <a:t>není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rozumný</a:t>
            </a:r>
            <a:r>
              <a:rPr lang="cs-CZ" dirty="0"/>
              <a:t>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>
                <a:solidFill>
                  <a:srgbClr val="00B050"/>
                </a:solidFill>
              </a:rPr>
              <a:t>Není</a:t>
            </a:r>
            <a:r>
              <a:rPr lang="cs-CZ" dirty="0" smtClean="0"/>
              <a:t>  </a:t>
            </a:r>
            <a:r>
              <a:rPr lang="cs-CZ" dirty="0"/>
              <a:t>to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pravda</a:t>
            </a:r>
            <a:r>
              <a:rPr lang="cs-CZ" dirty="0"/>
              <a:t>. 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dopadlo </a:t>
            </a:r>
            <a:r>
              <a:rPr lang="cs-CZ" dirty="0"/>
              <a:t>to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uspokojivě</a:t>
            </a:r>
            <a:r>
              <a:rPr lang="cs-CZ" dirty="0"/>
              <a:t>. 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chovejte </a:t>
            </a:r>
            <a:r>
              <a:rPr lang="cs-CZ" dirty="0"/>
              <a:t>se tam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ukázněně</a:t>
            </a:r>
            <a:r>
              <a:rPr lang="cs-CZ" dirty="0"/>
              <a:t>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To přece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mohl </a:t>
            </a:r>
            <a:r>
              <a:rPr lang="cs-CZ" dirty="0" smtClean="0">
                <a:solidFill>
                  <a:srgbClr val="00B050"/>
                </a:solidFill>
              </a:rPr>
              <a:t>ne</a:t>
            </a:r>
            <a:r>
              <a:rPr lang="cs-CZ" dirty="0" smtClean="0"/>
              <a:t>vědět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22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34400" cy="758952"/>
          </a:xfrm>
        </p:spPr>
        <p:txBody>
          <a:bodyPr>
            <a:normAutofit/>
          </a:bodyPr>
          <a:lstStyle/>
          <a:p>
            <a:r>
              <a:rPr lang="cs-CZ" sz="2400" dirty="0">
                <a:hlinkClick r:id="rId2"/>
              </a:rPr>
              <a:t>http://www.zpovednice.cz/detail.php?statusik=475711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Úloha:</a:t>
            </a:r>
          </a:p>
          <a:p>
            <a:r>
              <a:rPr lang="cs-CZ" dirty="0" smtClean="0"/>
              <a:t>A) uveďte téma diskuze </a:t>
            </a:r>
          </a:p>
          <a:p>
            <a:r>
              <a:rPr lang="cs-CZ" dirty="0" smtClean="0"/>
              <a:t>B) uveďte nejčastější vysvětlení diskutujících týkající se výskytu dvojitého i vícečetného záporu v češtině</a:t>
            </a:r>
          </a:p>
          <a:p>
            <a:r>
              <a:rPr lang="cs-CZ" dirty="0" smtClean="0"/>
              <a:t>C) posuďte úroveň vzdělání diskutujících</a:t>
            </a:r>
          </a:p>
          <a:p>
            <a:r>
              <a:rPr lang="cs-CZ" dirty="0" smtClean="0"/>
              <a:t>D) uveďte, ze které vrstvy slovní zásoby pocházejí příznakově zabarvená slova</a:t>
            </a:r>
          </a:p>
          <a:p>
            <a:r>
              <a:rPr lang="cs-CZ" dirty="0" smtClean="0"/>
              <a:t>E) vysvětlete, v jaké souvislosti se používá frazém „zlom vaz“</a:t>
            </a:r>
          </a:p>
          <a:p>
            <a:r>
              <a:rPr lang="cs-CZ" dirty="0" smtClean="0"/>
              <a:t>F) opravte interpunkci, přeformulujte bez použití „tak“: </a:t>
            </a:r>
          </a:p>
          <a:p>
            <a:r>
              <a:rPr lang="cs-CZ" dirty="0"/>
              <a:t>Když řeknu, že nikdo tam nebyl, tak se to dá vyložit taky </a:t>
            </a:r>
            <a:r>
              <a:rPr lang="cs-CZ" dirty="0" smtClean="0"/>
              <a:t>tak, </a:t>
            </a:r>
            <a:r>
              <a:rPr lang="cs-CZ" dirty="0"/>
              <a:t>že tam byli všichni, kromě toho nikoho... </a:t>
            </a:r>
          </a:p>
        </p:txBody>
      </p:sp>
    </p:spTree>
    <p:extLst>
      <p:ext uri="{BB962C8B-B14F-4D97-AF65-F5344CB8AC3E}">
        <p14:creationId xmlns:p14="http://schemas.microsoft.com/office/powerpoint/2010/main" val="353185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</TotalTime>
  <Words>741</Words>
  <Application>Microsoft Office PowerPoint</Application>
  <PresentationFormat>Předvádění na obrazovce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Administrativní</vt:lpstr>
      <vt:lpstr>Prezentace aplikace PowerPoint</vt:lpstr>
      <vt:lpstr>Anotace </vt:lpstr>
      <vt:lpstr>Zápor </vt:lpstr>
      <vt:lpstr>Zápor- kontrola výpisků</vt:lpstr>
      <vt:lpstr>Prezentace aplikace PowerPoint</vt:lpstr>
      <vt:lpstr>Rozdíl ve tvoření záporu mezi slovanskými a germánskými  jazyky</vt:lpstr>
      <vt:lpstr>Ú   Obměňte uvedené věty tak, aby v nich byly dva zápory a věty měly smysl kladný</vt:lpstr>
      <vt:lpstr>Řešení úlohy: Obměňte uvedené věty tak, aby v nich byly dva zápory a věty měly smysl kladný</vt:lpstr>
      <vt:lpstr>http://www.zpovednice.cz/detail.php?statusik=475711</vt:lpstr>
      <vt:lpstr>Řešení úlohy „zpovědnice“</vt:lpstr>
      <vt:lpstr>Použitá literatura a jiné 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24</cp:revision>
  <dcterms:modified xsi:type="dcterms:W3CDTF">2013-01-07T08:37:39Z</dcterms:modified>
</cp:coreProperties>
</file>