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5" r:id="rId8"/>
    <p:sldId id="260" r:id="rId9"/>
    <p:sldId id="261" r:id="rId10"/>
    <p:sldId id="266" r:id="rId11"/>
    <p:sldId id="268" r:id="rId12"/>
    <p:sldId id="267" r:id="rId13"/>
    <p:sldId id="269" r:id="rId14"/>
    <p:sldId id="262" r:id="rId1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cs-CZ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pentcestina.ic.cz/index.php?sec=ling&amp;inc=skola&amp;obor=ling&amp;akce=uc&amp;year=6&amp;lect=1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jecestina.cz/vetne-cleny/c2012032804-najdete-ve-vete-predmet-2.html" TargetMode="External"/><Relationship Id="rId2" Type="http://schemas.openxmlformats.org/officeDocument/2006/relationships/hyperlink" Target="http://www.mojecestina.cz/vetne-cleny/c2012032802-najdete-ve-vete-predmet-1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mojecestina.cz/vetne-cleny/c2012032806-najdete-ve-vete-predmet-4.html" TargetMode="External"/><Relationship Id="rId4" Type="http://schemas.openxmlformats.org/officeDocument/2006/relationships/hyperlink" Target="http://www.mojecestina.cz/vetne-cleny/c2012032805-najdete-ve-vete-predmet-3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ojecestina.cz/article/2012032802-najdete-ve-vete-predmet-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ojecestina.cz/article/2012032804-najdete-ve-vete-predmet-2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ojecestina.cz/article/2012032805-najdete-ve-vete-predmet-3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ojecestina.cz/article/2012032806-najdete-ve-vete-predmet-4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7074672"/>
              </p:ext>
            </p:extLst>
          </p:nvPr>
        </p:nvGraphicFramePr>
        <p:xfrm>
          <a:off x="144463" y="1761175"/>
          <a:ext cx="8820026" cy="4980192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2191942"/>
                <a:gridCol w="6628084"/>
              </a:tblGrid>
              <a:tr h="6225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NÁZEV ŠKOLY: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Gymnázium Františka Živného, Bohumín, Jana Palacha 794, příspěvková organizace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25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VZDĚLÁVACÍ OBLAST: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Jazyk a jazyková komunikace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25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VZDĚLÁVACÍ OBOR: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Český </a:t>
                      </a:r>
                      <a:r>
                        <a:rPr lang="cs-CZ" sz="1100" dirty="0" smtClean="0">
                          <a:effectLst/>
                        </a:rPr>
                        <a:t>jazyk </a:t>
                      </a:r>
                      <a:r>
                        <a:rPr lang="it-IT" sz="1100" dirty="0" smtClean="0">
                          <a:effectLst/>
                        </a:rPr>
                        <a:t>pro </a:t>
                      </a:r>
                      <a:r>
                        <a:rPr lang="cs-CZ" sz="1100" smtClean="0">
                          <a:effectLst/>
                        </a:rPr>
                        <a:t>3</a:t>
                      </a:r>
                      <a:r>
                        <a:rPr lang="it-IT" sz="1100" smtClean="0">
                          <a:effectLst/>
                        </a:rPr>
                        <a:t>. </a:t>
                      </a:r>
                      <a:r>
                        <a:rPr lang="it-IT" sz="1100" dirty="0" smtClean="0">
                          <a:effectLst/>
                        </a:rPr>
                        <a:t>ročník SŠ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25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TÉMA: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</a:rPr>
                        <a:t>Předmět a doplněk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25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AUTOR: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Mgr. Radka Bednarzová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25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DATUM: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smtClean="0">
                          <a:effectLst/>
                        </a:rPr>
                        <a:t>7. </a:t>
                      </a:r>
                      <a:r>
                        <a:rPr lang="cs-CZ" sz="1100" dirty="0" smtClean="0">
                          <a:effectLst/>
                        </a:rPr>
                        <a:t>10. </a:t>
                      </a:r>
                      <a:r>
                        <a:rPr lang="cs-CZ" sz="1100" dirty="0">
                          <a:effectLst/>
                        </a:rPr>
                        <a:t>2012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25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NÁZEV A ČÍSLO PROJEKTU: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CZ.1.07/1.5.00/34.0629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25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OZNAČENÍ VÝUKOVÉHO MATERIÁLU: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</a:rPr>
                        <a:t>VY_32_INOVACE_</a:t>
                      </a:r>
                      <a:r>
                        <a:rPr lang="cs-CZ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JC.BZ.09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2" y="144463"/>
            <a:ext cx="8748017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013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Vypište, čím je doplněk specifický</a:t>
            </a:r>
          </a:p>
          <a:p>
            <a:endParaRPr lang="cs-CZ" dirty="0"/>
          </a:p>
          <a:p>
            <a:r>
              <a:rPr lang="cs-CZ" dirty="0">
                <a:hlinkClick r:id="rId2"/>
              </a:rPr>
              <a:t>http://</a:t>
            </a:r>
            <a:r>
              <a:rPr lang="cs-CZ" dirty="0" smtClean="0">
                <a:hlinkClick r:id="rId2"/>
              </a:rPr>
              <a:t>pentcestina.ic.cz/index.php?sec=ling&amp;inc=skola&amp;obor=ling&amp;akce=uc&amp;year=6&amp;lect=1#6</a:t>
            </a:r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doplněk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39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Často to bývá podstatné jméno v 7. pádu</a:t>
            </a:r>
          </a:p>
          <a:p>
            <a:r>
              <a:rPr lang="cs-CZ" dirty="0" smtClean="0"/>
              <a:t>Často to bývá jmenný tvar přídavného jména</a:t>
            </a:r>
          </a:p>
          <a:p>
            <a:r>
              <a:rPr lang="cs-CZ" dirty="0" smtClean="0"/>
              <a:t>Často to bývá příslovce sám, rád</a:t>
            </a:r>
          </a:p>
          <a:p>
            <a:r>
              <a:rPr lang="cs-CZ" dirty="0" smtClean="0"/>
              <a:t>Často to bývá přechodník</a:t>
            </a:r>
          </a:p>
          <a:p>
            <a:r>
              <a:rPr lang="cs-CZ" dirty="0" smtClean="0"/>
              <a:t>Často se nachází na konci věty</a:t>
            </a:r>
          </a:p>
          <a:p>
            <a:r>
              <a:rPr lang="cs-CZ" dirty="0" smtClean="0"/>
              <a:t>Plete se s příslovečným určením způsobu</a:t>
            </a:r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Rysy doplňku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0283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2151353"/>
              </p:ext>
            </p:extLst>
          </p:nvPr>
        </p:nvGraphicFramePr>
        <p:xfrm>
          <a:off x="251520" y="1719259"/>
          <a:ext cx="8536880" cy="4950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37235"/>
                <a:gridCol w="2599645"/>
              </a:tblGrid>
              <a:tr h="495010">
                <a:tc>
                  <a:txBody>
                    <a:bodyPr/>
                    <a:lstStyle/>
                    <a:p>
                      <a:r>
                        <a:rPr lang="cs-CZ" dirty="0" smtClean="0"/>
                        <a:t>Věta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Doplněk </a:t>
                      </a:r>
                      <a:endParaRPr lang="cs-CZ" dirty="0"/>
                    </a:p>
                  </a:txBody>
                  <a:tcPr/>
                </a:tc>
              </a:tr>
              <a:tr h="495010">
                <a:tc>
                  <a:txBody>
                    <a:bodyPr/>
                    <a:lstStyle/>
                    <a:p>
                      <a:r>
                        <a:rPr lang="cs-CZ" dirty="0" smtClean="0"/>
                        <a:t>Dívky běhaly po louce bosy.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495010">
                <a:tc>
                  <a:txBody>
                    <a:bodyPr/>
                    <a:lstStyle/>
                    <a:p>
                      <a:r>
                        <a:rPr lang="cs-CZ" dirty="0" smtClean="0"/>
                        <a:t>Petra jsme zvolili starostou třídy.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495010">
                <a:tc>
                  <a:txBody>
                    <a:bodyPr/>
                    <a:lstStyle/>
                    <a:p>
                      <a:r>
                        <a:rPr lang="cs-CZ" dirty="0" smtClean="0"/>
                        <a:t>Zůstal doma sám.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495010">
                <a:tc>
                  <a:txBody>
                    <a:bodyPr/>
                    <a:lstStyle/>
                    <a:p>
                      <a:r>
                        <a:rPr lang="cs-CZ" dirty="0" smtClean="0"/>
                        <a:t>Vrátil</a:t>
                      </a:r>
                      <a:r>
                        <a:rPr lang="cs-CZ" baseline="0" dirty="0" smtClean="0"/>
                        <a:t> se z lázní zdráv.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495010">
                <a:tc>
                  <a:txBody>
                    <a:bodyPr/>
                    <a:lstStyle/>
                    <a:p>
                      <a:r>
                        <a:rPr lang="cs-CZ" dirty="0" smtClean="0"/>
                        <a:t>Daří se jim to oběma dokonale.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495010">
                <a:tc>
                  <a:txBody>
                    <a:bodyPr/>
                    <a:lstStyle/>
                    <a:p>
                      <a:r>
                        <a:rPr lang="cs-CZ" dirty="0" smtClean="0"/>
                        <a:t>Dorazil</a:t>
                      </a:r>
                      <a:r>
                        <a:rPr lang="cs-CZ" baseline="0" dirty="0" smtClean="0"/>
                        <a:t> do cíle první.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495010">
                <a:tc>
                  <a:txBody>
                    <a:bodyPr/>
                    <a:lstStyle/>
                    <a:p>
                      <a:r>
                        <a:rPr lang="cs-CZ" dirty="0" smtClean="0"/>
                        <a:t>Vstoupiv</a:t>
                      </a:r>
                      <a:r>
                        <a:rPr lang="cs-CZ" baseline="0" dirty="0" smtClean="0"/>
                        <a:t> do dveří, slušně pozdravil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495010">
                <a:tc>
                  <a:txBody>
                    <a:bodyPr/>
                    <a:lstStyle/>
                    <a:p>
                      <a:r>
                        <a:rPr lang="cs-CZ" dirty="0" smtClean="0"/>
                        <a:t>Přišel</a:t>
                      </a:r>
                      <a:r>
                        <a:rPr lang="cs-CZ" baseline="0" dirty="0" smtClean="0"/>
                        <a:t> domů unaven.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495010">
                <a:tc>
                  <a:txBody>
                    <a:bodyPr/>
                    <a:lstStyle/>
                    <a:p>
                      <a:r>
                        <a:rPr lang="cs-CZ" dirty="0" smtClean="0"/>
                        <a:t>Tento typ filmu mám rád.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Najděte ve větách doplněk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87311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8796610"/>
              </p:ext>
            </p:extLst>
          </p:nvPr>
        </p:nvGraphicFramePr>
        <p:xfrm>
          <a:off x="179512" y="1719260"/>
          <a:ext cx="8608888" cy="49500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6114"/>
                <a:gridCol w="2842774"/>
              </a:tblGrid>
              <a:tr h="450009">
                <a:tc>
                  <a:txBody>
                    <a:bodyPr/>
                    <a:lstStyle/>
                    <a:p>
                      <a:r>
                        <a:rPr lang="cs-CZ" dirty="0" smtClean="0"/>
                        <a:t>Věta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Doplněk </a:t>
                      </a:r>
                      <a:endParaRPr lang="cs-CZ" dirty="0"/>
                    </a:p>
                  </a:txBody>
                  <a:tcPr/>
                </a:tc>
              </a:tr>
              <a:tr h="450009">
                <a:tc>
                  <a:txBody>
                    <a:bodyPr/>
                    <a:lstStyle/>
                    <a:p>
                      <a:r>
                        <a:rPr lang="cs-CZ" dirty="0" smtClean="0"/>
                        <a:t>Dívky běhaly po louce bosy.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bosy</a:t>
                      </a:r>
                      <a:endParaRPr lang="cs-CZ" dirty="0"/>
                    </a:p>
                  </a:txBody>
                  <a:tcPr/>
                </a:tc>
              </a:tr>
              <a:tr h="450009">
                <a:tc>
                  <a:txBody>
                    <a:bodyPr/>
                    <a:lstStyle/>
                    <a:p>
                      <a:r>
                        <a:rPr lang="cs-CZ" dirty="0" smtClean="0"/>
                        <a:t>Petra jsme zvolili starostou třídy.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starostou</a:t>
                      </a:r>
                      <a:endParaRPr lang="cs-CZ" dirty="0"/>
                    </a:p>
                  </a:txBody>
                  <a:tcPr/>
                </a:tc>
              </a:tr>
              <a:tr h="450009">
                <a:tc>
                  <a:txBody>
                    <a:bodyPr/>
                    <a:lstStyle/>
                    <a:p>
                      <a:r>
                        <a:rPr lang="cs-CZ" dirty="0" smtClean="0"/>
                        <a:t>Zůstal doma sám.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sám</a:t>
                      </a:r>
                      <a:endParaRPr lang="cs-CZ" dirty="0"/>
                    </a:p>
                  </a:txBody>
                  <a:tcPr/>
                </a:tc>
              </a:tr>
              <a:tr h="450009">
                <a:tc>
                  <a:txBody>
                    <a:bodyPr/>
                    <a:lstStyle/>
                    <a:p>
                      <a:r>
                        <a:rPr lang="cs-CZ" dirty="0" smtClean="0"/>
                        <a:t>Vrátil</a:t>
                      </a:r>
                      <a:r>
                        <a:rPr lang="cs-CZ" baseline="0" dirty="0" smtClean="0"/>
                        <a:t> se z lázní zdráv.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zdráv</a:t>
                      </a:r>
                      <a:endParaRPr lang="cs-CZ" dirty="0"/>
                    </a:p>
                  </a:txBody>
                  <a:tcPr/>
                </a:tc>
              </a:tr>
              <a:tr h="450009">
                <a:tc>
                  <a:txBody>
                    <a:bodyPr/>
                    <a:lstStyle/>
                    <a:p>
                      <a:r>
                        <a:rPr lang="cs-CZ" dirty="0" smtClean="0"/>
                        <a:t>Daří se jim to oběma dokonale.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oběma</a:t>
                      </a:r>
                      <a:endParaRPr lang="cs-CZ" dirty="0"/>
                    </a:p>
                  </a:txBody>
                  <a:tcPr/>
                </a:tc>
              </a:tr>
              <a:tr h="450009">
                <a:tc>
                  <a:txBody>
                    <a:bodyPr/>
                    <a:lstStyle/>
                    <a:p>
                      <a:r>
                        <a:rPr lang="cs-CZ" dirty="0" smtClean="0"/>
                        <a:t>Dorazil</a:t>
                      </a:r>
                      <a:r>
                        <a:rPr lang="cs-CZ" baseline="0" dirty="0" smtClean="0"/>
                        <a:t> do cíle první.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první</a:t>
                      </a:r>
                      <a:endParaRPr lang="cs-CZ" dirty="0"/>
                    </a:p>
                  </a:txBody>
                  <a:tcPr/>
                </a:tc>
              </a:tr>
              <a:tr h="450009">
                <a:tc>
                  <a:txBody>
                    <a:bodyPr/>
                    <a:lstStyle/>
                    <a:p>
                      <a:r>
                        <a:rPr lang="cs-CZ" dirty="0" smtClean="0"/>
                        <a:t>Vstoupiv</a:t>
                      </a:r>
                      <a:r>
                        <a:rPr lang="cs-CZ" baseline="0" dirty="0" smtClean="0"/>
                        <a:t> do dveří, slušně pozdravil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vstoupiv</a:t>
                      </a:r>
                      <a:endParaRPr lang="cs-CZ" dirty="0"/>
                    </a:p>
                  </a:txBody>
                  <a:tcPr/>
                </a:tc>
              </a:tr>
              <a:tr h="450009">
                <a:tc>
                  <a:txBody>
                    <a:bodyPr/>
                    <a:lstStyle/>
                    <a:p>
                      <a:r>
                        <a:rPr lang="cs-CZ" dirty="0" smtClean="0"/>
                        <a:t>Přišel</a:t>
                      </a:r>
                      <a:r>
                        <a:rPr lang="cs-CZ" baseline="0" dirty="0" smtClean="0"/>
                        <a:t> domů unaven.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unaven</a:t>
                      </a:r>
                      <a:endParaRPr lang="cs-CZ" dirty="0"/>
                    </a:p>
                  </a:txBody>
                  <a:tcPr/>
                </a:tc>
              </a:tr>
              <a:tr h="450009">
                <a:tc>
                  <a:txBody>
                    <a:bodyPr/>
                    <a:lstStyle/>
                    <a:p>
                      <a:r>
                        <a:rPr lang="cs-CZ" dirty="0" smtClean="0"/>
                        <a:t>Tento typ filmu mám rád.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rád</a:t>
                      </a:r>
                      <a:endParaRPr lang="cs-CZ" dirty="0"/>
                    </a:p>
                  </a:txBody>
                  <a:tcPr/>
                </a:tc>
              </a:tr>
              <a:tr h="450009"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řešení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057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hlinkClick r:id="rId2"/>
              </a:rPr>
              <a:t>http://</a:t>
            </a:r>
            <a:r>
              <a:rPr lang="cs-CZ" dirty="0" smtClean="0">
                <a:hlinkClick r:id="rId2"/>
              </a:rPr>
              <a:t>www.mojecestina.cz/vetne-cleny/c2012032802-najdete-ve-vete-predmet-1.html</a:t>
            </a:r>
            <a:endParaRPr lang="cs-CZ" dirty="0" smtClean="0"/>
          </a:p>
          <a:p>
            <a:r>
              <a:rPr lang="cs-CZ" dirty="0">
                <a:hlinkClick r:id="rId3"/>
              </a:rPr>
              <a:t>http://</a:t>
            </a:r>
            <a:r>
              <a:rPr lang="cs-CZ" dirty="0" smtClean="0">
                <a:hlinkClick r:id="rId3"/>
              </a:rPr>
              <a:t>www.mojecestina.cz/vetne-cleny/c2012032804-najdete-ve-vete-predmet-2.html</a:t>
            </a:r>
            <a:endParaRPr lang="cs-CZ" dirty="0" smtClean="0"/>
          </a:p>
          <a:p>
            <a:r>
              <a:rPr lang="cs-CZ" dirty="0">
                <a:hlinkClick r:id="rId4"/>
              </a:rPr>
              <a:t>http://</a:t>
            </a:r>
            <a:r>
              <a:rPr lang="cs-CZ" dirty="0" smtClean="0">
                <a:hlinkClick r:id="rId4"/>
              </a:rPr>
              <a:t>www.mojecestina.cz/vetne-cleny/c2012032805-najdete-ve-vete-predmet-3.html</a:t>
            </a:r>
            <a:endParaRPr lang="cs-CZ" dirty="0" smtClean="0"/>
          </a:p>
          <a:p>
            <a:r>
              <a:rPr lang="cs-CZ" dirty="0">
                <a:hlinkClick r:id="rId5"/>
              </a:rPr>
              <a:t>http://</a:t>
            </a:r>
            <a:r>
              <a:rPr lang="cs-CZ" dirty="0" smtClean="0">
                <a:hlinkClick r:id="rId5"/>
              </a:rPr>
              <a:t>www.mojecestina.cz/vetne-cleny/c2012032806-najdete-ve-vete-predmet-4.html</a:t>
            </a:r>
            <a:endParaRPr lang="cs-CZ" dirty="0" smtClean="0"/>
          </a:p>
          <a:p>
            <a:r>
              <a:rPr lang="cs-CZ" dirty="0"/>
              <a:t>http://pentcestina.ic.cz/index.php?sec=ling&amp;inc=skola&amp;obor=ling&amp;akce=uc&amp;year=6&amp;lect=1#6</a:t>
            </a:r>
          </a:p>
          <a:p>
            <a:endParaRPr lang="cs-CZ" dirty="0" smtClean="0"/>
          </a:p>
          <a:p>
            <a:pPr marL="45720" indent="0">
              <a:buNone/>
            </a:pPr>
            <a:endParaRPr lang="cs-CZ" dirty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Použité materiály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6292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 smtClean="0"/>
              <a:t>Žáci si prostřednictvím </a:t>
            </a:r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prezentace</a:t>
            </a:r>
            <a:r>
              <a:rPr lang="cs-CZ" dirty="0" smtClean="0"/>
              <a:t> osvojí základní poznatky o </a:t>
            </a:r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předmětu a doplňku</a:t>
            </a:r>
            <a:r>
              <a:rPr lang="cs-CZ" dirty="0" smtClean="0"/>
              <a:t>.</a:t>
            </a:r>
          </a:p>
          <a:p>
            <a:r>
              <a:rPr lang="cs-CZ" dirty="0" smtClean="0"/>
              <a:t>Žáci vyhledají potřebné informace na internetových stránkách, aplikují vědomosti na testech, které jsou součástí prezentace.</a:t>
            </a:r>
          </a:p>
          <a:p>
            <a:pPr lvl="0"/>
            <a:r>
              <a:rPr lang="cs-CZ" dirty="0" smtClean="0"/>
              <a:t> Žáci mohou pracovní listy vyplňovat v textovém editoru - </a:t>
            </a:r>
            <a:r>
              <a:rPr lang="cs-CZ" dirty="0" err="1" smtClean="0"/>
              <a:t>např.v</a:t>
            </a:r>
            <a:r>
              <a:rPr lang="cs-CZ" dirty="0" smtClean="0"/>
              <a:t> multimediální či počítačové učebně, pokud to technické vybavení učebny nedovoluje, lze také pracovní listy vytisknout nebo tento elektronický materiál zaslat žákům např. vyplnění v rámci domácího samostudia.</a:t>
            </a:r>
          </a:p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Převládající klíčové kompetence</a:t>
            </a:r>
            <a:r>
              <a:rPr lang="cs-CZ" dirty="0" smtClean="0"/>
              <a:t>: klíčová kompetence k učení, klíčová kompetence k řešení problému, klíčová kompetence komunikativní.</a:t>
            </a:r>
          </a:p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Organizační styl výuky</a:t>
            </a:r>
            <a:r>
              <a:rPr lang="cs-CZ" dirty="0" smtClean="0"/>
              <a:t>: frontální.</a:t>
            </a:r>
          </a:p>
          <a:p>
            <a:r>
              <a:rPr lang="cs-CZ" dirty="0">
                <a:solidFill>
                  <a:schemeClr val="accent1">
                    <a:lumMod val="75000"/>
                  </a:schemeClr>
                </a:solidFill>
              </a:rPr>
              <a:t>Vazba na ŠVP</a:t>
            </a:r>
            <a:r>
              <a:rPr lang="cs-CZ" dirty="0"/>
              <a:t>:  </a:t>
            </a:r>
          </a:p>
          <a:p>
            <a:r>
              <a:rPr lang="cs-CZ" dirty="0"/>
              <a:t>Školní vzdělávací program pro osmileté gymnázium - vyšší gymnázium - učební osnovy ČESKÝ JAZYK A LITERATURA - 7. ročník - Skladba</a:t>
            </a:r>
          </a:p>
          <a:p>
            <a:r>
              <a:rPr lang="cs-CZ" dirty="0"/>
              <a:t>Školní vzdělávací program pro čtyřleté gymnázium - učební osnovy ČESKÝ JAZYK A LITERATURA - 3. ročník </a:t>
            </a:r>
            <a:r>
              <a:rPr lang="cs-CZ" dirty="0" smtClean="0"/>
              <a:t>– Skladba.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anotace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8069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Většinou závisí na slovese, někdy také na přídavném jménu nebo příslovci.</a:t>
            </a:r>
          </a:p>
          <a:p>
            <a:r>
              <a:rPr lang="cs-CZ" dirty="0"/>
              <a:t>Předmět vyjadřuje osobu, zvíře nebo věc, kterých se přímo týká slovesný děj.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předmět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19536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Vyplňte a vyhodnoťte cvičení 1</a:t>
            </a:r>
            <a:endParaRPr lang="cs-CZ" dirty="0"/>
          </a:p>
          <a:p>
            <a:r>
              <a:rPr lang="cs-CZ" dirty="0">
                <a:hlinkClick r:id="rId2"/>
              </a:rPr>
              <a:t>http://www.mojecestina.cz/article/2012032802-najdete-ve-vete-predmet-1</a:t>
            </a:r>
            <a:endParaRPr lang="cs-CZ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Najděte ve větě předmět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4309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Vyplňte a vyhodnoťte cvičení </a:t>
            </a:r>
            <a:r>
              <a:rPr lang="cs-CZ" dirty="0" smtClean="0"/>
              <a:t>2</a:t>
            </a:r>
          </a:p>
          <a:p>
            <a:endParaRPr lang="cs-CZ" dirty="0"/>
          </a:p>
          <a:p>
            <a:r>
              <a:rPr lang="cs-CZ" dirty="0">
                <a:hlinkClick r:id="rId2"/>
              </a:rPr>
              <a:t>http://www.mojecestina.cz/article/2012032804-najdete-ve-vete-predmet-2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Najděte ve větě předmět</a:t>
            </a:r>
          </a:p>
        </p:txBody>
      </p:sp>
    </p:spTree>
    <p:extLst>
      <p:ext uri="{BB962C8B-B14F-4D97-AF65-F5344CB8AC3E}">
        <p14:creationId xmlns:p14="http://schemas.microsoft.com/office/powerpoint/2010/main" val="105076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Vyplňte a vyhodnoťte cvičení </a:t>
            </a:r>
            <a:r>
              <a:rPr lang="cs-CZ" dirty="0" smtClean="0"/>
              <a:t>3</a:t>
            </a:r>
          </a:p>
          <a:p>
            <a:r>
              <a:rPr lang="cs-CZ" dirty="0">
                <a:hlinkClick r:id="rId2"/>
              </a:rPr>
              <a:t>http://www.mojecestina.cz/article/2012032805-najdete-ve-vete-predmet-3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Najděte ve větě předmět</a:t>
            </a:r>
          </a:p>
        </p:txBody>
      </p:sp>
    </p:spTree>
    <p:extLst>
      <p:ext uri="{BB962C8B-B14F-4D97-AF65-F5344CB8AC3E}">
        <p14:creationId xmlns:p14="http://schemas.microsoft.com/office/powerpoint/2010/main" val="235314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Vyplňte a vyhodnoťte cvičení </a:t>
            </a:r>
            <a:r>
              <a:rPr lang="cs-CZ" dirty="0" smtClean="0"/>
              <a:t>4</a:t>
            </a:r>
          </a:p>
          <a:p>
            <a:r>
              <a:rPr lang="cs-CZ" dirty="0">
                <a:hlinkClick r:id="rId2"/>
              </a:rPr>
              <a:t>http://www.mojecestina.cz/article/2012032806-najdete-ve-vete-predmet-4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Najděte ve větě předmět</a:t>
            </a:r>
          </a:p>
        </p:txBody>
      </p:sp>
    </p:spTree>
    <p:extLst>
      <p:ext uri="{BB962C8B-B14F-4D97-AF65-F5344CB8AC3E}">
        <p14:creationId xmlns:p14="http://schemas.microsoft.com/office/powerpoint/2010/main" val="1427406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0159847"/>
              </p:ext>
            </p:extLst>
          </p:nvPr>
        </p:nvGraphicFramePr>
        <p:xfrm>
          <a:off x="251520" y="1719261"/>
          <a:ext cx="8536881" cy="48060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5627"/>
                <a:gridCol w="2845627"/>
                <a:gridCol w="2845627"/>
              </a:tblGrid>
              <a:tr h="714550">
                <a:tc>
                  <a:txBody>
                    <a:bodyPr/>
                    <a:lstStyle/>
                    <a:p>
                      <a:r>
                        <a:rPr lang="cs-CZ" dirty="0" smtClean="0"/>
                        <a:t>Věta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Vhodný předmět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Pád předmětu</a:t>
                      </a:r>
                      <a:endParaRPr lang="cs-CZ" dirty="0"/>
                    </a:p>
                  </a:txBody>
                  <a:tcPr/>
                </a:tc>
              </a:tr>
              <a:tr h="714550">
                <a:tc>
                  <a:txBody>
                    <a:bodyPr/>
                    <a:lstStyle/>
                    <a:p>
                      <a:r>
                        <a:rPr lang="cs-CZ" dirty="0" smtClean="0"/>
                        <a:t>Včera jsme koupili nové…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714550">
                <a:tc>
                  <a:txBody>
                    <a:bodyPr/>
                    <a:lstStyle/>
                    <a:p>
                      <a:r>
                        <a:rPr lang="cs-CZ" dirty="0" smtClean="0"/>
                        <a:t>Šel tam se svým…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714550">
                <a:tc>
                  <a:txBody>
                    <a:bodyPr/>
                    <a:lstStyle/>
                    <a:p>
                      <a:r>
                        <a:rPr lang="cs-CZ" dirty="0" smtClean="0"/>
                        <a:t>… se to nelíbí.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1233332">
                <a:tc>
                  <a:txBody>
                    <a:bodyPr/>
                    <a:lstStyle/>
                    <a:p>
                      <a:r>
                        <a:rPr lang="cs-CZ" dirty="0" smtClean="0"/>
                        <a:t>Bez…  do hospody nelez.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714550">
                <a:tc>
                  <a:txBody>
                    <a:bodyPr/>
                    <a:lstStyle/>
                    <a:p>
                      <a:r>
                        <a:rPr lang="cs-CZ" dirty="0" smtClean="0"/>
                        <a:t>O …. nemluvili.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Doplňte do vět vhodný předmět a určete jeho pád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5721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5714599"/>
              </p:ext>
            </p:extLst>
          </p:nvPr>
        </p:nvGraphicFramePr>
        <p:xfrm>
          <a:off x="251521" y="1700808"/>
          <a:ext cx="8551416" cy="50405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0472"/>
                <a:gridCol w="2850472"/>
                <a:gridCol w="2850472"/>
              </a:tblGrid>
              <a:tr h="840093">
                <a:tc>
                  <a:txBody>
                    <a:bodyPr/>
                    <a:lstStyle/>
                    <a:p>
                      <a:r>
                        <a:rPr lang="cs-CZ" dirty="0" smtClean="0"/>
                        <a:t>Věta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Vhodný předmět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Pád předmětu</a:t>
                      </a:r>
                      <a:endParaRPr lang="cs-CZ" dirty="0"/>
                    </a:p>
                  </a:txBody>
                  <a:tcPr/>
                </a:tc>
              </a:tr>
              <a:tr h="840093">
                <a:tc>
                  <a:txBody>
                    <a:bodyPr/>
                    <a:lstStyle/>
                    <a:p>
                      <a:r>
                        <a:rPr lang="cs-CZ" dirty="0" smtClean="0"/>
                        <a:t>Včera jsme koupili nové…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kolo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4</a:t>
                      </a:r>
                      <a:endParaRPr lang="cs-CZ" dirty="0"/>
                    </a:p>
                  </a:txBody>
                  <a:tcPr/>
                </a:tc>
              </a:tr>
              <a:tr h="840093">
                <a:tc>
                  <a:txBody>
                    <a:bodyPr/>
                    <a:lstStyle/>
                    <a:p>
                      <a:r>
                        <a:rPr lang="cs-CZ" dirty="0" smtClean="0"/>
                        <a:t>Šel tam se svým…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bratrem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7</a:t>
                      </a:r>
                      <a:endParaRPr lang="cs-CZ" dirty="0"/>
                    </a:p>
                  </a:txBody>
                  <a:tcPr/>
                </a:tc>
              </a:tr>
              <a:tr h="840093">
                <a:tc>
                  <a:txBody>
                    <a:bodyPr/>
                    <a:lstStyle/>
                    <a:p>
                      <a:r>
                        <a:rPr lang="cs-CZ" dirty="0" smtClean="0"/>
                        <a:t>… se to nelíbí.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mně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5</a:t>
                      </a:r>
                      <a:endParaRPr lang="cs-CZ" dirty="0"/>
                    </a:p>
                  </a:txBody>
                  <a:tcPr/>
                </a:tc>
              </a:tr>
              <a:tr h="840093">
                <a:tc>
                  <a:txBody>
                    <a:bodyPr/>
                    <a:lstStyle/>
                    <a:p>
                      <a:r>
                        <a:rPr lang="cs-CZ" dirty="0" smtClean="0"/>
                        <a:t>Bez…  do hospody nelez.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peněz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</a:t>
                      </a:r>
                      <a:endParaRPr lang="cs-CZ" dirty="0"/>
                    </a:p>
                  </a:txBody>
                  <a:tcPr/>
                </a:tc>
              </a:tr>
              <a:tr h="840093">
                <a:tc>
                  <a:txBody>
                    <a:bodyPr/>
                    <a:lstStyle/>
                    <a:p>
                      <a:r>
                        <a:rPr lang="cs-CZ" dirty="0" smtClean="0"/>
                        <a:t>O …. nemluvili.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škole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6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Možné řešení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4257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řížka">
  <a:themeElements>
    <a:clrScheme name="Mřížka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Mřížka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Mřížka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77</TotalTime>
  <Words>447</Words>
  <Application>Microsoft Office PowerPoint</Application>
  <PresentationFormat>Předvádění na obrazovce (4:3)</PresentationFormat>
  <Paragraphs>127</Paragraphs>
  <Slides>14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Mřížka</vt:lpstr>
      <vt:lpstr>Prezentace aplikace PowerPoint</vt:lpstr>
      <vt:lpstr>anotace</vt:lpstr>
      <vt:lpstr>předmět</vt:lpstr>
      <vt:lpstr>Najděte ve větě předmět</vt:lpstr>
      <vt:lpstr>Najděte ve větě předmět</vt:lpstr>
      <vt:lpstr>Najděte ve větě předmět</vt:lpstr>
      <vt:lpstr>Najděte ve větě předmět</vt:lpstr>
      <vt:lpstr>Doplňte do vět vhodný předmět a určete jeho pád</vt:lpstr>
      <vt:lpstr>Možné řešení</vt:lpstr>
      <vt:lpstr>doplněk</vt:lpstr>
      <vt:lpstr>Rysy doplňku</vt:lpstr>
      <vt:lpstr>Najděte ve větách doplněk</vt:lpstr>
      <vt:lpstr>řešení</vt:lpstr>
      <vt:lpstr>Použité materiály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cp:lastModifiedBy>Konetzná Magda</cp:lastModifiedBy>
  <cp:revision>19</cp:revision>
  <dcterms:modified xsi:type="dcterms:W3CDTF">2013-01-07T08:40:53Z</dcterms:modified>
</cp:coreProperties>
</file>