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cs-CZ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Kliknutím na ikonu přidáte obrázek.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Spojka_(slovn%C3%AD_druh)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z/url?sa=t&amp;rct=j&amp;q=&amp;esrc=s&amp;source=web&amp;cd=23&amp;ved=0CCsQFjACOBQ&amp;url=http://pedf.borec.cz/Souveti_souradn_podradne.doc&amp;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Spojka_(slovn%C3%AD_druh)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0193082"/>
              </p:ext>
            </p:extLst>
          </p:nvPr>
        </p:nvGraphicFramePr>
        <p:xfrm>
          <a:off x="611560" y="1484784"/>
          <a:ext cx="8036297" cy="518457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571982"/>
                <a:gridCol w="5464315"/>
              </a:tblGrid>
              <a:tr h="644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NÁZEV ŠKOLY: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4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OBLAST: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Jazyk a jazyková komunikace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4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Český </a:t>
                      </a:r>
                      <a:r>
                        <a:rPr lang="cs-CZ" sz="1100" dirty="0" smtClean="0">
                          <a:effectLst/>
                        </a:rPr>
                        <a:t>jazyk </a:t>
                      </a:r>
                      <a:r>
                        <a:rPr lang="it-IT" sz="1100" dirty="0" smtClean="0">
                          <a:effectLst/>
                        </a:rPr>
                        <a:t>pro </a:t>
                      </a:r>
                      <a:r>
                        <a:rPr lang="cs-CZ" sz="1100" smtClean="0">
                          <a:effectLst/>
                        </a:rPr>
                        <a:t>3</a:t>
                      </a:r>
                      <a:r>
                        <a:rPr lang="it-IT" sz="1100" smtClean="0">
                          <a:effectLst/>
                        </a:rPr>
                        <a:t>. </a:t>
                      </a:r>
                      <a:r>
                        <a:rPr lang="it-IT" sz="1100" dirty="0" smtClean="0">
                          <a:effectLst/>
                        </a:rPr>
                        <a:t>ročník SŠ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4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TÉMA: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Souvětí souřadné a podřadné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4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AUTOR: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Mgr. Radka </a:t>
                      </a:r>
                      <a:r>
                        <a:rPr lang="cs-CZ" sz="1100" dirty="0" err="1">
                          <a:effectLst/>
                        </a:rPr>
                        <a:t>Bednarzová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4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DATUM: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1. 11. 2012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4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NÁZEV A ČÍSLO PROJEKTU: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CZ.1.07/1.5.00/34.0629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62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OZNAČENÍ VÝUKOVÉHO MATERIÁLU: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smtClean="0">
                          <a:effectLst/>
                        </a:rPr>
                        <a:t>VY_32_INOVACE_JC.BZ.16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748017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048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Rozlište souvětí souřadné a podřadné </a:t>
            </a:r>
            <a:r>
              <a:rPr lang="cs-CZ" dirty="0" smtClean="0"/>
              <a:t>C- řešení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1206753"/>
              </p:ext>
            </p:extLst>
          </p:nvPr>
        </p:nvGraphicFramePr>
        <p:xfrm>
          <a:off x="457200" y="1600200"/>
          <a:ext cx="8229600" cy="404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39136"/>
                <a:gridCol w="1090464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Souvětí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S/P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Gazík zavrčel, jakoby zlostně se prohrábl blátem a pomalu se smýkal po silnici.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Nejtěžší</a:t>
                      </a:r>
                      <a:r>
                        <a:rPr lang="cs-CZ" baseline="0" dirty="0" smtClean="0"/>
                        <a:t> světová motocyklová soutěž bývá přísnou prověrkou lidí a motocyklů, na každém metru mohou totiž číhat nejrůznější nástrahy.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Když je moře bouřlivé, je voda u pobřeží chladná.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Zavzpomínali si spolu na mládí, jinak však je nic nespojovalo.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Usmívala se, i když měla hlavu plnou starostí.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Na večírek přijdu později, musím ještě něco nutného obstarat.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Starší lidé nebývají ukvapení, neboť zkušenostmi se člověk stává opatrnější.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mtClean="0"/>
                        <a:t>S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147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materiály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http://cs.wikipedia.org/wiki/Spojka_(slovn%C3%AD_druh</a:t>
            </a:r>
            <a:r>
              <a:rPr lang="cs-CZ" dirty="0" smtClean="0">
                <a:hlinkClick r:id="rId2"/>
              </a:rPr>
              <a:t>)</a:t>
            </a:r>
            <a:endParaRPr lang="cs-CZ" dirty="0" smtClean="0"/>
          </a:p>
          <a:p>
            <a:r>
              <a:rPr lang="cs-CZ" dirty="0"/>
              <a:t>Styblík, V., Čechová, M. : Stručná mluvnice česká. Mluvnická a slohová cvičení, Fortuna, 7. vydání, 2004, ISBN 80-7168-652-2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893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74320" lvl="0" indent="-274320" algn="just"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cs-CZ" sz="2300" dirty="0">
                <a:solidFill>
                  <a:prstClr val="black"/>
                </a:solidFill>
                <a:latin typeface="Georgia"/>
              </a:rPr>
              <a:t>Žáci si prostřednictvím </a:t>
            </a:r>
            <a:r>
              <a:rPr lang="cs-CZ" sz="2300" dirty="0">
                <a:solidFill>
                  <a:prstClr val="white"/>
                </a:solidFill>
                <a:latin typeface="Georgia"/>
              </a:rPr>
              <a:t>prezentace</a:t>
            </a:r>
            <a:r>
              <a:rPr lang="cs-CZ" sz="2300" dirty="0">
                <a:solidFill>
                  <a:prstClr val="black"/>
                </a:solidFill>
                <a:latin typeface="Georgia"/>
              </a:rPr>
              <a:t> zopakují znalosti o </a:t>
            </a:r>
            <a:r>
              <a:rPr lang="cs-CZ" sz="2300" dirty="0" smtClean="0">
                <a:solidFill>
                  <a:prstClr val="white"/>
                </a:solidFill>
                <a:latin typeface="Georgia"/>
              </a:rPr>
              <a:t>souvětí souřadném a podřadném</a:t>
            </a:r>
            <a:r>
              <a:rPr lang="cs-CZ" sz="2300" dirty="0" smtClean="0">
                <a:solidFill>
                  <a:prstClr val="black"/>
                </a:solidFill>
                <a:latin typeface="Georgia"/>
              </a:rPr>
              <a:t>, </a:t>
            </a:r>
            <a:r>
              <a:rPr lang="cs-CZ" sz="2300" dirty="0">
                <a:solidFill>
                  <a:prstClr val="black"/>
                </a:solidFill>
                <a:latin typeface="Georgia"/>
              </a:rPr>
              <a:t>jež si ověří v testových úlohách.</a:t>
            </a:r>
          </a:p>
          <a:p>
            <a:pPr marL="274320" lvl="0" indent="-274320"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cs-CZ" sz="2300" dirty="0">
                <a:solidFill>
                  <a:prstClr val="black"/>
                </a:solidFill>
                <a:latin typeface="Georgia"/>
              </a:rPr>
              <a:t>Žáci </a:t>
            </a:r>
            <a:r>
              <a:rPr lang="cs-CZ" sz="2300" dirty="0" smtClean="0">
                <a:solidFill>
                  <a:prstClr val="black"/>
                </a:solidFill>
                <a:latin typeface="Georgia"/>
              </a:rPr>
              <a:t>aplikují </a:t>
            </a:r>
            <a:r>
              <a:rPr lang="cs-CZ" sz="2300" dirty="0">
                <a:solidFill>
                  <a:prstClr val="black"/>
                </a:solidFill>
                <a:latin typeface="Georgia"/>
              </a:rPr>
              <a:t>vědomosti na testech, které jsou součástí prezentace. </a:t>
            </a:r>
          </a:p>
          <a:p>
            <a:pPr marL="274320" lvl="0" indent="-274320" algn="just"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cs-CZ" sz="2300" dirty="0">
                <a:solidFill>
                  <a:prstClr val="black"/>
                </a:solidFill>
                <a:latin typeface="Georgia"/>
              </a:rPr>
              <a:t>Žáci mohou pracovní listy vyplňovat v textovém editoru - např</a:t>
            </a:r>
            <a:r>
              <a:rPr lang="cs-CZ" sz="2300" dirty="0" smtClean="0">
                <a:solidFill>
                  <a:prstClr val="black"/>
                </a:solidFill>
                <a:latin typeface="Georgia"/>
              </a:rPr>
              <a:t>. v multimediální </a:t>
            </a:r>
            <a:r>
              <a:rPr lang="cs-CZ" sz="2300" dirty="0">
                <a:solidFill>
                  <a:prstClr val="black"/>
                </a:solidFill>
                <a:latin typeface="Georgia"/>
              </a:rPr>
              <a:t>či počítačové učebně, pokud to technické vybavení učebny nedovoluje, lze také pracovní listy vytisknout nebo tento elektronický materiál zaslat žákům např. </a:t>
            </a:r>
            <a:r>
              <a:rPr lang="cs-CZ" sz="2300" dirty="0" smtClean="0">
                <a:solidFill>
                  <a:prstClr val="black"/>
                </a:solidFill>
                <a:latin typeface="Georgia"/>
              </a:rPr>
              <a:t>k vyplnění </a:t>
            </a:r>
            <a:r>
              <a:rPr lang="cs-CZ" sz="2300" dirty="0">
                <a:solidFill>
                  <a:prstClr val="black"/>
                </a:solidFill>
                <a:latin typeface="Georgia"/>
              </a:rPr>
              <a:t>v rámci domácího samostudia.</a:t>
            </a:r>
          </a:p>
          <a:p>
            <a:pPr marL="274320" lvl="0" indent="-274320" algn="just"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cs-CZ" sz="2300" dirty="0">
                <a:solidFill>
                  <a:prstClr val="white"/>
                </a:solidFill>
                <a:latin typeface="Georgia"/>
              </a:rPr>
              <a:t>Převládající klíčové kompetence</a:t>
            </a:r>
            <a:r>
              <a:rPr lang="cs-CZ" sz="2300" dirty="0">
                <a:solidFill>
                  <a:prstClr val="black"/>
                </a:solidFill>
                <a:latin typeface="Georgia"/>
              </a:rPr>
              <a:t>: klíčová kompetence k učení, klíčová kompetence k řešení problému, klíčová kompetence komunikativní.</a:t>
            </a:r>
          </a:p>
          <a:p>
            <a:pPr marL="274320" lvl="0" indent="-274320"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cs-CZ" sz="2300" dirty="0">
                <a:solidFill>
                  <a:prstClr val="white"/>
                </a:solidFill>
                <a:latin typeface="Georgia"/>
              </a:rPr>
              <a:t>Organizační styl výuky</a:t>
            </a:r>
            <a:r>
              <a:rPr lang="cs-CZ" sz="2300" dirty="0">
                <a:solidFill>
                  <a:prstClr val="black"/>
                </a:solidFill>
                <a:latin typeface="Georgia"/>
              </a:rPr>
              <a:t>: </a:t>
            </a:r>
            <a:r>
              <a:rPr lang="cs-CZ" sz="2300" dirty="0" smtClean="0">
                <a:solidFill>
                  <a:prstClr val="black"/>
                </a:solidFill>
                <a:latin typeface="Georgia"/>
              </a:rPr>
              <a:t>frontální.</a:t>
            </a:r>
          </a:p>
          <a:p>
            <a:pPr marL="274320" lvl="0" indent="-274320"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cs-CZ" sz="2300" dirty="0">
                <a:latin typeface="Georgia"/>
              </a:rPr>
              <a:t>Vazba na ŠVP</a:t>
            </a:r>
            <a:r>
              <a:rPr lang="cs-CZ" sz="2300" dirty="0">
                <a:solidFill>
                  <a:prstClr val="black"/>
                </a:solidFill>
                <a:latin typeface="Georgia"/>
              </a:rPr>
              <a:t>:  </a:t>
            </a:r>
          </a:p>
          <a:p>
            <a:pPr marL="274320" lvl="0" indent="-274320"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cs-CZ" sz="2300" dirty="0">
                <a:solidFill>
                  <a:prstClr val="black"/>
                </a:solidFill>
                <a:latin typeface="Georgia"/>
              </a:rPr>
              <a:t>Školní vzdělávací program pro osmileté gymnázium - vyšší gymnázium - učební osnovy ČESKÝ JAZYK A LITERATURA - 7. ročník – Skladba.</a:t>
            </a:r>
          </a:p>
          <a:p>
            <a:pPr marL="274320" lvl="0" indent="-274320">
              <a:buClr>
                <a:srgbClr val="D16349"/>
              </a:buClr>
              <a:buSzPct val="85000"/>
              <a:buFont typeface="Wingdings 2"/>
              <a:buChar char=""/>
            </a:pPr>
            <a:r>
              <a:rPr lang="cs-CZ" sz="2300" dirty="0">
                <a:solidFill>
                  <a:prstClr val="black"/>
                </a:solidFill>
                <a:latin typeface="Georgia"/>
              </a:rPr>
              <a:t>Školní vzdělávací program pro čtyřleté gymnázium - učební osnovy ČESKÝ JAZYK A LITERATURA - 3. ročník – Skladba.</a:t>
            </a:r>
          </a:p>
          <a:p>
            <a:pPr marL="274320" lvl="0" indent="-274320">
              <a:buClr>
                <a:srgbClr val="D16349"/>
              </a:buClr>
              <a:buSzPct val="85000"/>
              <a:buFont typeface="Wingdings 2"/>
              <a:buChar char=""/>
            </a:pPr>
            <a:endParaRPr lang="cs-CZ" sz="2300" dirty="0">
              <a:solidFill>
                <a:prstClr val="black"/>
              </a:solidFill>
              <a:latin typeface="Georgia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635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Pojmy-souvětí, souvětí souřadné a souvětí podřadné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http://www.google.cz/</a:t>
            </a:r>
            <a:r>
              <a:rPr lang="cs-CZ" dirty="0" err="1">
                <a:hlinkClick r:id="rId2"/>
              </a:rPr>
              <a:t>url?sa</a:t>
            </a:r>
            <a:r>
              <a:rPr lang="cs-CZ" dirty="0">
                <a:hlinkClick r:id="rId2"/>
              </a:rPr>
              <a:t>=</a:t>
            </a:r>
            <a:r>
              <a:rPr lang="cs-CZ" dirty="0" err="1">
                <a:hlinkClick r:id="rId2"/>
              </a:rPr>
              <a:t>t&amp;rct</a:t>
            </a:r>
            <a:r>
              <a:rPr lang="cs-CZ" dirty="0">
                <a:hlinkClick r:id="rId2"/>
              </a:rPr>
              <a:t>=</a:t>
            </a:r>
            <a:r>
              <a:rPr lang="cs-CZ" dirty="0" err="1">
                <a:hlinkClick r:id="rId2"/>
              </a:rPr>
              <a:t>j&amp;q</a:t>
            </a:r>
            <a:r>
              <a:rPr lang="cs-CZ" dirty="0">
                <a:hlinkClick r:id="rId2"/>
              </a:rPr>
              <a:t>=&amp;</a:t>
            </a:r>
            <a:r>
              <a:rPr lang="cs-CZ" dirty="0" err="1">
                <a:hlinkClick r:id="rId2"/>
              </a:rPr>
              <a:t>esrc</a:t>
            </a:r>
            <a:r>
              <a:rPr lang="cs-CZ" dirty="0">
                <a:hlinkClick r:id="rId2"/>
              </a:rPr>
              <a:t>=</a:t>
            </a:r>
            <a:r>
              <a:rPr lang="cs-CZ" dirty="0" err="1">
                <a:hlinkClick r:id="rId2"/>
              </a:rPr>
              <a:t>s&amp;source</a:t>
            </a:r>
            <a:r>
              <a:rPr lang="cs-CZ" dirty="0">
                <a:hlinkClick r:id="rId2"/>
              </a:rPr>
              <a:t>=</a:t>
            </a:r>
            <a:r>
              <a:rPr lang="cs-CZ" dirty="0" err="1">
                <a:hlinkClick r:id="rId2"/>
              </a:rPr>
              <a:t>web&amp;cd</a:t>
            </a:r>
            <a:r>
              <a:rPr lang="cs-CZ" dirty="0">
                <a:hlinkClick r:id="rId2"/>
              </a:rPr>
              <a:t>=23&amp;ved=0CCsQFjACOBQ&amp;url=http%3A%2F%2Fpedf.borec.cz%2FSouveti_souradn_podradne.doc</a:t>
            </a:r>
            <a:r>
              <a:rPr lang="cs-CZ" dirty="0" smtClean="0">
                <a:hlinkClick r:id="rId2"/>
              </a:rPr>
              <a:t>&amp;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Charakterizujte pojmy: souvětí</a:t>
            </a:r>
            <a:r>
              <a:rPr lang="cs-CZ" dirty="0"/>
              <a:t>, souvětí souřadné a souvětí podřadné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316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Spojky souřadicí a podřadicí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http://cs.wikipedia.org/wiki/Spojka_(slovn%C3%AD_druh</a:t>
            </a:r>
            <a:r>
              <a:rPr lang="cs-CZ" dirty="0" smtClean="0">
                <a:hlinkClick r:id="rId2"/>
              </a:rPr>
              <a:t>)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Vypište spojky souřadicí a podřadicí</a:t>
            </a:r>
          </a:p>
          <a:p>
            <a:endParaRPr lang="cs-CZ" dirty="0"/>
          </a:p>
          <a:p>
            <a:r>
              <a:rPr lang="cs-CZ" dirty="0" smtClean="0"/>
              <a:t>Uveďte další spojovací výrazy (zájmena, příslovce), které uvozují věty vedlejší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875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Rozlište souvětí souřadné a podřadné A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2804897"/>
              </p:ext>
            </p:extLst>
          </p:nvPr>
        </p:nvGraphicFramePr>
        <p:xfrm>
          <a:off x="457200" y="1600200"/>
          <a:ext cx="8229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55160"/>
                <a:gridCol w="87444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Souvětí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S/P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Bylo jedno království, kde všichni lidé měli čtyři oči.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Viděli i to, co se děje za nimi.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Mrzuté bylo, že špatně spali.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Pokud leželi na zádech, tlačily je oči vzadu.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Jestliže leželi na břiše, bolely je oči vpředu.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Král slíbil vysokou odměnu tomu, kdo zajistí jemu i jeho poddaným pokojný spánek.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Mnoho lidí přicházelo s pilulkami či kouzelnými nápoji, ale nic z toho nepomáhalo.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13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Rozlište souvětí souřadné a podřadné </a:t>
            </a:r>
            <a:r>
              <a:rPr lang="cs-CZ" dirty="0" smtClean="0"/>
              <a:t>B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722503"/>
              </p:ext>
            </p:extLst>
          </p:nvPr>
        </p:nvGraphicFramePr>
        <p:xfrm>
          <a:off x="457200" y="1600200"/>
          <a:ext cx="8229600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3152"/>
                <a:gridCol w="946448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Souvětí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S/P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Čas utíkal a lidé se čtyřma očima spali špatně.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Jednoho dne navštívil zemi čtyřokých cizinec, který měl kupodivu jen dvě oči.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Slyšel jejich nářky,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dirty="0" smtClean="0"/>
                        <a:t>a proto zašel ke králi.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"Vaše Výsosti, mohu vám pomoci a nepotřebuji k tomu žádné zázračné lektvary."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Král mu přislíbil tolik zlata, kolik jen unese jeho osel.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"Vy a vaši poddaní byste měli spát na pravém nebo levém boku a pak vás oči tlačit nebudou."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Stalo se, a dokonce to pomohlo.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001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Rozlište souvětí souřadné a podřadné </a:t>
            </a:r>
            <a:r>
              <a:rPr lang="cs-CZ" dirty="0" smtClean="0"/>
              <a:t>C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9751421"/>
              </p:ext>
            </p:extLst>
          </p:nvPr>
        </p:nvGraphicFramePr>
        <p:xfrm>
          <a:off x="457200" y="1600200"/>
          <a:ext cx="8229600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83152"/>
                <a:gridCol w="946448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Souvětí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S/P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Gazík zavrčel, jakoby zlostně se prohrábl blátem a pomalu se smýkal po silnici.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Nejtěžší</a:t>
                      </a:r>
                      <a:r>
                        <a:rPr lang="cs-CZ" baseline="0" dirty="0" smtClean="0"/>
                        <a:t> světová motocyklová soutěž bývá přísnou prověrkou lidí a motocyklů, na každém metru mohou totiž číhat nejrůznější nástrahy.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Když je moře bouřlivé, je voda u pobřeží chladná.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Zavzpomínali si spolu na mládí, jinak však je nic nespojovalo.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Usmívala se, i když měla hlavu plnou starostí.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Na večírek přijdu později, musím ještě něco nutného obstarat.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Starší</a:t>
                      </a:r>
                      <a:r>
                        <a:rPr lang="cs-CZ" baseline="0" dirty="0" smtClean="0"/>
                        <a:t> lidé nebývají ukvapení, neboť zkušenostmi se člověk stává opatrnější.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272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Rozlište souvětí souřadné a podřadné </a:t>
            </a:r>
            <a:r>
              <a:rPr lang="cs-CZ" dirty="0" smtClean="0"/>
              <a:t>A- řešení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4147419"/>
              </p:ext>
            </p:extLst>
          </p:nvPr>
        </p:nvGraphicFramePr>
        <p:xfrm>
          <a:off x="457200" y="1600200"/>
          <a:ext cx="8229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7168"/>
                <a:gridCol w="802432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Souvětí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Bylo jedno království, kde všichni lidé měli čtyři oči.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Viděli i to, co se děje za nimi.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Mrzuté bylo, že špatně spali.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Pokud leželi na zádech, tlačily je oči vzadu.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Jestliže leželi na břiše, bolely je oči vpředu.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Král slíbil vysokou odměnu tomu, kdo zajistí jemu i jeho poddaným pokojný spánek.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Mnoho lidí přicházelo s pilulkami či kouzelnými nápoji, ale nic z toho nepomáhalo.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788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Rozlište souvětí souřadné a podřadné </a:t>
            </a:r>
            <a:r>
              <a:rPr lang="cs-CZ" dirty="0" smtClean="0"/>
              <a:t>B- řešení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5240192"/>
              </p:ext>
            </p:extLst>
          </p:nvPr>
        </p:nvGraphicFramePr>
        <p:xfrm>
          <a:off x="457200" y="1600200"/>
          <a:ext cx="8229600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1144"/>
                <a:gridCol w="1018456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Souvětí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S/P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Čas utíkal a lidé se čtyřma očima spali špatně.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Jednoho dne navštívil zemi čtyřokých cizinec, který měl kupodivu jen dvě oči.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Slyšel jejich nářky,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dirty="0" smtClean="0"/>
                        <a:t>a proto zašel ke králi.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"Vaše Výsosti, mohu vám pomoci a nepotřebuji k tomu žádné zázračné lektvary."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Král mu přislíbil tolik zlata, kolik jen unese jeho osel.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"Vy a vaši poddaní byste měli spát na pravém nebo levém boku a pak vás oči tlačit nebudou."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Stalo se, a dokonce to pomohlo.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042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rchol">
  <a:themeElements>
    <a:clrScheme name="Vrchol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Vrchol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rchol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104</TotalTime>
  <Words>776</Words>
  <Application>Microsoft Office PowerPoint</Application>
  <PresentationFormat>Předvádění na obrazovce (4:3)</PresentationFormat>
  <Paragraphs>118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Vrchol</vt:lpstr>
      <vt:lpstr>Prezentace aplikace PowerPoint</vt:lpstr>
      <vt:lpstr>Anotace</vt:lpstr>
      <vt:lpstr>Pojmy-souvětí, souvětí souřadné a souvětí podřadné</vt:lpstr>
      <vt:lpstr>Spojky souřadicí a podřadicí</vt:lpstr>
      <vt:lpstr>Rozlište souvětí souřadné a podřadné A</vt:lpstr>
      <vt:lpstr>Rozlište souvětí souřadné a podřadné B</vt:lpstr>
      <vt:lpstr>Rozlište souvětí souřadné a podřadné C</vt:lpstr>
      <vt:lpstr>Rozlište souvětí souřadné a podřadné A- řešení</vt:lpstr>
      <vt:lpstr>Rozlište souvětí souřadné a podřadné B- řešení</vt:lpstr>
      <vt:lpstr>Rozlište souvětí souřadné a podřadné C- řešení</vt:lpstr>
      <vt:lpstr>Použité materiály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Konetzná Magda</cp:lastModifiedBy>
  <cp:revision>20</cp:revision>
  <dcterms:modified xsi:type="dcterms:W3CDTF">2013-01-07T08:43:19Z</dcterms:modified>
</cp:coreProperties>
</file>