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y-jazyk.cz/slohovky/vypravovani/boruvky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cestina.cz/testy/c2008111202-test-na-vety-jednoclenne-a-dvojclenn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cestina.cz/testy/c2008111202-test-na-vety-jednoclenne-a-dvojclenne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804738"/>
              </p:ext>
            </p:extLst>
          </p:nvPr>
        </p:nvGraphicFramePr>
        <p:xfrm>
          <a:off x="7289" y="1458917"/>
          <a:ext cx="9101215" cy="5399083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730771"/>
                <a:gridCol w="6370444"/>
              </a:tblGrid>
              <a:tr h="670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0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VZDĚLÁVACÍ OBLAST: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Jazyk a jazyková komunikace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0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dirty="0" smtClean="0">
                          <a:effectLst/>
                        </a:rPr>
                        <a:t>Český jazyk </a:t>
                      </a:r>
                      <a:r>
                        <a:rPr kumimoji="0" lang="cs-CZ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pro </a:t>
                      </a:r>
                      <a:r>
                        <a:rPr kumimoji="0" lang="cs-CZ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  <a:r>
                        <a:rPr kumimoji="0" lang="cs-CZ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Calibri"/>
                          <a:cs typeface="Times New Roman"/>
                        </a:rPr>
                        <a:t>ročník SŠ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0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Věta dvojčlenná a jednočlenná, větný ekvivalent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0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Mgr. Radka Bednarzová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0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smtClean="0">
                          <a:effectLst/>
                        </a:rPr>
                        <a:t>5. </a:t>
                      </a:r>
                      <a:r>
                        <a:rPr lang="cs-CZ" sz="1100" dirty="0" smtClean="0">
                          <a:effectLst/>
                        </a:rPr>
                        <a:t>10. </a:t>
                      </a:r>
                      <a:r>
                        <a:rPr lang="cs-CZ" sz="1100" dirty="0">
                          <a:effectLst/>
                        </a:rPr>
                        <a:t>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07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CZ.1.07/1.5.00/34.0629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4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VY_32_INOVACE_JC.BZ.03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387977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059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Užití věty jednočlenné ve vypravování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www.cesky-jazyk.cz/slohovky/vypravovani/boruvky.html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Třetí odstavec vypravování oživte užitím jednočlenných vět.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610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Styblík, V., Čechová, M. : Stručná mluvnice česká. Mluvnická a slohová cvičení, Fortuna, 7. vydání, 2004, ISBN 80-7168-652-2</a:t>
            </a:r>
          </a:p>
          <a:p>
            <a:r>
              <a:rPr lang="cs-CZ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http://</a:t>
            </a:r>
            <a:r>
              <a:rPr lang="cs-CZ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www.mojecestina.cz/testy/c2008111202-test-na-vety-jednoclenne-a-dvojclenne.html</a:t>
            </a:r>
            <a:endParaRPr lang="cs-CZ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cs-CZ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http://www.cesky-jazyk.cz/slohovky/vypravovani/boruvky.html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963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274320" lvl="0" indent="-274320">
              <a:buClr>
                <a:srgbClr val="759AA5">
                  <a:lumMod val="60000"/>
                  <a:lumOff val="40000"/>
                </a:srgbClr>
              </a:buClr>
            </a:pPr>
            <a:r>
              <a:rPr lang="cs-CZ" sz="2000" dirty="0">
                <a:solidFill>
                  <a:prstClr val="black"/>
                </a:solidFill>
                <a:latin typeface="Franklin Gothic Demi" pitchFamily="34" charset="0"/>
              </a:rPr>
              <a:t>Žáci se seznámí </a:t>
            </a:r>
            <a:r>
              <a:rPr lang="cs-CZ" sz="2000" dirty="0" smtClean="0">
                <a:solidFill>
                  <a:srgbClr val="00B050"/>
                </a:solidFill>
                <a:latin typeface="Franklin Gothic Demi" pitchFamily="34" charset="0"/>
              </a:rPr>
              <a:t>s větami dvojčlennými a jednočlennými, s větnými ekvivalenty</a:t>
            </a:r>
          </a:p>
          <a:p>
            <a:pPr marL="274320" lvl="0" indent="-274320">
              <a:buClr>
                <a:srgbClr val="759AA5">
                  <a:lumMod val="60000"/>
                  <a:lumOff val="40000"/>
                </a:srgbClr>
              </a:buClr>
            </a:pPr>
            <a:r>
              <a:rPr lang="cs-CZ" sz="2000" dirty="0" smtClean="0">
                <a:solidFill>
                  <a:prstClr val="black"/>
                </a:solidFill>
                <a:latin typeface="Franklin Gothic Demi" pitchFamily="34" charset="0"/>
              </a:rPr>
              <a:t>Prostřednictvím testu na internetu si prověří znalosti o této problematice.</a:t>
            </a:r>
            <a:endParaRPr lang="cs-CZ" sz="2000" dirty="0">
              <a:solidFill>
                <a:prstClr val="black"/>
              </a:solidFill>
              <a:latin typeface="Franklin Gothic Demi" pitchFamily="34" charset="0"/>
            </a:endParaRPr>
          </a:p>
          <a:p>
            <a:pPr marL="274320" lvl="0" indent="-274320">
              <a:buClr>
                <a:srgbClr val="759AA5">
                  <a:lumMod val="60000"/>
                  <a:lumOff val="40000"/>
                </a:srgbClr>
              </a:buClr>
            </a:pPr>
            <a:r>
              <a:rPr lang="cs-CZ" sz="2000" dirty="0" smtClean="0">
                <a:solidFill>
                  <a:prstClr val="black"/>
                </a:solidFill>
                <a:latin typeface="Franklin Gothic Demi" pitchFamily="34" charset="0"/>
              </a:rPr>
              <a:t>Žáci prokáží znalost problematiky na krátkém úryvku vypravování.</a:t>
            </a:r>
          </a:p>
          <a:p>
            <a:pPr marL="274320" lvl="0" indent="-274320">
              <a:buClr>
                <a:srgbClr val="759AA5">
                  <a:lumMod val="60000"/>
                  <a:lumOff val="40000"/>
                </a:srgbClr>
              </a:buClr>
            </a:pPr>
            <a:r>
              <a:rPr lang="cs-CZ" sz="2000" dirty="0" smtClean="0">
                <a:solidFill>
                  <a:prstClr val="black"/>
                </a:solidFill>
                <a:latin typeface="Franklin Gothic Demi" pitchFamily="34" charset="0"/>
              </a:rPr>
              <a:t>Žáci </a:t>
            </a:r>
            <a:r>
              <a:rPr lang="cs-CZ" sz="2000" dirty="0">
                <a:solidFill>
                  <a:prstClr val="black"/>
                </a:solidFill>
                <a:latin typeface="Franklin Gothic Demi" pitchFamily="34" charset="0"/>
              </a:rPr>
              <a:t>tento pracovní list mohou vyplňovat v textovém</a:t>
            </a: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cs-CZ" sz="2000" dirty="0">
                <a:solidFill>
                  <a:prstClr val="black"/>
                </a:solidFill>
                <a:latin typeface="Franklin Gothic Demi" pitchFamily="34" charset="0"/>
              </a:rPr>
              <a:t>   editoru - např. v multimediální  či počítačové učebně, pokud to</a:t>
            </a: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cs-CZ" sz="2000" dirty="0">
                <a:solidFill>
                  <a:prstClr val="black"/>
                </a:solidFill>
                <a:latin typeface="Franklin Gothic Demi" pitchFamily="34" charset="0"/>
              </a:rPr>
              <a:t>   technické vybavení učebny nedovoluje, lze také pracovní listy</a:t>
            </a: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cs-CZ" sz="2000" dirty="0">
                <a:solidFill>
                  <a:prstClr val="black"/>
                </a:solidFill>
                <a:latin typeface="Franklin Gothic Demi" pitchFamily="34" charset="0"/>
              </a:rPr>
              <a:t>   vytisknout nebo tento elektronický materiál zaslat žákům </a:t>
            </a: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None/>
            </a:pPr>
            <a:r>
              <a:rPr lang="cs-CZ" sz="2000" dirty="0">
                <a:solidFill>
                  <a:prstClr val="black"/>
                </a:solidFill>
                <a:latin typeface="Franklin Gothic Demi" pitchFamily="34" charset="0"/>
              </a:rPr>
              <a:t>   např. k vyplnění v rámci domácího samostudia.</a:t>
            </a:r>
          </a:p>
          <a:p>
            <a:pPr marL="274320" lvl="0" indent="-274320">
              <a:buClr>
                <a:srgbClr val="759AA5">
                  <a:lumMod val="60000"/>
                  <a:lumOff val="40000"/>
                </a:srgbClr>
              </a:buClr>
              <a:buFontTx/>
              <a:buChar char="-"/>
            </a:pPr>
            <a:r>
              <a:rPr lang="cs-CZ" sz="2000" dirty="0">
                <a:solidFill>
                  <a:srgbClr val="00B050"/>
                </a:solidFill>
                <a:latin typeface="Franklin Gothic Demi" pitchFamily="34" charset="0"/>
              </a:rPr>
              <a:t>Převládající klíčové kompetence</a:t>
            </a:r>
            <a:r>
              <a:rPr lang="cs-CZ" sz="2000" dirty="0">
                <a:solidFill>
                  <a:srgbClr val="DFE6D0"/>
                </a:solidFill>
                <a:latin typeface="Franklin Gothic Demi" pitchFamily="34" charset="0"/>
              </a:rPr>
              <a:t>: </a:t>
            </a:r>
            <a:r>
              <a:rPr lang="cs-CZ" sz="2000" dirty="0">
                <a:solidFill>
                  <a:prstClr val="black"/>
                </a:solidFill>
                <a:latin typeface="Franklin Gothic Demi" pitchFamily="34" charset="0"/>
              </a:rPr>
              <a:t>klíčová kompetence k učení, klíčová kompetence k řešení problému, klíčová kompetence komunikativní.</a:t>
            </a:r>
          </a:p>
          <a:p>
            <a:pPr marL="274320" lvl="0" indent="-274320">
              <a:buClr>
                <a:srgbClr val="759AA5">
                  <a:lumMod val="60000"/>
                  <a:lumOff val="40000"/>
                </a:srgbClr>
              </a:buClr>
              <a:buFontTx/>
              <a:buChar char="-"/>
            </a:pPr>
            <a:r>
              <a:rPr lang="cs-CZ" sz="2000" dirty="0">
                <a:solidFill>
                  <a:srgbClr val="00B050"/>
                </a:solidFill>
                <a:latin typeface="Franklin Gothic Demi" pitchFamily="34" charset="0"/>
              </a:rPr>
              <a:t>Organizační styl výuky</a:t>
            </a:r>
            <a:r>
              <a:rPr lang="cs-CZ" sz="2000" dirty="0">
                <a:solidFill>
                  <a:prstClr val="black"/>
                </a:solidFill>
                <a:latin typeface="Franklin Gothic Demi" pitchFamily="34" charset="0"/>
              </a:rPr>
              <a:t>: </a:t>
            </a:r>
            <a:r>
              <a:rPr lang="cs-CZ" sz="2000" dirty="0" smtClean="0">
                <a:solidFill>
                  <a:prstClr val="black"/>
                </a:solidFill>
                <a:latin typeface="Franklin Gothic Demi" pitchFamily="34" charset="0"/>
              </a:rPr>
              <a:t>frontální.</a:t>
            </a:r>
          </a:p>
          <a:p>
            <a:r>
              <a:rPr lang="cs-CZ" sz="1900" dirty="0">
                <a:solidFill>
                  <a:srgbClr val="00B050"/>
                </a:solidFill>
                <a:latin typeface="Franklin Gothic Demi" pitchFamily="34" charset="0"/>
              </a:rPr>
              <a:t>Vazba na ŠVP</a:t>
            </a:r>
            <a:r>
              <a:rPr lang="cs-CZ" sz="1900" dirty="0">
                <a:latin typeface="Franklin Gothic Demi" pitchFamily="34" charset="0"/>
              </a:rPr>
              <a:t>:  </a:t>
            </a:r>
          </a:p>
          <a:p>
            <a:r>
              <a:rPr lang="cs-CZ" sz="1900" dirty="0" smtClean="0">
                <a:solidFill>
                  <a:schemeClr val="tx1"/>
                </a:solidFill>
                <a:latin typeface="Franklin Gothic Demi" pitchFamily="34" charset="0"/>
              </a:rPr>
              <a:t>Školní </a:t>
            </a:r>
            <a:r>
              <a:rPr lang="cs-CZ" sz="1900" dirty="0">
                <a:solidFill>
                  <a:schemeClr val="tx1"/>
                </a:solidFill>
                <a:latin typeface="Franklin Gothic Demi" pitchFamily="34" charset="0"/>
              </a:rPr>
              <a:t>vzdělávací program pro osmileté gymnázium - vyšší gymnázium - učební osnovy ČESKÝ JAZYK A LITERATURA - 7. ročník </a:t>
            </a:r>
            <a:r>
              <a:rPr lang="cs-CZ" sz="1900" dirty="0" smtClean="0">
                <a:solidFill>
                  <a:schemeClr val="tx1"/>
                </a:solidFill>
                <a:latin typeface="Franklin Gothic Demi" pitchFamily="34" charset="0"/>
              </a:rPr>
              <a:t>– Skladba.</a:t>
            </a:r>
            <a:endParaRPr lang="cs-CZ" sz="1900" dirty="0">
              <a:solidFill>
                <a:schemeClr val="tx1"/>
              </a:solidFill>
              <a:latin typeface="Franklin Gothic Demi" pitchFamily="34" charset="0"/>
            </a:endParaRPr>
          </a:p>
          <a:p>
            <a:r>
              <a:rPr lang="cs-CZ" sz="1900" dirty="0" smtClean="0">
                <a:solidFill>
                  <a:schemeClr val="tx1"/>
                </a:solidFill>
                <a:latin typeface="Franklin Gothic Demi" pitchFamily="34" charset="0"/>
              </a:rPr>
              <a:t>Školní </a:t>
            </a:r>
            <a:r>
              <a:rPr lang="cs-CZ" sz="1900" dirty="0">
                <a:solidFill>
                  <a:schemeClr val="tx1"/>
                </a:solidFill>
                <a:latin typeface="Franklin Gothic Demi" pitchFamily="34" charset="0"/>
              </a:rPr>
              <a:t>vzdělávací program pro čtyřleté gymnázium - učební osnovy ČESKÝ JAZYK A LITERATURA - 3. </a:t>
            </a:r>
            <a:r>
              <a:rPr lang="cs-CZ" sz="1900">
                <a:solidFill>
                  <a:schemeClr val="tx1"/>
                </a:solidFill>
                <a:latin typeface="Franklin Gothic Demi" pitchFamily="34" charset="0"/>
              </a:rPr>
              <a:t>ročník </a:t>
            </a:r>
            <a:r>
              <a:rPr lang="cs-CZ" sz="1900" smtClean="0">
                <a:solidFill>
                  <a:schemeClr val="tx1"/>
                </a:solidFill>
                <a:latin typeface="Franklin Gothic Demi" pitchFamily="34" charset="0"/>
              </a:rPr>
              <a:t>– Skladba.</a:t>
            </a:r>
            <a:endParaRPr lang="cs-CZ" sz="1900" dirty="0">
              <a:solidFill>
                <a:schemeClr val="tx1"/>
              </a:solidFill>
              <a:latin typeface="Franklin Gothic Demi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172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Věta dvojčlenná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Má část podmětnou i přísudkovou</a:t>
            </a:r>
          </a:p>
          <a:p>
            <a:endParaRPr lang="cs-CZ" dirty="0"/>
          </a:p>
          <a:p>
            <a:r>
              <a:rPr lang="cs-CZ" dirty="0" smtClean="0">
                <a:solidFill>
                  <a:srgbClr val="FF0000"/>
                </a:solidFill>
              </a:rPr>
              <a:t>Bratr se díval </a:t>
            </a:r>
            <a:r>
              <a:rPr lang="cs-CZ" dirty="0" smtClean="0"/>
              <a:t>na televizi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(my) Dívali jsme se </a:t>
            </a:r>
            <a:r>
              <a:rPr lang="cs-CZ" dirty="0" smtClean="0"/>
              <a:t>na televizi.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Škola</a:t>
            </a:r>
            <a:r>
              <a:rPr lang="cs-CZ" dirty="0" smtClean="0"/>
              <a:t> základ života. </a:t>
            </a:r>
            <a:r>
              <a:rPr lang="cs-CZ" dirty="0" smtClean="0">
                <a:solidFill>
                  <a:srgbClr val="FF0000"/>
                </a:solidFill>
              </a:rPr>
              <a:t>(je)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2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Věta jednočlenná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Chybí jí část podmětná</a:t>
            </a:r>
          </a:p>
          <a:p>
            <a:endParaRPr lang="cs-CZ" dirty="0"/>
          </a:p>
          <a:p>
            <a:r>
              <a:rPr lang="cs-CZ" dirty="0" smtClean="0"/>
              <a:t>Označuje:</a:t>
            </a:r>
          </a:p>
          <a:p>
            <a:pPr marL="457200" indent="-457200">
              <a:buAutoNum type="alphaLcParenR"/>
            </a:pPr>
            <a:r>
              <a:rPr lang="cs-CZ" dirty="0" smtClean="0">
                <a:solidFill>
                  <a:srgbClr val="FF0000"/>
                </a:solidFill>
              </a:rPr>
              <a:t>Přírodní jevy</a:t>
            </a:r>
            <a:r>
              <a:rPr lang="cs-CZ" dirty="0" smtClean="0"/>
              <a:t>: Venku začalo sněžit.</a:t>
            </a:r>
          </a:p>
          <a:p>
            <a:pPr marL="457200" indent="-457200">
              <a:buAutoNum type="alphaLcParenR"/>
            </a:pPr>
            <a:r>
              <a:rPr lang="cs-CZ" dirty="0" smtClean="0">
                <a:solidFill>
                  <a:srgbClr val="FF0000"/>
                </a:solidFill>
              </a:rPr>
              <a:t>Psychosomatické příznaky</a:t>
            </a:r>
            <a:r>
              <a:rPr lang="cs-CZ" dirty="0" smtClean="0"/>
              <a:t>: Bolí mě v krku.</a:t>
            </a:r>
          </a:p>
          <a:p>
            <a:pPr marL="0" indent="0">
              <a:buNone/>
            </a:pPr>
            <a:r>
              <a:rPr lang="cs-CZ" dirty="0" smtClean="0"/>
              <a:t>                                                     Je mi smutno.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c) Smyslové vjemy</a:t>
            </a:r>
            <a:r>
              <a:rPr lang="cs-CZ" dirty="0" smtClean="0"/>
              <a:t>: Hoří, v kamnech praská.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02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procvičení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www.mojecestina.cz/testy/c2008111202-test-na-vety-jednoclenne-a-dvojclenne.html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Vyplňte a následně vyhodnoťte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75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Větný ekvivalent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Bez přísudku</a:t>
            </a:r>
          </a:p>
          <a:p>
            <a:endParaRPr lang="cs-CZ" dirty="0"/>
          </a:p>
          <a:p>
            <a:r>
              <a:rPr lang="cs-CZ" dirty="0" smtClean="0"/>
              <a:t>Může být vyjádřen</a:t>
            </a:r>
          </a:p>
          <a:p>
            <a:pPr marL="457200" indent="-457200">
              <a:buAutoNum type="alphaLcParenR"/>
            </a:pPr>
            <a:r>
              <a:rPr lang="cs-CZ" dirty="0" smtClean="0">
                <a:solidFill>
                  <a:srgbClr val="FF0000"/>
                </a:solidFill>
              </a:rPr>
              <a:t>Podstatným jménem</a:t>
            </a:r>
            <a:r>
              <a:rPr lang="cs-CZ" dirty="0" smtClean="0"/>
              <a:t>: Ticho!</a:t>
            </a:r>
          </a:p>
          <a:p>
            <a:pPr marL="457200" indent="-457200">
              <a:buAutoNum type="alphaLcParenR"/>
            </a:pPr>
            <a:r>
              <a:rPr lang="cs-CZ" dirty="0" smtClean="0">
                <a:solidFill>
                  <a:srgbClr val="FF0000"/>
                </a:solidFill>
              </a:rPr>
              <a:t>Přídavným jménem</a:t>
            </a:r>
            <a:r>
              <a:rPr lang="cs-CZ" dirty="0" smtClean="0"/>
              <a:t>: Pěkné.</a:t>
            </a:r>
          </a:p>
          <a:p>
            <a:pPr marL="457200" indent="-457200">
              <a:buAutoNum type="alphaLcParenR"/>
            </a:pPr>
            <a:r>
              <a:rPr lang="cs-CZ" dirty="0" smtClean="0">
                <a:solidFill>
                  <a:srgbClr val="FF0000"/>
                </a:solidFill>
              </a:rPr>
              <a:t>Infinitivem slovesa</a:t>
            </a:r>
            <a:r>
              <a:rPr lang="cs-CZ" dirty="0" smtClean="0"/>
              <a:t>: Nevstupovat.</a:t>
            </a:r>
          </a:p>
          <a:p>
            <a:pPr marL="457200" indent="-457200">
              <a:buAutoNum type="alphaLcParenR"/>
            </a:pPr>
            <a:r>
              <a:rPr lang="cs-CZ" dirty="0" smtClean="0">
                <a:solidFill>
                  <a:srgbClr val="FF0000"/>
                </a:solidFill>
              </a:rPr>
              <a:t>Příslovcem</a:t>
            </a:r>
            <a:r>
              <a:rPr lang="cs-CZ" dirty="0" smtClean="0"/>
              <a:t>: Výborně.</a:t>
            </a:r>
          </a:p>
          <a:p>
            <a:pPr marL="457200" indent="-457200">
              <a:buAutoNum type="alphaLcParenR"/>
            </a:pPr>
            <a:r>
              <a:rPr lang="cs-CZ" dirty="0" smtClean="0">
                <a:solidFill>
                  <a:srgbClr val="FF0000"/>
                </a:solidFill>
              </a:rPr>
              <a:t>Částicí</a:t>
            </a:r>
            <a:r>
              <a:rPr lang="cs-CZ" dirty="0" smtClean="0"/>
              <a:t>: Ano.</a:t>
            </a:r>
          </a:p>
          <a:p>
            <a:pPr marL="457200" indent="-457200">
              <a:buAutoNum type="alphaLcParenR"/>
            </a:pPr>
            <a:r>
              <a:rPr lang="cs-CZ" dirty="0" smtClean="0">
                <a:solidFill>
                  <a:srgbClr val="FF0000"/>
                </a:solidFill>
              </a:rPr>
              <a:t>Citoslovcem</a:t>
            </a:r>
            <a:r>
              <a:rPr lang="cs-CZ" dirty="0" smtClean="0"/>
              <a:t>: Bum, bác.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567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 smtClean="0"/>
              <a:t>Rozlište větu jednočlennou, dvojčlennou a větný ekvivalent –označte křížkem v tabulce.</a:t>
            </a:r>
            <a:endParaRPr lang="cs-CZ" sz="2800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8205397"/>
              </p:ext>
            </p:extLst>
          </p:nvPr>
        </p:nvGraphicFramePr>
        <p:xfrm>
          <a:off x="457200" y="1600200"/>
          <a:ext cx="8229600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Věta jednočlenná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Věta dvojčlenná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Větný ekvivalent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 tady ale krásně.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Vydali jsme se domů.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Ruce pryč!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Proč?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Bolí</a:t>
                      </a:r>
                      <a:r>
                        <a:rPr lang="cs-CZ" baseline="0" dirty="0" smtClean="0"/>
                        <a:t> mě koleno.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Bolí mě v zádech.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Božena Němcová.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Právě začalo sněžit.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Právě začal padat sníh.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Počkej!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4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>
                <a:solidFill>
                  <a:srgbClr val="2F5897"/>
                </a:solidFill>
              </a:rPr>
              <a:t>Rozlište větu jednočlennou, dvojčlennou a větný </a:t>
            </a:r>
            <a:r>
              <a:rPr lang="cs-CZ" sz="3200" dirty="0" smtClean="0">
                <a:solidFill>
                  <a:srgbClr val="2F5897"/>
                </a:solidFill>
              </a:rPr>
              <a:t>ekvivalent- vyhodnocení</a:t>
            </a:r>
            <a:endParaRPr lang="cs-CZ" sz="32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1847390"/>
              </p:ext>
            </p:extLst>
          </p:nvPr>
        </p:nvGraphicFramePr>
        <p:xfrm>
          <a:off x="457200" y="1600200"/>
          <a:ext cx="8229600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Věta jednočlenná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Věta dvojčlenná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Větný ekvivalent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 tady ale krásně.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  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Vydali jsme se domů.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Ruce pryč!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X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Proč?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X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Bolí</a:t>
                      </a:r>
                      <a:r>
                        <a:rPr lang="cs-CZ" baseline="0" dirty="0" smtClean="0"/>
                        <a:t> mě koleno.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 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Bolí mě v zádech.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 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Božena Němcová.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X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Právě začalo sněžit.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 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Právě začal padat sníh.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 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Počkej!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                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2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/>
              <a:t>Větu jednočlennou převeďte na větu dvojčlennou</a:t>
            </a:r>
            <a:endParaRPr lang="cs-CZ" sz="3600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050126"/>
              </p:ext>
            </p:extLst>
          </p:nvPr>
        </p:nvGraphicFramePr>
        <p:xfrm>
          <a:off x="457200" y="1600200"/>
          <a:ext cx="82296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jednočlenná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Věta dvojčlenná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Vpřed!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 uších nám zaléhalo hlukem.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Na počest</a:t>
                      </a:r>
                      <a:r>
                        <a:rPr lang="cs-CZ" baseline="0" dirty="0" smtClean="0"/>
                        <a:t> padlých bylo vystřeleno z děla.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 mu smutno.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Celé</a:t>
                      </a:r>
                      <a:r>
                        <a:rPr lang="cs-CZ" baseline="0" dirty="0" smtClean="0"/>
                        <a:t> jejich rodině se vedlo dobře.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 komína domku se</a:t>
                      </a:r>
                      <a:r>
                        <a:rPr lang="cs-CZ" baseline="0" dirty="0" smtClean="0"/>
                        <a:t> kouřilo.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Zablýsklo</a:t>
                      </a:r>
                      <a:r>
                        <a:rPr lang="cs-CZ" baseline="0" dirty="0" smtClean="0"/>
                        <a:t> se.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Za mnou!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Pracovalo se nepřetržitě ve dne</a:t>
                      </a:r>
                      <a:r>
                        <a:rPr lang="cs-CZ" baseline="0" dirty="0" smtClean="0"/>
                        <a:t> v noci.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893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94</TotalTime>
  <Words>577</Words>
  <Application>Microsoft Office PowerPoint</Application>
  <PresentationFormat>Předvádění na obrazovce (4:3)</PresentationFormat>
  <Paragraphs>120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Exekutivní</vt:lpstr>
      <vt:lpstr>Prezentace aplikace PowerPoint</vt:lpstr>
      <vt:lpstr>Anotace </vt:lpstr>
      <vt:lpstr>Věta dvojčlenná</vt:lpstr>
      <vt:lpstr>Věta jednočlenná</vt:lpstr>
      <vt:lpstr>procvičení</vt:lpstr>
      <vt:lpstr>Větný ekvivalent</vt:lpstr>
      <vt:lpstr>Rozlište větu jednočlennou, dvojčlennou a větný ekvivalent –označte křížkem v tabulce.</vt:lpstr>
      <vt:lpstr>Rozlište větu jednočlennou, dvojčlennou a větný ekvivalent- vyhodnocení</vt:lpstr>
      <vt:lpstr>Větu jednočlennou převeďte na větu dvojčlennou</vt:lpstr>
      <vt:lpstr>Užití věty jednočlenné ve vypravování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21</cp:revision>
  <dcterms:modified xsi:type="dcterms:W3CDTF">2013-01-07T08:37:58Z</dcterms:modified>
</cp:coreProperties>
</file>