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jecestina.cz/forum/topic/59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0820471"/>
              </p:ext>
            </p:extLst>
          </p:nvPr>
        </p:nvGraphicFramePr>
        <p:xfrm>
          <a:off x="827584" y="2007146"/>
          <a:ext cx="7488832" cy="3942136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396768"/>
                <a:gridCol w="5092064"/>
              </a:tblGrid>
              <a:tr h="492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NÁZEV ŠKOLY:</a:t>
                      </a:r>
                      <a:endParaRPr lang="cs-CZ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67" marR="571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Gymnázium Františka Živného, Bohumín, Jana Palacha 794, příspěvková organizace</a:t>
                      </a:r>
                    </a:p>
                  </a:txBody>
                  <a:tcPr marL="57167" marR="571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VZDĚLÁVACÍ OBLAST:</a:t>
                      </a:r>
                      <a:endParaRPr lang="cs-CZ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67" marR="571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Jazyk a jazyková komunikace</a:t>
                      </a:r>
                    </a:p>
                  </a:txBody>
                  <a:tcPr marL="57167" marR="571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VZDĚLÁVACÍ OBOR:</a:t>
                      </a:r>
                      <a:endParaRPr lang="cs-CZ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67" marR="571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Český </a:t>
                      </a:r>
                      <a:r>
                        <a:rPr lang="cs-CZ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jazyk </a:t>
                      </a:r>
                      <a:r>
                        <a:rPr lang="cs-CZ" sz="9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pro </a:t>
                      </a:r>
                      <a:r>
                        <a:rPr lang="cs-CZ" sz="9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cs-CZ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cs-CZ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ročník SŠ</a:t>
                      </a:r>
                      <a:endParaRPr lang="cs-CZ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67" marR="571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TÉMA:</a:t>
                      </a:r>
                      <a:endParaRPr lang="cs-CZ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67" marR="571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Interpunkce ve větě</a:t>
                      </a:r>
                      <a:r>
                        <a:rPr lang="cs-CZ" sz="9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jednoduché</a:t>
                      </a:r>
                      <a:endParaRPr lang="cs-CZ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67" marR="571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AUTOR:</a:t>
                      </a:r>
                      <a:endParaRPr lang="cs-CZ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67" marR="571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Mgr. Radka Bednarzová</a:t>
                      </a:r>
                    </a:p>
                  </a:txBody>
                  <a:tcPr marL="57167" marR="571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DATUM:</a:t>
                      </a:r>
                      <a:endParaRPr lang="cs-CZ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67" marR="571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12. </a:t>
                      </a:r>
                      <a:r>
                        <a:rPr lang="cs-CZ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10. </a:t>
                      </a:r>
                      <a:r>
                        <a:rPr lang="cs-CZ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2012</a:t>
                      </a:r>
                    </a:p>
                  </a:txBody>
                  <a:tcPr marL="57167" marR="571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NÁZEV A ČÍSLO PROJEKTU:</a:t>
                      </a:r>
                      <a:endParaRPr lang="cs-CZ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67" marR="571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CZ.1.07/1.5.00/34.0629</a:t>
                      </a:r>
                    </a:p>
                  </a:txBody>
                  <a:tcPr marL="57167" marR="571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OZNAČENÍ VÝUKOVÉHO MATERIÁLU:</a:t>
                      </a:r>
                      <a:endParaRPr lang="cs-CZ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67" marR="571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VY_32_INOVACE</a:t>
                      </a:r>
                      <a:r>
                        <a:rPr lang="cs-CZ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_.JC.BZ.11</a:t>
                      </a:r>
                      <a:endParaRPr lang="cs-CZ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67" marR="571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7488832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979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Oddělení pozdravu od oslovení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>
                <a:hlinkClick r:id="rId2"/>
              </a:rPr>
              <a:t>http://www.mojecestina.cz/forum/topic/59</a:t>
            </a:r>
            <a:endParaRPr lang="cs-CZ" dirty="0"/>
          </a:p>
          <a:p>
            <a:r>
              <a:rPr lang="cs-CZ" dirty="0" smtClean="0"/>
              <a:t>Na základě prostudování diskuzních příspěvků, zapište interpunkci ve větě: </a:t>
            </a:r>
          </a:p>
          <a:p>
            <a:endParaRPr lang="cs-CZ" dirty="0"/>
          </a:p>
          <a:p>
            <a:r>
              <a:rPr lang="cs-CZ" dirty="0" smtClean="0"/>
              <a:t>Dobrý den vážená paní Nová rád bych vás seznámil se svým názorem na danou problematiku.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137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rgbClr val="002060"/>
                </a:solidFill>
              </a:rPr>
              <a:t>Dobrý </a:t>
            </a:r>
            <a:r>
              <a:rPr lang="cs-CZ" dirty="0" smtClean="0">
                <a:solidFill>
                  <a:srgbClr val="002060"/>
                </a:solidFill>
              </a:rPr>
              <a:t>den, vážená </a:t>
            </a:r>
            <a:r>
              <a:rPr lang="cs-CZ" dirty="0">
                <a:solidFill>
                  <a:srgbClr val="002060"/>
                </a:solidFill>
              </a:rPr>
              <a:t>paní </a:t>
            </a:r>
            <a:r>
              <a:rPr lang="cs-CZ" dirty="0" smtClean="0">
                <a:solidFill>
                  <a:srgbClr val="002060"/>
                </a:solidFill>
              </a:rPr>
              <a:t>Nová</a:t>
            </a:r>
            <a:r>
              <a:rPr lang="cs-CZ" dirty="0" smtClean="0"/>
              <a:t>, </a:t>
            </a:r>
            <a:r>
              <a:rPr lang="cs-CZ" dirty="0"/>
              <a:t>rád bych vás seznámil se svým názorem na danou problematiku.</a:t>
            </a:r>
          </a:p>
          <a:p>
            <a:endParaRPr lang="cs-CZ" dirty="0" smtClean="0"/>
          </a:p>
          <a:p>
            <a:r>
              <a:rPr lang="cs-CZ" dirty="0">
                <a:solidFill>
                  <a:srgbClr val="002060"/>
                </a:solidFill>
              </a:rPr>
              <a:t>Dobrý den </a:t>
            </a:r>
            <a:r>
              <a:rPr lang="cs-CZ" dirty="0" smtClean="0">
                <a:solidFill>
                  <a:srgbClr val="002060"/>
                </a:solidFill>
              </a:rPr>
              <a:t>vážená paní Nová</a:t>
            </a:r>
            <a:r>
              <a:rPr lang="cs-CZ" dirty="0" smtClean="0"/>
              <a:t>, </a:t>
            </a:r>
            <a:r>
              <a:rPr lang="cs-CZ" dirty="0"/>
              <a:t>rád bych vás seznámil se svým názorem na danou problematiku.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0446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Významový poměr mezi větnými členy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1. slučovací</a:t>
            </a:r>
          </a:p>
          <a:p>
            <a:r>
              <a:rPr lang="cs-CZ" dirty="0" smtClean="0"/>
              <a:t>2. vylučovací</a:t>
            </a:r>
          </a:p>
          <a:p>
            <a:r>
              <a:rPr lang="cs-CZ" dirty="0" smtClean="0"/>
              <a:t>3. odporovací</a:t>
            </a:r>
          </a:p>
          <a:p>
            <a:r>
              <a:rPr lang="cs-CZ" dirty="0" smtClean="0"/>
              <a:t>4. stupňovací</a:t>
            </a:r>
          </a:p>
          <a:p>
            <a:r>
              <a:rPr lang="cs-CZ" dirty="0" smtClean="0"/>
              <a:t>5. důsledkový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951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Označte symbolem S (správnou), Š (špatnou) interpunkci a zdůvodněte</a:t>
            </a:r>
            <a:endParaRPr lang="cs-CZ" sz="32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5170281"/>
              </p:ext>
            </p:extLst>
          </p:nvPr>
        </p:nvGraphicFramePr>
        <p:xfrm>
          <a:off x="1463675" y="2119313"/>
          <a:ext cx="6196014" cy="368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6317"/>
                <a:gridCol w="576064"/>
                <a:gridCol w="2583633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Věta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S/Š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Zdůvodnění 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Nevíš Tomáši kolik je hodin.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Oh</a:t>
                      </a:r>
                      <a:r>
                        <a:rPr lang="cs-CZ" dirty="0" smtClean="0"/>
                        <a:t>, to je nádherné.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To je bohužel pravda.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To je, na mou duši, moje </a:t>
                      </a:r>
                      <a:r>
                        <a:rPr lang="pl-PL" smtClean="0"/>
                        <a:t>první lež.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 tygrem</a:t>
                      </a:r>
                      <a:r>
                        <a:rPr lang="cs-CZ" baseline="0" dirty="0" smtClean="0"/>
                        <a:t> </a:t>
                      </a:r>
                      <a:r>
                        <a:rPr lang="cs-CZ" dirty="0" smtClean="0"/>
                        <a:t>velmi nebezpečnou šelmou se v našem klimatickém pásu setkáváme naštěstí jen v zoo.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To se mi líbilo ten film.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564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 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508276"/>
              </p:ext>
            </p:extLst>
          </p:nvPr>
        </p:nvGraphicFramePr>
        <p:xfrm>
          <a:off x="1475656" y="1772816"/>
          <a:ext cx="6196014" cy="422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2301"/>
                <a:gridCol w="420067"/>
                <a:gridCol w="2883646"/>
              </a:tblGrid>
              <a:tr h="429305">
                <a:tc>
                  <a:txBody>
                    <a:bodyPr/>
                    <a:lstStyle/>
                    <a:p>
                      <a:r>
                        <a:rPr lang="cs-CZ" dirty="0" smtClean="0"/>
                        <a:t>Věta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S/Š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Zdůvodnění 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Nevíš Tomáši kolik je hodin.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Š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oslovení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err="1" smtClean="0"/>
                        <a:t>Oh</a:t>
                      </a:r>
                      <a:r>
                        <a:rPr lang="cs-CZ" dirty="0" smtClean="0"/>
                        <a:t>, to je nádherné.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Citoslovce na začátku věty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To je bohužel pravda.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Ustálená vsuvka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To je, na mou duši, moje první lež.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Vsuvka 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 tygrem</a:t>
                      </a:r>
                      <a:r>
                        <a:rPr lang="cs-CZ" baseline="0" dirty="0" smtClean="0"/>
                        <a:t> </a:t>
                      </a:r>
                      <a:r>
                        <a:rPr lang="cs-CZ" dirty="0" smtClean="0"/>
                        <a:t>velmi nebezpečnou šelmou se v našem klimatickém pásu setkáváme naštěstí jen v zoo.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š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Přístavek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To se mi líbilo ten film.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Š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Samostatný větný člen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714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materiály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http://www.mojecestina.cz/interpunkce/c2009010101-carky-ve-vete-jednoduche-1.html</a:t>
            </a:r>
          </a:p>
        </p:txBody>
      </p:sp>
    </p:spTree>
    <p:extLst>
      <p:ext uri="{BB962C8B-B14F-4D97-AF65-F5344CB8AC3E}">
        <p14:creationId xmlns:p14="http://schemas.microsoft.com/office/powerpoint/2010/main" val="36991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cs-CZ" dirty="0"/>
              <a:t>Žáci si prostřednictvím </a:t>
            </a:r>
            <a:r>
              <a:rPr lang="cs-CZ" dirty="0">
                <a:solidFill>
                  <a:srgbClr val="0070C0"/>
                </a:solidFill>
              </a:rPr>
              <a:t>prezentace </a:t>
            </a:r>
            <a:r>
              <a:rPr lang="cs-CZ" dirty="0"/>
              <a:t>osvojí základní poznatky o </a:t>
            </a:r>
            <a:r>
              <a:rPr lang="cs-CZ" dirty="0" smtClean="0"/>
              <a:t>interpunkci ve </a:t>
            </a:r>
            <a:r>
              <a:rPr lang="cs-CZ" dirty="0" smtClean="0">
                <a:solidFill>
                  <a:srgbClr val="0070C0"/>
                </a:solidFill>
              </a:rPr>
              <a:t>větě</a:t>
            </a:r>
            <a:r>
              <a:rPr lang="cs-CZ" dirty="0" smtClean="0"/>
              <a:t> </a:t>
            </a:r>
            <a:r>
              <a:rPr lang="cs-CZ" dirty="0" smtClean="0">
                <a:solidFill>
                  <a:srgbClr val="0070C0"/>
                </a:solidFill>
              </a:rPr>
              <a:t>jednoduché</a:t>
            </a:r>
            <a:r>
              <a:rPr lang="cs-CZ" dirty="0" smtClean="0"/>
              <a:t>.</a:t>
            </a:r>
            <a:endParaRPr lang="cs-CZ" dirty="0"/>
          </a:p>
          <a:p>
            <a:pPr algn="just"/>
            <a:r>
              <a:rPr lang="cs-CZ" dirty="0"/>
              <a:t>Žáci vyhledají potřebné informace na internetových stránkách, aplikují vědomosti na testech, které jsou součástí prezentace</a:t>
            </a:r>
            <a:r>
              <a:rPr lang="cs-CZ" dirty="0" smtClean="0"/>
              <a:t>.</a:t>
            </a:r>
          </a:p>
          <a:p>
            <a:pPr lvl="0" algn="just"/>
            <a:r>
              <a:rPr lang="cs-CZ" dirty="0" smtClean="0"/>
              <a:t> </a:t>
            </a:r>
            <a:r>
              <a:rPr lang="cs-CZ" dirty="0"/>
              <a:t>Žáci mohou pracovní listy vyplňovat v textovém editoru - např</a:t>
            </a:r>
            <a:r>
              <a:rPr lang="cs-CZ" dirty="0" smtClean="0"/>
              <a:t>. v </a:t>
            </a:r>
            <a:r>
              <a:rPr lang="cs-CZ" dirty="0"/>
              <a:t>multimediální či počítačové učebně, pokud to technické vybavení učebny nedovoluje, lze také pracovní listy vytisknout nebo tento elektronický materiál zaslat žákům např. vyplnění v rámci domácího samostudia</a:t>
            </a:r>
            <a:r>
              <a:rPr lang="cs-CZ" dirty="0" smtClean="0"/>
              <a:t>.</a:t>
            </a:r>
            <a:endParaRPr lang="cs-CZ" dirty="0"/>
          </a:p>
          <a:p>
            <a:pPr algn="just"/>
            <a:r>
              <a:rPr lang="cs-CZ" dirty="0">
                <a:solidFill>
                  <a:srgbClr val="0070C0"/>
                </a:solidFill>
              </a:rPr>
              <a:t>Převládající klíčové kompetence</a:t>
            </a:r>
            <a:r>
              <a:rPr lang="cs-CZ" dirty="0"/>
              <a:t>: klíčová kompetence k učení, klíčová kompetence k řešení problému, klíčová kompetence komunikativní.</a:t>
            </a:r>
          </a:p>
          <a:p>
            <a:pPr algn="just"/>
            <a:r>
              <a:rPr lang="cs-CZ" dirty="0">
                <a:solidFill>
                  <a:srgbClr val="0070C0"/>
                </a:solidFill>
              </a:rPr>
              <a:t>Organizační styl výuky</a:t>
            </a:r>
            <a:r>
              <a:rPr lang="cs-CZ" dirty="0"/>
              <a:t>: </a:t>
            </a:r>
            <a:r>
              <a:rPr lang="cs-CZ" dirty="0" smtClean="0"/>
              <a:t>frontální.</a:t>
            </a:r>
          </a:p>
          <a:p>
            <a:pPr algn="just"/>
            <a:r>
              <a:rPr lang="cs-CZ" dirty="0">
                <a:solidFill>
                  <a:srgbClr val="0070C0"/>
                </a:solidFill>
              </a:rPr>
              <a:t>Vazba na ŠVP</a:t>
            </a:r>
            <a:r>
              <a:rPr lang="cs-CZ" dirty="0"/>
              <a:t>:  </a:t>
            </a:r>
          </a:p>
          <a:p>
            <a:pPr algn="just"/>
            <a:r>
              <a:rPr lang="cs-CZ" dirty="0"/>
              <a:t>Školní vzdělávací program pro osmileté gymnázium - vyšší gymnázium - učební osnovy ČESKÝ JAZYK A LITERATURA - 7. ročník – Skladba.</a:t>
            </a:r>
          </a:p>
          <a:p>
            <a:pPr algn="just"/>
            <a:r>
              <a:rPr lang="cs-CZ" dirty="0"/>
              <a:t>Školní vzdělávací program pro čtyřleté gymnázium - učební osnovy ČESKÝ JAZYK A LITERATURA - 3. ročník – Skladba.</a:t>
            </a:r>
          </a:p>
          <a:p>
            <a:pPr algn="just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6847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Případy užití interpunkce ve větě jednoduché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1. oslovení</a:t>
            </a:r>
          </a:p>
          <a:p>
            <a:r>
              <a:rPr lang="cs-CZ" dirty="0" smtClean="0"/>
              <a:t>2. vsuvka</a:t>
            </a:r>
          </a:p>
          <a:p>
            <a:r>
              <a:rPr lang="cs-CZ" dirty="0" smtClean="0"/>
              <a:t>3. přívlastek volný</a:t>
            </a:r>
          </a:p>
          <a:p>
            <a:r>
              <a:rPr lang="cs-CZ" dirty="0" smtClean="0"/>
              <a:t>4. přístavek</a:t>
            </a:r>
          </a:p>
          <a:p>
            <a:r>
              <a:rPr lang="cs-CZ" dirty="0" smtClean="0"/>
              <a:t>5. samostatný větný člen</a:t>
            </a:r>
          </a:p>
          <a:p>
            <a:r>
              <a:rPr lang="cs-CZ" dirty="0" smtClean="0"/>
              <a:t>6. citoslovce na začátku věty</a:t>
            </a:r>
          </a:p>
          <a:p>
            <a:r>
              <a:rPr lang="cs-CZ" dirty="0" smtClean="0"/>
              <a:t>7. větný člen několikanásobný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0809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1. oslovení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Oslovení ve větě vždy oddělujeme čárkou</a:t>
            </a:r>
          </a:p>
          <a:p>
            <a:endParaRPr lang="cs-CZ" dirty="0"/>
          </a:p>
          <a:p>
            <a:r>
              <a:rPr lang="cs-CZ" dirty="0" smtClean="0">
                <a:solidFill>
                  <a:srgbClr val="002060"/>
                </a:solidFill>
              </a:rPr>
              <a:t>Tomáši</a:t>
            </a:r>
            <a:r>
              <a:rPr lang="cs-CZ" dirty="0" smtClean="0"/>
              <a:t>, ráda tě vidím.</a:t>
            </a:r>
          </a:p>
          <a:p>
            <a:r>
              <a:rPr lang="cs-CZ" dirty="0" smtClean="0"/>
              <a:t>Ráda tě vidím, </a:t>
            </a:r>
            <a:r>
              <a:rPr lang="cs-CZ" dirty="0">
                <a:solidFill>
                  <a:srgbClr val="002060"/>
                </a:solidFill>
              </a:rPr>
              <a:t>T</a:t>
            </a:r>
            <a:r>
              <a:rPr lang="cs-CZ" dirty="0" smtClean="0">
                <a:solidFill>
                  <a:srgbClr val="002060"/>
                </a:solidFill>
              </a:rPr>
              <a:t>omáši</a:t>
            </a:r>
            <a:r>
              <a:rPr lang="cs-CZ" dirty="0" smtClean="0"/>
              <a:t>.</a:t>
            </a:r>
          </a:p>
          <a:p>
            <a:r>
              <a:rPr lang="cs-CZ" dirty="0" smtClean="0"/>
              <a:t>Ráda tě, </a:t>
            </a:r>
            <a:r>
              <a:rPr lang="cs-CZ" dirty="0" smtClean="0">
                <a:solidFill>
                  <a:srgbClr val="002060"/>
                </a:solidFill>
              </a:rPr>
              <a:t>Tomáši</a:t>
            </a:r>
            <a:r>
              <a:rPr lang="cs-CZ" dirty="0" smtClean="0"/>
              <a:t>, vidím.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9643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2. </a:t>
            </a:r>
            <a:r>
              <a:rPr lang="cs-CZ" dirty="0" smtClean="0"/>
              <a:t>vsuvka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Vsuvka narušuje stavbu věty, proto ji oddělujeme čárkou.</a:t>
            </a:r>
            <a:endParaRPr lang="cs-CZ" dirty="0"/>
          </a:p>
          <a:p>
            <a:r>
              <a:rPr lang="cs-CZ" dirty="0" smtClean="0"/>
              <a:t>K večeři mne čekejte kolem sedmé, </a:t>
            </a:r>
            <a:r>
              <a:rPr lang="cs-CZ" dirty="0" smtClean="0">
                <a:solidFill>
                  <a:schemeClr val="tx2"/>
                </a:solidFill>
              </a:rPr>
              <a:t>spíš kolem osmé</a:t>
            </a:r>
            <a:r>
              <a:rPr lang="cs-CZ" dirty="0" smtClean="0"/>
              <a:t>, hodiny.</a:t>
            </a:r>
          </a:p>
          <a:p>
            <a:endParaRPr lang="cs-CZ" dirty="0"/>
          </a:p>
          <a:p>
            <a:r>
              <a:rPr lang="cs-CZ" dirty="0" smtClean="0"/>
              <a:t>Ustálená slovní spojení (myslím, prosím, doufám, bohužel, zřejmě…)čárkou neoddělujeme.</a:t>
            </a:r>
          </a:p>
          <a:p>
            <a:r>
              <a:rPr lang="cs-CZ" dirty="0" smtClean="0"/>
              <a:t>Podej mi </a:t>
            </a:r>
            <a:r>
              <a:rPr lang="cs-CZ" dirty="0" smtClean="0">
                <a:solidFill>
                  <a:srgbClr val="002060"/>
                </a:solidFill>
              </a:rPr>
              <a:t>prosím</a:t>
            </a:r>
            <a:r>
              <a:rPr lang="cs-CZ" dirty="0" smtClean="0"/>
              <a:t> propisku. To je </a:t>
            </a:r>
            <a:r>
              <a:rPr lang="cs-CZ" dirty="0" smtClean="0">
                <a:solidFill>
                  <a:srgbClr val="002060"/>
                </a:solidFill>
              </a:rPr>
              <a:t>myslím</a:t>
            </a:r>
            <a:r>
              <a:rPr lang="cs-CZ" dirty="0" smtClean="0"/>
              <a:t> pravda. 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604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3. přívlastek </a:t>
            </a:r>
            <a:r>
              <a:rPr lang="cs-CZ" dirty="0" smtClean="0"/>
              <a:t>volný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Přívlastek volný je typem přívlastku, který lze vynechat bez změny celkového vyznění věty. Oddělujeme jej čárkou/čárkami.</a:t>
            </a:r>
          </a:p>
          <a:p>
            <a:endParaRPr lang="cs-CZ" dirty="0"/>
          </a:p>
          <a:p>
            <a:r>
              <a:rPr lang="cs-CZ" dirty="0" smtClean="0"/>
              <a:t>Babička, </a:t>
            </a:r>
            <a:r>
              <a:rPr lang="cs-CZ" dirty="0" smtClean="0">
                <a:solidFill>
                  <a:srgbClr val="002060"/>
                </a:solidFill>
              </a:rPr>
              <a:t>poprvé vydaná roku 1885</a:t>
            </a:r>
            <a:r>
              <a:rPr lang="cs-CZ" dirty="0" smtClean="0"/>
              <a:t>, vyšla už v mnoha vydáních u nás i v cizině.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005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4. přístavek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Druh přívlastku, znovu opakuje, přibližuje již uvedené.</a:t>
            </a:r>
          </a:p>
          <a:p>
            <a:endParaRPr lang="cs-CZ" dirty="0"/>
          </a:p>
          <a:p>
            <a:r>
              <a:rPr lang="cs-CZ" dirty="0" smtClean="0"/>
              <a:t>Karel IV., </a:t>
            </a:r>
            <a:r>
              <a:rPr lang="cs-CZ" dirty="0" smtClean="0">
                <a:solidFill>
                  <a:srgbClr val="002060"/>
                </a:solidFill>
              </a:rPr>
              <a:t>známý český král</a:t>
            </a:r>
            <a:r>
              <a:rPr lang="cs-CZ" dirty="0" smtClean="0"/>
              <a:t>, se zasadil o rozvoj českých zemí.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042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5. samostatný větný </a:t>
            </a:r>
            <a:r>
              <a:rPr lang="cs-CZ" dirty="0" smtClean="0"/>
              <a:t>člen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Samostatný větný člen je typický pro projev mluvený (nepřipravený). V písemném projevu jej oddělujeme čárkou.</a:t>
            </a:r>
          </a:p>
          <a:p>
            <a:endParaRPr lang="cs-CZ" dirty="0"/>
          </a:p>
          <a:p>
            <a:r>
              <a:rPr lang="cs-CZ" dirty="0" smtClean="0"/>
              <a:t>To se ti povedlo, </a:t>
            </a:r>
            <a:r>
              <a:rPr lang="cs-CZ" dirty="0" smtClean="0">
                <a:solidFill>
                  <a:srgbClr val="002060"/>
                </a:solidFill>
              </a:rPr>
              <a:t>ten článek do novin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128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6. citoslovce na začátku </a:t>
            </a:r>
            <a:r>
              <a:rPr lang="cs-CZ" dirty="0" smtClean="0"/>
              <a:t>věty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Citoslovce na začátku věty jednoduché oddělujeme čárkou</a:t>
            </a:r>
          </a:p>
          <a:p>
            <a:endParaRPr lang="cs-CZ" dirty="0"/>
          </a:p>
          <a:p>
            <a:r>
              <a:rPr lang="cs-CZ" dirty="0" smtClean="0">
                <a:solidFill>
                  <a:srgbClr val="002060"/>
                </a:solidFill>
              </a:rPr>
              <a:t>Au</a:t>
            </a:r>
            <a:r>
              <a:rPr lang="cs-CZ" dirty="0" smtClean="0"/>
              <a:t>, to bolí.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625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Špendlík">
  <a:themeElements>
    <a:clrScheme name="Špendlík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Špendlík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Špendlí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115</TotalTime>
  <Words>577</Words>
  <Application>Microsoft Office PowerPoint</Application>
  <PresentationFormat>Předvádění na obrazovce (4:3)</PresentationFormat>
  <Paragraphs>111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Špendlík</vt:lpstr>
      <vt:lpstr>Prezentace aplikace PowerPoint</vt:lpstr>
      <vt:lpstr>Anotace </vt:lpstr>
      <vt:lpstr>Případy užití interpunkce ve větě jednoduché</vt:lpstr>
      <vt:lpstr>1. oslovení</vt:lpstr>
      <vt:lpstr>2. vsuvka</vt:lpstr>
      <vt:lpstr>3. přívlastek volný</vt:lpstr>
      <vt:lpstr>4. přístavek</vt:lpstr>
      <vt:lpstr>5. samostatný větný člen</vt:lpstr>
      <vt:lpstr>6. citoslovce na začátku věty</vt:lpstr>
      <vt:lpstr>Oddělení pozdravu od oslovení</vt:lpstr>
      <vt:lpstr>Řešení </vt:lpstr>
      <vt:lpstr>Významový poměr mezi větnými členy</vt:lpstr>
      <vt:lpstr>Označte symbolem S (správnou), Š (špatnou) interpunkci a zdůvodněte</vt:lpstr>
      <vt:lpstr>Řešení </vt:lpstr>
      <vt:lpstr>Použité materiály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Konetzná Magda</dc:creator>
  <cp:lastModifiedBy>Konetzná Magda</cp:lastModifiedBy>
  <cp:revision>24</cp:revision>
  <dcterms:modified xsi:type="dcterms:W3CDTF">2013-01-09T07:40:41Z</dcterms:modified>
</cp:coreProperties>
</file>