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A363CC20-6CDB-466B-A2C4-5AA2601DE0A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6"/>
            <p14:sldId id="267"/>
            <p14:sldId id="268"/>
          </p14:sldIdLst>
        </p14:section>
        <p14:section name="Oddíl bez názvu" id="{7E937653-2A46-435E-BE7F-51AE0EDC65A0}">
          <p14:sldIdLst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assistance.webnode.cz/news/vztahy-mezi-vetami-vedlejsim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assistance.webnode.cz/news/vztahy-mezi-vetami-vedlejsimi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57893"/>
              </p:ext>
            </p:extLst>
          </p:nvPr>
        </p:nvGraphicFramePr>
        <p:xfrm>
          <a:off x="323528" y="1916832"/>
          <a:ext cx="7595492" cy="473567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30904"/>
                <a:gridCol w="5164588"/>
              </a:tblGrid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cs-CZ" sz="1100" smtClean="0">
                          <a:effectLst/>
                        </a:rPr>
                        <a:t>pro </a:t>
                      </a:r>
                      <a:r>
                        <a:rPr lang="cs-CZ" sz="1100" smtClean="0">
                          <a:effectLst/>
                        </a:rPr>
                        <a:t>3. </a:t>
                      </a:r>
                      <a:r>
                        <a:rPr lang="cs-CZ" sz="1100" dirty="0" smtClean="0">
                          <a:effectLst/>
                        </a:rPr>
                        <a:t>ročník SŠ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Významový</a:t>
                      </a:r>
                      <a:r>
                        <a:rPr lang="cs-CZ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poměr mezi větami vedlejšími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24</a:t>
                      </a:r>
                      <a:r>
                        <a:rPr lang="cs-CZ" sz="1100" dirty="0">
                          <a:effectLst/>
                        </a:rPr>
                        <a:t>. </a:t>
                      </a:r>
                      <a:r>
                        <a:rPr lang="cs-CZ" sz="1100" dirty="0" smtClean="0">
                          <a:effectLst/>
                        </a:rPr>
                        <a:t>11.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1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OZNAČENÍ VÝUKOVÉHO MATERIÁLU: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VY_32_INOVACE_18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781191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187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dirty="0" smtClean="0"/>
              <a:t>Doplňte </a:t>
            </a:r>
            <a:r>
              <a:rPr lang="cs-CZ" sz="2400" dirty="0"/>
              <a:t>k větám vedlejším větu </a:t>
            </a:r>
            <a:r>
              <a:rPr lang="cs-CZ" sz="2400" dirty="0" smtClean="0"/>
              <a:t>hlavní, určete významový poměr mezi větami vedlejšími a druh vět vedlejších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1)</a:t>
            </a:r>
            <a:r>
              <a:rPr lang="cs-CZ" dirty="0" smtClean="0">
                <a:solidFill>
                  <a:srgbClr val="7030A0"/>
                </a:solidFill>
              </a:rPr>
              <a:t>HV</a:t>
            </a:r>
            <a:r>
              <a:rPr lang="cs-CZ" dirty="0" smtClean="0"/>
              <a:t>, </a:t>
            </a:r>
            <a:r>
              <a:rPr lang="cs-CZ" dirty="0"/>
              <a:t>kteří o tom všem věděli, ale nechtěli o tom s nimi mluvit.</a:t>
            </a:r>
          </a:p>
          <a:p>
            <a:r>
              <a:rPr lang="cs-CZ" dirty="0" smtClean="0"/>
              <a:t>2)</a:t>
            </a:r>
            <a:r>
              <a:rPr lang="cs-CZ" dirty="0" smtClean="0">
                <a:solidFill>
                  <a:srgbClr val="7030A0"/>
                </a:solidFill>
              </a:rPr>
              <a:t>HV</a:t>
            </a:r>
            <a:r>
              <a:rPr lang="cs-CZ" dirty="0" smtClean="0"/>
              <a:t>, jak </a:t>
            </a:r>
            <a:r>
              <a:rPr lang="cs-CZ" dirty="0"/>
              <a:t>stoupá k nebi sloup dýmu a vítr ho rozptyluje po okolí.</a:t>
            </a:r>
          </a:p>
          <a:p>
            <a:r>
              <a:rPr lang="cs-CZ" dirty="0" smtClean="0"/>
              <a:t>3) Protože </a:t>
            </a:r>
            <a:r>
              <a:rPr lang="cs-CZ" dirty="0"/>
              <a:t>cesta byla nejen rozbahněná, ale byla dokonce i </a:t>
            </a:r>
            <a:r>
              <a:rPr lang="cs-CZ" dirty="0" smtClean="0"/>
              <a:t>nesjízdná, </a:t>
            </a:r>
            <a:r>
              <a:rPr lang="cs-CZ" dirty="0" smtClean="0">
                <a:solidFill>
                  <a:srgbClr val="7030A0"/>
                </a:solidFill>
              </a:rPr>
              <a:t>HV</a:t>
            </a:r>
            <a:r>
              <a:rPr lang="cs-CZ" dirty="0" smtClean="0"/>
              <a:t>.</a:t>
            </a:r>
          </a:p>
          <a:p>
            <a:r>
              <a:rPr lang="cs-CZ" dirty="0" smtClean="0"/>
              <a:t>4)</a:t>
            </a:r>
            <a:r>
              <a:rPr lang="cs-CZ" dirty="0" smtClean="0">
                <a:solidFill>
                  <a:srgbClr val="7030A0"/>
                </a:solidFill>
              </a:rPr>
              <a:t>HV</a:t>
            </a:r>
            <a:r>
              <a:rPr lang="cs-CZ" dirty="0" smtClean="0"/>
              <a:t>, </a:t>
            </a:r>
            <a:r>
              <a:rPr lang="cs-CZ" dirty="0"/>
              <a:t>že buď si budeme potichu povídat, nebo už budeme muset jít spát.</a:t>
            </a:r>
          </a:p>
          <a:p>
            <a:r>
              <a:rPr lang="cs-CZ" dirty="0" smtClean="0"/>
              <a:t>5)</a:t>
            </a:r>
            <a:r>
              <a:rPr lang="cs-CZ" dirty="0" smtClean="0">
                <a:solidFill>
                  <a:srgbClr val="7030A0"/>
                </a:solidFill>
              </a:rPr>
              <a:t>HV</a:t>
            </a:r>
            <a:r>
              <a:rPr lang="cs-CZ" dirty="0" smtClean="0"/>
              <a:t>, </a:t>
            </a:r>
            <a:r>
              <a:rPr lang="cs-CZ" dirty="0"/>
              <a:t>že má rád hory, a proto se učí lyžovat.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392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584102"/>
              </p:ext>
            </p:extLst>
          </p:nvPr>
        </p:nvGraphicFramePr>
        <p:xfrm>
          <a:off x="457200" y="1609725"/>
          <a:ext cx="7239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/>
                <a:gridCol w="2439392"/>
                <a:gridCol w="24130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 HV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Druh VV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Poměr mezi VV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70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19430"/>
              </p:ext>
            </p:extLst>
          </p:nvPr>
        </p:nvGraphicFramePr>
        <p:xfrm>
          <a:off x="457200" y="1609725"/>
          <a:ext cx="72390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 HV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Druh VV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Poměr mezi VV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Vím o lidech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Přívlastkové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Odporovací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Sledovali jsme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Předmětné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Museli jsme</a:t>
                      </a:r>
                      <a:r>
                        <a:rPr lang="cs-CZ" baseline="0" dirty="0" smtClean="0"/>
                        <a:t> dál vydat pěšky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Příčinné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Stupňovací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Otec</a:t>
                      </a:r>
                      <a:r>
                        <a:rPr lang="cs-CZ" baseline="0" dirty="0" smtClean="0"/>
                        <a:t> nás upozornil na to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Předmětné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 očividné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Podmětné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Důsledkový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3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http://schoolassistance.webnode.cz/news/vztahy-mezi-vetami-vedlejsimi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>
              <a:spcAft>
                <a:spcPts val="600"/>
              </a:spcAft>
            </a:pPr>
            <a:r>
              <a:rPr lang="cs-CZ" sz="2800" dirty="0">
                <a:latin typeface="Palatino Linotype"/>
                <a:ea typeface="Times New Roman"/>
              </a:rPr>
              <a:t>KRAUSOVÁ, Z., PAŠKOVÁ, M.</a:t>
            </a:r>
            <a:r>
              <a:rPr lang="cs-CZ" sz="2800" i="1" dirty="0">
                <a:latin typeface="Palatino Linotype"/>
                <a:ea typeface="Times New Roman"/>
              </a:rPr>
              <a:t> Český jazyk 8 pro ZŠ a VG. </a:t>
            </a:r>
            <a:r>
              <a:rPr lang="cs-CZ" sz="2800" dirty="0">
                <a:latin typeface="Palatino Linotype"/>
                <a:ea typeface="Times New Roman"/>
              </a:rPr>
              <a:t>Praha: Nakladatelství Fraus, 2005. ISBN 80-7238-419-8.</a:t>
            </a:r>
            <a:endParaRPr lang="cs-CZ" sz="2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645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Žáci si prostřednictvím </a:t>
            </a:r>
            <a:r>
              <a:rPr lang="cs-CZ" sz="2000" spc="150" dirty="0">
                <a:solidFill>
                  <a:srgbClr val="94734E"/>
                </a:solidFill>
                <a:latin typeface="Franklin Gothic Medium"/>
              </a:rPr>
              <a:t>prezentace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 prohloubí znalosti o </a:t>
            </a:r>
            <a:r>
              <a:rPr lang="cs-CZ" sz="2000" spc="150" dirty="0" smtClean="0">
                <a:solidFill>
                  <a:srgbClr val="94734E"/>
                </a:solidFill>
                <a:latin typeface="Franklin Gothic Medium"/>
              </a:rPr>
              <a:t>poměrech mezi větami vedlejšími</a:t>
            </a:r>
            <a:r>
              <a:rPr lang="cs-CZ" sz="2000" spc="150" dirty="0" smtClean="0">
                <a:solidFill>
                  <a:srgbClr val="534949"/>
                </a:solidFill>
                <a:latin typeface="Franklin Gothic Medium"/>
              </a:rPr>
              <a:t>, 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jež si ověří v testových úlohách.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Žáci vyhledají </a:t>
            </a:r>
            <a:r>
              <a:rPr lang="cs-CZ" sz="2000" spc="150" dirty="0">
                <a:solidFill>
                  <a:srgbClr val="94734E"/>
                </a:solidFill>
                <a:latin typeface="Franklin Gothic Medium"/>
              </a:rPr>
              <a:t>testové úlohy 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na internetových stránkách, aplikují vědomosti na testech, které jsou součástí prezentace. 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Žáci mohou pracovní listy vyplňovat v textovém editoru - např</a:t>
            </a:r>
            <a:r>
              <a:rPr lang="cs-CZ" sz="2000" spc="150" dirty="0" smtClean="0">
                <a:solidFill>
                  <a:srgbClr val="534949"/>
                </a:solidFill>
                <a:latin typeface="Franklin Gothic Medium"/>
              </a:rPr>
              <a:t>. v 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multimediální či počítačové učebně, pokud to technické vybavení učebny nedovoluje, lze také pracovní listy vytisknout nebo tento elektronický materiál zaslat žákům např. </a:t>
            </a:r>
            <a:r>
              <a:rPr lang="cs-CZ" sz="2000" spc="150" dirty="0" smtClean="0">
                <a:solidFill>
                  <a:srgbClr val="534949"/>
                </a:solidFill>
                <a:latin typeface="Franklin Gothic Medium"/>
              </a:rPr>
              <a:t> k vyplnění 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v rámci domácího samostudia.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94734E"/>
                </a:solidFill>
                <a:latin typeface="Franklin Gothic Medium"/>
              </a:rPr>
              <a:t>Převládající klíčové kompetence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: klíčová kompetence k učení, klíčová kompetence k řešení problému, klíčová kompetence komunikativní.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94734E"/>
                </a:solidFill>
                <a:latin typeface="Franklin Gothic Medium"/>
              </a:rPr>
              <a:t>Organizační styl výuky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: </a:t>
            </a:r>
            <a:r>
              <a:rPr lang="cs-CZ" sz="2000" spc="150" dirty="0" smtClean="0">
                <a:solidFill>
                  <a:srgbClr val="534949"/>
                </a:solidFill>
                <a:latin typeface="Franklin Gothic Medium"/>
              </a:rPr>
              <a:t>frontální.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chemeClr val="accent4">
                    <a:lumMod val="50000"/>
                  </a:schemeClr>
                </a:solidFill>
                <a:latin typeface="Franklin Gothic Medium"/>
              </a:rPr>
              <a:t>Vazba na ŠVP</a:t>
            </a: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:  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Školní vzdělávací program pro osmileté gymnázium - vyšší gymnázium - učební osnovy ČESKÝ JAZYK A LITERATURA - 7. ročník – Skladba.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r>
              <a:rPr lang="cs-CZ" sz="2000" spc="150" dirty="0">
                <a:solidFill>
                  <a:srgbClr val="534949"/>
                </a:solidFill>
                <a:latin typeface="Franklin Gothic Medium"/>
              </a:rPr>
              <a:t>Školní vzdělávací program pro čtyřleté gymnázium - učební osnovy ČESKÝ JAZYK A LITERATURA - 3. ročník – Skladba.</a:t>
            </a:r>
          </a:p>
          <a:p>
            <a:pPr lvl="0" indent="-228600" algn="just">
              <a:spcBef>
                <a:spcPct val="20000"/>
              </a:spcBef>
              <a:buClr>
                <a:srgbClr val="C66951"/>
              </a:buClr>
              <a:buSzTx/>
              <a:buFont typeface="Wingdings 2" pitchFamily="18" charset="2"/>
              <a:buChar char=""/>
            </a:pPr>
            <a:endParaRPr lang="cs-CZ" sz="2000" spc="150" dirty="0">
              <a:solidFill>
                <a:srgbClr val="534949"/>
              </a:solidFill>
              <a:latin typeface="Franklin Gothic Medium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343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Významový poměr mezi </a:t>
            </a:r>
            <a:r>
              <a:rPr lang="cs-CZ" smtClean="0"/>
              <a:t>větami vedlejšími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http://schoolassistance.webnode.cz/news/vztahy-mezi-vetami-vedlejsimi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/>
              <a:t>1. Uveďte</a:t>
            </a:r>
            <a:r>
              <a:rPr lang="cs-CZ" dirty="0"/>
              <a:t>, v jakých 3 významových poměrech se věty vedlejší ocitají nejčastěji.</a:t>
            </a:r>
          </a:p>
          <a:p>
            <a:r>
              <a:rPr lang="cs-CZ" dirty="0" smtClean="0"/>
              <a:t>2. Uveďte </a:t>
            </a:r>
            <a:r>
              <a:rPr lang="cs-CZ" dirty="0"/>
              <a:t>příklad souvětí.</a:t>
            </a:r>
          </a:p>
          <a:p>
            <a:r>
              <a:rPr lang="cs-CZ" dirty="0" smtClean="0"/>
              <a:t>3. Na </a:t>
            </a:r>
            <a:r>
              <a:rPr lang="cs-CZ" dirty="0"/>
              <a:t>základě znalostí o významových poměrech mezi větnými členy doplňte další 3 možnosti významových poměrů mezi větami vedlejšími.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09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1. Poměr slučovací, odporovací, vylučovací</a:t>
            </a:r>
          </a:p>
          <a:p>
            <a:r>
              <a:rPr lang="cs-CZ" dirty="0" smtClean="0"/>
              <a:t>2. </a:t>
            </a:r>
          </a:p>
          <a:p>
            <a:pPr marL="0" indent="0">
              <a:buNone/>
            </a:pPr>
            <a:r>
              <a:rPr lang="cs-CZ" dirty="0" smtClean="0"/>
              <a:t>A) Zdálo </a:t>
            </a:r>
            <a:r>
              <a:rPr lang="cs-CZ" dirty="0"/>
              <a:t>se, že si to rozmyslel a (že) nepřijde na naše setkání</a:t>
            </a:r>
            <a:r>
              <a:rPr lang="cs-CZ" dirty="0" smtClean="0"/>
              <a:t>. (</a:t>
            </a:r>
            <a:r>
              <a:rPr lang="cs-CZ" dirty="0"/>
              <a:t>I. věta hlavní, II. a III. věta vedlejší podmětná - ve významovém poměru slučovacím)</a:t>
            </a:r>
          </a:p>
          <a:p>
            <a:pPr marL="0" indent="0">
              <a:buNone/>
            </a:pPr>
            <a:r>
              <a:rPr lang="cs-CZ" dirty="0" smtClean="0"/>
              <a:t>B) Přemýšleli </a:t>
            </a:r>
            <a:r>
              <a:rPr lang="cs-CZ" dirty="0"/>
              <a:t>jsme o tom, co by se dalo upravit, ba co bychom mohli ještě vylepšit</a:t>
            </a:r>
            <a:r>
              <a:rPr lang="cs-CZ" dirty="0" smtClean="0"/>
              <a:t>. (</a:t>
            </a:r>
            <a:r>
              <a:rPr lang="cs-CZ" dirty="0"/>
              <a:t>I. věta </a:t>
            </a:r>
            <a:r>
              <a:rPr lang="cs-CZ" dirty="0" smtClean="0"/>
              <a:t>hlavní, </a:t>
            </a:r>
            <a:r>
              <a:rPr lang="cs-CZ" dirty="0"/>
              <a:t>II. a III. věta vedlejší předmětná - ve významovém poměru stupňovacím)</a:t>
            </a:r>
          </a:p>
          <a:p>
            <a:pPr marL="0" indent="0">
              <a:buNone/>
            </a:pPr>
            <a:r>
              <a:rPr lang="cs-CZ" dirty="0" smtClean="0"/>
              <a:t>C) Babička </a:t>
            </a:r>
            <a:r>
              <a:rPr lang="cs-CZ" dirty="0"/>
              <a:t>řekla, že buď půjdeme hned domů, nebo určitě nastydneme</a:t>
            </a:r>
            <a:r>
              <a:rPr lang="cs-CZ" dirty="0" smtClean="0"/>
              <a:t>. (</a:t>
            </a:r>
            <a:r>
              <a:rPr lang="cs-CZ" dirty="0"/>
              <a:t>I. </a:t>
            </a:r>
            <a:r>
              <a:rPr lang="cs-CZ"/>
              <a:t>věta </a:t>
            </a:r>
            <a:r>
              <a:rPr lang="cs-CZ" smtClean="0"/>
              <a:t>hlavní, </a:t>
            </a:r>
            <a:r>
              <a:rPr lang="cs-CZ" dirty="0"/>
              <a:t>II. a III. věta vedlejší předmětná - ve významovém poměru vylučovacím</a:t>
            </a:r>
            <a:r>
              <a:rPr lang="cs-CZ" dirty="0" smtClean="0"/>
              <a:t>)</a:t>
            </a:r>
            <a:endParaRPr lang="cs-CZ" dirty="0"/>
          </a:p>
          <a:p>
            <a:r>
              <a:rPr lang="cs-CZ" dirty="0" smtClean="0"/>
              <a:t>3. </a:t>
            </a:r>
            <a:r>
              <a:rPr lang="cs-CZ" dirty="0"/>
              <a:t>P</a:t>
            </a:r>
            <a:r>
              <a:rPr lang="cs-CZ" dirty="0" smtClean="0"/>
              <a:t>oměr stupňovací, důsledkový, důvodový/příčinný 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666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239000" cy="1143000"/>
          </a:xfrm>
        </p:spPr>
        <p:txBody>
          <a:bodyPr>
            <a:normAutofit/>
          </a:bodyPr>
          <a:lstStyle/>
          <a:p>
            <a:r>
              <a:rPr lang="cs-CZ" sz="3200" dirty="0"/>
              <a:t>Zopakuj si druhy vedlejších vět. </a:t>
            </a:r>
            <a:r>
              <a:rPr lang="cs-CZ" sz="3200" dirty="0" smtClean="0"/>
              <a:t>Vytvořte </a:t>
            </a:r>
            <a:r>
              <a:rPr lang="cs-CZ" sz="3200" dirty="0"/>
              <a:t>trojice.  </a:t>
            </a:r>
            <a:r>
              <a:rPr lang="cs-CZ" sz="3200" dirty="0" smtClean="0"/>
              <a:t>A</a:t>
            </a:r>
            <a:endParaRPr lang="cs-CZ" sz="32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468099"/>
              </p:ext>
            </p:extLst>
          </p:nvPr>
        </p:nvGraphicFramePr>
        <p:xfrm>
          <a:off x="395536" y="2204864"/>
          <a:ext cx="7239000" cy="349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/>
                <a:gridCol w="2088232"/>
                <a:gridCol w="3096344"/>
                <a:gridCol w="747936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Druh VV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Co je pro tento druh VV charakteristické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 VV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Č,p,P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1.Vv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podmětná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a. proč, z jaké příčiny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A. Jana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byla, jako by ji opařili.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2.Vv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předmětná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b. vyjadřuje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jmennou část přísudku jmenného se sponou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B. Slyšeli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jsme Petru, jak hraje na klavír.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3.Vv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přívlastková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c.– </a:t>
                      </a:r>
                      <a:r>
                        <a:rPr lang="cs-CZ" sz="1200" dirty="0" err="1" smtClean="0">
                          <a:effectLst/>
                          <a:latin typeface="Comic Sans MS"/>
                          <a:ea typeface="Times New Roman"/>
                        </a:rPr>
                        <a:t>li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když, jestliže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C. Utíkal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jako by mu za patami hořelo.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4.Vv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způsobová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d. ptáme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se kdo, co?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D. Přestože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nesvítilo slunce, bylo velmi teplo.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5.Vv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časová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e. kde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kam, odkud, kudy?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E. Šla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rychle, aby stihla vyučování.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6.Vv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místní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f. často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následuje po slovesech smyslového vnímání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F. Protože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hezky zpívá, </a:t>
                      </a:r>
                      <a:r>
                        <a:rPr lang="cs-CZ" sz="1200">
                          <a:effectLst/>
                          <a:latin typeface="Comic Sans MS"/>
                          <a:ea typeface="Times New Roman"/>
                        </a:rPr>
                        <a:t>přihlásil </a:t>
                      </a:r>
                      <a:r>
                        <a:rPr lang="cs-CZ" sz="1200" smtClean="0">
                          <a:effectLst/>
                          <a:latin typeface="Comic Sans MS"/>
                          <a:ea typeface="Times New Roman"/>
                        </a:rPr>
                        <a:t>se do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pěvecké soutěže.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 dirty="0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7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Zopakuj si druhy vedlejších vět. </a:t>
            </a:r>
            <a:r>
              <a:rPr lang="cs-CZ" dirty="0" smtClean="0"/>
              <a:t>Vytvořte </a:t>
            </a:r>
            <a:r>
              <a:rPr lang="cs-CZ" dirty="0"/>
              <a:t>trojice.  </a:t>
            </a:r>
            <a:r>
              <a:rPr lang="cs-CZ" dirty="0" smtClean="0"/>
              <a:t>B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3875920"/>
              </p:ext>
            </p:extLst>
          </p:nvPr>
        </p:nvGraphicFramePr>
        <p:xfrm>
          <a:off x="457200" y="1609725"/>
          <a:ext cx="7239000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496"/>
                <a:gridCol w="2241004"/>
                <a:gridCol w="2583532"/>
                <a:gridCol w="1035968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Druh VV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Co je pro tento druh VV charakteristické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 VV</a:t>
                      </a:r>
                    </a:p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Č,p,P</a:t>
                      </a:r>
                      <a:endParaRPr lang="cs-CZ" dirty="0" smtClean="0"/>
                    </a:p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7.Vv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měrová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g. do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jaké míry, kolik?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G. Křičel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až nám zalehly uši.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8.Vv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příčinná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h. i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přes co?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H. Řekl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že přijde večer.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9.Vv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účelová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ch. jakým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způsobem?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CH.</a:t>
                      </a:r>
                      <a:r>
                        <a:rPr lang="cs-CZ" sz="1200" baseline="0" dirty="0" smtClean="0">
                          <a:effectLst/>
                          <a:latin typeface="Comic Sans MS"/>
                          <a:ea typeface="Times New Roman"/>
                        </a:rPr>
                        <a:t> </a:t>
                      </a: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Kdo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se směje naposled, ten se směje </a:t>
                      </a: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nejlépe.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10.Vv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podmínková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i. kdy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odkdy, dokdy?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I.  Žák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který vyhraje školní kolo, postoupí do okresního.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11.Vv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přípustková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j. závisí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na podstatném jméně, bývá do věty vložena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J. Když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dostanu jedničku, pojedu na víkend na hory.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12.Vv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přísudková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k. za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jakým účelem?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K. Šel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kam ho nohy nesly.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13.Vv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doplňková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300355" algn="l"/>
                          <a:tab pos="2286000" algn="l"/>
                        </a:tabLst>
                      </a:pPr>
                      <a:r>
                        <a:rPr lang="cs-CZ" sz="1200" dirty="0" smtClean="0">
                          <a:effectLst/>
                          <a:latin typeface="Comic Sans MS"/>
                          <a:ea typeface="Times New Roman"/>
                        </a:rPr>
                        <a:t>l. ptáme 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se pádovými otázkami kromě 1. a 5. p.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SzPts val="1200"/>
                        <a:buFont typeface="Comic Sans MS"/>
                        <a:buAutoNum type="alphaUcPeriod"/>
                        <a:tabLst>
                          <a:tab pos="264795" algn="l"/>
                        </a:tabLst>
                      </a:pPr>
                      <a:endParaRPr lang="cs-CZ" sz="1200" dirty="0" smtClean="0">
                        <a:effectLst/>
                        <a:latin typeface="Comic Sans MS"/>
                        <a:ea typeface="Times New Roman"/>
                      </a:endParaRPr>
                    </a:p>
                    <a:p>
                      <a:pPr marL="0" lvl="0" indent="0" algn="l">
                        <a:spcAft>
                          <a:spcPts val="0"/>
                        </a:spcAft>
                        <a:buSzPts val="1200"/>
                        <a:buFont typeface="Comic Sans MS"/>
                        <a:buNone/>
                        <a:tabLst>
                          <a:tab pos="264795" algn="l"/>
                        </a:tabLst>
                      </a:pPr>
                      <a:r>
                        <a:rPr lang="cs-CZ" sz="1200" smtClean="0">
                          <a:effectLst/>
                          <a:latin typeface="Comic Sans MS"/>
                          <a:ea typeface="Times New Roman"/>
                        </a:rPr>
                        <a:t>L. Přijď</a:t>
                      </a:r>
                      <a:r>
                        <a:rPr lang="cs-CZ" sz="1200" dirty="0">
                          <a:effectLst/>
                          <a:latin typeface="Comic Sans MS"/>
                          <a:ea typeface="Times New Roman"/>
                        </a:rPr>
                        <a:t>, až budeš mít čas.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b="1" dirty="0">
                          <a:effectLst/>
                          <a:latin typeface="Palatino Linotype"/>
                          <a:ea typeface="Times New Roman"/>
                        </a:rPr>
                        <a:t> </a:t>
                      </a:r>
                      <a:endParaRPr lang="cs-CZ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66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Řešení- druhy VV, vytvořte trojice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1dI</a:t>
            </a:r>
          </a:p>
          <a:p>
            <a:r>
              <a:rPr lang="cs-CZ" dirty="0" smtClean="0"/>
              <a:t>2mH</a:t>
            </a:r>
          </a:p>
          <a:p>
            <a:r>
              <a:rPr lang="cs-CZ" dirty="0" smtClean="0"/>
              <a:t>3kJ</a:t>
            </a:r>
          </a:p>
          <a:p>
            <a:r>
              <a:rPr lang="cs-CZ" dirty="0" smtClean="0"/>
              <a:t>4iC</a:t>
            </a:r>
          </a:p>
          <a:p>
            <a:r>
              <a:rPr lang="cs-CZ" dirty="0" smtClean="0"/>
              <a:t>5jM</a:t>
            </a:r>
          </a:p>
          <a:p>
            <a:r>
              <a:rPr lang="cs-CZ" dirty="0" smtClean="0"/>
              <a:t>6eL</a:t>
            </a:r>
          </a:p>
          <a:p>
            <a:r>
              <a:rPr lang="cs-CZ" dirty="0" smtClean="0"/>
              <a:t>7gG</a:t>
            </a:r>
          </a:p>
          <a:p>
            <a:r>
              <a:rPr lang="cs-CZ" dirty="0" smtClean="0"/>
              <a:t>8aF</a:t>
            </a:r>
          </a:p>
          <a:p>
            <a:r>
              <a:rPr lang="cs-CZ" dirty="0" smtClean="0"/>
              <a:t>9lE</a:t>
            </a:r>
          </a:p>
          <a:p>
            <a:r>
              <a:rPr lang="cs-CZ" dirty="0" smtClean="0"/>
              <a:t>10cK</a:t>
            </a:r>
          </a:p>
          <a:p>
            <a:r>
              <a:rPr lang="cs-CZ" dirty="0" smtClean="0"/>
              <a:t>11hD</a:t>
            </a:r>
          </a:p>
          <a:p>
            <a:r>
              <a:rPr lang="cs-CZ" dirty="0" smtClean="0"/>
              <a:t>12bA</a:t>
            </a:r>
          </a:p>
          <a:p>
            <a:r>
              <a:rPr lang="cs-CZ" smtClean="0"/>
              <a:t>13fB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331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K hlavním větám </a:t>
            </a:r>
            <a:r>
              <a:rPr lang="cs-CZ" sz="2400" dirty="0" smtClean="0"/>
              <a:t>doplňte  </a:t>
            </a:r>
            <a:r>
              <a:rPr lang="cs-CZ" sz="2400" dirty="0"/>
              <a:t>dvě věty vedlejší v daném významovém poměru. </a:t>
            </a:r>
            <a:r>
              <a:rPr lang="cs-CZ" sz="2400" dirty="0" smtClean="0"/>
              <a:t>Určete druh </a:t>
            </a:r>
            <a:r>
              <a:rPr lang="cs-CZ" sz="2400" dirty="0"/>
              <a:t>vedlejších vět. 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936942"/>
              </p:ext>
            </p:extLst>
          </p:nvPr>
        </p:nvGraphicFramePr>
        <p:xfrm>
          <a:off x="457200" y="1609725"/>
          <a:ext cx="72390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000"/>
                <a:gridCol w="2413000"/>
                <a:gridCol w="24130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HV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VV(druh)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Význ</a:t>
                      </a:r>
                      <a:r>
                        <a:rPr lang="cs-CZ" dirty="0" smtClean="0"/>
                        <a:t>.</a:t>
                      </a:r>
                      <a:r>
                        <a:rPr lang="cs-CZ" baseline="0" dirty="0" smtClean="0"/>
                        <a:t> poměr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1. Dan si vzpomněl, 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2. Napsala jsem mu dopis, 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odporovací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3. Hned se pozná, …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08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K hlavním větám doplňte  dvě věty vedlejší v daném významovém poměru. Určete druh vedlejších vět. </a:t>
            </a:r>
            <a:r>
              <a:rPr lang="cs-CZ" sz="2400" dirty="0" smtClean="0"/>
              <a:t>Možnost řešení.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že </a:t>
            </a:r>
            <a:r>
              <a:rPr lang="cs-CZ" dirty="0"/>
              <a:t>nastala změna jízdního řádu a rozběhl se k autobusové </a:t>
            </a:r>
            <a:r>
              <a:rPr lang="cs-CZ" dirty="0" smtClean="0"/>
              <a:t>zastávce. (VV předmětná)</a:t>
            </a:r>
          </a:p>
          <a:p>
            <a:r>
              <a:rPr lang="cs-CZ" dirty="0" smtClean="0"/>
              <a:t>2</a:t>
            </a:r>
            <a:r>
              <a:rPr lang="cs-CZ" dirty="0"/>
              <a:t>. aby co nejdříve přijel, ale neopověděl </a:t>
            </a:r>
            <a:r>
              <a:rPr lang="cs-CZ" dirty="0" smtClean="0"/>
              <a:t>mi. (VV přívlastková)</a:t>
            </a:r>
          </a:p>
          <a:p>
            <a:r>
              <a:rPr lang="cs-CZ" dirty="0" smtClean="0"/>
              <a:t>3</a:t>
            </a:r>
            <a:r>
              <a:rPr lang="cs-CZ" dirty="0"/>
              <a:t>. jestli má o daný obor zájem, nebo jej jen </a:t>
            </a:r>
            <a:r>
              <a:rPr lang="cs-CZ" dirty="0" smtClean="0"/>
              <a:t>předstírá. (VV podmětná</a:t>
            </a:r>
            <a:r>
              <a:rPr lang="cs-CZ" dirty="0"/>
              <a:t>)</a:t>
            </a:r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7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184</TotalTime>
  <Words>912</Words>
  <Application>Microsoft Office PowerPoint</Application>
  <PresentationFormat>Předvádění na obrazovce (4:3)</PresentationFormat>
  <Paragraphs>163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Bohatý</vt:lpstr>
      <vt:lpstr>Prezentace aplikace PowerPoint</vt:lpstr>
      <vt:lpstr>anotace</vt:lpstr>
      <vt:lpstr>Významový poměr mezi větami vedlejšími</vt:lpstr>
      <vt:lpstr>řešení</vt:lpstr>
      <vt:lpstr>Zopakuj si druhy vedlejších vět. Vytvořte trojice.  A</vt:lpstr>
      <vt:lpstr>Zopakuj si druhy vedlejších vět. Vytvořte trojice.  B</vt:lpstr>
      <vt:lpstr>Řešení- druhy VV, vytvořte trojice</vt:lpstr>
      <vt:lpstr>K hlavním větám doplňte  dvě věty vedlejší v daném významovém poměru. Určete druh vedlejších vět. </vt:lpstr>
      <vt:lpstr>K hlavním větám doplňte  dvě věty vedlejší v daném významovém poměru. Určete druh vedlejších vět. Možnost řešení.</vt:lpstr>
      <vt:lpstr>Doplňte k větám vedlejším větu hlavní, určete významový poměr mezi větami vedlejšími a druh vět vedlejších</vt:lpstr>
      <vt:lpstr>řešení</vt:lpstr>
      <vt:lpstr>řešení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Konetzná Magda</dc:creator>
  <cp:lastModifiedBy>Konetzná Magda</cp:lastModifiedBy>
  <cp:revision>33</cp:revision>
  <dcterms:modified xsi:type="dcterms:W3CDTF">2013-01-07T08:43:45Z</dcterms:modified>
</cp:coreProperties>
</file>