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1" r:id="rId4"/>
    <p:sldId id="267" r:id="rId5"/>
    <p:sldId id="266" r:id="rId6"/>
    <p:sldId id="268" r:id="rId7"/>
    <p:sldId id="271" r:id="rId8"/>
    <p:sldId id="258" r:id="rId9"/>
    <p:sldId id="262" r:id="rId10"/>
    <p:sldId id="269" r:id="rId11"/>
    <p:sldId id="270" r:id="rId12"/>
    <p:sldId id="272" r:id="rId13"/>
    <p:sldId id="263" r:id="rId14"/>
    <p:sldId id="264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1F79B-50EF-4710-AEB7-F779258A84E3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84294-6C78-4B94-939D-C79975B8B97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06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84294-6C78-4B94-939D-C79975B8B977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390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á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Přímá spojnice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á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bdélník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bdélník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Přímá spojnice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Zástupný symbol pro obsah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nice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Přímá spojnice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Zástupný symbol pro obsah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obsah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Ová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á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Nadpis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bdélník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Obdélník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Obdélník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délník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Zástupný symbol pro obsah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vá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á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1" name="Obdélník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římá spojnice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Obdélník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bdélník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á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á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2" name="Obdélník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délník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Obdélník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Obdélník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Obdélník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Obdélník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Obdélník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Přímá spojnice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á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á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zpravy.idnes.cz/diktat.aspx?iddiktat=112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esty.nanic.cz/testy/cestina/cj.-infinitiv-jako-vetny-clen/" TargetMode="External"/><Relationship Id="rId2" Type="http://schemas.openxmlformats.org/officeDocument/2006/relationships/hyperlink" Target="http://www.4zscheb.cz/elearning/cestina/test09vetnecleny/vetneclenyvykl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zpravy.idnes.cz/Soutez_test.aspx?id=27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4zscheb.cz/elearning/cestina/test09vetnecleny/vetneclenyvykl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4zscheb.cz/elearning/cestina/test09vetnecleny/vetneclenyvykl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testy.nanic.cz/testy/cestina/cj.-infinitiv-jako-vetny-cle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zpravy.idnes.cz/Soutez_test.aspx?id=27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99749350"/>
              </p:ext>
            </p:extLst>
          </p:nvPr>
        </p:nvGraphicFramePr>
        <p:xfrm>
          <a:off x="1" y="1458910"/>
          <a:ext cx="8892480" cy="492242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846000"/>
                <a:gridCol w="6046480"/>
              </a:tblGrid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Jazyk a jazyková komunikace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it-IT" sz="1100" dirty="0" smtClean="0">
                          <a:effectLst/>
                        </a:rPr>
                        <a:t>pro </a:t>
                      </a:r>
                      <a:r>
                        <a:rPr lang="cs-CZ" sz="1100" dirty="0" smtClean="0">
                          <a:effectLst/>
                        </a:rPr>
                        <a:t>3</a:t>
                      </a:r>
                      <a:r>
                        <a:rPr lang="it-IT" sz="1100" dirty="0" smtClean="0">
                          <a:effectLst/>
                        </a:rPr>
                        <a:t>. </a:t>
                      </a:r>
                      <a:r>
                        <a:rPr lang="it-IT" sz="1100" dirty="0" smtClean="0">
                          <a:effectLst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Opakování:</a:t>
                      </a:r>
                      <a:r>
                        <a:rPr lang="cs-CZ" sz="1100" baseline="0" dirty="0" smtClean="0">
                          <a:effectLst/>
                        </a:rPr>
                        <a:t> věta jednoduchá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AUTOR: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DATUM: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26. 10.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1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CZ.1.07/1.5.00/34.0629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40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OZNAČENÍ VÝUKOVÉHO MATERIÁLU: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VY_32_INOVACE_JC.BZ.14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8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042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Vytvořte věty podle daného vzorce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Po-</a:t>
            </a:r>
            <a:r>
              <a:rPr lang="cs-CZ" dirty="0" err="1" smtClean="0"/>
              <a:t>Pk</a:t>
            </a:r>
            <a:r>
              <a:rPr lang="cs-CZ" dirty="0" smtClean="0"/>
              <a:t> n-</a:t>
            </a:r>
            <a:r>
              <a:rPr lang="cs-CZ" dirty="0" err="1" smtClean="0"/>
              <a:t>Př</a:t>
            </a:r>
            <a:r>
              <a:rPr lang="cs-CZ" dirty="0" smtClean="0"/>
              <a:t>-</a:t>
            </a:r>
            <a:r>
              <a:rPr lang="cs-CZ" dirty="0" err="1" smtClean="0"/>
              <a:t>Pk</a:t>
            </a:r>
            <a:r>
              <a:rPr lang="cs-CZ" dirty="0" smtClean="0"/>
              <a:t> </a:t>
            </a:r>
            <a:r>
              <a:rPr lang="cs-CZ" dirty="0" err="1" smtClean="0"/>
              <a:t>sh-Pt</a:t>
            </a:r>
            <a:endParaRPr lang="cs-CZ" dirty="0" smtClean="0"/>
          </a:p>
          <a:p>
            <a:endParaRPr lang="cs-CZ" dirty="0"/>
          </a:p>
          <a:p>
            <a:r>
              <a:rPr lang="cs-CZ" dirty="0" err="1" smtClean="0"/>
              <a:t>Pk</a:t>
            </a:r>
            <a:r>
              <a:rPr lang="cs-CZ" dirty="0" smtClean="0"/>
              <a:t> </a:t>
            </a:r>
            <a:r>
              <a:rPr lang="cs-CZ" dirty="0" err="1" smtClean="0"/>
              <a:t>sh</a:t>
            </a:r>
            <a:r>
              <a:rPr lang="cs-CZ" dirty="0" smtClean="0"/>
              <a:t>-Po-</a:t>
            </a:r>
            <a:r>
              <a:rPr lang="cs-CZ" dirty="0" err="1" smtClean="0"/>
              <a:t>Př</a:t>
            </a:r>
            <a:r>
              <a:rPr lang="cs-CZ" dirty="0" smtClean="0"/>
              <a:t>-Do</a:t>
            </a:r>
          </a:p>
          <a:p>
            <a:endParaRPr lang="cs-CZ" dirty="0"/>
          </a:p>
          <a:p>
            <a:r>
              <a:rPr lang="cs-CZ" dirty="0" smtClean="0"/>
              <a:t>Pum-Puč-</a:t>
            </a:r>
            <a:r>
              <a:rPr lang="cs-CZ" dirty="0" err="1" smtClean="0"/>
              <a:t>Př</a:t>
            </a:r>
            <a:endParaRPr lang="cs-CZ" dirty="0"/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89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 smtClean="0"/>
              <a:t>Doplňte </a:t>
            </a:r>
            <a:r>
              <a:rPr lang="cs-CZ" sz="2400" dirty="0"/>
              <a:t>v</a:t>
            </a:r>
            <a:r>
              <a:rPr lang="cs-CZ" sz="2400" dirty="0" smtClean="0"/>
              <a:t>hodnou koncovku přísudku (kde je to možné, uveďte dvě varianty)</a:t>
            </a:r>
            <a:endParaRPr lang="cs-CZ" sz="24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62862395"/>
              </p:ext>
            </p:extLst>
          </p:nvPr>
        </p:nvGraphicFramePr>
        <p:xfrm>
          <a:off x="301625" y="1527175"/>
          <a:ext cx="8504238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6679"/>
                <a:gridCol w="1497559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Koncovka</a:t>
                      </a:r>
                    </a:p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Česko a Rusko</a:t>
                      </a:r>
                      <a:r>
                        <a:rPr lang="cs-CZ" b="1" baseline="0" dirty="0" smtClean="0"/>
                        <a:t> sehrál- zápas v hokeji.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Koťata a štěňata dováděl- na dvoře.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 smtClean="0"/>
                        <a:t>Přišl</a:t>
                      </a:r>
                      <a:r>
                        <a:rPr lang="cs-CZ" b="1" dirty="0" smtClean="0"/>
                        <a:t>- nás přivítat švagrová a její manžel.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Kůzlata a hříbě se</a:t>
                      </a:r>
                      <a:r>
                        <a:rPr lang="cs-CZ" b="1" baseline="0" dirty="0" smtClean="0"/>
                        <a:t> proháněl- v ohradě.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81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Koncovka v přísudku- řešení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34238481"/>
              </p:ext>
            </p:extLst>
          </p:nvPr>
        </p:nvGraphicFramePr>
        <p:xfrm>
          <a:off x="301625" y="1527175"/>
          <a:ext cx="85042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06679"/>
                <a:gridCol w="1497559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Koncovka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Česko a Rusko</a:t>
                      </a:r>
                      <a:r>
                        <a:rPr lang="cs-CZ" b="1" baseline="0" dirty="0" smtClean="0"/>
                        <a:t> sehrál- zápas v hokeji.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Koťata a štěňata dováděl- na dvoře.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err="1" smtClean="0"/>
                        <a:t>Přišl</a:t>
                      </a:r>
                      <a:r>
                        <a:rPr lang="cs-CZ" b="1" dirty="0" smtClean="0"/>
                        <a:t>- nás přivítat švagrová a její manžel.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a,</a:t>
                      </a:r>
                      <a:r>
                        <a:rPr lang="cs-CZ" baseline="0" dirty="0" smtClean="0"/>
                        <a:t> i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Kůzlata a hříbě se</a:t>
                      </a:r>
                      <a:r>
                        <a:rPr lang="cs-CZ" b="1" baseline="0" dirty="0" smtClean="0"/>
                        <a:t> proháněl- v ohradě.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y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94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Shoda přísudku s podmětem-test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Vyplňte a vyhodnoťte test</a:t>
            </a:r>
          </a:p>
          <a:p>
            <a:endParaRPr lang="cs-CZ" dirty="0"/>
          </a:p>
          <a:p>
            <a:r>
              <a:rPr lang="cs-CZ" dirty="0">
                <a:hlinkClick r:id="rId2"/>
              </a:rPr>
              <a:t>http://zpravy.idnes.cz/diktat.aspx?iddiktat=112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420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www.4zscheb.cz/elearning/cestina/test09vetnecleny/vetneclenyvykl.htm</a:t>
            </a:r>
            <a:endParaRPr lang="cs-CZ" dirty="0" smtClean="0"/>
          </a:p>
          <a:p>
            <a:r>
              <a:rPr lang="cs-CZ" dirty="0">
                <a:hlinkClick r:id="rId3"/>
              </a:rPr>
              <a:t>http://testy.nanic.cz/testy/cestina/cj.-infinitiv-jako-vetny-clen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</a:t>
            </a:r>
            <a:r>
              <a:rPr lang="cs-CZ" dirty="0">
                <a:hlinkClick r:id="rId4"/>
              </a:rPr>
              <a:t>://</a:t>
            </a:r>
            <a:r>
              <a:rPr lang="cs-CZ" dirty="0" smtClean="0">
                <a:hlinkClick r:id="rId4"/>
              </a:rPr>
              <a:t>zpravy.idnes.cz/Soutez_test.aspx?id=279</a:t>
            </a:r>
            <a:endParaRPr lang="cs-CZ" dirty="0" smtClean="0"/>
          </a:p>
          <a:p>
            <a:r>
              <a:rPr lang="cs-CZ" dirty="0" smtClean="0"/>
              <a:t>http</a:t>
            </a:r>
            <a:r>
              <a:rPr lang="cs-CZ" dirty="0"/>
              <a:t>://zpravy.idnes.cz/diktat.aspx?iddiktat=112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472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Žáci si prostřednictvím </a:t>
            </a:r>
            <a:r>
              <a:rPr lang="cs-CZ" dirty="0" smtClean="0">
                <a:solidFill>
                  <a:schemeClr val="bg1"/>
                </a:solidFill>
              </a:rPr>
              <a:t>prezentace</a:t>
            </a:r>
            <a:r>
              <a:rPr lang="cs-CZ" dirty="0" smtClean="0"/>
              <a:t> zopakují znalosti o </a:t>
            </a:r>
            <a:r>
              <a:rPr lang="cs-CZ" dirty="0" smtClean="0">
                <a:solidFill>
                  <a:schemeClr val="bg1"/>
                </a:solidFill>
              </a:rPr>
              <a:t>větě jednoduché</a:t>
            </a:r>
            <a:r>
              <a:rPr lang="cs-CZ" dirty="0" smtClean="0"/>
              <a:t>, jež si ověří v testových úlohách.</a:t>
            </a:r>
          </a:p>
          <a:p>
            <a:r>
              <a:rPr lang="cs-CZ" dirty="0" smtClean="0"/>
              <a:t>Žáci vyhledají </a:t>
            </a:r>
            <a:r>
              <a:rPr lang="cs-CZ" dirty="0" smtClean="0">
                <a:solidFill>
                  <a:schemeClr val="bg1"/>
                </a:solidFill>
              </a:rPr>
              <a:t>testové úlohy </a:t>
            </a:r>
            <a:r>
              <a:rPr lang="cs-CZ" dirty="0" smtClean="0"/>
              <a:t>na internetových stránkách, aplikují vědomosti na testech, které jsou součástí prezentace. </a:t>
            </a:r>
          </a:p>
          <a:p>
            <a:pPr lvl="0"/>
            <a:r>
              <a:rPr lang="cs-CZ" dirty="0" smtClean="0"/>
              <a:t>Žáci mohou pracovní listy vyplňovat v textovém editoru - např. v multimediální či počítačové učebně, pokud to technické vybavení učebny nedovoluje, lze také pracovní listy vytisknout nebo tento elektronický materiál zaslat žákům např. k vyplnění v rámci domácího samostudia.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Převládající klíčové kompetence</a:t>
            </a:r>
            <a:r>
              <a:rPr lang="cs-CZ" dirty="0" smtClean="0"/>
              <a:t>: klíčová kompetence k učení, klíčová kompetence k řešení problému, klíčová kompetence komunikativní.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Organizační styl výuky</a:t>
            </a:r>
            <a:r>
              <a:rPr lang="cs-CZ" dirty="0" smtClean="0"/>
              <a:t>: frontální.</a:t>
            </a:r>
          </a:p>
          <a:p>
            <a:r>
              <a:rPr lang="cs-CZ" dirty="0">
                <a:solidFill>
                  <a:schemeClr val="bg1"/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r>
              <a:rPr lang="cs-CZ" dirty="0"/>
              <a:t>Školní vzdělávací program pro čtyřleté gymnázium - učební osnovy ČESKÝ JAZYK A LITERATURA - 3. ročník – Skladba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31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Rozvíjející větné 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Zopakujte si učivo o rozvíjejících větných členech</a:t>
            </a:r>
          </a:p>
          <a:p>
            <a:r>
              <a:rPr lang="cs-CZ" dirty="0" smtClean="0">
                <a:hlinkClick r:id="rId2"/>
              </a:rPr>
              <a:t>http://www.4zscheb.cz/elearning/cestina/test09vetnecleny/vetneclenyvykl.htm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Na základě výkladu vyplňte následující tabulku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349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Vyplňte tabulku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03948364"/>
              </p:ext>
            </p:extLst>
          </p:nvPr>
        </p:nvGraphicFramePr>
        <p:xfrm>
          <a:off x="301625" y="1527175"/>
          <a:ext cx="850424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060"/>
                <a:gridCol w="2126060"/>
                <a:gridCol w="2126060"/>
                <a:gridCol w="212606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Větný člen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Co</a:t>
                      </a:r>
                      <a:r>
                        <a:rPr lang="cs-CZ" baseline="0" dirty="0" smtClean="0"/>
                        <a:t> rozvíjí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Otázka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Přívlastek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Předmět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Doplněk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místa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času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způsobu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míry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účelu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příčiny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podmínky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PU přípustky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cs-CZ" sz="2700" dirty="0">
                <a:solidFill>
                  <a:prstClr val="black"/>
                </a:solidFill>
                <a:hlinkClick r:id="rId2"/>
              </a:rPr>
              <a:t>http://www.4zscheb.cz/elearning/cestina/test09vetnecleny/vetneclenyvykl.htm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Vyplňte a vyhodnoťte zkušební test a následně vyplňte test „naostro“.</a:t>
            </a:r>
          </a:p>
          <a:p>
            <a:endParaRPr lang="cs-CZ" dirty="0"/>
          </a:p>
          <a:p>
            <a:r>
              <a:rPr lang="cs-CZ" dirty="0" smtClean="0"/>
              <a:t>Kontrolu proveďte s vyučujícím.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7280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dirty="0"/>
              <a:t>Infinitiv jako větný </a:t>
            </a:r>
            <a:r>
              <a:rPr lang="cs-CZ" sz="2400" dirty="0" smtClean="0"/>
              <a:t>člen-doplňte do věty vhodný infinitiv a určete jeho větně členskou platnost</a:t>
            </a:r>
            <a:endParaRPr lang="cs-CZ" sz="24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24917248"/>
              </p:ext>
            </p:extLst>
          </p:nvPr>
        </p:nvGraphicFramePr>
        <p:xfrm>
          <a:off x="251520" y="2996952"/>
          <a:ext cx="8504238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271"/>
                <a:gridCol w="2335221"/>
                <a:gridCol w="2834746"/>
              </a:tblGrid>
              <a:tr h="149736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Infinitiv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Větný člen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Touha … byla stále silnější.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… zde</a:t>
                      </a:r>
                      <a:r>
                        <a:rPr lang="cs-CZ" baseline="0" dirty="0" smtClean="0"/>
                        <a:t> bylo zakázáno.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Brzy odpoledne začalo … 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 volném čase se učím … 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07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Infinitiv jako větný </a:t>
            </a:r>
            <a:r>
              <a:rPr lang="cs-CZ" dirty="0" smtClean="0"/>
              <a:t>člen-kontrola výsledků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33819509"/>
              </p:ext>
            </p:extLst>
          </p:nvPr>
        </p:nvGraphicFramePr>
        <p:xfrm>
          <a:off x="301625" y="1527175"/>
          <a:ext cx="8504238" cy="1859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2303"/>
                <a:gridCol w="3312368"/>
                <a:gridCol w="1569567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Infinitiv - příklad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Větný člen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Touha … byla stále silnější.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odejít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Pk</a:t>
                      </a:r>
                      <a:r>
                        <a:rPr lang="cs-CZ" dirty="0" smtClean="0"/>
                        <a:t> </a:t>
                      </a:r>
                      <a:r>
                        <a:rPr lang="cs-CZ" dirty="0" err="1" smtClean="0"/>
                        <a:t>nesh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… zde</a:t>
                      </a:r>
                      <a:r>
                        <a:rPr lang="cs-CZ" baseline="0" dirty="0" smtClean="0"/>
                        <a:t> bylo zakázáno.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mluvit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Po</a:t>
                      </a:r>
                      <a:endParaRPr lang="cs-CZ" dirty="0"/>
                    </a:p>
                  </a:txBody>
                  <a:tcPr/>
                </a:tc>
              </a:tr>
              <a:tr h="376049">
                <a:tc>
                  <a:txBody>
                    <a:bodyPr/>
                    <a:lstStyle/>
                    <a:p>
                      <a:r>
                        <a:rPr lang="cs-CZ" dirty="0" smtClean="0"/>
                        <a:t>Brzy odpoledne začalo … 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sněžit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Př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 volném čase se učím … 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malovat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Pt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3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Infinitiv jako větný člen- test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Vyplňte a vyhodnoťte test</a:t>
            </a:r>
          </a:p>
          <a:p>
            <a:r>
              <a:rPr lang="cs-CZ" dirty="0">
                <a:hlinkClick r:id="rId2"/>
              </a:rPr>
              <a:t>http://testy.nanic.cz/testy/cestina/cj.-infinitiv-jako-vetny-clen/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693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Interpunkce ve větě jednoduché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Vyplňte a vyhodnoťte test</a:t>
            </a:r>
          </a:p>
          <a:p>
            <a:r>
              <a:rPr lang="cs-CZ" dirty="0">
                <a:hlinkClick r:id="rId2"/>
              </a:rPr>
              <a:t>http://zpravy.idnes.cz/Soutez_test.aspx?id=279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79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ministrativní">
  <a:themeElements>
    <a:clrScheme name="Administrativní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dministrativní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150</TotalTime>
  <Words>414</Words>
  <Application>Microsoft Office PowerPoint</Application>
  <PresentationFormat>Předvádění na obrazovce (4:3)</PresentationFormat>
  <Paragraphs>121</Paragraphs>
  <Slides>14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Administrativní</vt:lpstr>
      <vt:lpstr>Prezentace aplikace PowerPoint</vt:lpstr>
      <vt:lpstr>Anotace </vt:lpstr>
      <vt:lpstr>Rozvíjející větné členy</vt:lpstr>
      <vt:lpstr>Vyplňte tabulku</vt:lpstr>
      <vt:lpstr>http://www.4zscheb.cz/elearning/cestina/test09vetnecleny/vetneclenyvykl.htm</vt:lpstr>
      <vt:lpstr>Infinitiv jako větný člen-doplňte do věty vhodný infinitiv a určete jeho větně členskou platnost</vt:lpstr>
      <vt:lpstr>Infinitiv jako větný člen-kontrola výsledků</vt:lpstr>
      <vt:lpstr>Infinitiv jako větný člen- test</vt:lpstr>
      <vt:lpstr>Interpunkce ve větě jednoduché</vt:lpstr>
      <vt:lpstr>Vytvořte věty podle daného vzorce</vt:lpstr>
      <vt:lpstr>Doplňte vhodnou koncovku přísudku (kde je to možné, uveďte dvě varianty)</vt:lpstr>
      <vt:lpstr>Koncovka v přísudku- řešení</vt:lpstr>
      <vt:lpstr>Shoda přísudku s podmětem-test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37</cp:revision>
  <dcterms:modified xsi:type="dcterms:W3CDTF">2013-01-07T08:42:10Z</dcterms:modified>
</cp:coreProperties>
</file>