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2" r:id="rId10"/>
    <p:sldId id="265" r:id="rId11"/>
    <p:sldId id="266" r:id="rId1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9.1.2013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9.1.2013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9.1.2013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9.1.2013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9.1.2013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9.1.2013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9.1.2013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9.1.2013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9.1.2013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9.1.2013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9.1.2013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5EC1D4A-A796-47C3-A63E-CE236FB377E2}" type="datetimeFigureOut">
              <a:rPr lang="cs-CZ" smtClean="0"/>
              <a:t>9.1.2013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cs.wikipedia.org/wiki/P%C5%99%C3%ADslove%C4%8Dn%C3%A9_ur%C4%8Den%C3%AD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cs.wikipedia.org/wiki/P%C5%99%C3%ADslove%C4%8Dn%C3%A9_ur%C4%8Den%C3%AD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Zástupný symbol pro obsah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0481409"/>
              </p:ext>
            </p:extLst>
          </p:nvPr>
        </p:nvGraphicFramePr>
        <p:xfrm>
          <a:off x="323528" y="1628800"/>
          <a:ext cx="8496943" cy="4752528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2719410"/>
                <a:gridCol w="5777533"/>
              </a:tblGrid>
              <a:tr h="5940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900" dirty="0">
                          <a:effectLst/>
                        </a:rPr>
                        <a:t>NÁZEV ŠKOLY:</a:t>
                      </a:r>
                      <a:endParaRPr lang="cs-CZ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49" marR="5474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900">
                          <a:effectLst/>
                        </a:rPr>
                        <a:t>Gymnázium Františka Živného, Bohumín, Jana Palacha 794, příspěvková organizace</a:t>
                      </a:r>
                      <a:endParaRPr lang="cs-CZ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49" marR="54749" marT="0" marB="0" anchor="ctr"/>
                </a:tc>
              </a:tr>
              <a:tr h="5940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900">
                          <a:effectLst/>
                        </a:rPr>
                        <a:t>VZDĚLÁVACÍ OBLAST:</a:t>
                      </a:r>
                      <a:endParaRPr lang="cs-CZ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49" marR="5474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900">
                          <a:effectLst/>
                        </a:rPr>
                        <a:t>Jazyk a jazyková komunikace</a:t>
                      </a:r>
                      <a:endParaRPr lang="cs-CZ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49" marR="54749" marT="0" marB="0" anchor="ctr"/>
                </a:tc>
              </a:tr>
              <a:tr h="5940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900">
                          <a:effectLst/>
                        </a:rPr>
                        <a:t>VZDĚLÁVACÍ OBOR:</a:t>
                      </a:r>
                      <a:endParaRPr lang="cs-CZ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49" marR="54749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900" dirty="0">
                          <a:effectLst/>
                        </a:rPr>
                        <a:t>Český </a:t>
                      </a:r>
                      <a:r>
                        <a:rPr lang="cs-CZ" sz="900" dirty="0" smtClean="0">
                          <a:effectLst/>
                        </a:rPr>
                        <a:t>jazyk </a:t>
                      </a:r>
                      <a:r>
                        <a:rPr lang="cs-CZ" sz="9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pro </a:t>
                      </a:r>
                      <a:r>
                        <a:rPr lang="cs-CZ" sz="9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3. </a:t>
                      </a:r>
                      <a:r>
                        <a:rPr lang="cs-CZ" sz="9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ročník SŠ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49" marR="54749" marT="0" marB="0" anchor="ctr"/>
                </a:tc>
              </a:tr>
              <a:tr h="5940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900">
                          <a:effectLst/>
                        </a:rPr>
                        <a:t>TÉMA:</a:t>
                      </a:r>
                      <a:endParaRPr lang="cs-CZ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49" marR="5474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900" dirty="0" smtClean="0">
                          <a:effectLst/>
                        </a:rPr>
                        <a:t>Příslovečné určení</a:t>
                      </a:r>
                      <a:endParaRPr lang="cs-CZ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49" marR="54749" marT="0" marB="0" anchor="ctr"/>
                </a:tc>
              </a:tr>
              <a:tr h="5940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900">
                          <a:effectLst/>
                        </a:rPr>
                        <a:t>AUTOR:</a:t>
                      </a:r>
                      <a:endParaRPr lang="cs-CZ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49" marR="5474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900">
                          <a:effectLst/>
                        </a:rPr>
                        <a:t>Mgr. Radka Bednarzová</a:t>
                      </a:r>
                      <a:endParaRPr lang="cs-CZ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49" marR="54749" marT="0" marB="0" anchor="ctr"/>
                </a:tc>
              </a:tr>
              <a:tr h="5940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900">
                          <a:effectLst/>
                        </a:rPr>
                        <a:t>DATUM:</a:t>
                      </a:r>
                      <a:endParaRPr lang="cs-CZ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49" marR="5474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900" smtClean="0">
                          <a:effectLst/>
                        </a:rPr>
                        <a:t>1. </a:t>
                      </a:r>
                      <a:r>
                        <a:rPr lang="cs-CZ" sz="900" dirty="0" smtClean="0">
                          <a:effectLst/>
                        </a:rPr>
                        <a:t>10. </a:t>
                      </a:r>
                      <a:r>
                        <a:rPr lang="cs-CZ" sz="900" dirty="0">
                          <a:effectLst/>
                        </a:rPr>
                        <a:t>2012</a:t>
                      </a:r>
                      <a:endParaRPr lang="cs-CZ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49" marR="54749" marT="0" marB="0" anchor="ctr"/>
                </a:tc>
              </a:tr>
              <a:tr h="5940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900">
                          <a:effectLst/>
                        </a:rPr>
                        <a:t>NÁZEV A ČÍSLO PROJEKTU:</a:t>
                      </a:r>
                      <a:endParaRPr lang="cs-CZ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49" marR="5474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900">
                          <a:effectLst/>
                        </a:rPr>
                        <a:t>Učíme se pro život v 21. století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900">
                          <a:effectLst/>
                        </a:rPr>
                        <a:t>CZ.1.07/1.5.00/34.0629</a:t>
                      </a:r>
                      <a:endParaRPr lang="cs-CZ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49" marR="54749" marT="0" marB="0" anchor="ctr"/>
                </a:tc>
              </a:tr>
              <a:tr h="5940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900">
                          <a:effectLst/>
                        </a:rPr>
                        <a:t>OZNAČENÍ VÝUKOVÉHO MATERIÁLU:</a:t>
                      </a:r>
                      <a:endParaRPr lang="cs-CZ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49" marR="5474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900" dirty="0" smtClean="0">
                          <a:effectLst/>
                        </a:rPr>
                        <a:t>VY_32_INOVACE_JC.BZ.10</a:t>
                      </a:r>
                      <a:endParaRPr lang="cs-CZ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49" marR="54749" marT="0" marB="0" anchor="ctr"/>
                </a:tc>
              </a:tr>
            </a:tbl>
          </a:graphicData>
        </a:graphic>
      </p:graphicFrame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5195"/>
            <a:ext cx="8496944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85606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85401203"/>
              </p:ext>
            </p:extLst>
          </p:nvPr>
        </p:nvGraphicFramePr>
        <p:xfrm>
          <a:off x="871538" y="1844828"/>
          <a:ext cx="7804918" cy="45385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02459"/>
                <a:gridCol w="3902459"/>
              </a:tblGrid>
              <a:tr h="453851">
                <a:tc>
                  <a:txBody>
                    <a:bodyPr/>
                    <a:lstStyle/>
                    <a:p>
                      <a:r>
                        <a:rPr lang="cs-CZ" dirty="0" smtClean="0"/>
                        <a:t>Věta</a:t>
                      </a:r>
                      <a:r>
                        <a:rPr lang="cs-CZ" baseline="0" dirty="0" smtClean="0"/>
                        <a:t>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Druh příslovečného určení</a:t>
                      </a:r>
                      <a:endParaRPr lang="cs-CZ" dirty="0"/>
                    </a:p>
                  </a:txBody>
                  <a:tcPr/>
                </a:tc>
              </a:tr>
              <a:tr h="453851">
                <a:tc>
                  <a:txBody>
                    <a:bodyPr/>
                    <a:lstStyle/>
                    <a:p>
                      <a:r>
                        <a:rPr lang="cs-CZ" i="1" dirty="0" smtClean="0"/>
                        <a:t>Velmi</a:t>
                      </a:r>
                      <a:r>
                        <a:rPr lang="cs-CZ" dirty="0" smtClean="0"/>
                        <a:t> se mi u vás líbilo.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míry</a:t>
                      </a:r>
                      <a:endParaRPr lang="cs-CZ" dirty="0"/>
                    </a:p>
                  </a:txBody>
                  <a:tcPr/>
                </a:tc>
              </a:tr>
              <a:tr h="453851">
                <a:tc>
                  <a:txBody>
                    <a:bodyPr/>
                    <a:lstStyle/>
                    <a:p>
                      <a:r>
                        <a:rPr lang="cs-CZ" i="1" dirty="0" smtClean="0"/>
                        <a:t>Proto </a:t>
                      </a:r>
                      <a:r>
                        <a:rPr lang="cs-CZ" dirty="0" smtClean="0"/>
                        <a:t>jsem vám to neřekl.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příčiny</a:t>
                      </a:r>
                      <a:endParaRPr lang="cs-CZ" dirty="0"/>
                    </a:p>
                  </a:txBody>
                  <a:tcPr/>
                </a:tc>
              </a:tr>
              <a:tr h="453851">
                <a:tc>
                  <a:txBody>
                    <a:bodyPr/>
                    <a:lstStyle/>
                    <a:p>
                      <a:r>
                        <a:rPr lang="cs-CZ" dirty="0" smtClean="0"/>
                        <a:t>Matka odjela </a:t>
                      </a:r>
                      <a:r>
                        <a:rPr lang="cs-CZ" i="1" dirty="0" smtClean="0"/>
                        <a:t>na léčení. </a:t>
                      </a:r>
                      <a:endParaRPr lang="cs-CZ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účelu</a:t>
                      </a:r>
                      <a:endParaRPr lang="cs-CZ" dirty="0"/>
                    </a:p>
                  </a:txBody>
                  <a:tcPr/>
                </a:tc>
              </a:tr>
              <a:tr h="453851">
                <a:tc>
                  <a:txBody>
                    <a:bodyPr/>
                    <a:lstStyle/>
                    <a:p>
                      <a:r>
                        <a:rPr lang="cs-CZ" i="1" dirty="0" smtClean="0"/>
                        <a:t>Při vší opatrnosti </a:t>
                      </a:r>
                      <a:r>
                        <a:rPr lang="cs-CZ" dirty="0" smtClean="0"/>
                        <a:t>se něco může stát.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přípustky</a:t>
                      </a:r>
                      <a:endParaRPr lang="cs-CZ" dirty="0"/>
                    </a:p>
                  </a:txBody>
                  <a:tcPr/>
                </a:tc>
              </a:tr>
              <a:tr h="453851">
                <a:tc>
                  <a:txBody>
                    <a:bodyPr/>
                    <a:lstStyle/>
                    <a:p>
                      <a:r>
                        <a:rPr lang="cs-CZ" i="1" dirty="0" smtClean="0"/>
                        <a:t>Kvůli své povaze </a:t>
                      </a:r>
                      <a:r>
                        <a:rPr lang="cs-CZ" dirty="0" smtClean="0"/>
                        <a:t>měl málo přátel.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příčiny</a:t>
                      </a:r>
                      <a:endParaRPr lang="cs-CZ" dirty="0"/>
                    </a:p>
                  </a:txBody>
                  <a:tcPr/>
                </a:tc>
              </a:tr>
              <a:tr h="453851">
                <a:tc>
                  <a:txBody>
                    <a:bodyPr/>
                    <a:lstStyle/>
                    <a:p>
                      <a:r>
                        <a:rPr lang="cs-CZ" dirty="0" smtClean="0"/>
                        <a:t>Strýc šel </a:t>
                      </a:r>
                      <a:r>
                        <a:rPr lang="cs-CZ" i="1" dirty="0" smtClean="0"/>
                        <a:t>chytat ryby</a:t>
                      </a:r>
                      <a:r>
                        <a:rPr lang="cs-CZ" dirty="0" smtClean="0"/>
                        <a:t>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účelu</a:t>
                      </a:r>
                      <a:endParaRPr lang="cs-CZ" dirty="0"/>
                    </a:p>
                  </a:txBody>
                  <a:tcPr/>
                </a:tc>
              </a:tr>
              <a:tr h="453851">
                <a:tc>
                  <a:txBody>
                    <a:bodyPr/>
                    <a:lstStyle/>
                    <a:p>
                      <a:r>
                        <a:rPr lang="cs-CZ" dirty="0" smtClean="0"/>
                        <a:t>Šli jsme </a:t>
                      </a:r>
                      <a:r>
                        <a:rPr lang="cs-CZ" i="1" dirty="0" smtClean="0"/>
                        <a:t>sbírat</a:t>
                      </a:r>
                      <a:r>
                        <a:rPr lang="cs-CZ" i="1" baseline="0" dirty="0" smtClean="0"/>
                        <a:t> houby.</a:t>
                      </a:r>
                      <a:endParaRPr lang="cs-CZ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účelu</a:t>
                      </a:r>
                      <a:endParaRPr lang="cs-CZ" dirty="0"/>
                    </a:p>
                  </a:txBody>
                  <a:tcPr/>
                </a:tc>
              </a:tr>
              <a:tr h="453851">
                <a:tc>
                  <a:txBody>
                    <a:bodyPr/>
                    <a:lstStyle/>
                    <a:p>
                      <a:r>
                        <a:rPr lang="cs-CZ" dirty="0" smtClean="0"/>
                        <a:t>Stál tam dlouho </a:t>
                      </a:r>
                      <a:r>
                        <a:rPr lang="cs-CZ" i="1" dirty="0" smtClean="0"/>
                        <a:t>bez hnutí</a:t>
                      </a:r>
                      <a:r>
                        <a:rPr lang="cs-CZ" dirty="0" smtClean="0"/>
                        <a:t>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způsobu</a:t>
                      </a:r>
                      <a:endParaRPr lang="cs-CZ" dirty="0"/>
                    </a:p>
                  </a:txBody>
                  <a:tcPr/>
                </a:tc>
              </a:tr>
              <a:tr h="453851">
                <a:tc>
                  <a:txBody>
                    <a:bodyPr/>
                    <a:lstStyle/>
                    <a:p>
                      <a:r>
                        <a:rPr lang="cs-CZ" dirty="0" smtClean="0"/>
                        <a:t>Dveře byly</a:t>
                      </a:r>
                      <a:r>
                        <a:rPr lang="cs-CZ" baseline="0" dirty="0" smtClean="0"/>
                        <a:t> zavřené </a:t>
                      </a:r>
                      <a:r>
                        <a:rPr lang="cs-CZ" i="1" baseline="0" dirty="0" smtClean="0"/>
                        <a:t>na klíč</a:t>
                      </a:r>
                      <a:r>
                        <a:rPr lang="cs-CZ" baseline="0" dirty="0" smtClean="0"/>
                        <a:t>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způsobu</a:t>
                      </a:r>
                      <a:endParaRPr lang="cs-CZ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Řešení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14921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http://cs.wikipedia.org/wiki/P%C5%99%C3%ADslove%C4%8Dn%C3%A9_ur%C4%8Den%C3%AD</a:t>
            </a:r>
          </a:p>
          <a:p>
            <a:r>
              <a:rPr lang="cs-CZ" dirty="0"/>
              <a:t>Styblík, V., Čechová, M. : Stručná mluvnice česká. Mluvnická a slohová cvičení, Fortuna, 7. </a:t>
            </a:r>
            <a:r>
              <a:rPr lang="cs-CZ"/>
              <a:t>vydání, 2004, ISBN 80-7168-652-2</a:t>
            </a:r>
          </a:p>
          <a:p>
            <a:endParaRPr lang="cs-CZ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Použité materiály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455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872067" y="1700808"/>
            <a:ext cx="7408333" cy="4425355"/>
          </a:xfrm>
        </p:spPr>
        <p:txBody>
          <a:bodyPr>
            <a:normAutofit fontScale="70000" lnSpcReduction="20000"/>
          </a:bodyPr>
          <a:lstStyle/>
          <a:p>
            <a:r>
              <a:rPr lang="cs-CZ" dirty="0"/>
              <a:t>Žáci si prostřednictvím prezentace osvojí základní poznatky o </a:t>
            </a:r>
            <a:r>
              <a:rPr lang="cs-CZ" dirty="0" smtClean="0"/>
              <a:t>příslovečném určení.</a:t>
            </a:r>
            <a:endParaRPr lang="cs-CZ" dirty="0"/>
          </a:p>
          <a:p>
            <a:r>
              <a:rPr lang="cs-CZ" dirty="0"/>
              <a:t>Žáci vyhledají potřebné informace na internetových stránkách, aplikují vědomosti na testech, které jsou součástí prezentace. </a:t>
            </a:r>
            <a:endParaRPr lang="cs-CZ" dirty="0" smtClean="0"/>
          </a:p>
          <a:p>
            <a:pPr lvl="0"/>
            <a:r>
              <a:rPr lang="cs-CZ" dirty="0"/>
              <a:t>Žáci mohou pracovní listy vyplňovat v textovém editoru - </a:t>
            </a:r>
            <a:r>
              <a:rPr lang="cs-CZ" dirty="0" err="1"/>
              <a:t>např.v</a:t>
            </a:r>
            <a:r>
              <a:rPr lang="cs-CZ" dirty="0"/>
              <a:t> multimediální či počítačové učebně, pokud to technické vybavení učebny nedovoluje, lze také pracovní listy vytisknout nebo tento elektronický materiál zaslat žákům např. vyplnění v rámci domácího samostudia</a:t>
            </a:r>
            <a:r>
              <a:rPr lang="cs-CZ" dirty="0" smtClean="0"/>
              <a:t>.</a:t>
            </a:r>
            <a:endParaRPr lang="cs-CZ" dirty="0"/>
          </a:p>
          <a:p>
            <a:r>
              <a:rPr lang="cs-CZ" dirty="0"/>
              <a:t>Převládající klíčové kompetence: klíčová kompetence k učení, klíčová kompetence k řešení problému, klíčová kompetence komunikativní.</a:t>
            </a:r>
          </a:p>
          <a:p>
            <a:r>
              <a:rPr lang="cs-CZ" dirty="0"/>
              <a:t>Organizační styl výuky: </a:t>
            </a:r>
            <a:r>
              <a:rPr lang="cs-CZ" dirty="0" smtClean="0"/>
              <a:t>frontální.</a:t>
            </a:r>
          </a:p>
          <a:p>
            <a:r>
              <a:rPr lang="cs-CZ" dirty="0"/>
              <a:t>Vazba na ŠVP:  </a:t>
            </a:r>
          </a:p>
          <a:p>
            <a:r>
              <a:rPr lang="cs-CZ" dirty="0"/>
              <a:t>Školní vzdělávací program pro osmileté gymnázium - vyšší gymnázium - učební osnovy ČESKÝ JAZYK A LITERATURA - 7. ročník – Skladba.</a:t>
            </a:r>
          </a:p>
          <a:p>
            <a:r>
              <a:rPr lang="cs-CZ" dirty="0"/>
              <a:t>Školní vzdělávací program pro čtyřleté gymnázium - učební osnovy ČESKÝ JAZYK A LITERATURA - 3. ročník – Skladba</a:t>
            </a:r>
            <a:r>
              <a:rPr lang="cs-CZ" dirty="0" smtClean="0"/>
              <a:t>.</a:t>
            </a:r>
            <a:endParaRPr lang="cs-CZ" dirty="0"/>
          </a:p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Anotace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93779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872067" y="1700808"/>
            <a:ext cx="7408333" cy="4425355"/>
          </a:xfrm>
        </p:spPr>
        <p:txBody>
          <a:bodyPr/>
          <a:lstStyle/>
          <a:p>
            <a:r>
              <a:rPr lang="cs-CZ" dirty="0">
                <a:hlinkClick r:id="rId2"/>
              </a:rPr>
              <a:t>http://</a:t>
            </a:r>
            <a:r>
              <a:rPr lang="cs-CZ" dirty="0" smtClean="0">
                <a:hlinkClick r:id="rId2"/>
              </a:rPr>
              <a:t>cs.wikipedia.org/wiki/P%C5%99%C3%ADslove%C4%8Dn%C3%A9_ur%C4%8Den%C3%AD</a:t>
            </a:r>
            <a:endParaRPr lang="cs-CZ" dirty="0" smtClean="0"/>
          </a:p>
          <a:p>
            <a:endParaRPr lang="cs-CZ" dirty="0"/>
          </a:p>
          <a:p>
            <a:r>
              <a:rPr lang="cs-CZ" dirty="0" smtClean="0"/>
              <a:t>Vypište, co rozvíjí příslovečné určení</a:t>
            </a:r>
          </a:p>
          <a:p>
            <a:r>
              <a:rPr lang="cs-CZ" dirty="0" smtClean="0"/>
              <a:t>Uveďte, jaké okolnosti </a:t>
            </a:r>
            <a:r>
              <a:rPr lang="cs-CZ" dirty="0"/>
              <a:t>uvádí příslovečné určení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Charakteristika </a:t>
            </a:r>
            <a:r>
              <a:rPr lang="cs-CZ" smtClean="0"/>
              <a:t>příslovečného určení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23003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>
                <a:hlinkClick r:id="rId2"/>
              </a:rPr>
              <a:t>http://cs.wikipedia.org/wiki/P%C5%99%C3%ADslove%C4%8Dn%C3%A9_ur%C4%8Den%C3%AD</a:t>
            </a:r>
            <a:endParaRPr lang="cs-CZ" dirty="0" smtClean="0"/>
          </a:p>
          <a:p>
            <a:r>
              <a:rPr lang="cs-CZ" dirty="0" smtClean="0"/>
              <a:t>Charakterizujte uvedené typy příslovečného určení, vypište otázku</a:t>
            </a:r>
          </a:p>
          <a:p>
            <a:r>
              <a:rPr lang="cs-CZ" dirty="0" smtClean="0"/>
              <a:t>PU místa, času, způsobu (míry), příčiny, účelu, přípustky a podmínky</a:t>
            </a:r>
          </a:p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Druhy příslovečného určení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1511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57399265"/>
              </p:ext>
            </p:extLst>
          </p:nvPr>
        </p:nvGraphicFramePr>
        <p:xfrm>
          <a:off x="871538" y="2674938"/>
          <a:ext cx="7408863" cy="2661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69621"/>
                <a:gridCol w="2469621"/>
                <a:gridCol w="2469621"/>
              </a:tblGrid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Věta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PU příčiny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PU účelu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Uvařila </a:t>
                      </a:r>
                      <a:r>
                        <a:rPr lang="cs-CZ" i="1" dirty="0" smtClean="0"/>
                        <a:t>pro zahřátí</a:t>
                      </a:r>
                      <a:r>
                        <a:rPr lang="cs-CZ" dirty="0" smtClean="0"/>
                        <a:t>.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Nedostavil se </a:t>
                      </a:r>
                      <a:r>
                        <a:rPr lang="cs-CZ" i="1" dirty="0" smtClean="0"/>
                        <a:t>kvůli nemoci.</a:t>
                      </a:r>
                      <a:endParaRPr lang="cs-CZ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i="1" dirty="0" smtClean="0"/>
                        <a:t>Kvůli špatnému počasí </a:t>
                      </a:r>
                      <a:r>
                        <a:rPr lang="cs-CZ" dirty="0" smtClean="0"/>
                        <a:t>na výlet nevyrazili.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Přišel opravář </a:t>
                      </a:r>
                      <a:r>
                        <a:rPr lang="cs-CZ" i="1" dirty="0" smtClean="0"/>
                        <a:t>kvůli opravě  pračky .</a:t>
                      </a:r>
                      <a:endParaRPr lang="cs-CZ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Rozlište příslovečné určení příčiny a účelu (označte křížkem)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44031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07710837"/>
              </p:ext>
            </p:extLst>
          </p:nvPr>
        </p:nvGraphicFramePr>
        <p:xfrm>
          <a:off x="871538" y="2674938"/>
          <a:ext cx="7408863" cy="2661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69621"/>
                <a:gridCol w="2469621"/>
                <a:gridCol w="2469621"/>
              </a:tblGrid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Věta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PU příčiny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PU účelu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Uvařila </a:t>
                      </a:r>
                      <a:r>
                        <a:rPr lang="cs-CZ" i="1" dirty="0" smtClean="0"/>
                        <a:t>pro zahřátí</a:t>
                      </a:r>
                      <a:r>
                        <a:rPr lang="cs-CZ" dirty="0" smtClean="0"/>
                        <a:t>.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X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Nedostavil se </a:t>
                      </a:r>
                      <a:r>
                        <a:rPr lang="cs-CZ" i="1" dirty="0" smtClean="0"/>
                        <a:t>kvůli nemoci.</a:t>
                      </a:r>
                      <a:endParaRPr lang="cs-CZ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X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i="1" dirty="0" smtClean="0"/>
                        <a:t>Kvůli špatnému počasí </a:t>
                      </a:r>
                      <a:r>
                        <a:rPr lang="cs-CZ" dirty="0" smtClean="0"/>
                        <a:t>na výlet nevyrazili.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X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Přišel opravář </a:t>
                      </a:r>
                      <a:r>
                        <a:rPr lang="cs-CZ" i="1" dirty="0" smtClean="0"/>
                        <a:t>kvůli opravě  pračky .</a:t>
                      </a:r>
                      <a:endParaRPr lang="cs-CZ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X</a:t>
                      </a:r>
                      <a:endParaRPr lang="cs-CZ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Řešení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03047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50887918"/>
              </p:ext>
            </p:extLst>
          </p:nvPr>
        </p:nvGraphicFramePr>
        <p:xfrm>
          <a:off x="871538" y="2674938"/>
          <a:ext cx="7408863" cy="2931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69621"/>
                <a:gridCol w="2469621"/>
                <a:gridCol w="2469621"/>
              </a:tblGrid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Věta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PU času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PU podmínky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i="1" dirty="0" smtClean="0"/>
                        <a:t>Za pěkného počasí </a:t>
                      </a:r>
                      <a:r>
                        <a:rPr lang="cs-CZ" dirty="0" smtClean="0"/>
                        <a:t>se chodíme koupat.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i="1" dirty="0" smtClean="0"/>
                        <a:t>O Vánocích </a:t>
                      </a:r>
                      <a:r>
                        <a:rPr lang="cs-CZ" dirty="0" smtClean="0"/>
                        <a:t>se scházela celá rodina.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i="1" dirty="0" smtClean="0"/>
                        <a:t>Za pět let </a:t>
                      </a:r>
                      <a:r>
                        <a:rPr lang="cs-CZ" dirty="0" smtClean="0"/>
                        <a:t>ukončím vysokou školu.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i="1" dirty="0" smtClean="0"/>
                        <a:t>Při vysokých teplotách </a:t>
                      </a:r>
                      <a:r>
                        <a:rPr lang="cs-CZ" dirty="0" smtClean="0"/>
                        <a:t>podejte lék.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Rozlište příslovečné určení </a:t>
            </a:r>
            <a:r>
              <a:rPr lang="cs-CZ" dirty="0" smtClean="0"/>
              <a:t>času a podmínky (označte </a:t>
            </a:r>
            <a:r>
              <a:rPr lang="cs-CZ" dirty="0"/>
              <a:t>křížkem)</a:t>
            </a:r>
          </a:p>
        </p:txBody>
      </p:sp>
    </p:spTree>
    <p:extLst>
      <p:ext uri="{BB962C8B-B14F-4D97-AF65-F5344CB8AC3E}">
        <p14:creationId xmlns:p14="http://schemas.microsoft.com/office/powerpoint/2010/main" val="3871721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17781571"/>
              </p:ext>
            </p:extLst>
          </p:nvPr>
        </p:nvGraphicFramePr>
        <p:xfrm>
          <a:off x="871538" y="2674938"/>
          <a:ext cx="7408863" cy="2931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69621"/>
                <a:gridCol w="2469621"/>
                <a:gridCol w="2469621"/>
              </a:tblGrid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Věta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PU času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PU podmínky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i="1" dirty="0" smtClean="0"/>
                        <a:t>Za pěkného počasí </a:t>
                      </a:r>
                      <a:r>
                        <a:rPr lang="cs-CZ" dirty="0" smtClean="0"/>
                        <a:t>se chodíme koupat.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X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i="1" dirty="0" smtClean="0"/>
                        <a:t>O Vánocích </a:t>
                      </a:r>
                      <a:r>
                        <a:rPr lang="cs-CZ" dirty="0" smtClean="0"/>
                        <a:t>se scházela celá rodina.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X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i="1" dirty="0" smtClean="0"/>
                        <a:t>Za pět let </a:t>
                      </a:r>
                      <a:r>
                        <a:rPr lang="cs-CZ" dirty="0" smtClean="0"/>
                        <a:t>ukončím vysokou školu.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X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i="1" dirty="0" smtClean="0"/>
                        <a:t>Při vysokých teplotách </a:t>
                      </a:r>
                      <a:r>
                        <a:rPr lang="cs-CZ" dirty="0" smtClean="0"/>
                        <a:t>podejte lék.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mtClean="0"/>
                        <a:t>X</a:t>
                      </a:r>
                      <a:endParaRPr lang="cs-CZ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Řešení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44914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85377799"/>
              </p:ext>
            </p:extLst>
          </p:nvPr>
        </p:nvGraphicFramePr>
        <p:xfrm>
          <a:off x="899592" y="1844820"/>
          <a:ext cx="7920880" cy="4572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440"/>
                <a:gridCol w="3960440"/>
              </a:tblGrid>
              <a:tr h="457250">
                <a:tc>
                  <a:txBody>
                    <a:bodyPr/>
                    <a:lstStyle/>
                    <a:p>
                      <a:r>
                        <a:rPr lang="cs-CZ" dirty="0" smtClean="0"/>
                        <a:t>Věta</a:t>
                      </a:r>
                      <a:r>
                        <a:rPr lang="cs-CZ" baseline="0" dirty="0" smtClean="0"/>
                        <a:t>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Druh příslovečného určení</a:t>
                      </a:r>
                      <a:endParaRPr lang="cs-CZ" dirty="0"/>
                    </a:p>
                  </a:txBody>
                  <a:tcPr/>
                </a:tc>
              </a:tr>
              <a:tr h="457250">
                <a:tc>
                  <a:txBody>
                    <a:bodyPr/>
                    <a:lstStyle/>
                    <a:p>
                      <a:r>
                        <a:rPr lang="cs-CZ" i="1" dirty="0" smtClean="0"/>
                        <a:t>Velmi</a:t>
                      </a:r>
                      <a:r>
                        <a:rPr lang="cs-CZ" dirty="0" smtClean="0"/>
                        <a:t> se mi u vás líbilo.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457250">
                <a:tc>
                  <a:txBody>
                    <a:bodyPr/>
                    <a:lstStyle/>
                    <a:p>
                      <a:r>
                        <a:rPr lang="cs-CZ" i="1" dirty="0" smtClean="0"/>
                        <a:t>Proto </a:t>
                      </a:r>
                      <a:r>
                        <a:rPr lang="cs-CZ" dirty="0" smtClean="0"/>
                        <a:t>jsem vám to neřekl.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457250">
                <a:tc>
                  <a:txBody>
                    <a:bodyPr/>
                    <a:lstStyle/>
                    <a:p>
                      <a:r>
                        <a:rPr lang="cs-CZ" dirty="0" smtClean="0"/>
                        <a:t>Matka odjela </a:t>
                      </a:r>
                      <a:r>
                        <a:rPr lang="cs-CZ" i="1" dirty="0" smtClean="0"/>
                        <a:t>na léčení. </a:t>
                      </a:r>
                      <a:endParaRPr lang="cs-CZ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457250">
                <a:tc>
                  <a:txBody>
                    <a:bodyPr/>
                    <a:lstStyle/>
                    <a:p>
                      <a:r>
                        <a:rPr lang="cs-CZ" i="1" dirty="0" smtClean="0"/>
                        <a:t>Při vší opatrnosti </a:t>
                      </a:r>
                      <a:r>
                        <a:rPr lang="cs-CZ" dirty="0" smtClean="0"/>
                        <a:t>se něco může stát.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457250">
                <a:tc>
                  <a:txBody>
                    <a:bodyPr/>
                    <a:lstStyle/>
                    <a:p>
                      <a:r>
                        <a:rPr lang="cs-CZ" i="1" dirty="0" smtClean="0"/>
                        <a:t>Kvůli své povaze </a:t>
                      </a:r>
                      <a:r>
                        <a:rPr lang="cs-CZ" dirty="0" smtClean="0"/>
                        <a:t>měl málo přátel.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457250">
                <a:tc>
                  <a:txBody>
                    <a:bodyPr/>
                    <a:lstStyle/>
                    <a:p>
                      <a:r>
                        <a:rPr lang="cs-CZ" dirty="0" smtClean="0"/>
                        <a:t>Strýc šel </a:t>
                      </a:r>
                      <a:r>
                        <a:rPr lang="cs-CZ" i="1" dirty="0" smtClean="0"/>
                        <a:t>chytat ryby</a:t>
                      </a:r>
                      <a:r>
                        <a:rPr lang="cs-CZ" dirty="0" smtClean="0"/>
                        <a:t>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457250">
                <a:tc>
                  <a:txBody>
                    <a:bodyPr/>
                    <a:lstStyle/>
                    <a:p>
                      <a:r>
                        <a:rPr lang="cs-CZ" dirty="0" smtClean="0"/>
                        <a:t>Šli jsme </a:t>
                      </a:r>
                      <a:r>
                        <a:rPr lang="cs-CZ" i="1" dirty="0" smtClean="0"/>
                        <a:t>sbírat</a:t>
                      </a:r>
                      <a:r>
                        <a:rPr lang="cs-CZ" i="1" baseline="0" dirty="0" smtClean="0"/>
                        <a:t> houby.</a:t>
                      </a:r>
                      <a:endParaRPr lang="cs-CZ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457250">
                <a:tc>
                  <a:txBody>
                    <a:bodyPr/>
                    <a:lstStyle/>
                    <a:p>
                      <a:r>
                        <a:rPr lang="cs-CZ" dirty="0" smtClean="0"/>
                        <a:t>Stál tam dlouho </a:t>
                      </a:r>
                      <a:r>
                        <a:rPr lang="cs-CZ" i="1" dirty="0" smtClean="0"/>
                        <a:t>bez hnutí</a:t>
                      </a:r>
                      <a:r>
                        <a:rPr lang="cs-CZ" dirty="0" smtClean="0"/>
                        <a:t>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457250">
                <a:tc>
                  <a:txBody>
                    <a:bodyPr/>
                    <a:lstStyle/>
                    <a:p>
                      <a:r>
                        <a:rPr lang="cs-CZ" dirty="0" smtClean="0"/>
                        <a:t>Dveře byly</a:t>
                      </a:r>
                      <a:r>
                        <a:rPr lang="cs-CZ" baseline="0" dirty="0" smtClean="0"/>
                        <a:t> zavřené </a:t>
                      </a:r>
                      <a:r>
                        <a:rPr lang="cs-CZ" i="1" baseline="0" dirty="0" smtClean="0"/>
                        <a:t>na klíč</a:t>
                      </a:r>
                      <a:r>
                        <a:rPr lang="cs-CZ" baseline="0" dirty="0" smtClean="0"/>
                        <a:t>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Určete druh příslovečného určení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85010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lnění">
  <a:themeElements>
    <a:clrScheme name="Vlnění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Vlnění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Vlnění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70</TotalTime>
  <Words>462</Words>
  <Application>Microsoft Office PowerPoint</Application>
  <PresentationFormat>Předvádění na obrazovce (4:3)</PresentationFormat>
  <Paragraphs>111</Paragraphs>
  <Slides>11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2" baseType="lpstr">
      <vt:lpstr>Vlnění</vt:lpstr>
      <vt:lpstr>Prezentace aplikace PowerPoint</vt:lpstr>
      <vt:lpstr>Anotace </vt:lpstr>
      <vt:lpstr>Charakteristika příslovečného určení</vt:lpstr>
      <vt:lpstr>Druhy příslovečného určení</vt:lpstr>
      <vt:lpstr>Rozlište příslovečné určení příčiny a účelu (označte křížkem)</vt:lpstr>
      <vt:lpstr>Řešení </vt:lpstr>
      <vt:lpstr>Rozlište příslovečné určení času a podmínky (označte křížkem)</vt:lpstr>
      <vt:lpstr>Řešení </vt:lpstr>
      <vt:lpstr>Určete druh příslovečného určení</vt:lpstr>
      <vt:lpstr>Řešení </vt:lpstr>
      <vt:lpstr>Použité materiály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Konetzná Magda</dc:creator>
  <cp:lastModifiedBy>Konetzná Magda</cp:lastModifiedBy>
  <cp:revision>23</cp:revision>
  <dcterms:modified xsi:type="dcterms:W3CDTF">2013-01-09T07:40:05Z</dcterms:modified>
</cp:coreProperties>
</file>