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mechatronik.blog.cz/0801/valencni-synta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hasl.slamow.com/content/view/37/62/" TargetMode="External"/><Relationship Id="rId2" Type="http://schemas.openxmlformats.org/officeDocument/2006/relationships/hyperlink" Target="http://mechatronik.blog.cz/0801/valencni-synta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jazyk.studentske.cz/2010/07/15-aktualni-cleneni-vypovedi-poradek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jazyk.studentske.cz/2010/07/15-aktualni-cleneni-vypovedi-poradek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hasl.slamow.com/content/view/37/62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0489264"/>
              </p:ext>
            </p:extLst>
          </p:nvPr>
        </p:nvGraphicFramePr>
        <p:xfrm>
          <a:off x="467545" y="1701641"/>
          <a:ext cx="8496943" cy="472946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3620175"/>
                <a:gridCol w="4876768"/>
              </a:tblGrid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Jazyk a jazyková komunikace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</a:rPr>
                        <a:t>jazyk </a:t>
                      </a:r>
                      <a:r>
                        <a:rPr lang="it-IT" sz="1100" dirty="0" smtClean="0">
                          <a:effectLst/>
                        </a:rPr>
                        <a:t>pro </a:t>
                      </a:r>
                      <a:r>
                        <a:rPr lang="cs-CZ" sz="1100" smtClean="0">
                          <a:effectLst/>
                        </a:rPr>
                        <a:t>3</a:t>
                      </a:r>
                      <a:r>
                        <a:rPr lang="it-IT" sz="1100" smtClean="0">
                          <a:effectLst/>
                        </a:rPr>
                        <a:t>. </a:t>
                      </a:r>
                      <a:r>
                        <a:rPr lang="it-IT" sz="1100" dirty="0" smtClean="0">
                          <a:effectLst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5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Slovosled v češtině, základy valenční</a:t>
                      </a:r>
                      <a:r>
                        <a:rPr lang="cs-CZ" sz="1100" baseline="0" dirty="0" smtClean="0">
                          <a:effectLst/>
                        </a:rPr>
                        <a:t> syntaxe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Mgr. Radka Bednarzová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2. 10. </a:t>
                      </a:r>
                      <a:r>
                        <a:rPr lang="cs-CZ" sz="1100" dirty="0">
                          <a:effectLst/>
                        </a:rPr>
                        <a:t>2012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4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CZ.1.07/1.5.00/34.0629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7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VY_32_INOVACE_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JC.BZ.13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8200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943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Základy valenční syntaxe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Valenční teorie je založena na schopnosti slovesa vázat k sobě větné členy.</a:t>
            </a:r>
          </a:p>
          <a:p>
            <a:endParaRPr lang="cs-CZ" dirty="0"/>
          </a:p>
          <a:p>
            <a:r>
              <a:rPr lang="cs-CZ" dirty="0" smtClean="0"/>
              <a:t>Vypište, co je charakteristické pro danou skupinu sloves, a uveďte vždy příklad věty.</a:t>
            </a:r>
          </a:p>
          <a:p>
            <a:r>
              <a:rPr lang="cs-CZ" dirty="0">
                <a:hlinkClick r:id="rId2"/>
              </a:rPr>
              <a:t>http://mechatronik.blog.cz/0801/valencni-syntax</a:t>
            </a:r>
            <a:endParaRPr lang="cs-CZ" dirty="0"/>
          </a:p>
          <a:p>
            <a:r>
              <a:rPr lang="cs-CZ" dirty="0" smtClean="0"/>
              <a:t>Slovesa pak dělíme na:</a:t>
            </a:r>
          </a:p>
          <a:p>
            <a:r>
              <a:rPr lang="cs-CZ" dirty="0" smtClean="0"/>
              <a:t>A) nevalenční</a:t>
            </a:r>
          </a:p>
          <a:p>
            <a:r>
              <a:rPr lang="cs-CZ" dirty="0" smtClean="0"/>
              <a:t>B) </a:t>
            </a:r>
            <a:r>
              <a:rPr lang="cs-CZ" dirty="0" err="1" smtClean="0"/>
              <a:t>jednovalenční</a:t>
            </a:r>
            <a:endParaRPr lang="cs-CZ" dirty="0" smtClean="0"/>
          </a:p>
          <a:p>
            <a:r>
              <a:rPr lang="cs-CZ" dirty="0" smtClean="0"/>
              <a:t>C) </a:t>
            </a:r>
            <a:r>
              <a:rPr lang="cs-CZ" dirty="0" err="1" smtClean="0"/>
              <a:t>dvouvalenční</a:t>
            </a:r>
            <a:endParaRPr lang="cs-CZ" dirty="0" smtClean="0"/>
          </a:p>
          <a:p>
            <a:r>
              <a:rPr lang="cs-CZ" dirty="0" smtClean="0"/>
              <a:t>D) </a:t>
            </a:r>
            <a:r>
              <a:rPr lang="cs-CZ" dirty="0" err="1" smtClean="0"/>
              <a:t>trojvalenční</a:t>
            </a: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665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Zakreslete graf </a:t>
            </a:r>
            <a:r>
              <a:rPr lang="cs-CZ" dirty="0"/>
              <a:t>v</a:t>
            </a:r>
            <a:r>
              <a:rPr lang="cs-CZ" dirty="0" smtClean="0"/>
              <a:t>ěty jednoduché a určete počet valencí přísudku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Brzy o tom mluvilo celé město.</a:t>
            </a:r>
          </a:p>
          <a:p>
            <a:r>
              <a:rPr lang="cs-CZ" dirty="0" smtClean="0"/>
              <a:t>Včera hodně pršelo.</a:t>
            </a:r>
          </a:p>
          <a:p>
            <a:r>
              <a:rPr lang="cs-CZ" dirty="0" smtClean="0"/>
              <a:t>Mirek dnes koupil matce květiny.</a:t>
            </a:r>
          </a:p>
          <a:p>
            <a:r>
              <a:rPr lang="cs-CZ" dirty="0" smtClean="0"/>
              <a:t>Četl jsem svou oblíbenou knihu.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184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Brzy o tom mluvilo celé město</a:t>
            </a:r>
            <a:r>
              <a:rPr lang="pt-BR" dirty="0" smtClean="0"/>
              <a:t>.</a:t>
            </a:r>
            <a:r>
              <a:rPr lang="cs-CZ" dirty="0" smtClean="0"/>
              <a:t> 2</a:t>
            </a:r>
          </a:p>
          <a:p>
            <a:r>
              <a:rPr lang="pt-BR" dirty="0"/>
              <a:t>Včera hodně pršelo</a:t>
            </a:r>
            <a:r>
              <a:rPr lang="pt-BR" dirty="0" smtClean="0"/>
              <a:t>.</a:t>
            </a:r>
            <a:r>
              <a:rPr lang="cs-CZ" dirty="0" smtClean="0"/>
              <a:t> 0</a:t>
            </a:r>
            <a:endParaRPr lang="pt-BR" dirty="0"/>
          </a:p>
          <a:p>
            <a:r>
              <a:rPr lang="pt-BR" dirty="0"/>
              <a:t>Mirek dnes koupil matce květiny</a:t>
            </a:r>
            <a:r>
              <a:rPr lang="pt-BR" dirty="0" smtClean="0"/>
              <a:t>.</a:t>
            </a:r>
            <a:r>
              <a:rPr lang="cs-CZ" dirty="0" smtClean="0"/>
              <a:t> 3</a:t>
            </a:r>
            <a:endParaRPr lang="pt-BR" dirty="0"/>
          </a:p>
          <a:p>
            <a:r>
              <a:rPr lang="pt-BR" dirty="0"/>
              <a:t>Četl jsem svou oblíbenou knihu</a:t>
            </a:r>
            <a:r>
              <a:rPr lang="pt-BR" dirty="0" smtClean="0"/>
              <a:t>.</a:t>
            </a:r>
            <a:r>
              <a:rPr lang="cs-CZ" dirty="0" smtClean="0"/>
              <a:t> 2</a:t>
            </a:r>
            <a:endParaRPr lang="pt-BR" dirty="0"/>
          </a:p>
          <a:p>
            <a:endParaRPr lang="pt-BR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81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r>
              <a:rPr lang="cs-CZ" dirty="0">
                <a:solidFill>
                  <a:srgbClr val="292934"/>
                </a:solidFill>
                <a:hlinkClick r:id="rId2"/>
              </a:rPr>
              <a:t>http://</a:t>
            </a:r>
            <a:r>
              <a:rPr lang="cs-CZ" dirty="0" smtClean="0">
                <a:solidFill>
                  <a:srgbClr val="292934"/>
                </a:solidFill>
                <a:hlinkClick r:id="rId2"/>
              </a:rPr>
              <a:t>mechatronik.blog.cz/0801/valencni-syntax</a:t>
            </a:r>
            <a:endParaRPr lang="cs-CZ" dirty="0" smtClean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r>
              <a:rPr lang="cs-CZ" dirty="0">
                <a:solidFill>
                  <a:srgbClr val="292934"/>
                </a:solidFill>
                <a:hlinkClick r:id="rId3"/>
              </a:rPr>
              <a:t>http://hasl.slamow.com/content/view/37/62</a:t>
            </a:r>
            <a:r>
              <a:rPr lang="cs-CZ" dirty="0" smtClean="0">
                <a:solidFill>
                  <a:srgbClr val="292934"/>
                </a:solidFill>
                <a:hlinkClick r:id="rId3"/>
              </a:rPr>
              <a:t>/</a:t>
            </a:r>
            <a:endParaRPr lang="cs-CZ" dirty="0" smtClean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r>
              <a:rPr lang="cs-CZ">
                <a:solidFill>
                  <a:srgbClr val="292934"/>
                </a:solidFill>
                <a:hlinkClick r:id="rId4"/>
              </a:rPr>
              <a:t>http://jazyk.studentske.cz/2010/07/15-aktualni-cleneni-vypovedi-poradek.html</a:t>
            </a:r>
            <a:endParaRPr lang="cs-CZ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endParaRPr lang="cs-CZ" dirty="0">
              <a:solidFill>
                <a:srgbClr val="292934"/>
              </a:solidFill>
            </a:endParaRPr>
          </a:p>
          <a:p>
            <a:pPr lvl="0">
              <a:buClr>
                <a:srgbClr val="93A299"/>
              </a:buClr>
            </a:pPr>
            <a:endParaRPr lang="cs-CZ" dirty="0">
              <a:solidFill>
                <a:srgbClr val="292934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807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Žáci si prostřednictvím </a:t>
            </a:r>
            <a:r>
              <a:rPr lang="cs-CZ" sz="2200" dirty="0">
                <a:solidFill>
                  <a:srgbClr val="0070C0"/>
                </a:solidFill>
                <a:latin typeface="Franklin Gothic Book"/>
              </a:rPr>
              <a:t>prezentace </a:t>
            </a: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osvojí základní poznatky o </a:t>
            </a:r>
            <a:r>
              <a:rPr lang="cs-CZ" sz="2200" dirty="0" smtClean="0">
                <a:solidFill>
                  <a:srgbClr val="0070C0"/>
                </a:solidFill>
                <a:latin typeface="Franklin Gothic Book"/>
              </a:rPr>
              <a:t>slovosledu a valenční syntaxi</a:t>
            </a:r>
            <a:r>
              <a:rPr lang="cs-CZ" sz="2200" dirty="0" smtClean="0">
                <a:solidFill>
                  <a:prstClr val="black"/>
                </a:solidFill>
                <a:latin typeface="Franklin Gothic Book"/>
              </a:rPr>
              <a:t>.</a:t>
            </a:r>
            <a:endParaRPr lang="cs-CZ" sz="2200" dirty="0">
              <a:solidFill>
                <a:prstClr val="black"/>
              </a:solidFill>
              <a:latin typeface="Franklin Gothic Book"/>
            </a:endParaRP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Žáci vyhledají potřebné informace na internetových stránkách, aplikují vědomosti na testech, které jsou součástí prezentace</a:t>
            </a:r>
            <a:r>
              <a:rPr lang="cs-CZ" sz="2200" dirty="0" smtClean="0">
                <a:solidFill>
                  <a:prstClr val="black"/>
                </a:solidFill>
                <a:latin typeface="Franklin Gothic Book"/>
              </a:rPr>
              <a:t>.</a:t>
            </a:r>
          </a:p>
          <a:p>
            <a:pPr marL="27432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000" dirty="0"/>
              <a:t>Žáci mohou pracovní listy vyplňovat v textovém editoru - </a:t>
            </a:r>
            <a:r>
              <a:rPr lang="cs-CZ" sz="2000" dirty="0" err="1"/>
              <a:t>např.v</a:t>
            </a:r>
            <a:r>
              <a:rPr lang="cs-CZ" sz="2000" dirty="0"/>
              <a:t> multimediální či počítačové učebně, pokud to technické vybavení učebny nedovoluje, lze také pracovní listy vytisknout nebo tento elektronický materiál zaslat žákům např. vyplnění v rámci domácího samostudia</a:t>
            </a:r>
            <a:r>
              <a:rPr lang="cs-CZ" sz="2000" dirty="0" smtClean="0"/>
              <a:t>.</a:t>
            </a:r>
            <a:r>
              <a:rPr lang="cs-CZ" sz="2200" dirty="0" smtClean="0">
                <a:solidFill>
                  <a:prstClr val="black"/>
                </a:solidFill>
                <a:latin typeface="Franklin Gothic Book"/>
              </a:rPr>
              <a:t> </a:t>
            </a:r>
            <a:endParaRPr lang="cs-CZ" sz="2200" dirty="0">
              <a:solidFill>
                <a:prstClr val="black"/>
              </a:solidFill>
              <a:latin typeface="Franklin Gothic Book"/>
            </a:endParaRP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srgbClr val="0070C0"/>
                </a:solidFill>
                <a:latin typeface="Franklin Gothic Book"/>
              </a:rPr>
              <a:t>Převládající klíčové kompetence</a:t>
            </a: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: klíčová kompetence k učení, klíčová kompetence k řešení problému, klíčová kompetence komunikativní.</a:t>
            </a: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srgbClr val="0070C0"/>
                </a:solidFill>
                <a:latin typeface="Franklin Gothic Book"/>
              </a:rPr>
              <a:t>Organizační styl výuky</a:t>
            </a: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: </a:t>
            </a:r>
            <a:r>
              <a:rPr lang="cs-CZ" sz="2200" dirty="0" smtClean="0">
                <a:solidFill>
                  <a:prstClr val="black"/>
                </a:solidFill>
                <a:latin typeface="Franklin Gothic Book"/>
              </a:rPr>
              <a:t>frontální.</a:t>
            </a: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srgbClr val="0070C0"/>
                </a:solidFill>
                <a:latin typeface="Franklin Gothic Book"/>
              </a:rPr>
              <a:t>Vazba na ŠVP</a:t>
            </a: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:  </a:t>
            </a: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Školní vzdělávací program pro osmileté gymnázium - vyšší gymnázium - učební osnovy ČESKÝ JAZYK A LITERATURA - 7. ročník – Skladba.</a:t>
            </a:r>
          </a:p>
          <a:p>
            <a:pPr marL="274320" lvl="0" indent="-274320">
              <a:buClr>
                <a:srgbClr val="AA2B1E"/>
              </a:buClr>
              <a:buFont typeface="Brush Script MT" pitchFamily="66" charset="0"/>
              <a:buChar char="O"/>
            </a:pPr>
            <a:r>
              <a:rPr lang="cs-CZ" sz="2200" dirty="0">
                <a:solidFill>
                  <a:prstClr val="black"/>
                </a:solidFill>
                <a:latin typeface="Franklin Gothic Book"/>
              </a:rPr>
              <a:t>Školní vzdělávací program pro čtyřleté gymnázium - učební osnovy ČESKÝ JAZYK A LITERATURA - 3. ročník – Skladba</a:t>
            </a:r>
            <a:r>
              <a:rPr lang="cs-CZ" sz="2200" dirty="0" smtClean="0">
                <a:solidFill>
                  <a:prstClr val="black"/>
                </a:solidFill>
                <a:latin typeface="Franklin Gothic Book"/>
              </a:rPr>
              <a:t>.</a:t>
            </a:r>
            <a:endParaRPr lang="cs-CZ" sz="2200" dirty="0">
              <a:solidFill>
                <a:prstClr val="black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4724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Slovosled v češtině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Vypište do tabulky požadované informace</a:t>
            </a:r>
          </a:p>
          <a:p>
            <a:r>
              <a:rPr lang="cs-CZ" dirty="0">
                <a:hlinkClick r:id="rId2"/>
              </a:rPr>
              <a:t>http://jazyk.studentske.cz/2010/07/15-aktualni-cleneni-vypovedi-poradek.html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68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36868694"/>
              </p:ext>
            </p:extLst>
          </p:nvPr>
        </p:nvGraphicFramePr>
        <p:xfrm>
          <a:off x="0" y="332654"/>
          <a:ext cx="9144000" cy="270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1787"/>
                <a:gridCol w="6492213"/>
              </a:tblGrid>
              <a:tr h="677011">
                <a:tc>
                  <a:txBody>
                    <a:bodyPr/>
                    <a:lstStyle/>
                    <a:p>
                      <a:r>
                        <a:rPr lang="cs-CZ" dirty="0" smtClean="0"/>
                        <a:t>Činitel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Charakteristika </a:t>
                      </a:r>
                      <a:endParaRPr lang="cs-CZ" dirty="0"/>
                    </a:p>
                  </a:txBody>
                  <a:tcPr/>
                </a:tc>
              </a:tr>
              <a:tr h="677011"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Rozhodující</a:t>
                      </a:r>
                      <a:r>
                        <a:rPr lang="cs-CZ" baseline="0" dirty="0" smtClean="0"/>
                        <a:t> umístění …… ve větě.</a:t>
                      </a:r>
                      <a:endParaRPr lang="cs-CZ" dirty="0"/>
                    </a:p>
                  </a:txBody>
                  <a:tcPr/>
                </a:tc>
              </a:tr>
              <a:tr h="677011">
                <a:tc>
                  <a:txBody>
                    <a:bodyPr/>
                    <a:lstStyle/>
                    <a:p>
                      <a:r>
                        <a:rPr lang="cs-CZ" dirty="0" smtClean="0"/>
                        <a:t>Mluvnický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Týká se především větného členu……</a:t>
                      </a:r>
                      <a:endParaRPr lang="cs-CZ" dirty="0"/>
                    </a:p>
                  </a:txBody>
                  <a:tcPr/>
                </a:tc>
              </a:tr>
              <a:tr h="677011">
                <a:tc>
                  <a:txBody>
                    <a:bodyPr/>
                    <a:lstStyle/>
                    <a:p>
                      <a:r>
                        <a:rPr lang="cs-CZ" dirty="0" smtClean="0"/>
                        <a:t>Rytmický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Má</a:t>
                      </a:r>
                      <a:r>
                        <a:rPr lang="cs-CZ" baseline="0" dirty="0" smtClean="0"/>
                        <a:t> především vliv na postavení …..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8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593826"/>
              </p:ext>
            </p:extLst>
          </p:nvPr>
        </p:nvGraphicFramePr>
        <p:xfrm>
          <a:off x="457200" y="1600200"/>
          <a:ext cx="8229600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Činitel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Charakteristika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Rozhodující</a:t>
                      </a:r>
                      <a:r>
                        <a:rPr lang="cs-CZ" baseline="0" dirty="0" smtClean="0"/>
                        <a:t> umístění jádra výpovědi ve větě.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Mluvnický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Týká se především větného členu přívlastku.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Rytmický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Má</a:t>
                      </a:r>
                      <a:r>
                        <a:rPr lang="cs-CZ" baseline="0" dirty="0" smtClean="0"/>
                        <a:t> především vliv na postavení  příklonek.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4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Činitel významový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C00000"/>
                </a:solidFill>
              </a:rPr>
              <a:t>Aktuální členění větné</a:t>
            </a:r>
            <a:endParaRPr lang="cs-CZ" dirty="0" smtClean="0">
              <a:solidFill>
                <a:srgbClr val="C00000"/>
              </a:solidFill>
            </a:endParaRPr>
          </a:p>
          <a:p>
            <a:endParaRPr lang="cs-CZ" dirty="0"/>
          </a:p>
          <a:p>
            <a:r>
              <a:rPr lang="cs-CZ" dirty="0" smtClean="0">
                <a:solidFill>
                  <a:schemeClr val="accent6"/>
                </a:solidFill>
              </a:rPr>
              <a:t>1. bezpříznaková věta</a:t>
            </a:r>
          </a:p>
          <a:p>
            <a:r>
              <a:rPr lang="cs-CZ" dirty="0" smtClean="0"/>
              <a:t>Pořadí: východisko- jádro</a:t>
            </a:r>
          </a:p>
          <a:p>
            <a:r>
              <a:rPr lang="cs-CZ" dirty="0" smtClean="0"/>
              <a:t>Příklad: Dnes si uklidíš pokoj.</a:t>
            </a:r>
          </a:p>
          <a:p>
            <a:endParaRPr lang="cs-CZ" dirty="0"/>
          </a:p>
          <a:p>
            <a:r>
              <a:rPr lang="cs-CZ" dirty="0" smtClean="0">
                <a:solidFill>
                  <a:schemeClr val="accent6"/>
                </a:solidFill>
              </a:rPr>
              <a:t>2. věta s komunikačním záměrem</a:t>
            </a:r>
          </a:p>
          <a:p>
            <a:r>
              <a:rPr lang="cs-CZ" dirty="0" smtClean="0"/>
              <a:t>Pořadí: jádro- východisko</a:t>
            </a:r>
          </a:p>
          <a:p>
            <a:r>
              <a:rPr lang="cs-CZ" dirty="0" smtClean="0"/>
              <a:t>Příklad: Pokoj si uklidíš dnes!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8337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2. Činitel mluvnický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1. Přívlastek shodný </a:t>
            </a:r>
            <a:r>
              <a:rPr lang="cs-CZ" dirty="0" smtClean="0"/>
              <a:t>stojí zpravidla před podstatným jménem</a:t>
            </a:r>
          </a:p>
          <a:p>
            <a:r>
              <a:rPr lang="cs-CZ" dirty="0" smtClean="0"/>
              <a:t>Příklad: </a:t>
            </a:r>
            <a:r>
              <a:rPr lang="cs-CZ" dirty="0" smtClean="0">
                <a:solidFill>
                  <a:schemeClr val="accent6"/>
                </a:solidFill>
              </a:rPr>
              <a:t>jemné hedvábí</a:t>
            </a:r>
          </a:p>
          <a:p>
            <a:r>
              <a:rPr lang="cs-CZ" dirty="0" smtClean="0"/>
              <a:t>Výjimka: chemické nebo biologické názvosloví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C00000"/>
                </a:solidFill>
              </a:rPr>
              <a:t>2. Přívlastek neshodný </a:t>
            </a:r>
            <a:r>
              <a:rPr lang="cs-CZ" dirty="0" smtClean="0"/>
              <a:t>stojí zpravidla za podstatným jménem</a:t>
            </a:r>
          </a:p>
          <a:p>
            <a:r>
              <a:rPr lang="cs-CZ" dirty="0" smtClean="0"/>
              <a:t>Příklad: </a:t>
            </a:r>
            <a:r>
              <a:rPr lang="cs-CZ" dirty="0" smtClean="0">
                <a:solidFill>
                  <a:schemeClr val="accent6"/>
                </a:solidFill>
              </a:rPr>
              <a:t>cesta z Prahy</a:t>
            </a:r>
          </a:p>
          <a:p>
            <a:endParaRPr lang="cs-CZ" dirty="0">
              <a:solidFill>
                <a:srgbClr val="C00000"/>
              </a:solidFill>
            </a:endParaRPr>
          </a:p>
          <a:p>
            <a:r>
              <a:rPr lang="cs-CZ" dirty="0" smtClean="0">
                <a:solidFill>
                  <a:srgbClr val="C00000"/>
                </a:solidFill>
              </a:rPr>
              <a:t>3. Dlouhý přívlastek </a:t>
            </a:r>
            <a:r>
              <a:rPr lang="cs-CZ" dirty="0" smtClean="0"/>
              <a:t>stojí za podstatným jménem</a:t>
            </a:r>
          </a:p>
          <a:p>
            <a:r>
              <a:rPr lang="cs-CZ" dirty="0" smtClean="0"/>
              <a:t>Příklad: Lavice </a:t>
            </a:r>
            <a:r>
              <a:rPr lang="cs-CZ" dirty="0" smtClean="0">
                <a:solidFill>
                  <a:schemeClr val="accent6"/>
                </a:solidFill>
              </a:rPr>
              <a:t>stojící vzadu úplně u zdi </a:t>
            </a:r>
            <a:r>
              <a:rPr lang="cs-CZ" dirty="0" smtClean="0"/>
              <a:t>zela prázdnotou.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21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3. Činitel rytmický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C00000"/>
                </a:solidFill>
              </a:rPr>
              <a:t>Příklonky </a:t>
            </a:r>
            <a:r>
              <a:rPr lang="cs-CZ" dirty="0" smtClean="0"/>
              <a:t>(krátké tvary osobních zájmen, pomocné sloveso být) neklademe na začátek věty.</a:t>
            </a:r>
          </a:p>
          <a:p>
            <a:endParaRPr lang="cs-CZ" dirty="0"/>
          </a:p>
          <a:p>
            <a:r>
              <a:rPr lang="cs-CZ" dirty="0" smtClean="0"/>
              <a:t>Příklad:</a:t>
            </a:r>
          </a:p>
          <a:p>
            <a:r>
              <a:rPr lang="cs-CZ" dirty="0" smtClean="0"/>
              <a:t>A) špatně: </a:t>
            </a:r>
            <a:r>
              <a:rPr lang="cs-CZ" dirty="0" smtClean="0">
                <a:solidFill>
                  <a:schemeClr val="accent6"/>
                </a:solidFill>
              </a:rPr>
              <a:t>Mi</a:t>
            </a:r>
            <a:r>
              <a:rPr lang="cs-CZ" dirty="0" smtClean="0"/>
              <a:t> se to nelíbí.</a:t>
            </a:r>
          </a:p>
          <a:p>
            <a:r>
              <a:rPr lang="cs-CZ" dirty="0" smtClean="0"/>
              <a:t>B) správně: </a:t>
            </a:r>
            <a:r>
              <a:rPr lang="cs-CZ" dirty="0" smtClean="0">
                <a:solidFill>
                  <a:schemeClr val="accent6"/>
                </a:solidFill>
              </a:rPr>
              <a:t>Mně</a:t>
            </a:r>
            <a:r>
              <a:rPr lang="cs-CZ" dirty="0" smtClean="0"/>
              <a:t> se to nelíbí.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205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Upravte slovosled ve větách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Jedná se o prostřední cvičení, věty 1-10</a:t>
            </a:r>
          </a:p>
          <a:p>
            <a:r>
              <a:rPr lang="cs-CZ" dirty="0">
                <a:hlinkClick r:id="rId2"/>
              </a:rPr>
              <a:t>http://hasl.slamow.com/content/view/37/62/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8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řehlednost">
  <a:themeElements>
    <a:clrScheme name="Přehlednost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řehlednos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144</TotalTime>
  <Words>443</Words>
  <Application>Microsoft Office PowerPoint</Application>
  <PresentationFormat>Předvádění na obrazovce (4:3)</PresentationFormat>
  <Paragraphs>100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Přehlednost</vt:lpstr>
      <vt:lpstr>Prezentace aplikace PowerPoint</vt:lpstr>
      <vt:lpstr>Anotace </vt:lpstr>
      <vt:lpstr>Slovosled v češtině</vt:lpstr>
      <vt:lpstr>Prezentace aplikace PowerPoint</vt:lpstr>
      <vt:lpstr>Řešení </vt:lpstr>
      <vt:lpstr>1. Činitel významový</vt:lpstr>
      <vt:lpstr>2. Činitel mluvnický</vt:lpstr>
      <vt:lpstr>3. Činitel rytmický </vt:lpstr>
      <vt:lpstr>Upravte slovosled ve větách</vt:lpstr>
      <vt:lpstr>Základy valenční syntaxe</vt:lpstr>
      <vt:lpstr>Zakreslete graf věty jednoduché a určete počet valencí přísudku</vt:lpstr>
      <vt:lpstr>Řešení 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27</cp:revision>
  <dcterms:modified xsi:type="dcterms:W3CDTF">2013-01-07T08:41:55Z</dcterms:modified>
</cp:coreProperties>
</file>