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60" r:id="rId5"/>
    <p:sldId id="259" r:id="rId6"/>
    <p:sldId id="262" r:id="rId7"/>
    <p:sldId id="264" r:id="rId8"/>
    <p:sldId id="265" r:id="rId9"/>
    <p:sldId id="266" r:id="rId10"/>
    <p:sldId id="267" r:id="rId11"/>
    <p:sldId id="268" r:id="rId12"/>
    <p:sldId id="261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7.1.2013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ravopisne.cz/2012/10/pravidla-vyznamove-pomery-mezi-vetami-hlavnimi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5213928"/>
              </p:ext>
            </p:extLst>
          </p:nvPr>
        </p:nvGraphicFramePr>
        <p:xfrm>
          <a:off x="144462" y="2060848"/>
          <a:ext cx="8892033" cy="453650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845857"/>
                <a:gridCol w="6046176"/>
              </a:tblGrid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NÁZEV ŠKOLY: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Gymnázium Františka Živného, Bohumín, Jana Palacha 794, příspěvková organizace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VZDĚLÁVACÍ OBLAST: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Jazyk a jazyková komunikace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VZDĚLÁVACÍ OBOR: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Český jazyk </a:t>
                      </a:r>
                      <a:r>
                        <a:rPr lang="cs-CZ" sz="1000">
                          <a:effectLst/>
                        </a:rPr>
                        <a:t>pro </a:t>
                      </a:r>
                      <a:r>
                        <a:rPr lang="cs-CZ" sz="1000" smtClean="0">
                          <a:effectLst/>
                        </a:rPr>
                        <a:t>3. </a:t>
                      </a:r>
                      <a:r>
                        <a:rPr lang="cs-CZ" sz="1000" dirty="0">
                          <a:effectLst/>
                        </a:rPr>
                        <a:t>ročník SŠ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TÉMA: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r>
                        <a:rPr lang="cs-CZ" sz="1000" dirty="0" smtClean="0">
                          <a:effectLst/>
                        </a:rPr>
                        <a:t>Významový poměr mezi větami hlavními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AUTOR: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Mgr. Radka Bednarzová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DATUM: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effectLst/>
                        </a:rPr>
                        <a:t>17. 11. 2012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65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NÁZEV A ČÍSLO PROJEKTU: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Učíme se pro život v 21. století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CZ.1.07/1.5.00/34.0629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  <a:tr h="5745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</a:rPr>
                        <a:t>OZNAČENÍ VÝUKOVÉHO MATERIÁLU: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 smtClean="0">
                          <a:effectLst/>
                        </a:rPr>
                        <a:t>VY_32_INOVACE_19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46" marR="64646" marT="0" marB="0" anchor="ctr"/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8892033" cy="177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58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40873205"/>
              </p:ext>
            </p:extLst>
          </p:nvPr>
        </p:nvGraphicFramePr>
        <p:xfrm>
          <a:off x="457200" y="2020888"/>
          <a:ext cx="8291264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Rozběhl se k zastávce a autobus stejně nedoběhl.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Onemocněl a tak raději zůstal doma.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Buď</a:t>
                      </a:r>
                      <a:r>
                        <a:rPr lang="cs-CZ" baseline="0" dirty="0" smtClean="0"/>
                        <a:t> se omluv nebo už k nám nechoď.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Přišli včas</a:t>
                      </a:r>
                      <a:r>
                        <a:rPr lang="cs-CZ" baseline="0" dirty="0" smtClean="0"/>
                        <a:t> a dokonce přinesli i květiny.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Venku začalo sněžit všude se rozhostilo ticho.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Vydali jsme se na cestu domů</a:t>
                      </a:r>
                      <a:r>
                        <a:rPr lang="cs-CZ" baseline="0" dirty="0" smtClean="0"/>
                        <a:t> neboť se již stmívalo.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Obědvat budu v restauraci nebo možná až se vrátím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Zapomněl si nařídit budíka a proto zaspal.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Doplňte čárku do souvětí a určete významový poměr mezi větami hlavními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94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91925421"/>
              </p:ext>
            </p:extLst>
          </p:nvPr>
        </p:nvGraphicFramePr>
        <p:xfrm>
          <a:off x="457200" y="2020888"/>
          <a:ext cx="8291264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76464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Souvětí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Rozběhl se k zastávce,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 autobus stejně nedoběhl.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Onemocněl,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 tak raději zůstal doma.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Buď</a:t>
                      </a:r>
                      <a:r>
                        <a:rPr lang="cs-CZ" baseline="0" dirty="0" smtClean="0"/>
                        <a:t> se omluv, nebo už k nám nechoď.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Přišli včas,</a:t>
                      </a:r>
                      <a:r>
                        <a:rPr lang="cs-CZ" baseline="0" dirty="0" smtClean="0"/>
                        <a:t> a dokonce přinesli i květiny.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Stupňovací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Venku začalo sněžit , všude se rozhostilo ticho.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 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Vydali jsme se na cestu domů,</a:t>
                      </a:r>
                      <a:r>
                        <a:rPr lang="cs-CZ" baseline="0" dirty="0" smtClean="0"/>
                        <a:t> neboť se již stmívalo.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Příčinný/důvodový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Obědvat budu v restauraci nebo možná až se vrátím domů.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Vylučovací- výčet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Zapomněl si nařídit budíka,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a proto zaspal. 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 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Doplňte čárku do souvětí a určete významový poměr mezi větami hlavními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72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/>
              <a:t>http://pravopisne.cz/2012/10/pravidla-vyznamove-pomery-mezi-vetami-hlavnimi/</a:t>
            </a:r>
          </a:p>
          <a:p>
            <a:r>
              <a:rPr lang="cs-CZ" dirty="0" smtClean="0"/>
              <a:t>Pravidla českého pravopisu, </a:t>
            </a:r>
            <a:r>
              <a:rPr lang="cs-CZ" dirty="0" err="1" smtClean="0"/>
              <a:t>Pansofia</a:t>
            </a:r>
            <a:r>
              <a:rPr lang="cs-CZ" smtClean="0"/>
              <a:t> 1993, ISBN 80-901 373-6-9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Použité materiály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9625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Žáci si prostřednictvím prezentace prohloubí znalosti </a:t>
            </a:r>
            <a:r>
              <a:rPr lang="cs-CZ" dirty="0">
                <a:solidFill>
                  <a:srgbClr val="FFFF00"/>
                </a:solidFill>
              </a:rPr>
              <a:t>o </a:t>
            </a:r>
            <a:r>
              <a:rPr lang="cs-CZ" dirty="0" smtClean="0">
                <a:solidFill>
                  <a:srgbClr val="FFFF00"/>
                </a:solidFill>
              </a:rPr>
              <a:t>významových poměrech mezi větami hlavními</a:t>
            </a:r>
            <a:r>
              <a:rPr lang="cs-CZ" dirty="0" smtClean="0"/>
              <a:t>, </a:t>
            </a:r>
            <a:r>
              <a:rPr lang="cs-CZ" dirty="0"/>
              <a:t>jež si ověří v testových úlohách.</a:t>
            </a:r>
          </a:p>
          <a:p>
            <a:r>
              <a:rPr lang="cs-CZ" dirty="0"/>
              <a:t>Žáci vyhledají testové úlohy na internetových stránkách, aplikují vědomosti na testech, které jsou součástí prezentace. </a:t>
            </a:r>
          </a:p>
          <a:p>
            <a:r>
              <a:rPr lang="cs-CZ" dirty="0"/>
              <a:t>Žáci mohou pracovní listy vyplňovat v textovém editoru - např</a:t>
            </a:r>
            <a:r>
              <a:rPr lang="cs-CZ" dirty="0" smtClean="0"/>
              <a:t>. v </a:t>
            </a:r>
            <a:r>
              <a:rPr lang="cs-CZ" dirty="0"/>
              <a:t>multimediální či počítačové učebně, pokud to technické vybavení učebny nedovoluje, lze také pracovní listy vytisknout nebo tento elektronický materiál zaslat žákům např. </a:t>
            </a:r>
            <a:r>
              <a:rPr lang="cs-CZ" dirty="0" smtClean="0"/>
              <a:t> k vyplnění </a:t>
            </a:r>
            <a:r>
              <a:rPr lang="cs-CZ" dirty="0"/>
              <a:t>v rámci domácího samostudia.</a:t>
            </a:r>
          </a:p>
          <a:p>
            <a:r>
              <a:rPr lang="cs-CZ" dirty="0">
                <a:solidFill>
                  <a:srgbClr val="FFFF00"/>
                </a:solidFill>
              </a:rPr>
              <a:t>Převládající klíčové kompetence</a:t>
            </a:r>
            <a:r>
              <a:rPr lang="cs-CZ" dirty="0"/>
              <a:t>: klíčová kompetence k učení, klíčová kompetence k řešení problému, klíčová kompetence komunikativní.</a:t>
            </a:r>
          </a:p>
          <a:p>
            <a:r>
              <a:rPr lang="cs-CZ" dirty="0">
                <a:solidFill>
                  <a:srgbClr val="FFFF00"/>
                </a:solidFill>
              </a:rPr>
              <a:t>Organizační styl výuky</a:t>
            </a:r>
            <a:r>
              <a:rPr lang="cs-CZ" dirty="0"/>
              <a:t>: frontální, </a:t>
            </a:r>
            <a:r>
              <a:rPr lang="cs-CZ" dirty="0" smtClean="0"/>
              <a:t>individuální.</a:t>
            </a:r>
          </a:p>
          <a:p>
            <a:r>
              <a:rPr lang="cs-CZ" dirty="0">
                <a:solidFill>
                  <a:srgbClr val="FFFF00"/>
                </a:solidFill>
              </a:rPr>
              <a:t>Vazba na ŠVP</a:t>
            </a:r>
            <a:r>
              <a:rPr lang="cs-CZ" dirty="0"/>
              <a:t>:  </a:t>
            </a:r>
          </a:p>
          <a:p>
            <a:r>
              <a:rPr lang="cs-CZ" dirty="0"/>
              <a:t>Školní vzdělávací program pro osmileté gymnázium - vyšší gymnázium - učební osnovy ČESKÝ JAZYK A LITERATURA - 7. ročník – Skladba.</a:t>
            </a:r>
          </a:p>
          <a:p>
            <a:r>
              <a:rPr lang="cs-CZ" dirty="0"/>
              <a:t>Školní vzdělávací program pro čtyřleté gymnázium - učební osnovy ČESKÝ JAZYK A LITERATURA - 3. ročník – Skladba.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093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http://pravopisne.cz/2012/10/pravidla-vyznamove-pomery-mezi-vetami-hlavnimi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  <a:p>
            <a:r>
              <a:rPr lang="cs-CZ" dirty="0"/>
              <a:t>Do tabulky na následující straně doplňte požadované informace.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Významový poměr mezi větami hlavními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33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46354713"/>
              </p:ext>
            </p:extLst>
          </p:nvPr>
        </p:nvGraphicFramePr>
        <p:xfrm>
          <a:off x="457200" y="2020888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Typické spojovací výrazy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souvětí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Stupňovací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Příčinný (důvodový)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Doplňte tabulku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776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73410289"/>
              </p:ext>
            </p:extLst>
          </p:nvPr>
        </p:nvGraphicFramePr>
        <p:xfrm>
          <a:off x="457200" y="2020888"/>
          <a:ext cx="82296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Významový poměr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Typické spojovací výrazy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Příklad souvětí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Slučovací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a, i, ani, také, pak, potom, jednak-jednak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Nejím brokolici ani nepiji čaj.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Stupňovací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ba, ba i, dokonce, dokonce i, nejen – ale i, sice – a ještě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Napsali si to všichni, dokonce i Pepík.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Odporovací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ale, avšak, však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Čekal jsem ho, on však nepřišel.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Vylučovací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nebo, anebo, buď – nebo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Buď se archeologové mýlili, nebo ne.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Příčinný (důvodový)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neboť, vždyť, totiž, neb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Byla dosud tma, neboť zima se již přibližovala.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Důsledkový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proto, a proto, a tak, a </a:t>
                      </a:r>
                      <a:r>
                        <a:rPr lang="cs-CZ" err="1" smtClean="0"/>
                        <a:t>tedy</a:t>
                      </a:r>
                      <a:r>
                        <a:rPr lang="cs-CZ" smtClean="0"/>
                        <a:t>, tudíž</a:t>
                      </a:r>
                      <a:r>
                        <a:rPr lang="cs-CZ" dirty="0" smtClean="0"/>
                        <a:t>, a tudíž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Zapomněla jsem zalít květiny, a proto mi zvadly.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555776" y="908720"/>
            <a:ext cx="4114800" cy="701040"/>
          </a:xfrm>
        </p:spPr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70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cs-CZ" sz="3200" dirty="0" smtClean="0">
                <a:solidFill>
                  <a:srgbClr val="FFFF00"/>
                </a:solidFill>
              </a:rPr>
              <a:t>Čárkou se oddělují souřadně spojené věty, nejsou-li spojeny spojkami a, i, ani, či v poměru slučovacím.</a:t>
            </a:r>
          </a:p>
          <a:p>
            <a:pPr marL="342900" indent="-342900">
              <a:buFontTx/>
              <a:buChar char="-"/>
            </a:pPr>
            <a:r>
              <a:rPr lang="cs-CZ" sz="3200" dirty="0"/>
              <a:t>P</a:t>
            </a:r>
            <a:r>
              <a:rPr lang="cs-CZ" sz="3200" dirty="0" smtClean="0"/>
              <a:t>ř. Utíkal ani se neohlédl. Vzala z věšáku kabát a vydala se ven do deště. Vítr burácel, stromy se ohýbaly ve větru. Trpělivě čekal, nic se však nestalo.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Diakritika mezi hlavními větami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96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Diakritika mezi hlavními větami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2. </a:t>
            </a:r>
            <a:r>
              <a:rPr lang="cs-CZ" sz="3200" dirty="0" smtClean="0">
                <a:solidFill>
                  <a:srgbClr val="FFFF00"/>
                </a:solidFill>
              </a:rPr>
              <a:t>Čárka se klade </a:t>
            </a:r>
            <a:r>
              <a:rPr lang="cs-CZ" sz="3200" dirty="0">
                <a:solidFill>
                  <a:srgbClr val="FFFF00"/>
                </a:solidFill>
              </a:rPr>
              <a:t>před </a:t>
            </a:r>
            <a:r>
              <a:rPr lang="cs-CZ" sz="3200" dirty="0" smtClean="0">
                <a:solidFill>
                  <a:srgbClr val="FFFF00"/>
                </a:solidFill>
              </a:rPr>
              <a:t>spojky a</a:t>
            </a:r>
            <a:r>
              <a:rPr lang="cs-CZ" sz="3200" dirty="0">
                <a:solidFill>
                  <a:srgbClr val="FFFF00"/>
                </a:solidFill>
              </a:rPr>
              <a:t>, i, ani, </a:t>
            </a:r>
            <a:r>
              <a:rPr lang="cs-CZ" sz="3200" dirty="0" smtClean="0">
                <a:solidFill>
                  <a:srgbClr val="FFFF00"/>
                </a:solidFill>
              </a:rPr>
              <a:t>či, mají-li jiný význam než slučovací.</a:t>
            </a:r>
          </a:p>
          <a:p>
            <a:r>
              <a:rPr lang="cs-CZ" sz="3200" dirty="0" smtClean="0"/>
              <a:t>Př. Hodiny míjely, a vlak se z místa nehýbal. Již léta svými obrazy okouzluje návštěvníky výstav, i kritika jeho tvorbu hodnotí s nadšením.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82493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3. </a:t>
            </a:r>
            <a:r>
              <a:rPr lang="cs-CZ" sz="3200" dirty="0" smtClean="0">
                <a:solidFill>
                  <a:srgbClr val="FFFF00"/>
                </a:solidFill>
              </a:rPr>
              <a:t>Čárka se píše před víceslovnými spojovacími výrazy se spojkou a, vyjadřuji-li jiný významový vztah než prostě slučovací.</a:t>
            </a:r>
          </a:p>
          <a:p>
            <a:r>
              <a:rPr lang="cs-CZ" sz="3200" dirty="0" smtClean="0"/>
              <a:t>Př. Dlouho sněžilo, a tak byla cesta nesjízdná. Věděl o tom, a přesto zůstal doma.</a:t>
            </a:r>
            <a:endParaRPr lang="cs-CZ" sz="3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Diakritika mezi hlavními větami</a:t>
            </a:r>
          </a:p>
        </p:txBody>
      </p:sp>
    </p:spTree>
    <p:extLst>
      <p:ext uri="{BB962C8B-B14F-4D97-AF65-F5344CB8AC3E}">
        <p14:creationId xmlns:p14="http://schemas.microsoft.com/office/powerpoint/2010/main" val="140504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4. </a:t>
            </a:r>
            <a:r>
              <a:rPr lang="cs-CZ" sz="3200" dirty="0" smtClean="0">
                <a:solidFill>
                  <a:srgbClr val="FFFF00"/>
                </a:solidFill>
              </a:rPr>
              <a:t>Čárka se neklade před nebo, jde-li o výčet možností.</a:t>
            </a:r>
          </a:p>
          <a:p>
            <a:r>
              <a:rPr lang="cs-CZ" sz="3200" dirty="0" smtClean="0"/>
              <a:t>Př. Vrátím se už ve středu večer nebo tam možná zůstanu až do čtvrtka.</a:t>
            </a:r>
            <a:endParaRPr lang="cs-CZ" sz="3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Diakritika mezi hlavními větami</a:t>
            </a:r>
          </a:p>
        </p:txBody>
      </p:sp>
    </p:spTree>
    <p:extLst>
      <p:ext uri="{BB962C8B-B14F-4D97-AF65-F5344CB8AC3E}">
        <p14:creationId xmlns:p14="http://schemas.microsoft.com/office/powerpoint/2010/main" val="31011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217</TotalTime>
  <Words>670</Words>
  <Application>Microsoft Office PowerPoint</Application>
  <PresentationFormat>Předvádění na obrazovce (4:3)</PresentationFormat>
  <Paragraphs>107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BlackTie</vt:lpstr>
      <vt:lpstr>Prezentace aplikace PowerPoint</vt:lpstr>
      <vt:lpstr>anotace</vt:lpstr>
      <vt:lpstr>Významový poměr mezi větami hlavními</vt:lpstr>
      <vt:lpstr>Doplňte tabulku</vt:lpstr>
      <vt:lpstr>řešení</vt:lpstr>
      <vt:lpstr>Diakritika mezi hlavními větami</vt:lpstr>
      <vt:lpstr>Diakritika mezi hlavními větami</vt:lpstr>
      <vt:lpstr>Diakritika mezi hlavními větami</vt:lpstr>
      <vt:lpstr>Diakritika mezi hlavními větami</vt:lpstr>
      <vt:lpstr>Doplňte čárku do souvětí a určete významový poměr mezi větami hlavními</vt:lpstr>
      <vt:lpstr>Doplňte čárku do souvětí a určete významový poměr mezi větami hlavními</vt:lpstr>
      <vt:lpstr>Použité materiály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Konetzná Magda</cp:lastModifiedBy>
  <cp:revision>24</cp:revision>
  <dcterms:modified xsi:type="dcterms:W3CDTF">2013-01-07T08:44:03Z</dcterms:modified>
</cp:coreProperties>
</file>