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nice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nice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nice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V%C4%9Btn%C3%BD_%C4%8Dl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y-jazyk.cz/slovnicek-pojmu/vztahy-mezi-vetnymi-cleny-a-vetami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189323"/>
              </p:ext>
            </p:extLst>
          </p:nvPr>
        </p:nvGraphicFramePr>
        <p:xfrm>
          <a:off x="0" y="1460547"/>
          <a:ext cx="9143999" cy="536263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581257"/>
                <a:gridCol w="4562742"/>
              </a:tblGrid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VZDĚLÁVACÍ OBLAST: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VZDĚLÁVACÍ OBOR: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kumimoji="0" lang="cs-CZ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pro </a:t>
                      </a:r>
                      <a:r>
                        <a:rPr kumimoji="0" lang="cs-CZ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3. </a:t>
                      </a:r>
                      <a:r>
                        <a:rPr kumimoji="0" lang="cs-CZ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TÉMA: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Větné členy</a:t>
                      </a:r>
                      <a:r>
                        <a:rPr lang="cs-CZ" sz="1100" baseline="0" dirty="0" smtClean="0">
                          <a:effectLst/>
                        </a:rPr>
                        <a:t> a vztahy mezi nimi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AUTOR: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Mgr. Radka </a:t>
                      </a:r>
                      <a:r>
                        <a:rPr lang="cs-CZ" sz="1100" dirty="0" err="1">
                          <a:effectLst/>
                        </a:rPr>
                        <a:t>Bednarzová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19. </a:t>
                      </a:r>
                      <a:r>
                        <a:rPr lang="cs-CZ" sz="1100" dirty="0" smtClean="0">
                          <a:effectLst/>
                        </a:rPr>
                        <a:t>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03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CZ.1.07/1.5.00/34.0629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79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VY_32_INOVACE_JC.BZ.04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" y="161200"/>
            <a:ext cx="9143999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4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http://cs.wikipedia.org/wiki/V%C4%9Btn%C3%A9_%C4%8Dleny</a:t>
            </a:r>
          </a:p>
          <a:p>
            <a:r>
              <a:rPr lang="cs-CZ" dirty="0"/>
              <a:t>http://www.cesky-jazyk.cz/slovnicek-pojmu/vztahy-mezi-vetnymi-cleny-a-vetami/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348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Žáci si prostřednictvím </a:t>
            </a:r>
            <a:r>
              <a:rPr lang="cs-CZ" dirty="0">
                <a:solidFill>
                  <a:srgbClr val="00B0F0"/>
                </a:solidFill>
              </a:rPr>
              <a:t>prezentace</a:t>
            </a:r>
            <a:r>
              <a:rPr lang="cs-CZ" dirty="0"/>
              <a:t> osvojí základní poznatky </a:t>
            </a:r>
            <a:r>
              <a:rPr lang="cs-CZ" dirty="0">
                <a:solidFill>
                  <a:srgbClr val="00B0F0"/>
                </a:solidFill>
              </a:rPr>
              <a:t>o </a:t>
            </a:r>
            <a:r>
              <a:rPr lang="cs-CZ" dirty="0" smtClean="0">
                <a:solidFill>
                  <a:srgbClr val="00B0F0"/>
                </a:solidFill>
              </a:rPr>
              <a:t>větných členech a vztazích mezi nimi.</a:t>
            </a:r>
            <a:endParaRPr lang="cs-CZ" dirty="0">
              <a:solidFill>
                <a:srgbClr val="00B0F0"/>
              </a:solidFill>
            </a:endParaRPr>
          </a:p>
          <a:p>
            <a:r>
              <a:rPr lang="cs-CZ" dirty="0"/>
              <a:t>Žáci vyhledají potřebné informace na internetových </a:t>
            </a:r>
            <a:r>
              <a:rPr lang="cs-CZ" dirty="0" smtClean="0"/>
              <a:t>stránkách.</a:t>
            </a:r>
          </a:p>
          <a:p>
            <a:pPr lvl="0"/>
            <a:r>
              <a:rPr lang="cs-CZ" dirty="0"/>
              <a:t>Žáci tyto pracovní listy mohou vyplňovat v textovém editoru - např</a:t>
            </a:r>
            <a:r>
              <a:rPr lang="cs-CZ" dirty="0" smtClean="0"/>
              <a:t>. v </a:t>
            </a:r>
            <a:r>
              <a:rPr lang="cs-CZ" dirty="0"/>
              <a:t>multimediální či počítačové učebně, pokud to technické vybavení učebny nedovoluje, lze také pracovní listy vytisknout nebo tento elektronický materiál zaslat žákům např. vyplnění v rámci domácího samostudia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>
                <a:solidFill>
                  <a:srgbClr val="00B0F0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r>
              <a:rPr lang="cs-CZ" dirty="0">
                <a:solidFill>
                  <a:srgbClr val="00B0F0"/>
                </a:solidFill>
              </a:rPr>
              <a:t>Organizační styl výuky</a:t>
            </a:r>
            <a:r>
              <a:rPr lang="cs-CZ" dirty="0"/>
              <a:t>: </a:t>
            </a:r>
            <a:r>
              <a:rPr lang="cs-CZ" dirty="0" smtClean="0"/>
              <a:t>frontální.</a:t>
            </a:r>
          </a:p>
          <a:p>
            <a:r>
              <a:rPr lang="cs-CZ" dirty="0">
                <a:solidFill>
                  <a:srgbClr val="00B0F0"/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 smtClean="0"/>
              <a:t>Školní </a:t>
            </a:r>
            <a:r>
              <a:rPr lang="cs-CZ" dirty="0"/>
              <a:t>vzdělávací program pro osmileté gymnázium - vyšší gymnázium - učební osnovy ČESKÝ JAZYK A LITERATURA - 7. ročník </a:t>
            </a:r>
            <a:r>
              <a:rPr lang="cs-CZ" dirty="0" smtClean="0"/>
              <a:t>– Skladba.</a:t>
            </a:r>
            <a:endParaRPr lang="cs-CZ" dirty="0"/>
          </a:p>
          <a:p>
            <a:r>
              <a:rPr lang="cs-CZ" dirty="0" smtClean="0"/>
              <a:t>Školní </a:t>
            </a:r>
            <a:r>
              <a:rPr lang="cs-CZ" dirty="0"/>
              <a:t>vzdělávací program pro čtyřleté gymnázium - učební osnovy ČESKÝ JAZYK A LITERATURA - 3. ročník </a:t>
            </a:r>
            <a:r>
              <a:rPr lang="cs-CZ" dirty="0" smtClean="0"/>
              <a:t>– Skladba.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6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://cs.wikipedia.org/wiki/V%C4%9Btn%C3%BD_%C4%8Dlen</a:t>
            </a:r>
            <a:endParaRPr lang="cs-CZ" dirty="0"/>
          </a:p>
          <a:p>
            <a:r>
              <a:rPr lang="cs-CZ" dirty="0" smtClean="0"/>
              <a:t>Vypište: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Základní větné členy: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Rozvíjející větné členy: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Holý větný člen: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Rozvitý větný člen:</a:t>
            </a:r>
          </a:p>
          <a:p>
            <a:r>
              <a:rPr lang="cs-CZ" dirty="0" smtClean="0">
                <a:solidFill>
                  <a:srgbClr val="00B0F0"/>
                </a:solidFill>
              </a:rPr>
              <a:t>Slovní druhy, které nebývají větnými členy: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Charakteristika větných členů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846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cs-CZ" dirty="0">
                <a:solidFill>
                  <a:srgbClr val="00B0F0"/>
                </a:solidFill>
              </a:rPr>
              <a:t>Základní větné členy</a:t>
            </a:r>
            <a:r>
              <a:rPr lang="cs-CZ" dirty="0">
                <a:solidFill>
                  <a:prstClr val="black"/>
                </a:solidFill>
              </a:rPr>
              <a:t>: podmět a přísudek</a:t>
            </a:r>
          </a:p>
          <a:p>
            <a:pPr lvl="0">
              <a:buClr>
                <a:srgbClr val="2DA2BF"/>
              </a:buClr>
            </a:pPr>
            <a:r>
              <a:rPr lang="cs-CZ" dirty="0">
                <a:solidFill>
                  <a:srgbClr val="00B0F0"/>
                </a:solidFill>
              </a:rPr>
              <a:t>Rozvíjející větné členy</a:t>
            </a:r>
            <a:r>
              <a:rPr lang="cs-CZ" dirty="0">
                <a:solidFill>
                  <a:prstClr val="black"/>
                </a:solidFill>
              </a:rPr>
              <a:t>: přívlastek, předmět, příslovečné určení, doplněk</a:t>
            </a:r>
          </a:p>
          <a:p>
            <a:pPr lvl="0">
              <a:buClr>
                <a:srgbClr val="2DA2BF"/>
              </a:buClr>
            </a:pPr>
            <a:r>
              <a:rPr lang="cs-CZ" dirty="0">
                <a:solidFill>
                  <a:srgbClr val="00B0F0"/>
                </a:solidFill>
              </a:rPr>
              <a:t>Holý větný člen</a:t>
            </a:r>
            <a:r>
              <a:rPr lang="cs-CZ" dirty="0">
                <a:solidFill>
                  <a:prstClr val="black"/>
                </a:solidFill>
              </a:rPr>
              <a:t>: není rozvíjen jiným větným členem</a:t>
            </a:r>
          </a:p>
          <a:p>
            <a:pPr lvl="0">
              <a:buClr>
                <a:srgbClr val="2DA2BF"/>
              </a:buClr>
            </a:pPr>
            <a:r>
              <a:rPr lang="cs-CZ" dirty="0">
                <a:solidFill>
                  <a:srgbClr val="00B0F0"/>
                </a:solidFill>
              </a:rPr>
              <a:t>Rozvitý větný člen</a:t>
            </a:r>
            <a:r>
              <a:rPr lang="cs-CZ" dirty="0">
                <a:solidFill>
                  <a:prstClr val="black"/>
                </a:solidFill>
              </a:rPr>
              <a:t>: je rozvíjen jiným větným členem</a:t>
            </a:r>
          </a:p>
          <a:p>
            <a:pPr lvl="0">
              <a:buClr>
                <a:srgbClr val="2DA2BF"/>
              </a:buClr>
            </a:pPr>
            <a:r>
              <a:rPr lang="cs-CZ" dirty="0">
                <a:solidFill>
                  <a:srgbClr val="00B0F0"/>
                </a:solidFill>
              </a:rPr>
              <a:t>Slovní druhy, které nebývají větnými členy</a:t>
            </a:r>
            <a:r>
              <a:rPr lang="cs-CZ" dirty="0">
                <a:solidFill>
                  <a:prstClr val="black"/>
                </a:solidFill>
              </a:rPr>
              <a:t>: předložky, spojky, částice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5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>
                <a:hlinkClick r:id="rId2"/>
              </a:rPr>
              <a:t>http://www.cesky-jazyk.cz/slovnicek-pojmu/vztahy-mezi-vetnymi-cleny-a-vetami/</a:t>
            </a:r>
            <a:endParaRPr lang="cs-CZ" dirty="0" smtClean="0"/>
          </a:p>
          <a:p>
            <a:r>
              <a:rPr lang="cs-CZ" dirty="0" smtClean="0"/>
              <a:t>Charakterizujte vztahy mezi větnými členy (uveďte, mezi kterými větnými členy tento vztah vzniká). Uveďte příklad. Doložte, jak se podřadnost projevuje na gramatice. 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Vztahy mezi větnými členy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16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Souřadnost (parataxe):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Přistavování (apozice):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Podřadnost (hypotaxe):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Shoda (predikace):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Determinace: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A) shoda: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B) řízenost:</a:t>
            </a:r>
          </a:p>
          <a:p>
            <a:pPr lvl="0">
              <a:buClr>
                <a:srgbClr val="2DA2BF"/>
              </a:buClr>
            </a:pPr>
            <a:r>
              <a:rPr lang="cs-CZ" sz="2100" dirty="0">
                <a:solidFill>
                  <a:srgbClr val="00B0F0"/>
                </a:solidFill>
              </a:rPr>
              <a:t>C) přimykání: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89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Souřadnost (parataxe</a:t>
            </a:r>
            <a:r>
              <a:rPr lang="cs-CZ" sz="2300" dirty="0" smtClean="0">
                <a:solidFill>
                  <a:srgbClr val="00B0F0"/>
                </a:solidFill>
              </a:rPr>
              <a:t>): </a:t>
            </a:r>
            <a:r>
              <a:rPr lang="cs-CZ" sz="2300" dirty="0" smtClean="0"/>
              <a:t>spojení nezávislých větných členů, př. Jablka a hrušky ležely na stole.</a:t>
            </a:r>
            <a:endParaRPr lang="cs-CZ" sz="2300" dirty="0">
              <a:solidFill>
                <a:srgbClr val="00B0F0"/>
              </a:solidFill>
            </a:endParaRPr>
          </a:p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Přistavování (apozice</a:t>
            </a:r>
            <a:r>
              <a:rPr lang="cs-CZ" sz="2300" dirty="0" smtClean="0">
                <a:solidFill>
                  <a:srgbClr val="00B0F0"/>
                </a:solidFill>
              </a:rPr>
              <a:t>): </a:t>
            </a:r>
            <a:r>
              <a:rPr lang="cs-CZ" sz="2300" dirty="0" smtClean="0"/>
              <a:t>opakování již řečeného, př. Marie Terezie, rakouská císařovna, zavedla povinnou školní docházku.</a:t>
            </a:r>
            <a:endParaRPr lang="cs-CZ" sz="23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89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2DA2BF"/>
              </a:buClr>
            </a:pPr>
            <a:r>
              <a:rPr lang="cs-CZ" sz="2300" dirty="0" smtClean="0">
                <a:solidFill>
                  <a:srgbClr val="00B0F0"/>
                </a:solidFill>
              </a:rPr>
              <a:t>1</a:t>
            </a:r>
            <a:r>
              <a:rPr lang="cs-CZ" sz="2300" dirty="0">
                <a:solidFill>
                  <a:srgbClr val="00B0F0"/>
                </a:solidFill>
              </a:rPr>
              <a:t>. </a:t>
            </a:r>
            <a:r>
              <a:rPr lang="cs-CZ" sz="2300" dirty="0" smtClean="0">
                <a:solidFill>
                  <a:srgbClr val="00B0F0"/>
                </a:solidFill>
              </a:rPr>
              <a:t>Predikace: </a:t>
            </a:r>
            <a:r>
              <a:rPr lang="cs-CZ" sz="2300" dirty="0"/>
              <a:t>podmět a </a:t>
            </a:r>
            <a:r>
              <a:rPr lang="cs-CZ" sz="2300" dirty="0" smtClean="0"/>
              <a:t>přísudek, projevuje se shodou koncovky přísudku s podmětem v minulém čase.</a:t>
            </a:r>
          </a:p>
          <a:p>
            <a:pPr lvl="0">
              <a:buClr>
                <a:srgbClr val="2DA2BF"/>
              </a:buClr>
            </a:pPr>
            <a:r>
              <a:rPr lang="cs-CZ" sz="2300" dirty="0" smtClean="0"/>
              <a:t>Př. Dívky si hrály s míčem. Hoši si hráli s míčem.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cs-CZ" sz="2300" dirty="0" smtClean="0"/>
              <a:t>Hoši a dívky si hráli s míčem.</a:t>
            </a:r>
          </a:p>
          <a:p>
            <a:pPr lvl="0">
              <a:buClr>
                <a:srgbClr val="2DA2BF"/>
              </a:buClr>
            </a:pPr>
            <a:endParaRPr lang="cs-CZ" sz="2300" dirty="0">
              <a:solidFill>
                <a:srgbClr val="00B0F0"/>
              </a:solidFill>
            </a:endParaRP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5760" lvl="0" indent="-256032">
              <a:spcBef>
                <a:spcPts val="400"/>
              </a:spcBef>
            </a:pPr>
            <a:r>
              <a:rPr lang="cs-CZ" sz="2300" b="0" dirty="0">
                <a:solidFill>
                  <a:srgbClr val="00B0F0"/>
                </a:solidFill>
                <a:effectLst/>
                <a:ea typeface="+mn-ea"/>
                <a:cs typeface="+mn-cs"/>
              </a:rPr>
              <a:t>Podřadnost (hypotaxe): </a:t>
            </a:r>
            <a:r>
              <a:rPr lang="cs-CZ" sz="2300" b="0" dirty="0">
                <a:solidFill>
                  <a:schemeClr val="tx1"/>
                </a:solidFill>
                <a:effectLst/>
                <a:ea typeface="+mn-ea"/>
                <a:cs typeface="+mn-cs"/>
              </a:rPr>
              <a:t>vzniká zde gramatická závislost na jiném větném členu</a:t>
            </a:r>
            <a:br>
              <a:rPr lang="cs-CZ" sz="2300" b="0" dirty="0">
                <a:solidFill>
                  <a:schemeClr val="tx1"/>
                </a:solidFill>
                <a:effectLst/>
                <a:ea typeface="+mn-ea"/>
                <a:cs typeface="+mn-cs"/>
              </a:rPr>
            </a:b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3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/>
          <a:lstStyle/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2. Determinace:</a:t>
            </a:r>
          </a:p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A) shoda: </a:t>
            </a:r>
            <a:r>
              <a:rPr lang="cs-CZ" sz="2300" dirty="0"/>
              <a:t>přívlastek, shoduje se s podstatným jménem v pádu, čísle a </a:t>
            </a:r>
            <a:r>
              <a:rPr lang="cs-CZ" sz="2300" dirty="0" smtClean="0"/>
              <a:t>rodu. </a:t>
            </a:r>
            <a:r>
              <a:rPr lang="cs-CZ" sz="2300" dirty="0" err="1" smtClean="0"/>
              <a:t>Př.k</a:t>
            </a:r>
            <a:r>
              <a:rPr lang="cs-CZ" sz="2300" dirty="0" smtClean="0"/>
              <a:t> mému příteli.</a:t>
            </a:r>
            <a:endParaRPr lang="cs-CZ" sz="2300" dirty="0"/>
          </a:p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B) řízenost: </a:t>
            </a:r>
            <a:r>
              <a:rPr lang="cs-CZ" sz="2300" dirty="0"/>
              <a:t>větný člen nepřijímá gramatické kategorie jiného větného členu, např. přívlastek </a:t>
            </a:r>
            <a:r>
              <a:rPr lang="cs-CZ" sz="2300" dirty="0" smtClean="0"/>
              <a:t>neshodný. </a:t>
            </a:r>
          </a:p>
          <a:p>
            <a:pPr lvl="0">
              <a:buClr>
                <a:srgbClr val="2DA2BF"/>
              </a:buClr>
            </a:pPr>
            <a:r>
              <a:rPr lang="cs-CZ" sz="2300" dirty="0" smtClean="0"/>
              <a:t>Př. cesta z Prahy.</a:t>
            </a:r>
            <a:endParaRPr lang="cs-CZ" sz="2300" dirty="0"/>
          </a:p>
          <a:p>
            <a:pPr lvl="0">
              <a:buClr>
                <a:srgbClr val="2DA2BF"/>
              </a:buClr>
            </a:pPr>
            <a:r>
              <a:rPr lang="cs-CZ" sz="2300" dirty="0">
                <a:solidFill>
                  <a:srgbClr val="00B0F0"/>
                </a:solidFill>
              </a:rPr>
              <a:t>C) přimykání</a:t>
            </a:r>
            <a:r>
              <a:rPr lang="cs-CZ" sz="2300" dirty="0" smtClean="0">
                <a:solidFill>
                  <a:srgbClr val="00B0F0"/>
                </a:solidFill>
              </a:rPr>
              <a:t>: </a:t>
            </a:r>
            <a:r>
              <a:rPr lang="cs-CZ" sz="2300" dirty="0" smtClean="0"/>
              <a:t>příslovečné určení, nejvolnější vztah. Př. jdu do školy.</a:t>
            </a:r>
            <a:endParaRPr lang="cs-CZ" sz="23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509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420</Words>
  <Application>Microsoft Office PowerPoint</Application>
  <PresentationFormat>Předvádění na obrazovce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Shluk</vt:lpstr>
      <vt:lpstr>Prezentace aplikace PowerPoint</vt:lpstr>
      <vt:lpstr>Anotace </vt:lpstr>
      <vt:lpstr>Charakteristika větných členů </vt:lpstr>
      <vt:lpstr>Řešení </vt:lpstr>
      <vt:lpstr>Vztahy mezi větnými členy</vt:lpstr>
      <vt:lpstr>Prezentace aplikace PowerPoint</vt:lpstr>
      <vt:lpstr>Řešení </vt:lpstr>
      <vt:lpstr>Podřadnost (hypotaxe): vzniká zde gramatická závislost na jiném větném členu </vt:lpstr>
      <vt:lpstr>Prezentace aplikace PowerPoint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24</cp:revision>
  <dcterms:modified xsi:type="dcterms:W3CDTF">2013-01-07T08:38:25Z</dcterms:modified>
</cp:coreProperties>
</file>