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6" r:id="rId13"/>
    <p:sldId id="268" r:id="rId14"/>
    <p:sldId id="269" r:id="rId15"/>
    <p:sldId id="270" r:id="rId16"/>
    <p:sldId id="271" r:id="rId17"/>
    <p:sldId id="267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cs-CZ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3.6.2013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sdobrichovice.cz/ukoly/cestina/testy/testy.php?go=vedlvety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sdobrichovice.cz/ukoly/cestina/testy/testy.php?go=vedlvety1" TargetMode="External"/><Relationship Id="rId2" Type="http://schemas.openxmlformats.org/officeDocument/2006/relationships/hyperlink" Target="http://www.cesky-jazyk.cz/slovnicek-pojmu/druhy-vedlejsich-ve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sky-jazyk.cz/slovnicek-pojmu/druhy-vedlejsich-vet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6068173"/>
              </p:ext>
            </p:extLst>
          </p:nvPr>
        </p:nvGraphicFramePr>
        <p:xfrm>
          <a:off x="144463" y="1761175"/>
          <a:ext cx="8820025" cy="476416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310714"/>
                <a:gridCol w="6509311"/>
              </a:tblGrid>
              <a:tr h="595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5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Jazyk a jazyková komunikace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5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</a:rPr>
                        <a:t>jazyk  pro 1. - 4. ročník SŠ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5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Druhy vět vedlejších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5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Mgr. Radka Bednarzová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5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4. </a:t>
                      </a:r>
                      <a:r>
                        <a:rPr lang="cs-CZ" sz="1100" dirty="0" smtClean="0">
                          <a:effectLst/>
                        </a:rPr>
                        <a:t>11. </a:t>
                      </a:r>
                      <a:r>
                        <a:rPr lang="cs-CZ" sz="1100" dirty="0">
                          <a:effectLst/>
                        </a:rPr>
                        <a:t>2012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5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CZ.1.07/1.5.00/34.0629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55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VY_32_INOVACE_17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892033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388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Otázka-</a:t>
            </a:r>
          </a:p>
          <a:p>
            <a:r>
              <a:rPr lang="cs-CZ" dirty="0"/>
              <a:t>Spojovací výrazy-</a:t>
            </a:r>
          </a:p>
          <a:p>
            <a:r>
              <a:rPr lang="cs-CZ" dirty="0" smtClean="0"/>
              <a:t>Příklady:</a:t>
            </a:r>
          </a:p>
          <a:p>
            <a:endParaRPr lang="cs-CZ" dirty="0"/>
          </a:p>
          <a:p>
            <a:r>
              <a:rPr lang="cs-CZ" dirty="0" smtClean="0"/>
              <a:t>Viděli jsme ho, jak spí.</a:t>
            </a:r>
          </a:p>
          <a:p>
            <a:r>
              <a:rPr lang="cs-CZ" dirty="0" smtClean="0"/>
              <a:t>Marie sledovala Tomáše, jak pěkně tancuje.</a:t>
            </a:r>
            <a:endParaRPr lang="cs-CZ" dirty="0"/>
          </a:p>
          <a:p>
            <a:pPr marL="45720" indent="0">
              <a:buNone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Věta vedlejší doplňková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16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Otázka-</a:t>
            </a:r>
          </a:p>
          <a:p>
            <a:r>
              <a:rPr lang="cs-CZ" dirty="0"/>
              <a:t>Spojovací výrazy-</a:t>
            </a:r>
          </a:p>
          <a:p>
            <a:r>
              <a:rPr lang="cs-CZ" dirty="0"/>
              <a:t>Příklady</a:t>
            </a:r>
            <a:r>
              <a:rPr lang="cs-CZ" dirty="0" smtClean="0"/>
              <a:t>:</a:t>
            </a:r>
          </a:p>
          <a:p>
            <a:endParaRPr lang="cs-CZ" dirty="0"/>
          </a:p>
          <a:p>
            <a:r>
              <a:rPr lang="cs-CZ" dirty="0" smtClean="0"/>
              <a:t>Muže, kterého jsme potkali</a:t>
            </a:r>
            <a:r>
              <a:rPr lang="cs-CZ" smtClean="0"/>
              <a:t>, znám z našeho domu.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VĚTA VEDLEJŠÍ PŘÍVLASTKOVÁ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5235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http://www.zsdobrichovice.cz/ukoly/cestina/testy/testy.php?go=vedlvety1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Vyplňte a vyhodnoťte test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5896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7316950"/>
              </p:ext>
            </p:extLst>
          </p:nvPr>
        </p:nvGraphicFramePr>
        <p:xfrm>
          <a:off x="251521" y="1498600"/>
          <a:ext cx="8335392" cy="5369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8495"/>
                <a:gridCol w="928086"/>
                <a:gridCol w="1538811"/>
              </a:tblGrid>
              <a:tr h="706264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Pořadí VV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Druh VV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Ačkoli bylo jaro, trvalo nepříjemně chladné počasí.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17550">
                <a:tc>
                  <a:txBody>
                    <a:bodyPr/>
                    <a:lstStyle/>
                    <a:p>
                      <a:r>
                        <a:rPr lang="cs-CZ" dirty="0" smtClean="0"/>
                        <a:t>Na konci dopisu stála prosba, aby nás babička navštívila</a:t>
                      </a:r>
                      <a:r>
                        <a:rPr lang="cs-CZ" baseline="0" dirty="0" smtClean="0"/>
                        <a:t> co nejdříve.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Řekl mi, abych počkal.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Přišel k nám opravář, aby opravil pračku.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Viděli jsme ho,</a:t>
                      </a:r>
                      <a:r>
                        <a:rPr lang="cs-CZ" baseline="0" dirty="0" smtClean="0"/>
                        <a:t> jak stojí mezi dveřmi.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Kdo seje vítr, sklízí hurikán.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Ruce jej zábly tolik, že je musel schovat do kapes.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Když bude pršet, výlet odložíme.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Když se</a:t>
                      </a:r>
                      <a:r>
                        <a:rPr lang="cs-CZ" baseline="0" dirty="0" smtClean="0"/>
                        <a:t> setmělo, vydali jsme se na cestu domů.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Dívku, kterou</a:t>
                      </a:r>
                      <a:r>
                        <a:rPr lang="cs-CZ" baseline="0" dirty="0" smtClean="0"/>
                        <a:t> jsme potkali, znám ze školy.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Šel tam, kam ho nohy táhly.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Kam odešel, nevím.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Uveďte pořadí věty vedlejší a určete její druh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469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9253244"/>
              </p:ext>
            </p:extLst>
          </p:nvPr>
        </p:nvGraphicFramePr>
        <p:xfrm>
          <a:off x="251521" y="1498600"/>
          <a:ext cx="8335392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8495"/>
                <a:gridCol w="928086"/>
                <a:gridCol w="1538811"/>
              </a:tblGrid>
              <a:tr h="617550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Pořadí VV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Druh VV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Ačkoli bylo jaro, trvalo nepříjemně chladné počasí.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přípustková</a:t>
                      </a:r>
                      <a:endParaRPr lang="cs-CZ" dirty="0"/>
                    </a:p>
                  </a:txBody>
                  <a:tcPr/>
                </a:tc>
              </a:tr>
              <a:tr h="617550">
                <a:tc>
                  <a:txBody>
                    <a:bodyPr/>
                    <a:lstStyle/>
                    <a:p>
                      <a:r>
                        <a:rPr lang="cs-CZ" dirty="0" smtClean="0"/>
                        <a:t>Na konci dopisu stála prosba, aby nás babička navštívila</a:t>
                      </a:r>
                      <a:r>
                        <a:rPr lang="cs-CZ" baseline="0" dirty="0" smtClean="0"/>
                        <a:t> co nejdříve.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přívlastková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Řekl mi, abych počkal.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předmětná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Přišel k nám opravář, aby opravil pračku.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účelová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Viděli jsme ho,</a:t>
                      </a:r>
                      <a:r>
                        <a:rPr lang="cs-CZ" baseline="0" dirty="0" smtClean="0"/>
                        <a:t> jak stojí mezi dveřmi.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doplňková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Kdo seje vítr, sklízí hurikán.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podmětná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Ruce jej zábly tolik, že je musel schovat do kapes.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měrová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Když bude pršet, výlet odložíme.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podmínková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Když se</a:t>
                      </a:r>
                      <a:r>
                        <a:rPr lang="cs-CZ" baseline="0" dirty="0" smtClean="0"/>
                        <a:t> setmělo, vydali jsme se na cestu domů.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časová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Dívku, kterou</a:t>
                      </a:r>
                      <a:r>
                        <a:rPr lang="cs-CZ" baseline="0" dirty="0" smtClean="0"/>
                        <a:t> jsme potkali, znám ze školy.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vložená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přívlastková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Šel tam, kam ho nohy táhly.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2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místní</a:t>
                      </a:r>
                      <a:endParaRPr lang="cs-CZ" dirty="0"/>
                    </a:p>
                  </a:txBody>
                  <a:tcPr/>
                </a:tc>
              </a:tr>
              <a:tr h="357787">
                <a:tc>
                  <a:txBody>
                    <a:bodyPr/>
                    <a:lstStyle/>
                    <a:p>
                      <a:r>
                        <a:rPr lang="cs-CZ" dirty="0" smtClean="0"/>
                        <a:t>Kam odešel, nevím.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předmětná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Uveďte pořadí věty vedlejší a určete její druh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091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146014"/>
              </p:ext>
            </p:extLst>
          </p:nvPr>
        </p:nvGraphicFramePr>
        <p:xfrm>
          <a:off x="381000" y="1719263"/>
          <a:ext cx="84074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3008"/>
                <a:gridCol w="4144392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Věta jednoduchá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Přišel opravář, aby opravil pračku.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Viděli jsme ho, jak stojí mezi dveřmi.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Když se setmělo, vydali j</a:t>
                      </a:r>
                      <a:r>
                        <a:rPr lang="cs-CZ" dirty="0" smtClean="0"/>
                        <a:t>s</a:t>
                      </a:r>
                      <a:r>
                        <a:rPr lang="pt-BR" dirty="0" smtClean="0"/>
                        <a:t>me se na cestu domů.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Když bude pršet, výlet odložíme.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Kam odešel, nevím.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Nahraďte větu vedlejší větným členem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407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773807"/>
              </p:ext>
            </p:extLst>
          </p:nvPr>
        </p:nvGraphicFramePr>
        <p:xfrm>
          <a:off x="381000" y="1719263"/>
          <a:ext cx="84074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3008"/>
                <a:gridCol w="4144392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Věta jednoduchá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Přišel opravář, aby opravil pračku.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Přišel opravář kvůli opravě pračky.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Viděli jsme ho, jak stojí mezi dveřmi.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Viděli jsme ho stojícího mezi dveřmi.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Když se setmělo, vydali j</a:t>
                      </a:r>
                      <a:r>
                        <a:rPr lang="cs-CZ" dirty="0" smtClean="0"/>
                        <a:t>s</a:t>
                      </a:r>
                      <a:r>
                        <a:rPr lang="pt-BR" dirty="0" smtClean="0"/>
                        <a:t>me se na cestu domů.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</a:t>
                      </a:r>
                      <a:r>
                        <a:rPr lang="cs-CZ" baseline="0" dirty="0" smtClean="0"/>
                        <a:t> setmění jsme se vydali na cestu domů.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Když bude pršet, výlet odložíme.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Při dešti výlet odložíme.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Kam odešel, nevím.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 místě jeho odchodu nevím.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Nahraďte větu vedlejší větným členem- příklad 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616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C66951"/>
              </a:buClr>
            </a:pPr>
            <a:r>
              <a:rPr lang="cs-CZ">
                <a:solidFill>
                  <a:srgbClr val="534949"/>
                </a:solidFill>
                <a:hlinkClick r:id="rId2"/>
              </a:rPr>
              <a:t>http://www.cesky-jazyk.cz/slovnicek-pojmu/druhy-vedlejsich-vet</a:t>
            </a:r>
            <a:r>
              <a:rPr lang="cs-CZ" smtClean="0">
                <a:solidFill>
                  <a:srgbClr val="534949"/>
                </a:solidFill>
                <a:hlinkClick r:id="rId2"/>
              </a:rPr>
              <a:t>/</a:t>
            </a:r>
            <a:endParaRPr lang="cs-CZ" dirty="0" smtClean="0">
              <a:hlinkClick r:id="rId3"/>
            </a:endParaRPr>
          </a:p>
          <a:p>
            <a:r>
              <a:rPr lang="cs-CZ" dirty="0" smtClean="0">
                <a:hlinkClick r:id="rId3"/>
              </a:rPr>
              <a:t>http</a:t>
            </a:r>
            <a:r>
              <a:rPr lang="cs-CZ" dirty="0">
                <a:hlinkClick r:id="rId3"/>
              </a:rPr>
              <a:t>://</a:t>
            </a:r>
            <a:r>
              <a:rPr lang="cs-CZ" dirty="0" smtClean="0">
                <a:hlinkClick r:id="rId3"/>
              </a:rPr>
              <a:t>www.zsdobrichovice.cz/ukoly/cestina/testy/testy.php?go=vedlvety1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635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cs-CZ" dirty="0"/>
              <a:t>Žáci si prostřednictvím </a:t>
            </a:r>
            <a:r>
              <a:rPr lang="cs-CZ" dirty="0">
                <a:solidFill>
                  <a:schemeClr val="accent5"/>
                </a:solidFill>
              </a:rPr>
              <a:t>prezentace</a:t>
            </a:r>
            <a:r>
              <a:rPr lang="cs-CZ" dirty="0"/>
              <a:t> </a:t>
            </a:r>
            <a:r>
              <a:rPr lang="cs-CZ" dirty="0" smtClean="0"/>
              <a:t>prohloubí </a:t>
            </a:r>
            <a:r>
              <a:rPr lang="cs-CZ" dirty="0"/>
              <a:t>znalosti o </a:t>
            </a:r>
            <a:r>
              <a:rPr lang="cs-CZ" dirty="0" smtClean="0">
                <a:solidFill>
                  <a:schemeClr val="accent5"/>
                </a:solidFill>
              </a:rPr>
              <a:t>druzích vět vedlejších</a:t>
            </a:r>
            <a:r>
              <a:rPr lang="cs-CZ" dirty="0" smtClean="0"/>
              <a:t>, </a:t>
            </a:r>
            <a:r>
              <a:rPr lang="cs-CZ" dirty="0"/>
              <a:t>jež si ověří v testových úlohách.</a:t>
            </a:r>
          </a:p>
          <a:p>
            <a:pPr algn="just"/>
            <a:r>
              <a:rPr lang="cs-CZ" dirty="0"/>
              <a:t>Žáci vyhledají </a:t>
            </a:r>
            <a:r>
              <a:rPr lang="cs-CZ" dirty="0">
                <a:solidFill>
                  <a:schemeClr val="accent5"/>
                </a:solidFill>
              </a:rPr>
              <a:t>testové úlohy </a:t>
            </a:r>
            <a:r>
              <a:rPr lang="cs-CZ" dirty="0"/>
              <a:t>na internetových stránkách, aplikují vědomosti na testech, které jsou součástí prezentace. </a:t>
            </a:r>
          </a:p>
          <a:p>
            <a:pPr lvl="0" algn="just"/>
            <a:r>
              <a:rPr lang="cs-CZ" dirty="0"/>
              <a:t>Žáci mohou pracovní listy vyplňovat v textovém editoru - např</a:t>
            </a:r>
            <a:r>
              <a:rPr lang="cs-CZ" dirty="0" smtClean="0"/>
              <a:t>. v </a:t>
            </a:r>
            <a:r>
              <a:rPr lang="cs-CZ" dirty="0"/>
              <a:t>multimediální či počítačové učebně, pokud to technické vybavení učebny nedovoluje, lze také pracovní listy vytisknout nebo tento elektronický materiál zaslat žákům </a:t>
            </a:r>
            <a:r>
              <a:rPr lang="cs-CZ" dirty="0" smtClean="0"/>
              <a:t>např. k </a:t>
            </a:r>
            <a:r>
              <a:rPr lang="cs-CZ" dirty="0"/>
              <a:t>vyplnění v rámci domácího samostudia.</a:t>
            </a:r>
          </a:p>
          <a:p>
            <a:pPr algn="just"/>
            <a:r>
              <a:rPr lang="cs-CZ" dirty="0">
                <a:solidFill>
                  <a:schemeClr val="accent5"/>
                </a:solidFill>
              </a:rPr>
              <a:t>Převládající klíčové kompetence</a:t>
            </a:r>
            <a:r>
              <a:rPr lang="cs-CZ" dirty="0"/>
              <a:t>: klíčová kompetence k učení, klíčová kompetence k řešení problému, klíčová kompetence komunikativní.</a:t>
            </a:r>
          </a:p>
          <a:p>
            <a:pPr algn="just"/>
            <a:r>
              <a:rPr lang="cs-CZ" dirty="0">
                <a:solidFill>
                  <a:schemeClr val="accent5"/>
                </a:solidFill>
              </a:rPr>
              <a:t>Organizační styl výuky</a:t>
            </a:r>
            <a:r>
              <a:rPr lang="cs-CZ" dirty="0"/>
              <a:t>: </a:t>
            </a:r>
            <a:r>
              <a:rPr lang="cs-CZ" dirty="0" smtClean="0"/>
              <a:t>frontální.</a:t>
            </a:r>
          </a:p>
          <a:p>
            <a:pPr algn="just"/>
            <a:r>
              <a:rPr lang="cs-CZ" dirty="0">
                <a:solidFill>
                  <a:schemeClr val="accent5"/>
                </a:solidFill>
              </a:rPr>
              <a:t>Vazba na ŠVP</a:t>
            </a:r>
            <a:r>
              <a:rPr lang="cs-CZ" dirty="0"/>
              <a:t>:  </a:t>
            </a:r>
          </a:p>
          <a:p>
            <a:pPr algn="just"/>
            <a:r>
              <a:rPr lang="cs-CZ" dirty="0"/>
              <a:t>Školní vzdělávací program pro osmileté gymnázium - vyšší gymnázium - učební osnovy ČESKÝ JAZYK A LITERATURA - 7. ročník – Skladba.</a:t>
            </a:r>
          </a:p>
          <a:p>
            <a:pPr algn="just"/>
            <a:r>
              <a:rPr lang="cs-CZ" dirty="0"/>
              <a:t>Školní vzdělávací program pro čtyřleté gymnázium - učební osnovy ČESKÝ JAZYK A LITERATURA - 3. ročník – Skladba</a:t>
            </a:r>
            <a:r>
              <a:rPr lang="cs-CZ" dirty="0" smtClean="0"/>
              <a:t>.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725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http://www.cesky-jazyk.cz/slovnicek-pojmu/druhy-vedlejsich-vet/</a:t>
            </a:r>
            <a:endParaRPr lang="cs-CZ" dirty="0" smtClean="0"/>
          </a:p>
          <a:p>
            <a:r>
              <a:rPr lang="cs-CZ" dirty="0" smtClean="0"/>
              <a:t>K jednotlivým druhům vět vedlejších vypište typickou otázku a  spojovací výrazy. U uvedených příkladů barevně označte daný typ věty vedlejší.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Druhy vět vedlejších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084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Otázka-</a:t>
            </a:r>
          </a:p>
          <a:p>
            <a:r>
              <a:rPr lang="cs-CZ" dirty="0" smtClean="0"/>
              <a:t>Spojovací výrazy-</a:t>
            </a:r>
          </a:p>
          <a:p>
            <a:r>
              <a:rPr lang="cs-CZ" dirty="0" smtClean="0"/>
              <a:t>Příklady:</a:t>
            </a:r>
          </a:p>
          <a:p>
            <a:endParaRPr lang="cs-CZ" dirty="0"/>
          </a:p>
          <a:p>
            <a:r>
              <a:rPr lang="cs-CZ" dirty="0" smtClean="0"/>
              <a:t>Kdo se bojí, nesmí do lesa.</a:t>
            </a:r>
          </a:p>
          <a:p>
            <a:r>
              <a:rPr lang="cs-CZ" dirty="0" smtClean="0"/>
              <a:t>Zdálo se, že na vše zapomněl.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Věta vedlejší podmětná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886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Otázka-</a:t>
            </a:r>
          </a:p>
          <a:p>
            <a:r>
              <a:rPr lang="cs-CZ" dirty="0" smtClean="0"/>
              <a:t>Spojovací výrazy-</a:t>
            </a:r>
          </a:p>
          <a:p>
            <a:r>
              <a:rPr lang="cs-CZ" dirty="0" smtClean="0"/>
              <a:t>Příklady:</a:t>
            </a:r>
          </a:p>
          <a:p>
            <a:endParaRPr lang="cs-CZ" dirty="0"/>
          </a:p>
          <a:p>
            <a:r>
              <a:rPr lang="pl-PL" dirty="0"/>
              <a:t>Princezna byla, jako by ji začaroval</a:t>
            </a:r>
            <a:r>
              <a:rPr lang="pl-PL" dirty="0" smtClean="0"/>
              <a:t>.</a:t>
            </a:r>
          </a:p>
          <a:p>
            <a:r>
              <a:rPr lang="pl-PL" dirty="0"/>
              <a:t>Krajina byla, jako by ji pocukroval.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Věta vedlejší přísudková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583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VV místní</a:t>
            </a:r>
          </a:p>
          <a:p>
            <a:r>
              <a:rPr lang="cs-CZ" dirty="0" smtClean="0"/>
              <a:t>Otázka-</a:t>
            </a:r>
          </a:p>
          <a:p>
            <a:r>
              <a:rPr lang="cs-CZ" dirty="0" smtClean="0"/>
              <a:t>Spojovací výrazy-</a:t>
            </a:r>
          </a:p>
          <a:p>
            <a:r>
              <a:rPr lang="cs-CZ" dirty="0" smtClean="0"/>
              <a:t>Příklad:</a:t>
            </a:r>
          </a:p>
          <a:p>
            <a:endParaRPr lang="cs-CZ" dirty="0"/>
          </a:p>
          <a:p>
            <a:r>
              <a:rPr lang="cs-CZ" dirty="0" smtClean="0"/>
              <a:t>Kam ses podíval, všude bylo bílo.</a:t>
            </a:r>
          </a:p>
          <a:p>
            <a:endParaRPr lang="cs-CZ" dirty="0"/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VV časová</a:t>
            </a:r>
          </a:p>
          <a:p>
            <a:r>
              <a:rPr lang="cs-CZ" dirty="0"/>
              <a:t>Otázka-</a:t>
            </a:r>
          </a:p>
          <a:p>
            <a:r>
              <a:rPr lang="cs-CZ" dirty="0"/>
              <a:t>Spojovací výrazy-</a:t>
            </a:r>
          </a:p>
          <a:p>
            <a:r>
              <a:rPr lang="cs-CZ" dirty="0" smtClean="0"/>
              <a:t>Příklad:</a:t>
            </a:r>
          </a:p>
          <a:p>
            <a:endParaRPr lang="cs-CZ" dirty="0"/>
          </a:p>
          <a:p>
            <a:r>
              <a:rPr lang="cs-CZ" dirty="0" smtClean="0"/>
              <a:t>Až přijedeš, přijď se na nás podívat.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Věty vedlejší příslovečné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386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VV způsobová</a:t>
            </a:r>
          </a:p>
          <a:p>
            <a:r>
              <a:rPr lang="cs-CZ" dirty="0" smtClean="0"/>
              <a:t>Otázka-</a:t>
            </a:r>
          </a:p>
          <a:p>
            <a:r>
              <a:rPr lang="cs-CZ" dirty="0" smtClean="0"/>
              <a:t>Spojovací výrazy-</a:t>
            </a:r>
          </a:p>
          <a:p>
            <a:r>
              <a:rPr lang="cs-CZ" dirty="0" smtClean="0"/>
              <a:t>Příklad:</a:t>
            </a:r>
          </a:p>
          <a:p>
            <a:endParaRPr lang="cs-CZ" dirty="0"/>
          </a:p>
          <a:p>
            <a:r>
              <a:rPr lang="cs-CZ" dirty="0" smtClean="0"/>
              <a:t>Vypadal, jako by se právě probudil.</a:t>
            </a:r>
          </a:p>
          <a:p>
            <a:endParaRPr lang="cs-CZ" dirty="0"/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VV měrová</a:t>
            </a:r>
          </a:p>
          <a:p>
            <a:r>
              <a:rPr lang="cs-CZ" dirty="0"/>
              <a:t>Otázka-</a:t>
            </a:r>
          </a:p>
          <a:p>
            <a:r>
              <a:rPr lang="cs-CZ" dirty="0"/>
              <a:t>Spojovací výrazy-</a:t>
            </a:r>
          </a:p>
          <a:p>
            <a:r>
              <a:rPr lang="cs-CZ" dirty="0" smtClean="0"/>
              <a:t>Příklad:</a:t>
            </a:r>
          </a:p>
          <a:p>
            <a:endParaRPr lang="cs-CZ" dirty="0"/>
          </a:p>
          <a:p>
            <a:r>
              <a:rPr lang="cs-CZ" dirty="0" smtClean="0"/>
              <a:t>Smál se tak moc, až se za břicho popadal.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Věty vedlejší příslovečné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551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VV účelová</a:t>
            </a:r>
          </a:p>
          <a:p>
            <a:r>
              <a:rPr lang="cs-CZ" dirty="0" smtClean="0"/>
              <a:t>Otázka-</a:t>
            </a:r>
          </a:p>
          <a:p>
            <a:r>
              <a:rPr lang="cs-CZ" dirty="0" smtClean="0"/>
              <a:t>Spojovací výrazy-</a:t>
            </a:r>
          </a:p>
          <a:p>
            <a:r>
              <a:rPr lang="cs-CZ" dirty="0" smtClean="0"/>
              <a:t>Příklad:</a:t>
            </a:r>
          </a:p>
          <a:p>
            <a:endParaRPr lang="cs-CZ" dirty="0"/>
          </a:p>
          <a:p>
            <a:r>
              <a:rPr lang="cs-CZ" dirty="0" smtClean="0"/>
              <a:t>Vydali jsme se do lesa, abychom nasbírali houby.</a:t>
            </a:r>
          </a:p>
          <a:p>
            <a:endParaRPr lang="cs-CZ" dirty="0"/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VV příčinná</a:t>
            </a:r>
          </a:p>
          <a:p>
            <a:r>
              <a:rPr lang="cs-CZ" dirty="0"/>
              <a:t>Otázka-</a:t>
            </a:r>
          </a:p>
          <a:p>
            <a:r>
              <a:rPr lang="cs-CZ" dirty="0"/>
              <a:t>Spojovací výrazy-</a:t>
            </a:r>
          </a:p>
          <a:p>
            <a:r>
              <a:rPr lang="cs-CZ" dirty="0" smtClean="0"/>
              <a:t>Příklad:</a:t>
            </a:r>
          </a:p>
          <a:p>
            <a:endParaRPr lang="cs-CZ" dirty="0"/>
          </a:p>
          <a:p>
            <a:r>
              <a:rPr lang="cs-CZ" dirty="0" smtClean="0"/>
              <a:t>Protože jej rozbolely zuby, zašel k zubaři.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Věty vedlejší příslovečné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8968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VV podmínková</a:t>
            </a:r>
          </a:p>
          <a:p>
            <a:r>
              <a:rPr lang="cs-CZ" dirty="0" smtClean="0"/>
              <a:t>Otázka-</a:t>
            </a:r>
          </a:p>
          <a:p>
            <a:r>
              <a:rPr lang="cs-CZ" dirty="0" smtClean="0"/>
              <a:t>Spojovací výrazy-</a:t>
            </a:r>
          </a:p>
          <a:p>
            <a:r>
              <a:rPr lang="cs-CZ" dirty="0" smtClean="0"/>
              <a:t>Příklad:</a:t>
            </a:r>
          </a:p>
          <a:p>
            <a:endParaRPr lang="cs-CZ" dirty="0"/>
          </a:p>
          <a:p>
            <a:r>
              <a:rPr lang="cs-CZ" dirty="0" smtClean="0"/>
              <a:t>Bude-li hezky, určitě za vámi přijedeme.</a:t>
            </a:r>
          </a:p>
          <a:p>
            <a:endParaRPr lang="cs-CZ" dirty="0"/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VV přípustková</a:t>
            </a:r>
          </a:p>
          <a:p>
            <a:r>
              <a:rPr lang="cs-CZ" dirty="0"/>
              <a:t>Otázka-</a:t>
            </a:r>
          </a:p>
          <a:p>
            <a:r>
              <a:rPr lang="cs-CZ" dirty="0"/>
              <a:t>Spojovací výrazy-</a:t>
            </a:r>
          </a:p>
          <a:p>
            <a:r>
              <a:rPr lang="cs-CZ" dirty="0" smtClean="0"/>
              <a:t>Příklad:</a:t>
            </a:r>
          </a:p>
          <a:p>
            <a:endParaRPr lang="cs-CZ" dirty="0"/>
          </a:p>
          <a:p>
            <a:r>
              <a:rPr lang="cs-CZ" dirty="0" smtClean="0"/>
              <a:t>Určitě za vámi přijedeme, i kdyby trakaře padaly.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Věty vedlejší příslovečné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704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řížka">
  <a:themeElements>
    <a:clrScheme name="Mřížka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Mřížka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Mřížka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180</TotalTime>
  <Words>782</Words>
  <Application>Microsoft Office PowerPoint</Application>
  <PresentationFormat>Předvádění na obrazovce (4:3)</PresentationFormat>
  <Paragraphs>194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Mřížka</vt:lpstr>
      <vt:lpstr>Prezentace aplikace PowerPoint</vt:lpstr>
      <vt:lpstr>anotace</vt:lpstr>
      <vt:lpstr>Druhy vět vedlejších</vt:lpstr>
      <vt:lpstr>Věta vedlejší podmětná</vt:lpstr>
      <vt:lpstr>Věta vedlejší přísudková</vt:lpstr>
      <vt:lpstr>Věty vedlejší příslovečné</vt:lpstr>
      <vt:lpstr>Věty vedlejší příslovečné</vt:lpstr>
      <vt:lpstr>Věty vedlejší příslovečné</vt:lpstr>
      <vt:lpstr>Věty vedlejší příslovečné</vt:lpstr>
      <vt:lpstr>Věta vedlejší doplňková</vt:lpstr>
      <vt:lpstr>VĚTA VEDLEJŠÍ PŘÍVLASTKOVÁ</vt:lpstr>
      <vt:lpstr>Vyplňte a vyhodnoťte test</vt:lpstr>
      <vt:lpstr>Uveďte pořadí věty vedlejší a určete její druh</vt:lpstr>
      <vt:lpstr>Uveďte pořadí věty vedlejší a určete její druh</vt:lpstr>
      <vt:lpstr>Nahraďte větu vedlejší větným členem</vt:lpstr>
      <vt:lpstr>Nahraďte větu vedlejší větným členem- příklad řešení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Konetzná Magda</dc:creator>
  <cp:lastModifiedBy>Konetzná Magda</cp:lastModifiedBy>
  <cp:revision>27</cp:revision>
  <dcterms:modified xsi:type="dcterms:W3CDTF">2013-06-03T10:14:08Z</dcterms:modified>
</cp:coreProperties>
</file>