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88" r:id="rId2"/>
    <p:sldId id="292" r:id="rId3"/>
    <p:sldId id="258" r:id="rId4"/>
    <p:sldId id="259" r:id="rId5"/>
    <p:sldId id="260" r:id="rId6"/>
    <p:sldId id="278" r:id="rId7"/>
    <p:sldId id="279" r:id="rId8"/>
    <p:sldId id="280" r:id="rId9"/>
    <p:sldId id="261" r:id="rId10"/>
    <p:sldId id="266" r:id="rId11"/>
    <p:sldId id="262" r:id="rId12"/>
    <p:sldId id="263" r:id="rId13"/>
    <p:sldId id="275" r:id="rId14"/>
    <p:sldId id="264" r:id="rId15"/>
    <p:sldId id="285" r:id="rId16"/>
    <p:sldId id="286" r:id="rId17"/>
    <p:sldId id="293" r:id="rId18"/>
    <p:sldId id="281" r:id="rId19"/>
    <p:sldId id="282" r:id="rId20"/>
    <p:sldId id="283" r:id="rId21"/>
    <p:sldId id="287" r:id="rId22"/>
    <p:sldId id="289" r:id="rId23"/>
    <p:sldId id="265" r:id="rId24"/>
    <p:sldId id="267" r:id="rId25"/>
    <p:sldId id="276" r:id="rId26"/>
    <p:sldId id="268" r:id="rId27"/>
    <p:sldId id="291" r:id="rId28"/>
    <p:sldId id="269" r:id="rId29"/>
    <p:sldId id="290" r:id="rId30"/>
    <p:sldId id="270" r:id="rId31"/>
    <p:sldId id="271" r:id="rId32"/>
    <p:sldId id="272" r:id="rId33"/>
    <p:sldId id="273" r:id="rId34"/>
    <p:sldId id="274" r:id="rId35"/>
    <p:sldId id="294" r:id="rId36"/>
    <p:sldId id="277" r:id="rId3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810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B7B9E1-0A38-49CA-90E6-4DF7C6D4590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42C301F-33B8-4BC8-AA52-0113E18E3DCC}">
      <dgm:prSet phldrT="[Text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bg1">
              <a:lumMod val="75000"/>
            </a:schemeClr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cs-CZ" sz="2000" dirty="0" smtClean="0">
              <a:solidFill>
                <a:schemeClr val="bg1">
                  <a:lumMod val="75000"/>
                </a:schemeClr>
              </a:solidFill>
            </a:rPr>
            <a:t>Vážení pánové!</a:t>
          </a:r>
        </a:p>
        <a:p>
          <a:pPr algn="l"/>
          <a:endParaRPr lang="cs-CZ" sz="2000" dirty="0" smtClean="0">
            <a:solidFill>
              <a:schemeClr val="bg1">
                <a:lumMod val="75000"/>
              </a:schemeClr>
            </a:solidFill>
          </a:endParaRPr>
        </a:p>
        <a:p>
          <a:pPr algn="l"/>
          <a:r>
            <a:rPr lang="cs-CZ" sz="2000" dirty="0" smtClean="0">
              <a:solidFill>
                <a:schemeClr val="bg1">
                  <a:lumMod val="75000"/>
                </a:schemeClr>
              </a:solidFill>
            </a:rPr>
            <a:t>Včera jsem četl váš inzerát. Vzhledem k tomu, že jsem několik let zaměstnán v účetnictví a ovládám počítače, zajímám se o nabízené místo.</a:t>
          </a:r>
        </a:p>
        <a:p>
          <a:pPr algn="l"/>
          <a:endParaRPr lang="cs-CZ" sz="2000" dirty="0" smtClean="0">
            <a:solidFill>
              <a:schemeClr val="bg1">
                <a:lumMod val="75000"/>
              </a:schemeClr>
            </a:solidFill>
          </a:endParaRPr>
        </a:p>
        <a:p>
          <a:pPr algn="l"/>
          <a:r>
            <a:rPr lang="cs-CZ" sz="2000" dirty="0" smtClean="0">
              <a:solidFill>
                <a:schemeClr val="bg1">
                  <a:lumMod val="75000"/>
                </a:schemeClr>
              </a:solidFill>
            </a:rPr>
            <a:t>Jsem si jist, že odpovídám požadavkům na tuto činnost.</a:t>
          </a:r>
        </a:p>
        <a:p>
          <a:pPr algn="l"/>
          <a:endParaRPr lang="cs-CZ" sz="2000" dirty="0" smtClean="0">
            <a:solidFill>
              <a:schemeClr val="bg1">
                <a:lumMod val="75000"/>
              </a:schemeClr>
            </a:solidFill>
          </a:endParaRPr>
        </a:p>
        <a:p>
          <a:pPr algn="l"/>
          <a:r>
            <a:rPr lang="cs-CZ" sz="2000" dirty="0" smtClean="0">
              <a:solidFill>
                <a:schemeClr val="bg1">
                  <a:lumMod val="75000"/>
                </a:schemeClr>
              </a:solidFill>
            </a:rPr>
            <a:t>S úctou…</a:t>
          </a:r>
          <a:r>
            <a:rPr lang="cs-CZ" sz="1600" dirty="0" smtClean="0">
              <a:solidFill>
                <a:schemeClr val="bg1">
                  <a:lumMod val="75000"/>
                </a:schemeClr>
              </a:solidFill>
            </a:rPr>
            <a:t> </a:t>
          </a:r>
          <a:endParaRPr lang="cs-CZ" sz="5900" dirty="0">
            <a:solidFill>
              <a:schemeClr val="bg1">
                <a:lumMod val="75000"/>
              </a:schemeClr>
            </a:solidFill>
          </a:endParaRPr>
        </a:p>
      </dgm:t>
    </dgm:pt>
    <dgm:pt modelId="{F952B05C-268F-47F2-B2EB-759FD2AC593C}" type="parTrans" cxnId="{4A5C2732-6A74-4806-A3D8-930AAF6C254B}">
      <dgm:prSet/>
      <dgm:spPr/>
      <dgm:t>
        <a:bodyPr/>
        <a:lstStyle/>
        <a:p>
          <a:endParaRPr lang="cs-CZ"/>
        </a:p>
      </dgm:t>
    </dgm:pt>
    <dgm:pt modelId="{ED96E9B5-C737-4C38-BED0-848E7E1B855D}" type="sibTrans" cxnId="{4A5C2732-6A74-4806-A3D8-930AAF6C254B}">
      <dgm:prSet/>
      <dgm:spPr/>
      <dgm:t>
        <a:bodyPr/>
        <a:lstStyle/>
        <a:p>
          <a:endParaRPr lang="cs-CZ"/>
        </a:p>
      </dgm:t>
    </dgm:pt>
    <dgm:pt modelId="{EE2BAAD7-3543-40A3-98D3-E08A572309A0}" type="pres">
      <dgm:prSet presAssocID="{27B7B9E1-0A38-49CA-90E6-4DF7C6D4590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9B58E48-922F-4377-BCAE-86BC5082BE52}" type="pres">
      <dgm:prSet presAssocID="{F42C301F-33B8-4BC8-AA52-0113E18E3DCC}" presName="node" presStyleLbl="node1" presStyleIdx="0" presStyleCnt="1">
        <dgm:presLayoutVars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cs-CZ"/>
        </a:p>
      </dgm:t>
    </dgm:pt>
  </dgm:ptLst>
  <dgm:cxnLst>
    <dgm:cxn modelId="{4A5C2732-6A74-4806-A3D8-930AAF6C254B}" srcId="{27B7B9E1-0A38-49CA-90E6-4DF7C6D4590C}" destId="{F42C301F-33B8-4BC8-AA52-0113E18E3DCC}" srcOrd="0" destOrd="0" parTransId="{F952B05C-268F-47F2-B2EB-759FD2AC593C}" sibTransId="{ED96E9B5-C737-4C38-BED0-848E7E1B855D}"/>
    <dgm:cxn modelId="{457966D9-140C-4178-A39B-8F34545C1238}" type="presOf" srcId="{27B7B9E1-0A38-49CA-90E6-4DF7C6D4590C}" destId="{EE2BAAD7-3543-40A3-98D3-E08A572309A0}" srcOrd="0" destOrd="0" presId="urn:microsoft.com/office/officeart/2005/8/layout/default#1"/>
    <dgm:cxn modelId="{B90ADFE1-F8D8-4BFA-A9BD-1CC8408F3E3D}" type="presOf" srcId="{F42C301F-33B8-4BC8-AA52-0113E18E3DCC}" destId="{79B58E48-922F-4377-BCAE-86BC5082BE52}" srcOrd="0" destOrd="0" presId="urn:microsoft.com/office/officeart/2005/8/layout/default#1"/>
    <dgm:cxn modelId="{CB546749-36DC-412C-B2D1-75DA6B25E4BA}" type="presParOf" srcId="{EE2BAAD7-3543-40A3-98D3-E08A572309A0}" destId="{79B58E48-922F-4377-BCAE-86BC5082BE52}" srcOrd="0" destOrd="0" presId="urn:microsoft.com/office/officeart/2005/8/layout/default#1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EAAE7-BA2B-4B00-8BAD-05867CCF3056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B6D71-981B-40FE-915A-80FF5B7B04A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42444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6D71-981B-40FE-915A-80FF5B7B04A6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14980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47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47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</p:grpSp>
      <p:sp>
        <p:nvSpPr>
          <p:cNvPr id="747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747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7477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477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477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21CCBFD-1103-4F0A-B1ED-DD94C10C0351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464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7679B-1043-4D1E-B48C-6EB76EA16C25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310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CDB63-0715-4643-AB1C-CE61A0F372E0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125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Nadpis a diagram nebo organizační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jekt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159C5E-0E98-4D54-A6E8-21F2ADBFDD6D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94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F1F8B64-3A21-4077-895D-15CAEB9B91F7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167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233252F-373B-4A6A-B013-9BCF863B1177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06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FFD2E-3453-4A25-BEA5-A3D77051F902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3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93572-56EE-4D60-985D-FE5D5D095063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0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9806B-6349-4BA1-8BFF-97EE04E50C50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90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899D-EAF7-45A8-8CD2-51649B6FCF36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67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DFFF3-F060-4166-98F5-C765F96D7384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367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D31A-111F-4699-B1C5-0C7F7C72C5EF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9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845BC-D2A2-46B3-8693-8FCEBF522D3E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3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0445C-67E6-4882-B002-8CCF4F9B3350}" type="slidenum">
              <a:rPr lang="cs-CZ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26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37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3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  <p:sp>
          <p:nvSpPr>
            <p:cNvPr id="7374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>
                <a:solidFill>
                  <a:srgbClr val="FFFFFF"/>
                </a:solidFill>
              </a:endParaRPr>
            </a:p>
          </p:txBody>
        </p:sp>
      </p:grpSp>
      <p:sp>
        <p:nvSpPr>
          <p:cNvPr id="737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737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737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37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37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5C2656-B2F7-4BC4-BABE-7E5B90954B35}" type="slidenum">
              <a:rPr lang="cs-CZ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4230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absolvent.cz/TematickyKatalog/SStranka.aspx?CiloveSkupiny=1&amp;KodStranky=4.1.1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6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483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489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mpsv.cz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kmaplocha.cz/student/lekce/detail/65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job.cz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8425630"/>
              </p:ext>
            </p:extLst>
          </p:nvPr>
        </p:nvGraphicFramePr>
        <p:xfrm>
          <a:off x="252424" y="1412776"/>
          <a:ext cx="8640959" cy="5315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4463"/>
                <a:gridCol w="5826496"/>
              </a:tblGrid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ŠKOLY: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VZDĚLÁVACÍ OBLAST: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VZDĚLÁVACÍ OBOR: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Základy ekonomiky a administrativy pro 3.</a:t>
                      </a:r>
                      <a:r>
                        <a:rPr lang="cs-CZ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– 4. ročník SŠ</a:t>
                      </a:r>
                      <a:endParaRPr lang="cs-CZ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TÉMA: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Získávání zaměstnanců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AUTOR: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Ing. Jana Bosáková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DATUM: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15. </a:t>
                      </a:r>
                      <a:r>
                        <a:rPr lang="cs-CZ" sz="1400" dirty="0">
                          <a:effectLst/>
                        </a:rPr>
                        <a:t>9. 2012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A ČÍSLO PROJEKTU: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CZ.1.07/1.5.00/34.0629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2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OZNAČENÍ VÝUKOVÉHO MATERIÁLU: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VY_32_INOVACE_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ZEA.BO.03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23" y="116632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6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80728"/>
            <a:ext cx="6264696" cy="5688632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 smtClean="0">
                <a:solidFill>
                  <a:srgbClr val="FFC000"/>
                </a:solidFill>
              </a:rPr>
              <a:t>Personální agentury </a:t>
            </a:r>
            <a:r>
              <a:rPr lang="cs-CZ" sz="2800" dirty="0" smtClean="0"/>
              <a:t>postupují obvykle tak, že zaměstnavatel vypíše inzerát </a:t>
            </a:r>
            <a:br>
              <a:rPr lang="cs-CZ" sz="2800" dirty="0" smtClean="0"/>
            </a:br>
            <a:r>
              <a:rPr lang="cs-CZ" sz="2800" dirty="0" smtClean="0"/>
              <a:t>a svěří ho personálním agenturám. Po dohodě o provizi pro personální agenturu tato agentura inzerát převezme a zveřejní. Zájemci se pak hlásí agentuře, nikoliv zaměstnavateli. Agentury spolupracují </a:t>
            </a:r>
            <a:br>
              <a:rPr lang="cs-CZ" sz="2800" dirty="0" smtClean="0"/>
            </a:br>
            <a:r>
              <a:rPr lang="cs-CZ" sz="2800" dirty="0" smtClean="0"/>
              <a:t>s webovými pracovními portály. Těm posílají údaje o nabízených pozicích včetně webové adresy, na kterou svůj inzerát umístily. Pokud jde o významné místo, oslovují kandidáty přímo – tzv. </a:t>
            </a:r>
            <a:r>
              <a:rPr lang="cs-CZ" sz="2800" dirty="0" err="1" smtClean="0"/>
              <a:t>headhunting</a:t>
            </a:r>
            <a:r>
              <a:rPr lang="cs-CZ" sz="2800" dirty="0" smtClean="0"/>
              <a:t> („lov hlav“) </a:t>
            </a:r>
            <a:endParaRPr lang="cs-CZ" sz="2800" dirty="0"/>
          </a:p>
        </p:txBody>
      </p:sp>
      <p:pic>
        <p:nvPicPr>
          <p:cNvPr id="1026" name="Picture 2" descr="C:\Documents and Settings\Tatka\Local Settings\Temporary Internet Files\Content.IE5\RQK60YTW\MC9004366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48880"/>
            <a:ext cx="2627784" cy="37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020272" y="6309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 č. 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6350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/>
          <a:lstStyle/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úřady práce</a:t>
            </a:r>
            <a:r>
              <a:rPr lang="cs-CZ" dirty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disponují většinou velkou databází zájemců o pracovní zařazení, organizují rekvalifikační kurzy, na druhé straně je dnes obtížnější odmítnout nabízenou práci, která pracovníkovi nevyhovuje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</a:rPr>
              <a:t>vývěsky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 – je to nenáročná forma inzerce uvnitř podniku, ale i mimo něj</a:t>
            </a: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</a:rPr>
              <a:t>přímé oslovení</a:t>
            </a:r>
            <a:r>
              <a:rPr lang="cs-CZ" dirty="0">
                <a:solidFill>
                  <a:srgbClr val="FFC000"/>
                </a:solidFill>
                <a:effectLst/>
                <a:latin typeface="+mn-lt"/>
              </a:rPr>
              <a:t>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– v případě známých informací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cs-CZ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o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potencionálním pracovníkovi</a:t>
            </a: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</a:rPr>
              <a:t>výběr z vlastní databáze</a:t>
            </a:r>
            <a:r>
              <a:rPr lang="cs-CZ" dirty="0">
                <a:solidFill>
                  <a:srgbClr val="FFC000"/>
                </a:solidFill>
                <a:effectLst/>
                <a:latin typeface="+mn-lt"/>
              </a:rPr>
              <a:t>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– přehled o vlastních zaměstnancích a uchazečích o zaměstnání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.</a:t>
            </a: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</a:rPr>
              <a:t>webové stránky pracovních portálů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– např. jobs.cz, prace.cz, sprace.cz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, apod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.</a:t>
            </a:r>
          </a:p>
          <a:p>
            <a:pPr lvl="2"/>
            <a:endParaRPr lang="cs-CZ" dirty="0">
              <a:solidFill>
                <a:schemeClr val="tx1"/>
              </a:solidFill>
              <a:effectLst/>
              <a:latin typeface="+mn-lt"/>
            </a:endParaRPr>
          </a:p>
          <a:p>
            <a:pPr lvl="2"/>
            <a:endParaRPr lang="cs-CZ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2217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cs-CZ" dirty="0" smtClean="0">
                <a:solidFill>
                  <a:srgbClr val="FFC000"/>
                </a:solidFill>
              </a:rPr>
              <a:t>Z vnitřních zdrojů</a:t>
            </a:r>
          </a:p>
          <a:p>
            <a:pPr lvl="1"/>
            <a:r>
              <a:rPr lang="cs-CZ" dirty="0" smtClean="0"/>
              <a:t>Vnitřním zdrojům je vhodné </a:t>
            </a:r>
            <a:r>
              <a:rPr lang="cs-CZ" b="1" dirty="0" smtClean="0">
                <a:solidFill>
                  <a:srgbClr val="FFC000"/>
                </a:solidFill>
              </a:rPr>
              <a:t>dávat přednost</a:t>
            </a:r>
            <a:r>
              <a:rPr lang="cs-CZ" dirty="0"/>
              <a:t>.</a:t>
            </a:r>
            <a:endParaRPr lang="cs-CZ" dirty="0" smtClean="0"/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Výhody:</a:t>
            </a:r>
          </a:p>
          <a:p>
            <a:pPr lvl="2"/>
            <a:r>
              <a:rPr lang="cs-CZ" dirty="0" smtClean="0"/>
              <a:t>máme dobrý přehled o schopnostech zaměstnance</a:t>
            </a:r>
          </a:p>
          <a:p>
            <a:pPr lvl="2"/>
            <a:r>
              <a:rPr lang="cs-CZ" dirty="0" smtClean="0"/>
              <a:t>odpadá orientace zaměstnance v novém podniku</a:t>
            </a:r>
          </a:p>
          <a:p>
            <a:pPr lvl="2"/>
            <a:r>
              <a:rPr lang="cs-CZ" dirty="0" smtClean="0"/>
              <a:t>zlevňuje se i získávání zaměstnanců (např. ušetříme na inzerci)</a:t>
            </a:r>
          </a:p>
          <a:p>
            <a:pPr lvl="2"/>
            <a:r>
              <a:rPr lang="cs-CZ" dirty="0" smtClean="0"/>
              <a:t> důležité je i to, že pracovní postup a převádění na jinou práci dává stávajícím zaměstnancům perspektivu dalšího rozvoje, zvyšuje jejich motivaci na výsledcích práce a zvyšuje produktivitu práce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24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Získávání zaměstnanců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 smtClean="0">
                <a:solidFill>
                  <a:srgbClr val="FF0000"/>
                </a:solidFill>
              </a:rPr>
              <a:t>Nevýhody:</a:t>
            </a:r>
          </a:p>
          <a:p>
            <a:pPr lvl="2"/>
            <a:r>
              <a:rPr lang="cs-CZ" sz="2800" dirty="0" smtClean="0"/>
              <a:t>Povyšování pracovníků až na místa, kde už nestačí plnit úkoly, soutěže o tato povýšení mohou negativně ovlivňovat mezilidské vztahy a morálku, zvenčí nepronikají nové myšlenky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2784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C000"/>
                </a:solidFill>
              </a:rPr>
              <a:t>Z vnějších zdrojů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Nevýhody:</a:t>
            </a:r>
          </a:p>
          <a:p>
            <a:pPr lvl="2"/>
            <a:r>
              <a:rPr lang="cs-CZ" dirty="0" smtClean="0"/>
              <a:t>Nákladnější je přilákání nových pracovníků (inzerce, hodnocení), delší adaptace pracovníků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Výhody:</a:t>
            </a:r>
          </a:p>
          <a:p>
            <a:pPr lvl="2"/>
            <a:r>
              <a:rPr lang="cs-CZ" dirty="0" smtClean="0"/>
              <a:t>Nejsou zatíženi osobními vztahy ve firmě</a:t>
            </a:r>
          </a:p>
          <a:p>
            <a:pPr lvl="2"/>
            <a:r>
              <a:rPr lang="cs-CZ" dirty="0"/>
              <a:t>Více talentů se nachází mimo organizaci, odkud </a:t>
            </a:r>
            <a:r>
              <a:rPr lang="cs-CZ" dirty="0" smtClean="0"/>
              <a:t>přinesou nové myšlenky, nápady a názory</a:t>
            </a:r>
          </a:p>
        </p:txBody>
      </p:sp>
    </p:spTree>
    <p:extLst>
      <p:ext uri="{BB962C8B-B14F-4D97-AF65-F5344CB8AC3E}">
        <p14:creationId xmlns:p14="http://schemas.microsoft.com/office/powerpoint/2010/main" xmlns="" val="40641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cs-CZ" sz="3600" dirty="0" smtClean="0"/>
              <a:t>Nabídka zaměstnání ze strany podniku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/>
          <a:lstStyle/>
          <a:p>
            <a:r>
              <a:rPr lang="cs-CZ" dirty="0" smtClean="0"/>
              <a:t>Nabídka zaměstnání musí být pro uchazeče </a:t>
            </a:r>
            <a:r>
              <a:rPr lang="cs-CZ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zajímavá</a:t>
            </a:r>
            <a:r>
              <a:rPr lang="cs-CZ" dirty="0" smtClean="0"/>
              <a:t>. Pro některé profese budou</a:t>
            </a:r>
            <a:br>
              <a:rPr lang="cs-CZ" dirty="0" smtClean="0"/>
            </a:br>
            <a:r>
              <a:rPr lang="cs-CZ" dirty="0" smtClean="0"/>
              <a:t>k dispozici desítky zájemců, v jiných profesích bude velmi obtížné získat kohokoliv.</a:t>
            </a:r>
          </a:p>
        </p:txBody>
      </p:sp>
      <p:sp>
        <p:nvSpPr>
          <p:cNvPr id="4" name="Vodorovný svitek 3"/>
          <p:cNvSpPr/>
          <p:nvPr/>
        </p:nvSpPr>
        <p:spPr>
          <a:xfrm>
            <a:off x="991524" y="3140968"/>
            <a:ext cx="7128792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>
                <a:solidFill>
                  <a:schemeClr val="bg1">
                    <a:lumMod val="75000"/>
                  </a:schemeClr>
                </a:solidFill>
              </a:rPr>
              <a:t>Dokážete jmenovat některé nedostatkové profese</a:t>
            </a:r>
            <a:r>
              <a:rPr lang="cs-CZ" sz="3200" dirty="0" smtClean="0">
                <a:solidFill>
                  <a:schemeClr val="bg1">
                    <a:lumMod val="75000"/>
                  </a:schemeClr>
                </a:solidFill>
              </a:rPr>
              <a:t>?</a:t>
            </a:r>
            <a:endParaRPr lang="cs-CZ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69177" y="510162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Můžeš využít: </a:t>
            </a:r>
            <a:r>
              <a:rPr lang="cs-CZ" sz="2400" dirty="0" smtClean="0">
                <a:hlinkClick r:id="rId2"/>
              </a:rPr>
              <a:t>http</a:t>
            </a:r>
            <a:r>
              <a:rPr lang="cs-CZ" sz="2400" dirty="0">
                <a:hlinkClick r:id="rId2"/>
              </a:rPr>
              <a:t>://www.infoabsolvent.cz/TematickyKatalog/SStranka.aspx?CiloveSkupiny=1&amp;KodStranky=4.1.10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7993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7813"/>
            <a:ext cx="8784976" cy="918939"/>
          </a:xfrm>
        </p:spPr>
        <p:txBody>
          <a:bodyPr/>
          <a:lstStyle/>
          <a:p>
            <a:r>
              <a:rPr lang="cs-CZ" sz="4000" dirty="0"/>
              <a:t>Nabídka zaměstnání ze strany podniku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96753"/>
            <a:ext cx="8291263" cy="2664296"/>
          </a:xfrm>
        </p:spPr>
        <p:txBody>
          <a:bodyPr/>
          <a:lstStyle/>
          <a:p>
            <a:r>
              <a:rPr lang="cs-CZ" dirty="0" smtClean="0"/>
              <a:t>V nabídce volného místa firma uvádí nejen požadavky na kandidáta, ale i to, co nabízí zaměstnanci, a co nejpřesněji musí popsat vykonávanou práci, případně další kvalifikační a odborné požadavky.</a:t>
            </a:r>
          </a:p>
        </p:txBody>
      </p:sp>
      <p:pic>
        <p:nvPicPr>
          <p:cNvPr id="4099" name="Picture 3" descr="C:\Documents and Settings\Tatka\Local Settings\Temporary Internet Files\Content.IE5\77LIFLGZ\MC9004113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53057"/>
            <a:ext cx="1668359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267744" y="4005064"/>
            <a:ext cx="6192688" cy="2308324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mpd="sng">
            <a:solidFill>
              <a:schemeClr val="bg1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bliqueBottom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bg1"/>
                </a:solidFill>
              </a:rPr>
              <a:t>Zákoník práce </a:t>
            </a:r>
            <a:r>
              <a:rPr lang="cs-CZ" sz="2400" b="1" dirty="0" smtClean="0">
                <a:solidFill>
                  <a:schemeClr val="bg1"/>
                </a:solidFill>
              </a:rPr>
              <a:t>zakazuje</a:t>
            </a:r>
            <a:r>
              <a:rPr lang="cs-CZ" sz="2400" dirty="0" smtClean="0">
                <a:solidFill>
                  <a:schemeClr val="bg1"/>
                </a:solidFill>
              </a:rPr>
              <a:t> diskriminaci, např. </a:t>
            </a:r>
            <a:br>
              <a:rPr lang="cs-CZ" sz="2400" dirty="0" smtClean="0">
                <a:solidFill>
                  <a:schemeClr val="bg1"/>
                </a:solidFill>
              </a:rPr>
            </a:br>
            <a:r>
              <a:rPr lang="cs-CZ" sz="2400" dirty="0" smtClean="0">
                <a:solidFill>
                  <a:schemeClr val="bg1"/>
                </a:solidFill>
              </a:rPr>
              <a:t>z důvodu:</a:t>
            </a:r>
          </a:p>
          <a:p>
            <a:pPr marL="457200" indent="-457200">
              <a:buFont typeface="+mj-lt"/>
              <a:buAutoNum type="alphaLcParenR"/>
            </a:pPr>
            <a:r>
              <a:rPr lang="cs-CZ" sz="2400" dirty="0" smtClean="0">
                <a:solidFill>
                  <a:schemeClr val="bg1"/>
                </a:solidFill>
              </a:rPr>
              <a:t>pohlaví</a:t>
            </a:r>
          </a:p>
          <a:p>
            <a:pPr marL="457200" indent="-457200">
              <a:buFont typeface="+mj-lt"/>
              <a:buAutoNum type="alphaLcParenR"/>
            </a:pPr>
            <a:r>
              <a:rPr lang="cs-CZ" sz="2400" dirty="0" smtClean="0">
                <a:solidFill>
                  <a:schemeClr val="bg1"/>
                </a:solidFill>
              </a:rPr>
              <a:t>věku</a:t>
            </a:r>
          </a:p>
          <a:p>
            <a:pPr marL="457200" indent="-457200">
              <a:buFont typeface="+mj-lt"/>
              <a:buAutoNum type="alphaLcParenR"/>
            </a:pPr>
            <a:r>
              <a:rPr lang="cs-CZ" sz="2400" dirty="0" smtClean="0">
                <a:solidFill>
                  <a:schemeClr val="bg1"/>
                </a:solidFill>
              </a:rPr>
              <a:t>barvy pleti</a:t>
            </a:r>
          </a:p>
          <a:p>
            <a:pPr marL="457200" indent="-457200">
              <a:buFont typeface="+mj-lt"/>
              <a:buAutoNum type="alphaLcParenR"/>
            </a:pPr>
            <a:r>
              <a:rPr lang="cs-CZ" sz="2400" dirty="0" smtClean="0">
                <a:solidFill>
                  <a:schemeClr val="bg1"/>
                </a:solidFill>
              </a:rPr>
              <a:t>náboženství apod.</a:t>
            </a:r>
            <a:endParaRPr lang="cs-CZ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3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30725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>
                <a:effectLst/>
              </a:rPr>
              <a:t>Jsou v inzerátech kladeny příliš vysoké požadavky na uchazeče? Zkus si sám sestavit vzorový inzerát podle tvých představ </a:t>
            </a:r>
            <a:r>
              <a:rPr lang="cs-CZ" dirty="0" smtClean="0">
                <a:effectLst/>
              </a:rPr>
              <a:t>...</a:t>
            </a:r>
          </a:p>
          <a:p>
            <a:pPr algn="ctr"/>
            <a:endParaRPr lang="cs-CZ" dirty="0">
              <a:effectLst/>
            </a:endParaRPr>
          </a:p>
          <a:p>
            <a:pPr marL="0" indent="0">
              <a:buNone/>
            </a:pPr>
            <a:r>
              <a:rPr lang="cs-CZ" sz="3000" dirty="0">
                <a:hlinkClick r:id="rId2"/>
              </a:rPr>
              <a:t>http://www.sikmaplocha.cz/student/lekce/detail/64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xmlns="" val="12590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/>
          <a:lstStyle/>
          <a:p>
            <a:r>
              <a:rPr lang="cs-CZ" dirty="0" smtClean="0"/>
              <a:t>Příklad k zamyšlení a posouzení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184576"/>
          </a:xfrm>
        </p:spPr>
        <p:txBody>
          <a:bodyPr/>
          <a:lstStyle/>
          <a:p>
            <a:r>
              <a:rPr lang="cs-CZ" sz="3600" dirty="0"/>
              <a:t>Společnost </a:t>
            </a:r>
            <a:r>
              <a:rPr lang="cs-CZ" sz="3600" dirty="0" smtClean="0"/>
              <a:t>XY, </a:t>
            </a:r>
            <a:r>
              <a:rPr lang="cs-CZ" sz="3600" dirty="0"/>
              <a:t>a</a:t>
            </a:r>
            <a:r>
              <a:rPr lang="cs-CZ" sz="3600" dirty="0" smtClean="0"/>
              <a:t>. s</a:t>
            </a:r>
            <a:r>
              <a:rPr lang="cs-CZ" sz="3600" dirty="0"/>
              <a:t>. zveřejnila na </a:t>
            </a:r>
            <a:r>
              <a:rPr lang="cs-CZ" sz="3600" dirty="0" smtClean="0"/>
              <a:t>www.jobs.cz  inzerát, že hledá na místo účetní(ho)  uchazeče s vysokoškolským vzděláním a min. tříletou praxí. </a:t>
            </a:r>
          </a:p>
          <a:p>
            <a:r>
              <a:rPr lang="cs-CZ" sz="3600" dirty="0" smtClean="0"/>
              <a:t>Vaším úkolem je posoudit, který </a:t>
            </a:r>
            <a:br>
              <a:rPr lang="cs-CZ" sz="3600" dirty="0" smtClean="0"/>
            </a:br>
            <a:r>
              <a:rPr lang="cs-CZ" sz="3600" dirty="0" smtClean="0"/>
              <a:t>z </a:t>
            </a:r>
            <a:r>
              <a:rPr lang="cs-CZ" sz="3600" dirty="0"/>
              <a:t>uchazečů má pravděpodobně pro místo lepší předpoklady a </a:t>
            </a:r>
            <a:r>
              <a:rPr lang="cs-CZ" sz="3600" dirty="0" smtClean="0"/>
              <a:t>zdůvodnit </a:t>
            </a:r>
            <a:r>
              <a:rPr lang="cs-CZ" sz="3600" dirty="0"/>
              <a:t>proč</a:t>
            </a:r>
            <a:r>
              <a:rPr lang="cs-CZ" sz="3600" dirty="0" smtClean="0"/>
              <a:t>?</a:t>
            </a:r>
          </a:p>
          <a:p>
            <a:r>
              <a:rPr lang="cs-CZ" sz="3600" dirty="0" smtClean="0"/>
              <a:t>Na inzerát došly tyto odpovědi:</a:t>
            </a:r>
            <a:endParaRPr lang="cs-CZ" sz="3600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488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 k zamyšlení a posouzení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42074635"/>
              </p:ext>
            </p:extLst>
          </p:nvPr>
        </p:nvGraphicFramePr>
        <p:xfrm>
          <a:off x="611560" y="1484784"/>
          <a:ext cx="77152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932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30907"/>
          </a:xfrm>
        </p:spPr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/>
          <a:lstStyle/>
          <a:p>
            <a:pPr algn="just"/>
            <a:r>
              <a:rPr lang="cs-CZ" sz="2200" dirty="0" smtClean="0"/>
              <a:t>Touto prezentací se žáci seznámí s pojmem získávání zaměstnanců, co je základním úkolem personální práce, budou znát rozdíl mezi náborem a získáváním zaměstnanců, budou vědět, v čem spočívá získávání zaměstnanců ze strany podniku. Budou vědět, kde hledat práci, dokáží jmenovat v současné době nedostatkové profese, naučí se „číst“ inzeráty s nabídkou práce.</a:t>
            </a:r>
          </a:p>
          <a:p>
            <a:pPr algn="just"/>
            <a:r>
              <a:rPr lang="cs-CZ" sz="2200" dirty="0" smtClean="0"/>
              <a:t>Výuka je vedena formou výkladu s podporou prezentace, kde žáci plní jednotlivé úkoly (k zamyšlení a posouzení,  kvíz apod.)</a:t>
            </a:r>
          </a:p>
          <a:p>
            <a:pPr algn="just"/>
            <a:r>
              <a:rPr lang="cs-CZ" sz="2200" dirty="0" smtClean="0"/>
              <a:t>Prezentace je doplněna hypertextovými odkazy, kde žáci studiem dané webové stránky získávají praktické znalosti k danému tématu.</a:t>
            </a:r>
          </a:p>
          <a:p>
            <a:pPr algn="just"/>
            <a:r>
              <a:rPr lang="cs-CZ" sz="2200" dirty="0" smtClean="0"/>
              <a:t>Prezentaci mají žáci k dispozici na webových stránkách školy a slouží jim ke studijním účelům.</a:t>
            </a:r>
          </a:p>
          <a:p>
            <a:pPr algn="just"/>
            <a:r>
              <a:rPr lang="cs-CZ" sz="2200" dirty="0"/>
              <a:t>Zpracováno dle ŠVP – část 6.1. – </a:t>
            </a:r>
            <a:r>
              <a:rPr lang="cs-CZ" sz="2200" smtClean="0"/>
              <a:t>Povinně volitelné</a:t>
            </a:r>
            <a:r>
              <a:rPr lang="cs-CZ" sz="2200" smtClean="0"/>
              <a:t> </a:t>
            </a:r>
            <a:r>
              <a:rPr lang="cs-CZ" sz="2200" dirty="0"/>
              <a:t>předměty - pro osmileté i čtyřleté studium gymnázia.</a:t>
            </a:r>
            <a:endParaRPr lang="cs-CZ" sz="2200" dirty="0" smtClean="0"/>
          </a:p>
          <a:p>
            <a:pPr marL="0" indent="0" algn="just">
              <a:buNone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xmlns="" val="1881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6891"/>
          </a:xfrm>
        </p:spPr>
        <p:txBody>
          <a:bodyPr/>
          <a:lstStyle/>
          <a:p>
            <a:r>
              <a:rPr lang="cs-CZ" dirty="0"/>
              <a:t>Příklad k zamyšlení a posouzení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kosené hrany 5"/>
          <p:cNvSpPr/>
          <p:nvPr/>
        </p:nvSpPr>
        <p:spPr>
          <a:xfrm>
            <a:off x="323528" y="980728"/>
            <a:ext cx="8568952" cy="5256584"/>
          </a:xfrm>
          <a:prstGeom prst="bevel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Vážená paní vedoucí,</a:t>
            </a:r>
          </a:p>
          <a:p>
            <a:endParaRPr lang="cs-CZ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s velkou radostí jsem četla Vaši nabídku na www.jobs.cz. Bylo by pro mne ctí pracovat u Vás na pozici účetní. S ohledem na přiložený životopis upozorňuji zejména na okolnost, že jsem pracovala 20 let jako účetní v podniku </a:t>
            </a:r>
            <a:r>
              <a:rPr lang="cs-CZ" sz="1600" dirty="0" err="1" smtClean="0">
                <a:solidFill>
                  <a:schemeClr val="bg1">
                    <a:lumMod val="75000"/>
                  </a:schemeClr>
                </a:solidFill>
              </a:rPr>
              <a:t>Karo</a:t>
            </a:r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, s. r. o., avšak vzhledem k rušení podniku jsem obdržela výpověď.</a:t>
            </a:r>
          </a:p>
          <a:p>
            <a:endParaRPr lang="cs-CZ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V případě, že byste mne přijali, budu se snažit uspokojit Vaše požadavky, protože mám velmi důkladné znalosti účetnictví. Rovněž výpočetní techniku ovládám velmi dobře.</a:t>
            </a:r>
          </a:p>
          <a:p>
            <a:endParaRPr lang="cs-CZ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Děkuji za posouzení mé žádosti a těším se na osobní setkání.</a:t>
            </a:r>
          </a:p>
          <a:p>
            <a:endParaRPr lang="cs-CZ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S pozdravem…</a:t>
            </a:r>
          </a:p>
          <a:p>
            <a:endParaRPr lang="cs-CZ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cs-CZ" sz="1600" dirty="0" smtClean="0">
                <a:solidFill>
                  <a:schemeClr val="bg1">
                    <a:lumMod val="75000"/>
                  </a:schemeClr>
                </a:solidFill>
              </a:rPr>
              <a:t>3 přílohy – ž</a:t>
            </a:r>
            <a:r>
              <a:rPr lang="cs-CZ" sz="1400" dirty="0" smtClean="0">
                <a:solidFill>
                  <a:schemeClr val="bg1">
                    <a:lumMod val="75000"/>
                  </a:schemeClr>
                </a:solidFill>
              </a:rPr>
              <a:t>ivotopis, kopie diplomu, pracovní posudek</a:t>
            </a:r>
            <a:endParaRPr lang="cs-CZ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5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7813"/>
            <a:ext cx="8712968" cy="918939"/>
          </a:xfrm>
        </p:spPr>
        <p:txBody>
          <a:bodyPr/>
          <a:lstStyle/>
          <a:p>
            <a:r>
              <a:rPr lang="cs-CZ" sz="4000" dirty="0"/>
              <a:t>Nabídka zaměstnání ze strany podniku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00200"/>
            <a:ext cx="8496944" cy="4530725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 </a:t>
            </a:r>
          </a:p>
          <a:p>
            <a:endParaRPr lang="cs-CZ" dirty="0" smtClean="0"/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://www.sikmaplocha.cz/student/lekce/detail/483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732364" y="1729350"/>
            <a:ext cx="76356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nyní se podíváme na několik inzerátů </a:t>
            </a:r>
            <a:endParaRPr lang="cs-CZ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1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7813"/>
            <a:ext cx="8712968" cy="1143000"/>
          </a:xfrm>
        </p:spPr>
        <p:txBody>
          <a:bodyPr/>
          <a:lstStyle/>
          <a:p>
            <a:r>
              <a:rPr lang="cs-CZ" sz="4000" dirty="0"/>
              <a:t>Nabídka zaměstnání ze strany podniku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30725"/>
          </a:xfrm>
        </p:spPr>
        <p:txBody>
          <a:bodyPr/>
          <a:lstStyle/>
          <a:p>
            <a:r>
              <a:rPr lang="cs-CZ" dirty="0" smtClean="0"/>
              <a:t>V inzerátech na práci se objevuje spousta zkratek, ve kterých se nemusíte vyznat.</a:t>
            </a:r>
          </a:p>
          <a:p>
            <a:r>
              <a:rPr lang="cs-CZ" dirty="0" smtClean="0"/>
              <a:t>Podíváme se na některé z nich:</a:t>
            </a:r>
          </a:p>
          <a:p>
            <a:r>
              <a:rPr lang="cs-CZ" dirty="0">
                <a:hlinkClick r:id="rId2"/>
              </a:rPr>
              <a:t>http://www.sikmaplocha.cz/student/lekce/detail/489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4256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cs-CZ" dirty="0" smtClean="0"/>
              <a:t>Práci si hledáme sami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5842992" cy="5616624"/>
          </a:xfrm>
        </p:spPr>
        <p:txBody>
          <a:bodyPr/>
          <a:lstStyle/>
          <a:p>
            <a:r>
              <a:rPr lang="cs-CZ" sz="28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vytvoříme nabídku pro budoucího zaměstnavatele a zašleme ji vybranému okruhu potencionálních zaměstnavatelů. </a:t>
            </a:r>
            <a:endParaRPr lang="cs-CZ" sz="28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2800" b="1" dirty="0" smtClean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Výhodou</a:t>
            </a:r>
            <a:r>
              <a:rPr lang="cs-CZ" sz="28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můžeme pravděpodobněji získat místo podle svých </a:t>
            </a:r>
            <a:r>
              <a:rPr lang="cs-CZ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představ</a:t>
            </a:r>
          </a:p>
          <a:p>
            <a:r>
              <a:rPr lang="cs-CZ" sz="2800" b="1" dirty="0" smtClean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Nevýhodou</a:t>
            </a:r>
            <a:r>
              <a:rPr lang="cs-CZ" sz="28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pracnost, časová </a:t>
            </a:r>
            <a:r>
              <a:rPr lang="cs-CZ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cs-CZ" sz="28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finanční náročnost, někdy malá pravděpodobnost úspěchu.</a:t>
            </a:r>
          </a:p>
          <a:p>
            <a:endParaRPr lang="cs-CZ" dirty="0"/>
          </a:p>
        </p:txBody>
      </p:sp>
      <p:pic>
        <p:nvPicPr>
          <p:cNvPr id="2050" name="Picture 2" descr="C:\Documents and Settings\Tatka\Local Settings\Temporary Internet Files\Content.IE5\S0IHQ2PO\MP90040036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76272"/>
            <a:ext cx="2664296" cy="391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020272" y="63093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 č.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534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Práci si hledáme sami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51778"/>
          </a:xfrm>
        </p:spPr>
        <p:txBody>
          <a:bodyPr/>
          <a:lstStyle/>
          <a:p>
            <a:r>
              <a:rPr lang="cs-CZ" sz="2800" dirty="0" smtClean="0">
                <a:solidFill>
                  <a:schemeClr val="tx1"/>
                </a:solidFill>
                <a:effectLst/>
              </a:rPr>
              <a:t>Práci můžeme hledat i pomocí </a:t>
            </a:r>
            <a:r>
              <a:rPr lang="cs-CZ" sz="2800" dirty="0" err="1" smtClean="0">
                <a:solidFill>
                  <a:schemeClr val="tx1"/>
                </a:solidFill>
                <a:effectLst/>
              </a:rPr>
              <a:t>Facebooku</a:t>
            </a:r>
            <a:r>
              <a:rPr lang="cs-CZ" sz="2800" dirty="0" smtClean="0">
                <a:solidFill>
                  <a:schemeClr val="tx1"/>
                </a:solidFill>
                <a:effectLst/>
              </a:rPr>
              <a:t> či jiných sociálních sítí (</a:t>
            </a:r>
            <a:r>
              <a:rPr lang="cs-CZ" sz="2800" dirty="0" err="1" smtClean="0">
                <a:solidFill>
                  <a:schemeClr val="tx1"/>
                </a:solidFill>
                <a:effectLst/>
              </a:rPr>
              <a:t>Twitter</a:t>
            </a:r>
            <a:r>
              <a:rPr lang="cs-CZ" sz="2800" dirty="0" smtClean="0">
                <a:solidFill>
                  <a:schemeClr val="tx1"/>
                </a:solidFill>
                <a:effectLst/>
              </a:rPr>
              <a:t>), stačí uvést do svého profilu, že hledáme práci. (Komunitní web </a:t>
            </a:r>
            <a:r>
              <a:rPr lang="cs-CZ" sz="2800" b="1" dirty="0" smtClean="0">
                <a:solidFill>
                  <a:schemeClr val="tx1"/>
                </a:solidFill>
                <a:effectLst/>
              </a:rPr>
              <a:t>LinkedIn.com</a:t>
            </a:r>
            <a:r>
              <a:rPr lang="cs-CZ" sz="2800" dirty="0" smtClean="0">
                <a:solidFill>
                  <a:schemeClr val="tx1"/>
                </a:solidFill>
                <a:effectLst/>
              </a:rPr>
              <a:t> je specializován na hledání práce. Často v něm hledají </a:t>
            </a:r>
            <a:br>
              <a:rPr lang="cs-CZ" sz="2800" dirty="0" smtClean="0">
                <a:solidFill>
                  <a:schemeClr val="tx1"/>
                </a:solidFill>
                <a:effectLst/>
              </a:rPr>
            </a:br>
            <a:r>
              <a:rPr lang="cs-CZ" sz="2800" dirty="0" smtClean="0">
                <a:effectLst/>
              </a:rPr>
              <a:t>i </a:t>
            </a:r>
            <a:r>
              <a:rPr lang="cs-CZ" sz="2800" dirty="0" smtClean="0">
                <a:solidFill>
                  <a:schemeClr val="tx1"/>
                </a:solidFill>
                <a:effectLst/>
              </a:rPr>
              <a:t>personalisté.). </a:t>
            </a:r>
          </a:p>
          <a:p>
            <a:r>
              <a:rPr lang="cs-CZ" sz="2800" dirty="0" smtClean="0">
                <a:effectLst/>
              </a:rPr>
              <a:t>Zvláště u některých profesí, např. u IT specialistů nebo lidí z marketingu, je člověk bez profilu na </a:t>
            </a:r>
            <a:r>
              <a:rPr lang="cs-CZ" sz="2800" dirty="0" err="1" smtClean="0">
                <a:effectLst/>
              </a:rPr>
              <a:t>LinkedInu</a:t>
            </a:r>
            <a:r>
              <a:rPr lang="cs-CZ" sz="2800" dirty="0" smtClean="0">
                <a:effectLst/>
              </a:rPr>
              <a:t> považován tak trochu za </a:t>
            </a:r>
            <a:endParaRPr lang="cs-CZ" sz="2800" dirty="0">
              <a:effectLst/>
            </a:endParaRPr>
          </a:p>
        </p:txBody>
      </p:sp>
      <p:pic>
        <p:nvPicPr>
          <p:cNvPr id="1026" name="Picture 2" descr="C:\Documents and Settings\bosakova_j\Local Settings\Temp\Temporary Internet Files\Content.IE5\QQA4ROCF\MC90001916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1932752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1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Práci si hledáme sami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Na webovém portálu MPSV ČR (</a:t>
            </a:r>
            <a:r>
              <a:rPr lang="cs-CZ" dirty="0">
                <a:effectLst/>
                <a:hlinkClick r:id="rId2"/>
              </a:rPr>
              <a:t>http://portal.mpsv.cz</a:t>
            </a:r>
            <a:r>
              <a:rPr lang="cs-CZ" dirty="0">
                <a:effectLst/>
              </a:rPr>
              <a:t>) můžeme získat také velké množství informací o možnostech hledání práce, </a:t>
            </a:r>
            <a:r>
              <a:rPr lang="cs-CZ" dirty="0" smtClean="0">
                <a:effectLst/>
              </a:rPr>
              <a:t>o </a:t>
            </a:r>
            <a:r>
              <a:rPr lang="cs-CZ" dirty="0">
                <a:effectLst/>
              </a:rPr>
              <a:t>práci v zahraničí, o právech 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cs-CZ" dirty="0" smtClean="0">
                <a:effectLst/>
              </a:rPr>
              <a:t>a </a:t>
            </a:r>
            <a:r>
              <a:rPr lang="cs-CZ" dirty="0">
                <a:effectLst/>
              </a:rPr>
              <a:t>povinnostech </a:t>
            </a:r>
            <a:r>
              <a:rPr lang="cs-CZ" dirty="0" smtClean="0">
                <a:effectLst/>
              </a:rPr>
              <a:t>v </a:t>
            </a:r>
            <a:r>
              <a:rPr lang="cs-CZ" dirty="0">
                <a:effectLst/>
              </a:rPr>
              <a:t>nezaměstnanosti a také mnoho rad. Portál také umožňuje podat si </a:t>
            </a:r>
            <a:r>
              <a:rPr lang="cs-CZ" b="1" dirty="0">
                <a:effectLst/>
              </a:rPr>
              <a:t>vlastní inzerát</a:t>
            </a:r>
            <a:r>
              <a:rPr lang="cs-CZ" dirty="0" smtClean="0">
                <a:effectLst/>
              </a:rPr>
              <a:t>.</a:t>
            </a:r>
          </a:p>
          <a:p>
            <a:r>
              <a:rPr lang="cs-CZ" dirty="0" smtClean="0">
                <a:effectLst/>
              </a:rPr>
              <a:t>Nyní se na tento portál společně podíváme.</a:t>
            </a:r>
            <a:endParaRPr lang="cs-CZ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735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51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Práci si hledáme sami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1"/>
            <a:ext cx="8640960" cy="2548880"/>
          </a:xfrm>
          <a:solidFill>
            <a:schemeClr val="accent1"/>
          </a:solidFill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Až budete hledat zaměstnání, můžete se </a:t>
            </a:r>
            <a:br>
              <a:rPr lang="cs-CZ" dirty="0" smtClean="0"/>
            </a:br>
            <a:r>
              <a:rPr lang="cs-CZ" dirty="0" smtClean="0"/>
              <a:t>v inzerátech setkat s těžko srozumitelnými slovy, např. kooperace, motivace atd.</a:t>
            </a:r>
          </a:p>
          <a:p>
            <a:pPr marL="0" indent="0" algn="ctr">
              <a:buNone/>
            </a:pPr>
            <a:r>
              <a:rPr lang="cs-CZ" dirty="0" smtClean="0"/>
              <a:t>Zkuste si v kvízu tipnout, co znamenají </a:t>
            </a:r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39552" y="4581128"/>
            <a:ext cx="8064896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hlinkClick r:id="rId2"/>
              </a:rPr>
              <a:t>http://www.sikmaplocha.cz/student/lekce/detail/65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77183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748463" cy="4824536"/>
          </a:xfrm>
        </p:spPr>
        <p:txBody>
          <a:bodyPr/>
          <a:lstStyle/>
          <a:p>
            <a:r>
              <a:rPr lang="cs-CZ" sz="2800" dirty="0" smtClean="0"/>
              <a:t>Občan ČR nepotřebuje pracovní povolení ani povolení </a:t>
            </a:r>
            <a:br>
              <a:rPr lang="cs-CZ" sz="2800" dirty="0" smtClean="0"/>
            </a:br>
            <a:r>
              <a:rPr lang="cs-CZ" sz="2800" dirty="0" smtClean="0"/>
              <a:t>k pobytu ve státech EU.</a:t>
            </a:r>
          </a:p>
          <a:p>
            <a:r>
              <a:rPr lang="cs-CZ" sz="2800" dirty="0" smtClean="0"/>
              <a:t>V ČR jsou informace o možnostech zaměstnávání v EU </a:t>
            </a:r>
            <a:br>
              <a:rPr lang="cs-CZ" sz="2800" dirty="0" smtClean="0"/>
            </a:br>
            <a:r>
              <a:rPr lang="cs-CZ" sz="2800" dirty="0" smtClean="0"/>
              <a:t>(a Švýcarsku) k dispozici na stránkách již zmíněného portálu MPSV v sekci EURES. Vhodnou cestou </a:t>
            </a:r>
            <a:br>
              <a:rPr lang="cs-CZ" sz="2800" dirty="0" smtClean="0"/>
            </a:br>
            <a:r>
              <a:rPr lang="cs-CZ" sz="2800" dirty="0" smtClean="0"/>
              <a:t>k zaměstnávání v EU jsou již zmíněné personální agentury. Kontakty na ty, které jsou řádně registrovány, nalezneme na portálu MPSV. Tyto agentury musí zprostředkování ze zákona provádět zdarma. </a:t>
            </a:r>
          </a:p>
          <a:p>
            <a:pPr lvl="1"/>
            <a:endParaRPr lang="cs-CZ" sz="2200" dirty="0" smtClean="0"/>
          </a:p>
          <a:p>
            <a:pPr lvl="1"/>
            <a:endParaRPr lang="cs-CZ" sz="2200" dirty="0"/>
          </a:p>
          <a:p>
            <a:pPr lvl="1"/>
            <a:endParaRPr lang="cs-CZ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10685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23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6772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pic>
        <p:nvPicPr>
          <p:cNvPr id="5123" name="Picture 3" descr="C:\Documents and Settings\Tatka\Local Settings\Temporary Internet Files\Content.IE5\MGNDTO8X\MP90043940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40768"/>
            <a:ext cx="2540566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448272"/>
          </a:xfrm>
        </p:spPr>
        <p:txBody>
          <a:bodyPr/>
          <a:lstStyle/>
          <a:p>
            <a:r>
              <a:rPr lang="cs-CZ" dirty="0" smtClean="0"/>
              <a:t>Vzhledem k většímu riziku sjednávání práce mimo ČR je </a:t>
            </a:r>
            <a:r>
              <a:rPr lang="cs-C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důležité důkladně prostudovat podmínky a příslušnou smlouvu o zajištění práce.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3852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 smtClean="0">
                <a:solidFill>
                  <a:srgbClr val="FFC000"/>
                </a:solidFill>
              </a:rPr>
              <a:t>Brigáda v cizině?</a:t>
            </a:r>
          </a:p>
          <a:p>
            <a:r>
              <a:rPr lang="cs-CZ" dirty="0" smtClean="0">
                <a:solidFill>
                  <a:srgbClr val="FFC000"/>
                </a:solidFill>
              </a:rPr>
              <a:t>ANO</a:t>
            </a:r>
            <a:r>
              <a:rPr lang="cs-CZ" dirty="0" smtClean="0"/>
              <a:t> – vydělám peníze, poznám kulturu dané země, poznám nové lidi a vyzkouším si své jazykové znalosti. To všechno mi nabízí letní brigáda v zahraničí. Průměrná hodinová mzda tuzemské brigády je kolem 60 - 70 Kč/h, </a:t>
            </a:r>
            <a:br>
              <a:rPr lang="cs-CZ" dirty="0" smtClean="0"/>
            </a:br>
            <a:r>
              <a:rPr lang="cs-CZ" dirty="0" smtClean="0"/>
              <a:t>v zahraničí je to zhruba dvojnásobek. Navíc zahraniční zkušenosti se můžou příznivě odrazit i na mé kariéře.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49417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 smtClean="0">
                <a:solidFill>
                  <a:srgbClr val="FFC000"/>
                </a:solidFill>
              </a:rPr>
              <a:t>Brigáda v cizině?</a:t>
            </a:r>
          </a:p>
          <a:p>
            <a:r>
              <a:rPr lang="cs-CZ" dirty="0" smtClean="0">
                <a:solidFill>
                  <a:srgbClr val="FFC000"/>
                </a:solidFill>
              </a:rPr>
              <a:t>NE </a:t>
            </a:r>
            <a:r>
              <a:rPr lang="cs-CZ" dirty="0" smtClean="0"/>
              <a:t>– přes uvedené klady vyráží za prací do ciziny daleko méně brigádníků. Zahraniční brigáda se v některých případech už nevyplatí. Brigádník si navíc z vydělaných peněz musí odečíst náklady na dopravu, ubytování, jídlo </a:t>
            </a:r>
            <a:br>
              <a:rPr lang="cs-CZ" dirty="0" smtClean="0"/>
            </a:br>
            <a:r>
              <a:rPr lang="cs-CZ" dirty="0" smtClean="0"/>
              <a:t>a další nezbytnosti. Minimálně tak musí počítat s investicí 6000-8000 Kč.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62639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Zaujměte vlastní stanovisko k názorům </a:t>
            </a:r>
            <a:br>
              <a:rPr lang="cs-CZ" dirty="0" smtClean="0"/>
            </a:br>
            <a:r>
              <a:rPr lang="cs-CZ" dirty="0" smtClean="0"/>
              <a:t>ANO – NE na předešlých snímcích.</a:t>
            </a:r>
            <a:endParaRPr lang="cs-CZ" dirty="0"/>
          </a:p>
        </p:txBody>
      </p:sp>
      <p:pic>
        <p:nvPicPr>
          <p:cNvPr id="6146" name="Picture 2" descr="C:\Documents and Settings\Tatka\Local Settings\Temporary Internet Files\Content.IE5\4T7LPY9M\MC9003553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3212976"/>
            <a:ext cx="2633074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5355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 vstupu na trh práce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 smtClean="0"/>
              <a:t>Další informace můžeme nalézt na webové stránce </a:t>
            </a:r>
            <a:r>
              <a:rPr lang="cs-CZ" dirty="0" smtClean="0">
                <a:hlinkClick r:id="rId2"/>
              </a:rPr>
              <a:t>www.ajob.cz</a:t>
            </a:r>
            <a:r>
              <a:rPr lang="cs-CZ" dirty="0" smtClean="0"/>
              <a:t>, na kterou se nyní společně podíváme.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77105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30907"/>
          </a:xfrm>
        </p:spPr>
        <p:txBody>
          <a:bodyPr/>
          <a:lstStyle/>
          <a:p>
            <a:r>
              <a:rPr lang="cs-CZ" dirty="0" smtClean="0"/>
              <a:t>Otázky k zopakování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50197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Co je základním úkolem personální práce?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Co rozumíš pod pojmem získávání zaměstnanců a v čem tato činnost spočívá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Vysvětli rozdíl mezi náborem zaměstnanců </a:t>
            </a:r>
            <a:br>
              <a:rPr lang="cs-CZ" sz="2400" dirty="0" smtClean="0"/>
            </a:br>
            <a:r>
              <a:rPr lang="cs-CZ" sz="2400" dirty="0" smtClean="0"/>
              <a:t>a získáváním zaměstnanců?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Jmenuj způsoby získávání zaměstnanců ze strany podniku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Urči výhody a nevýhody získávání zaměstnanců z vnitřní </a:t>
            </a:r>
            <a:br>
              <a:rPr lang="cs-CZ" sz="2400" dirty="0" smtClean="0"/>
            </a:br>
            <a:r>
              <a:rPr lang="cs-CZ" sz="2400" dirty="0" smtClean="0"/>
              <a:t>a vnějších zdrojů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Jmenuj některé nedostatkové profese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Jaké jsou výhody a nevýhody, pokud si budeme práci hledat sami. 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cs-CZ" sz="2400" dirty="0" smtClean="0"/>
              <a:t>Kde všude můžeme hledat práci?</a:t>
            </a:r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042572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30725"/>
          </a:xfrm>
        </p:spPr>
        <p:txBody>
          <a:bodyPr/>
          <a:lstStyle/>
          <a:p>
            <a:r>
              <a:rPr lang="cs-CZ" sz="2000" dirty="0"/>
              <a:t>KLÍNSKÝ, Ing. Petr , Ing. Otto MÜNCH, Ing. Jarmila ČECHOVÁ a Ing. Jana MACHÁČKOVÁ. </a:t>
            </a:r>
            <a:r>
              <a:rPr lang="cs-CZ" sz="2000" i="1" dirty="0"/>
              <a:t>Ekonomika pro gymnázia</a:t>
            </a:r>
            <a:r>
              <a:rPr lang="cs-CZ" sz="2000" dirty="0"/>
              <a:t>. první. Praha 8-Čimice: EDUKO, 2011. ISBN 978-80-87204-49-8. </a:t>
            </a:r>
            <a:endParaRPr lang="cs-CZ" sz="2000" dirty="0" smtClean="0"/>
          </a:p>
          <a:p>
            <a:endParaRPr lang="cs-CZ" sz="2000" dirty="0"/>
          </a:p>
          <a:p>
            <a:r>
              <a:rPr lang="cs-CZ" sz="2000" dirty="0" smtClean="0"/>
              <a:t>Obrázky č. 1 a 2 jsou z použity z webu : Office.com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06355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cs-CZ" b="1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Základním úkolem personální práce </a:t>
            </a:r>
            <a:r>
              <a:rPr lang="cs-CZ" b="1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je: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zajistit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potřebný optimální počet pracovníků pro splnění úkolů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podniku</a:t>
            </a:r>
            <a:endParaRPr lang="cs-CZ" sz="1400" dirty="0" smtClean="0">
              <a:effectLst/>
            </a:endParaRPr>
          </a:p>
          <a:p>
            <a:pPr lvl="1"/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stanoveným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výběrem získat kvalitní zaměstnance pro příslušné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funkce</a:t>
            </a:r>
            <a:endParaRPr lang="cs-CZ" sz="1800" dirty="0">
              <a:effectLst/>
            </a:endParaRPr>
          </a:p>
          <a:p>
            <a:pPr lvl="1"/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vhodně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využívat kvalifikaci pracovníků a vytvořit systém jejich dalšího vzdělávání (</a:t>
            </a:r>
            <a:r>
              <a:rPr lang="cs-CZ" b="1" dirty="0">
                <a:solidFill>
                  <a:schemeClr val="tx1"/>
                </a:solidFill>
                <a:effectLst/>
                <a:latin typeface="+mn-lt"/>
              </a:rPr>
              <a:t>profesní </a:t>
            </a:r>
            <a:r>
              <a:rPr lang="cs-CZ" b="1" dirty="0" smtClean="0">
                <a:solidFill>
                  <a:schemeClr val="tx1"/>
                </a:solidFill>
                <a:effectLst/>
                <a:latin typeface="+mn-lt"/>
              </a:rPr>
              <a:t>růst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)</a:t>
            </a:r>
            <a:endParaRPr lang="cs-CZ" sz="1400" dirty="0" smtClean="0">
              <a:effectLst/>
            </a:endParaRPr>
          </a:p>
          <a:p>
            <a:pPr lvl="1"/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v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 průběhu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pracovního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zařazení s lidmi pracovat 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cs-CZ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a motivovat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je k plnění úkolů</a:t>
            </a:r>
            <a:endParaRPr lang="cs-CZ" sz="1800" dirty="0">
              <a:solidFill>
                <a:schemeClr val="tx1"/>
              </a:solidFill>
              <a:effectLst/>
              <a:latin typeface="+mn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3287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4" indent="-457200"/>
            <a:r>
              <a:rPr lang="cs-CZ" sz="2800" dirty="0">
                <a:solidFill>
                  <a:schemeClr val="tx1"/>
                </a:solidFill>
                <a:effectLst/>
                <a:latin typeface="+mn-lt"/>
              </a:rPr>
              <a:t>ve spolupráci s vedením podniku určit odpovídající mzdové </a:t>
            </a:r>
            <a:r>
              <a:rPr lang="cs-CZ" sz="2800" dirty="0" smtClean="0">
                <a:solidFill>
                  <a:schemeClr val="tx1"/>
                </a:solidFill>
                <a:effectLst/>
                <a:latin typeface="+mn-lt"/>
              </a:rPr>
              <a:t>postupy</a:t>
            </a:r>
          </a:p>
          <a:p>
            <a:pPr marL="914400" lvl="4" indent="-457200"/>
            <a:r>
              <a:rPr lang="cs-CZ" sz="2800" dirty="0">
                <a:solidFill>
                  <a:schemeClr val="tx1"/>
                </a:solidFill>
                <a:effectLst/>
                <a:latin typeface="+mn-lt"/>
              </a:rPr>
              <a:t>respektovat zákonná opatření v oblasti zaměstnanosti, vyhlášky a interní předpisy a dohlížet na jejich dodržování</a:t>
            </a:r>
          </a:p>
          <a:p>
            <a:pPr marL="457200" lvl="3" indent="-457200">
              <a:buClr>
                <a:schemeClr val="hlink"/>
              </a:buClr>
              <a:buFont typeface="Wingdings" pitchFamily="2" charset="2"/>
              <a:buChar char="q"/>
            </a:pPr>
            <a:endParaRPr lang="cs-CZ" sz="2800" dirty="0">
              <a:solidFill>
                <a:schemeClr val="tx1"/>
              </a:solidFill>
              <a:effectLst/>
              <a:latin typeface="+mn-lt"/>
            </a:endParaRPr>
          </a:p>
          <a:p>
            <a:pPr>
              <a:buFont typeface="Wingdings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93684597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Získávání zaměstnanců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činnost, která má zajistit, aby volná pracovní místa v podniku přilákala dostatečné množství odpovídajících uchazečů o tato místa a to s přiměřenými náklady a v žádoucím termínu (včas).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127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Získávání zaměstnanců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30725"/>
          </a:xfrm>
        </p:spPr>
        <p:txBody>
          <a:bodyPr/>
          <a:lstStyle/>
          <a:p>
            <a:r>
              <a:rPr lang="cs-CZ" sz="2800" b="1" dirty="0" smtClean="0"/>
              <a:t>Tato činnost spočívá tedy v</a:t>
            </a:r>
            <a:r>
              <a:rPr lang="cs-CZ" sz="2800" dirty="0" smtClean="0"/>
              <a:t>:</a:t>
            </a:r>
          </a:p>
          <a:p>
            <a:pPr lvl="1"/>
            <a:r>
              <a:rPr lang="cs-CZ" dirty="0" smtClean="0"/>
              <a:t>rozpoznávání a vyhledávání vhodných pracovních zdrojů</a:t>
            </a:r>
          </a:p>
          <a:p>
            <a:pPr lvl="1"/>
            <a:r>
              <a:rPr lang="cs-CZ" dirty="0" smtClean="0"/>
              <a:t>informování o volných pracovních místech v podniku</a:t>
            </a:r>
          </a:p>
          <a:p>
            <a:pPr lvl="1"/>
            <a:r>
              <a:rPr lang="cs-CZ" dirty="0" smtClean="0"/>
              <a:t>nabízení těchto volných pracovních míst</a:t>
            </a:r>
          </a:p>
          <a:p>
            <a:pPr lvl="1"/>
            <a:r>
              <a:rPr lang="cs-CZ" dirty="0" smtClean="0"/>
              <a:t>jednání s uchazeči</a:t>
            </a:r>
          </a:p>
          <a:p>
            <a:pPr lvl="1"/>
            <a:r>
              <a:rPr lang="cs-CZ" dirty="0" smtClean="0"/>
              <a:t>získávání přiměřených informací o uchazečích</a:t>
            </a:r>
          </a:p>
          <a:p>
            <a:pPr lvl="1"/>
            <a:r>
              <a:rPr lang="cs-CZ" dirty="0" smtClean="0"/>
              <a:t>organizačním a administrativním zajištění těchto činností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9400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Nábor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Od získávání zaměstnanců se tento pojem liší.</a:t>
            </a:r>
          </a:p>
          <a:p>
            <a:r>
              <a:rPr lang="cs-CZ" dirty="0" smtClean="0"/>
              <a:t>Zatímco „</a:t>
            </a:r>
            <a:r>
              <a:rPr lang="cs-CZ" b="1" dirty="0" smtClean="0"/>
              <a:t>nábor zaměstnanců</a:t>
            </a:r>
            <a:r>
              <a:rPr lang="cs-CZ" dirty="0" smtClean="0"/>
              <a:t>“ znamená většinou získávání pracovníků ze zdrojů vnějších, „</a:t>
            </a:r>
            <a:r>
              <a:rPr lang="cs-CZ" b="1" dirty="0" smtClean="0"/>
              <a:t>získávání zaměstnanců</a:t>
            </a:r>
            <a:r>
              <a:rPr lang="cs-CZ" dirty="0" smtClean="0"/>
              <a:t>“ usiluje </a:t>
            </a:r>
            <a:br>
              <a:rPr lang="cs-CZ" dirty="0" smtClean="0"/>
            </a:br>
            <a:r>
              <a:rPr lang="cs-CZ" dirty="0" smtClean="0"/>
              <a:t>o získání lidských zdrojů z řad současných zaměstnanců firmy, a až v druhé řadě ze zdrojů vnějších.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6390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cs-CZ" dirty="0" smtClean="0"/>
              <a:t>Získávání zaměstnanců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/>
          <a:lstStyle/>
          <a:p>
            <a:r>
              <a:rPr lang="cs-CZ" b="1" dirty="0" smtClean="0">
                <a:solidFill>
                  <a:srgbClr val="FFC000"/>
                </a:solidFill>
              </a:rPr>
              <a:t>Ze strany podniku:</a:t>
            </a:r>
          </a:p>
          <a:p>
            <a:pPr lvl="1"/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existuje celá řada způsobů jak potencionální pracovníky (kteří mají být obsazeni do pracovních pozic) vyhledávat i informovat je o těchto volných pracovních místech:</a:t>
            </a: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inzerce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v tisku, zejména ve specializovaných tiskovinách</a:t>
            </a:r>
            <a:endParaRPr lang="cs-CZ" sz="2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  <a:ea typeface="+mn-ea"/>
                <a:cs typeface="+mn-cs"/>
              </a:rPr>
              <a:t>webové stránky firem</a:t>
            </a:r>
            <a:endParaRPr lang="cs-CZ" sz="2000" dirty="0">
              <a:solidFill>
                <a:srgbClr val="FFC000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cs-CZ" b="1" dirty="0">
                <a:solidFill>
                  <a:srgbClr val="FFC000"/>
                </a:solidFill>
                <a:effectLst/>
                <a:latin typeface="+mn-lt"/>
              </a:rPr>
              <a:t>personální agentury</a:t>
            </a:r>
            <a:r>
              <a:rPr lang="cs-CZ" dirty="0">
                <a:solidFill>
                  <a:srgbClr val="FFC000"/>
                </a:solidFill>
                <a:effectLst/>
                <a:latin typeface="+mn-lt"/>
              </a:rPr>
              <a:t> </a:t>
            </a:r>
            <a:r>
              <a:rPr lang="cs-CZ" dirty="0">
                <a:solidFill>
                  <a:schemeClr val="tx1"/>
                </a:solidFill>
                <a:effectLst/>
                <a:latin typeface="+mn-lt"/>
              </a:rPr>
              <a:t>– firmy specializované na poskytování služeb na trhu práce (školení, rekvalifikace a doporučení</a:t>
            </a:r>
            <a:r>
              <a:rPr lang="cs-CZ" dirty="0" smtClean="0">
                <a:solidFill>
                  <a:schemeClr val="tx1"/>
                </a:solidFill>
                <a:effectLst/>
                <a:latin typeface="+mn-lt"/>
              </a:rPr>
              <a:t>). Úroveň  personálních agentur je velmi rozdílná. </a:t>
            </a:r>
            <a:endParaRPr lang="cs-CZ" dirty="0">
              <a:solidFill>
                <a:schemeClr val="tx1"/>
              </a:solidFill>
              <a:effectLst/>
              <a:latin typeface="+mn-lt"/>
            </a:endParaRPr>
          </a:p>
          <a:p>
            <a:pPr lvl="2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3562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vor">
  <a:themeElements>
    <a:clrScheme name="Javor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Javo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avor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or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or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Javor 1">
    <a:dk1>
      <a:srgbClr val="BB5F03"/>
    </a:dk1>
    <a:lt1>
      <a:srgbClr val="FFFFFF"/>
    </a:lt1>
    <a:dk2>
      <a:srgbClr val="993300"/>
    </a:dk2>
    <a:lt2>
      <a:srgbClr val="FEEC94"/>
    </a:lt2>
    <a:accent1>
      <a:srgbClr val="FF9900"/>
    </a:accent1>
    <a:accent2>
      <a:srgbClr val="B76A03"/>
    </a:accent2>
    <a:accent3>
      <a:srgbClr val="CAADAA"/>
    </a:accent3>
    <a:accent4>
      <a:srgbClr val="DADADA"/>
    </a:accent4>
    <a:accent5>
      <a:srgbClr val="FFCAAA"/>
    </a:accent5>
    <a:accent6>
      <a:srgbClr val="A65F02"/>
    </a:accent6>
    <a:hlink>
      <a:srgbClr val="FFFFCC"/>
    </a:hlink>
    <a:folHlink>
      <a:srgbClr val="CC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</TotalTime>
  <Words>1315</Words>
  <Application>Microsoft Office PowerPoint</Application>
  <PresentationFormat>Předvádění na obrazovce (4:3)</PresentationFormat>
  <Paragraphs>177</Paragraphs>
  <Slides>36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37" baseType="lpstr">
      <vt:lpstr>Javor</vt:lpstr>
      <vt:lpstr>Snímek 1</vt:lpstr>
      <vt:lpstr>Anotace</vt:lpstr>
      <vt:lpstr>Získávání zaměstnanců</vt:lpstr>
      <vt:lpstr>Získávání zaměstnanců</vt:lpstr>
      <vt:lpstr>Získávání zaměstnanců</vt:lpstr>
      <vt:lpstr>Získávání zaměstnanců</vt:lpstr>
      <vt:lpstr>Získávání zaměstnanců</vt:lpstr>
      <vt:lpstr>Nábor zaměstnanců</vt:lpstr>
      <vt:lpstr>Získávání zaměstnanců</vt:lpstr>
      <vt:lpstr>Získávání zaměstnanců</vt:lpstr>
      <vt:lpstr>Získávání zaměstnanců</vt:lpstr>
      <vt:lpstr>Získávání zaměstnanců</vt:lpstr>
      <vt:lpstr>Získávání zaměstnanců</vt:lpstr>
      <vt:lpstr>Získávání zaměstnanců</vt:lpstr>
      <vt:lpstr>Nabídka zaměstnání ze strany podniku</vt:lpstr>
      <vt:lpstr>Nabídka zaměstnání ze strany podniku</vt:lpstr>
      <vt:lpstr>Snímek 17</vt:lpstr>
      <vt:lpstr>Příklad k zamyšlení a posouzení</vt:lpstr>
      <vt:lpstr>Příklad k zamyšlení a posouzení</vt:lpstr>
      <vt:lpstr>Příklad k zamyšlení a posouzení</vt:lpstr>
      <vt:lpstr>Nabídka zaměstnání ze strany podniku</vt:lpstr>
      <vt:lpstr>Nabídka zaměstnání ze strany podniku</vt:lpstr>
      <vt:lpstr>Práci si hledáme sami</vt:lpstr>
      <vt:lpstr>Práci si hledáme sami</vt:lpstr>
      <vt:lpstr>Práci si hledáme sami</vt:lpstr>
      <vt:lpstr>Snímek 26</vt:lpstr>
      <vt:lpstr>Práci si hledáme sami</vt:lpstr>
      <vt:lpstr>Možnost vstupu na trh práce EU</vt:lpstr>
      <vt:lpstr>Snímek 29</vt:lpstr>
      <vt:lpstr>Možnost vstupu na trh práce EU</vt:lpstr>
      <vt:lpstr>Možnost vstupu na trh práce EU</vt:lpstr>
      <vt:lpstr>Možnost vstupu na trh práce EU</vt:lpstr>
      <vt:lpstr>Možnost vstupu na trh práce EU</vt:lpstr>
      <vt:lpstr>Možnost vstupu na trh práce EU</vt:lpstr>
      <vt:lpstr>Otázky k zopakování</vt:lpstr>
      <vt:lpstr>Zdroje</vt:lpstr>
    </vt:vector>
  </TitlesOfParts>
  <Company>Bosak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Získávání zaměstnanců</dc:title>
  <dc:creator>Bosak</dc:creator>
  <cp:lastModifiedBy>Magda</cp:lastModifiedBy>
  <cp:revision>65</cp:revision>
  <dcterms:created xsi:type="dcterms:W3CDTF">2012-01-07T18:41:47Z</dcterms:created>
  <dcterms:modified xsi:type="dcterms:W3CDTF">2013-02-26T14:56:06Z</dcterms:modified>
</cp:coreProperties>
</file>