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87" r:id="rId2"/>
    <p:sldId id="295" r:id="rId3"/>
    <p:sldId id="256" r:id="rId4"/>
    <p:sldId id="258" r:id="rId5"/>
    <p:sldId id="270" r:id="rId6"/>
    <p:sldId id="285" r:id="rId7"/>
    <p:sldId id="263" r:id="rId8"/>
    <p:sldId id="286" r:id="rId9"/>
    <p:sldId id="273" r:id="rId10"/>
    <p:sldId id="269" r:id="rId11"/>
    <p:sldId id="288" r:id="rId12"/>
    <p:sldId id="259" r:id="rId13"/>
    <p:sldId id="289" r:id="rId14"/>
    <p:sldId id="271" r:id="rId15"/>
    <p:sldId id="290" r:id="rId16"/>
    <p:sldId id="291" r:id="rId17"/>
    <p:sldId id="296" r:id="rId18"/>
    <p:sldId id="272" r:id="rId19"/>
    <p:sldId id="264" r:id="rId20"/>
    <p:sldId id="265" r:id="rId21"/>
    <p:sldId id="266" r:id="rId22"/>
    <p:sldId id="292" r:id="rId23"/>
    <p:sldId id="293" r:id="rId24"/>
    <p:sldId id="267" r:id="rId25"/>
    <p:sldId id="268" r:id="rId26"/>
    <p:sldId id="284" r:id="rId27"/>
    <p:sldId id="274" r:id="rId2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54" y="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roundedCorners val="1"/>
  <c:chart>
    <c:plotArea>
      <c:layout>
        <c:manualLayout>
          <c:layoutTarget val="inner"/>
          <c:xMode val="edge"/>
          <c:yMode val="edge"/>
          <c:x val="0.43363173124796833"/>
          <c:y val="4.5514656077640131E-2"/>
          <c:w val="0.52951732961570552"/>
          <c:h val="0.86210940719848361"/>
        </c:manualLayout>
      </c:layout>
      <c:barChart>
        <c:barDir val="bar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cat>
            <c:strRef>
              <c:f>List1!$A$2:$A$9</c:f>
              <c:strCache>
                <c:ptCount val="7"/>
                <c:pt idx="0">
                  <c:v>čtení a poruzumění pracovním instrukcím</c:v>
                </c:pt>
                <c:pt idx="1">
                  <c:v>ochota učit se</c:v>
                </c:pt>
                <c:pt idx="2">
                  <c:v>zběhlost v používání ICT</c:v>
                </c:pt>
                <c:pt idx="3">
                  <c:v>schopnost řešit problémy</c:v>
                </c:pt>
                <c:pt idx="4">
                  <c:v>zběhlost v zacházení s informacemi</c:v>
                </c:pt>
                <c:pt idx="5">
                  <c:v>schopnost týmové práce</c:v>
                </c:pt>
                <c:pt idx="6">
                  <c:v>adaptabilita a flexibilita</c:v>
                </c:pt>
              </c:strCache>
            </c:strRef>
          </c:cat>
          <c:val>
            <c:numRef>
              <c:f>List1!$B$2:$B$9</c:f>
              <c:numCache>
                <c:formatCode>General</c:formatCode>
                <c:ptCount val="8"/>
                <c:pt idx="0">
                  <c:v>81</c:v>
                </c:pt>
                <c:pt idx="1">
                  <c:v>79</c:v>
                </c:pt>
                <c:pt idx="2">
                  <c:v>76</c:v>
                </c:pt>
                <c:pt idx="3">
                  <c:v>69</c:v>
                </c:pt>
                <c:pt idx="4">
                  <c:v>69</c:v>
                </c:pt>
                <c:pt idx="5">
                  <c:v>68</c:v>
                </c:pt>
                <c:pt idx="6">
                  <c:v>67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Sloupec1</c:v>
                </c:pt>
              </c:strCache>
            </c:strRef>
          </c:tx>
          <c:cat>
            <c:strRef>
              <c:f>List1!$A$2:$A$9</c:f>
              <c:strCache>
                <c:ptCount val="7"/>
                <c:pt idx="0">
                  <c:v>čtení a poruzumění pracovním instrukcím</c:v>
                </c:pt>
                <c:pt idx="1">
                  <c:v>ochota učit se</c:v>
                </c:pt>
                <c:pt idx="2">
                  <c:v>zběhlost v používání ICT</c:v>
                </c:pt>
                <c:pt idx="3">
                  <c:v>schopnost řešit problémy</c:v>
                </c:pt>
                <c:pt idx="4">
                  <c:v>zběhlost v zacházení s informacemi</c:v>
                </c:pt>
                <c:pt idx="5">
                  <c:v>schopnost týmové práce</c:v>
                </c:pt>
                <c:pt idx="6">
                  <c:v>adaptabilita a flexibilita</c:v>
                </c:pt>
              </c:strCache>
            </c:strRef>
          </c:cat>
          <c:val>
            <c:numRef>
              <c:f>List1!$C$2:$C$9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Sloupec2</c:v>
                </c:pt>
              </c:strCache>
            </c:strRef>
          </c:tx>
          <c:cat>
            <c:strRef>
              <c:f>List1!$A$2:$A$9</c:f>
              <c:strCache>
                <c:ptCount val="7"/>
                <c:pt idx="0">
                  <c:v>čtení a poruzumění pracovním instrukcím</c:v>
                </c:pt>
                <c:pt idx="1">
                  <c:v>ochota učit se</c:v>
                </c:pt>
                <c:pt idx="2">
                  <c:v>zběhlost v používání ICT</c:v>
                </c:pt>
                <c:pt idx="3">
                  <c:v>schopnost řešit problémy</c:v>
                </c:pt>
                <c:pt idx="4">
                  <c:v>zběhlost v zacházení s informacemi</c:v>
                </c:pt>
                <c:pt idx="5">
                  <c:v>schopnost týmové práce</c:v>
                </c:pt>
                <c:pt idx="6">
                  <c:v>adaptabilita a flexibilita</c:v>
                </c:pt>
              </c:strCache>
            </c:strRef>
          </c:cat>
          <c:val>
            <c:numRef>
              <c:f>List1!$D$2:$D$9</c:f>
              <c:numCache>
                <c:formatCode>General</c:formatCode>
                <c:ptCount val="8"/>
              </c:numCache>
            </c:numRef>
          </c:val>
        </c:ser>
        <c:dLbls/>
        <c:axId val="80706560"/>
        <c:axId val="80720640"/>
      </c:barChart>
      <c:catAx>
        <c:axId val="80706560"/>
        <c:scaling>
          <c:orientation val="minMax"/>
        </c:scaling>
        <c:axPos val="l"/>
        <c:tickLblPos val="nextTo"/>
        <c:crossAx val="80720640"/>
        <c:crosses val="autoZero"/>
        <c:auto val="1"/>
        <c:lblAlgn val="ctr"/>
        <c:lblOffset val="100"/>
      </c:catAx>
      <c:valAx>
        <c:axId val="80720640"/>
        <c:scaling>
          <c:orientation val="minMax"/>
        </c:scaling>
        <c:axPos val="b"/>
        <c:majorGridlines/>
        <c:numFmt formatCode="General" sourceLinked="1"/>
        <c:tickLblPos val="nextTo"/>
        <c:crossAx val="80706560"/>
        <c:crosses val="autoZero"/>
        <c:crossBetween val="between"/>
      </c:valAx>
    </c:plotArea>
    <c:plotVisOnly val="1"/>
    <c:dispBlanksAs val="gap"/>
  </c:chart>
  <c:spPr>
    <a:gradFill flip="none" rotWithShape="1">
      <a:gsLst>
        <a:gs pos="0">
          <a:srgbClr val="8488C4">
            <a:lumMod val="82000"/>
            <a:lumOff val="18000"/>
          </a:srgbClr>
        </a:gs>
        <a:gs pos="53000">
          <a:srgbClr val="D4DEFF"/>
        </a:gs>
        <a:gs pos="83000">
          <a:srgbClr val="D4DEFF"/>
        </a:gs>
        <a:gs pos="100000">
          <a:srgbClr val="96AB94"/>
        </a:gs>
      </a:gsLst>
      <a:lin ang="5400000" scaled="0"/>
      <a:tileRect/>
    </a:gradFill>
    <a:ln w="25400" cap="rnd" cmpd="thinThick">
      <a:gradFill flip="none" rotWithShape="1">
        <a:gsLst>
          <a:gs pos="0">
            <a:srgbClr val="03D4A8"/>
          </a:gs>
          <a:gs pos="25000">
            <a:srgbClr val="21D6E0"/>
          </a:gs>
          <a:gs pos="75000">
            <a:srgbClr val="0087E6"/>
          </a:gs>
          <a:gs pos="100000">
            <a:srgbClr val="005CBF"/>
          </a:gs>
        </a:gsLst>
        <a:lin ang="2700000" scaled="1"/>
        <a:tileRect/>
      </a:gradFill>
    </a:ln>
    <a:effectLst>
      <a:glow rad="228600">
        <a:schemeClr val="accent1">
          <a:satMod val="175000"/>
          <a:alpha val="40000"/>
        </a:schemeClr>
      </a:glow>
      <a:innerShdw blurRad="63500" dist="50800" dir="13500000">
        <a:schemeClr val="tx2">
          <a:lumMod val="60000"/>
          <a:lumOff val="40000"/>
          <a:alpha val="50000"/>
        </a:schemeClr>
      </a:innerShdw>
      <a:softEdge rad="12700"/>
    </a:effectLst>
    <a:scene3d>
      <a:camera prst="orthographicFront"/>
      <a:lightRig rig="threePt" dir="t"/>
    </a:scene3d>
    <a:sp3d>
      <a:bevelT w="165100" prst="coolSlant"/>
      <a:bevelB w="165100" prst="coolSlant"/>
    </a:sp3d>
  </c:spPr>
  <c:txPr>
    <a:bodyPr/>
    <a:lstStyle/>
    <a:p>
      <a:pPr>
        <a:defRPr sz="1800"/>
      </a:pPr>
      <a:endParaRPr lang="cs-CZ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6AB769-475C-4DC1-9EF4-D7928755B63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649B0E7-D5DA-4419-B348-DB82B91AEE1F}">
      <dgm:prSet custT="1"/>
      <dgm:spPr/>
      <dgm:t>
        <a:bodyPr/>
        <a:lstStyle/>
        <a:p>
          <a:pPr algn="ctr" rtl="0"/>
          <a:r>
            <a:rPr lang="cs-CZ" sz="3200" b="1" dirty="0" smtClean="0"/>
            <a:t>Pokuste se určit, do jaké skupiny bychom mohli zařadit následující zaměstnance:</a:t>
          </a:r>
          <a:endParaRPr lang="cs-CZ" sz="3200" dirty="0"/>
        </a:p>
      </dgm:t>
    </dgm:pt>
    <dgm:pt modelId="{8719DF91-A5E4-4777-9C8C-C9573046C291}" type="parTrans" cxnId="{D1C6F3BE-7FD4-4834-884E-1AA6798A3D3B}">
      <dgm:prSet/>
      <dgm:spPr/>
      <dgm:t>
        <a:bodyPr/>
        <a:lstStyle/>
        <a:p>
          <a:endParaRPr lang="cs-CZ"/>
        </a:p>
      </dgm:t>
    </dgm:pt>
    <dgm:pt modelId="{23D9FBD5-498A-4E19-9336-2F645F41CC36}" type="sibTrans" cxnId="{D1C6F3BE-7FD4-4834-884E-1AA6798A3D3B}">
      <dgm:prSet/>
      <dgm:spPr/>
      <dgm:t>
        <a:bodyPr/>
        <a:lstStyle/>
        <a:p>
          <a:endParaRPr lang="cs-CZ"/>
        </a:p>
      </dgm:t>
    </dgm:pt>
    <dgm:pt modelId="{016130F3-BB0F-4953-A0B2-7EBD8A161F62}">
      <dgm:prSet custT="1"/>
      <dgm:spPr/>
      <dgm:t>
        <a:bodyPr/>
        <a:lstStyle/>
        <a:p>
          <a:pPr algn="ctr" rtl="0"/>
          <a:r>
            <a:rPr lang="cs-CZ" sz="3200" dirty="0" smtClean="0"/>
            <a:t>Vyplňte pracovní list č. 1, bod 2</a:t>
          </a:r>
          <a:endParaRPr lang="cs-CZ" sz="3200" dirty="0"/>
        </a:p>
      </dgm:t>
    </dgm:pt>
    <dgm:pt modelId="{E20B3700-16D1-46CE-813A-7CC054776259}" type="parTrans" cxnId="{B4AA3CB8-B64F-48D2-BDBB-58E1DF28E05F}">
      <dgm:prSet/>
      <dgm:spPr/>
      <dgm:t>
        <a:bodyPr/>
        <a:lstStyle/>
        <a:p>
          <a:endParaRPr lang="cs-CZ"/>
        </a:p>
      </dgm:t>
    </dgm:pt>
    <dgm:pt modelId="{83EC7A5A-6415-4FBC-B57D-D829B4396BE2}" type="sibTrans" cxnId="{B4AA3CB8-B64F-48D2-BDBB-58E1DF28E05F}">
      <dgm:prSet/>
      <dgm:spPr/>
      <dgm:t>
        <a:bodyPr/>
        <a:lstStyle/>
        <a:p>
          <a:endParaRPr lang="cs-CZ"/>
        </a:p>
      </dgm:t>
    </dgm:pt>
    <dgm:pt modelId="{4F47DB3B-64E7-40D6-B40D-D686385963AB}" type="pres">
      <dgm:prSet presAssocID="{0B6AB769-475C-4DC1-9EF4-D7928755B6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31ED58A-D585-47F7-82D2-B19C221ACC3E}" type="pres">
      <dgm:prSet presAssocID="{E649B0E7-D5DA-4419-B348-DB82B91AEE1F}" presName="parentText" presStyleLbl="node1" presStyleIdx="0" presStyleCnt="2" custScaleY="10830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0D2767-7840-4F39-BB3E-546C4BC43192}" type="pres">
      <dgm:prSet presAssocID="{23D9FBD5-498A-4E19-9336-2F645F41CC36}" presName="spacer" presStyleCnt="0"/>
      <dgm:spPr/>
    </dgm:pt>
    <dgm:pt modelId="{35536503-B8C2-4C64-A83B-EEE524464A48}" type="pres">
      <dgm:prSet presAssocID="{016130F3-BB0F-4953-A0B2-7EBD8A161F62}" presName="parentText" presStyleLbl="node1" presStyleIdx="1" presStyleCnt="2" custLinFactY="4080" custLinFactNeighborX="2767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1F188BC-1049-4806-89DE-D88C5C018141}" type="presOf" srcId="{E649B0E7-D5DA-4419-B348-DB82B91AEE1F}" destId="{B31ED58A-D585-47F7-82D2-B19C221ACC3E}" srcOrd="0" destOrd="0" presId="urn:microsoft.com/office/officeart/2005/8/layout/vList2"/>
    <dgm:cxn modelId="{D1C6F3BE-7FD4-4834-884E-1AA6798A3D3B}" srcId="{0B6AB769-475C-4DC1-9EF4-D7928755B63E}" destId="{E649B0E7-D5DA-4419-B348-DB82B91AEE1F}" srcOrd="0" destOrd="0" parTransId="{8719DF91-A5E4-4777-9C8C-C9573046C291}" sibTransId="{23D9FBD5-498A-4E19-9336-2F645F41CC36}"/>
    <dgm:cxn modelId="{7EE4A18E-43DD-4CE2-8B7C-729D72FB9C58}" type="presOf" srcId="{016130F3-BB0F-4953-A0B2-7EBD8A161F62}" destId="{35536503-B8C2-4C64-A83B-EEE524464A48}" srcOrd="0" destOrd="0" presId="urn:microsoft.com/office/officeart/2005/8/layout/vList2"/>
    <dgm:cxn modelId="{B9F4462D-C9DC-4B97-8907-D25C23A5ED2A}" type="presOf" srcId="{0B6AB769-475C-4DC1-9EF4-D7928755B63E}" destId="{4F47DB3B-64E7-40D6-B40D-D686385963AB}" srcOrd="0" destOrd="0" presId="urn:microsoft.com/office/officeart/2005/8/layout/vList2"/>
    <dgm:cxn modelId="{B4AA3CB8-B64F-48D2-BDBB-58E1DF28E05F}" srcId="{0B6AB769-475C-4DC1-9EF4-D7928755B63E}" destId="{016130F3-BB0F-4953-A0B2-7EBD8A161F62}" srcOrd="1" destOrd="0" parTransId="{E20B3700-16D1-46CE-813A-7CC054776259}" sibTransId="{83EC7A5A-6415-4FBC-B57D-D829B4396BE2}"/>
    <dgm:cxn modelId="{6865BB88-DBF9-4BD5-AC99-C7045C973EAF}" type="presParOf" srcId="{4F47DB3B-64E7-40D6-B40D-D686385963AB}" destId="{B31ED58A-D585-47F7-82D2-B19C221ACC3E}" srcOrd="0" destOrd="0" presId="urn:microsoft.com/office/officeart/2005/8/layout/vList2"/>
    <dgm:cxn modelId="{E13E68DC-6689-4493-9D68-87ADA1387BC1}" type="presParOf" srcId="{4F47DB3B-64E7-40D6-B40D-D686385963AB}" destId="{850D2767-7840-4F39-BB3E-546C4BC43192}" srcOrd="1" destOrd="0" presId="urn:microsoft.com/office/officeart/2005/8/layout/vList2"/>
    <dgm:cxn modelId="{EF15BFEB-7CB7-45BC-8836-B77987B64052}" type="presParOf" srcId="{4F47DB3B-64E7-40D6-B40D-D686385963AB}" destId="{35536503-B8C2-4C64-A83B-EEE524464A4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CF9599-B7B5-46BF-BF46-8B5DDEAB9AA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54F438B-D931-43EE-8FA2-31671287F6DE}">
      <dgm:prSet custT="1"/>
      <dgm:spPr/>
      <dgm:t>
        <a:bodyPr/>
        <a:lstStyle/>
        <a:p>
          <a:pPr rtl="0"/>
          <a:r>
            <a:rPr lang="cs-CZ" sz="2400" b="1" dirty="0" smtClean="0"/>
            <a:t>U každého zaměstnance určete, jakou kvalifikaci bude potřebovat (vzdělání, praktické dovednosti, morální vlastnosti):</a:t>
          </a:r>
          <a:endParaRPr lang="cs-CZ" sz="2400" dirty="0"/>
        </a:p>
      </dgm:t>
    </dgm:pt>
    <dgm:pt modelId="{B1FE0F51-1F00-4CCD-8E5F-67EDFF321975}" type="parTrans" cxnId="{989E085F-38B2-40E1-877F-8AC15BA434D0}">
      <dgm:prSet/>
      <dgm:spPr/>
      <dgm:t>
        <a:bodyPr/>
        <a:lstStyle/>
        <a:p>
          <a:endParaRPr lang="cs-CZ"/>
        </a:p>
      </dgm:t>
    </dgm:pt>
    <dgm:pt modelId="{95B6E15A-2C01-4D0B-BD2E-89BAA3DF0AE3}" type="sibTrans" cxnId="{989E085F-38B2-40E1-877F-8AC15BA434D0}">
      <dgm:prSet/>
      <dgm:spPr/>
      <dgm:t>
        <a:bodyPr/>
        <a:lstStyle/>
        <a:p>
          <a:endParaRPr lang="cs-CZ"/>
        </a:p>
      </dgm:t>
    </dgm:pt>
    <dgm:pt modelId="{03D0AA72-2E7B-4CFD-B855-B07887793975}">
      <dgm:prSet custT="1"/>
      <dgm:spPr/>
      <dgm:t>
        <a:bodyPr/>
        <a:lstStyle/>
        <a:p>
          <a:pPr rtl="0"/>
          <a:r>
            <a:rPr lang="cs-CZ" sz="2400" b="1" dirty="0" smtClean="0"/>
            <a:t>Vyplňte pracovní list </a:t>
          </a:r>
          <a:br>
            <a:rPr lang="cs-CZ" sz="2400" b="1" dirty="0" smtClean="0"/>
          </a:br>
          <a:r>
            <a:rPr lang="cs-CZ" sz="2400" b="1" dirty="0" smtClean="0"/>
            <a:t>č. 1, bod 3</a:t>
          </a:r>
          <a:endParaRPr lang="cs-CZ" sz="2400" dirty="0"/>
        </a:p>
      </dgm:t>
    </dgm:pt>
    <dgm:pt modelId="{2B44E65B-1ABC-4D04-B026-FDBDCF1FE76E}" type="parTrans" cxnId="{D3438A91-03D8-4953-9DAD-DDB41BF289A8}">
      <dgm:prSet/>
      <dgm:spPr/>
      <dgm:t>
        <a:bodyPr/>
        <a:lstStyle/>
        <a:p>
          <a:endParaRPr lang="cs-CZ"/>
        </a:p>
      </dgm:t>
    </dgm:pt>
    <dgm:pt modelId="{5A1C9E6D-D75B-4E68-886E-5BF50E0EF55F}" type="sibTrans" cxnId="{D3438A91-03D8-4953-9DAD-DDB41BF289A8}">
      <dgm:prSet/>
      <dgm:spPr/>
      <dgm:t>
        <a:bodyPr/>
        <a:lstStyle/>
        <a:p>
          <a:endParaRPr lang="cs-CZ"/>
        </a:p>
      </dgm:t>
    </dgm:pt>
    <dgm:pt modelId="{228275CB-06D9-4B9A-8ED5-472E281692B2}" type="pres">
      <dgm:prSet presAssocID="{CCCF9599-B7B5-46BF-BF46-8B5DDEAB9AA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25E8E08-1D0C-41B6-B6E6-7B47062FDC82}" type="pres">
      <dgm:prSet presAssocID="{CCCF9599-B7B5-46BF-BF46-8B5DDEAB9AA0}" presName="arrow" presStyleLbl="bgShp" presStyleIdx="0" presStyleCnt="1" custScaleX="117647" custLinFactNeighborX="9123"/>
      <dgm:spPr/>
    </dgm:pt>
    <dgm:pt modelId="{E310F9DB-B92E-4E22-B0F7-E0485A7E0CF5}" type="pres">
      <dgm:prSet presAssocID="{CCCF9599-B7B5-46BF-BF46-8B5DDEAB9AA0}" presName="linearProcess" presStyleCnt="0"/>
      <dgm:spPr/>
    </dgm:pt>
    <dgm:pt modelId="{5DE65E20-B60D-40DE-A271-A123C449AF50}" type="pres">
      <dgm:prSet presAssocID="{754F438B-D931-43EE-8FA2-31671287F6DE}" presName="textNode" presStyleLbl="node1" presStyleIdx="0" presStyleCnt="2" custScaleX="7326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0060345-9D2B-41BE-93E2-2022718F4450}" type="pres">
      <dgm:prSet presAssocID="{95B6E15A-2C01-4D0B-BD2E-89BAA3DF0AE3}" presName="sibTrans" presStyleCnt="0"/>
      <dgm:spPr/>
    </dgm:pt>
    <dgm:pt modelId="{09373FA6-7640-45C9-96F5-2AE46E75B476}" type="pres">
      <dgm:prSet presAssocID="{03D0AA72-2E7B-4CFD-B855-B07887793975}" presName="textNode" presStyleLbl="node1" presStyleIdx="1" presStyleCnt="2" custScaleX="62605" custLinFactNeighborX="-71930" custLinFactNeighborY="127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712D548-3F42-4A58-B1CC-C74F347CF6F3}" type="presOf" srcId="{CCCF9599-B7B5-46BF-BF46-8B5DDEAB9AA0}" destId="{228275CB-06D9-4B9A-8ED5-472E281692B2}" srcOrd="0" destOrd="0" presId="urn:microsoft.com/office/officeart/2005/8/layout/hProcess9"/>
    <dgm:cxn modelId="{D3438A91-03D8-4953-9DAD-DDB41BF289A8}" srcId="{CCCF9599-B7B5-46BF-BF46-8B5DDEAB9AA0}" destId="{03D0AA72-2E7B-4CFD-B855-B07887793975}" srcOrd="1" destOrd="0" parTransId="{2B44E65B-1ABC-4D04-B026-FDBDCF1FE76E}" sibTransId="{5A1C9E6D-D75B-4E68-886E-5BF50E0EF55F}"/>
    <dgm:cxn modelId="{E5596989-2E87-48C9-B085-AD23179DA221}" type="presOf" srcId="{754F438B-D931-43EE-8FA2-31671287F6DE}" destId="{5DE65E20-B60D-40DE-A271-A123C449AF50}" srcOrd="0" destOrd="0" presId="urn:microsoft.com/office/officeart/2005/8/layout/hProcess9"/>
    <dgm:cxn modelId="{989E085F-38B2-40E1-877F-8AC15BA434D0}" srcId="{CCCF9599-B7B5-46BF-BF46-8B5DDEAB9AA0}" destId="{754F438B-D931-43EE-8FA2-31671287F6DE}" srcOrd="0" destOrd="0" parTransId="{B1FE0F51-1F00-4CCD-8E5F-67EDFF321975}" sibTransId="{95B6E15A-2C01-4D0B-BD2E-89BAA3DF0AE3}"/>
    <dgm:cxn modelId="{B30C1572-48D9-4247-886F-1B472FA00BBB}" type="presOf" srcId="{03D0AA72-2E7B-4CFD-B855-B07887793975}" destId="{09373FA6-7640-45C9-96F5-2AE46E75B476}" srcOrd="0" destOrd="0" presId="urn:microsoft.com/office/officeart/2005/8/layout/hProcess9"/>
    <dgm:cxn modelId="{ED94712F-A56B-4F87-B2B9-480165114EC2}" type="presParOf" srcId="{228275CB-06D9-4B9A-8ED5-472E281692B2}" destId="{F25E8E08-1D0C-41B6-B6E6-7B47062FDC82}" srcOrd="0" destOrd="0" presId="urn:microsoft.com/office/officeart/2005/8/layout/hProcess9"/>
    <dgm:cxn modelId="{C7774B31-D836-4E9E-86AA-07C8DC93C5A0}" type="presParOf" srcId="{228275CB-06D9-4B9A-8ED5-472E281692B2}" destId="{E310F9DB-B92E-4E22-B0F7-E0485A7E0CF5}" srcOrd="1" destOrd="0" presId="urn:microsoft.com/office/officeart/2005/8/layout/hProcess9"/>
    <dgm:cxn modelId="{C6A9F813-471A-4387-9C1F-F886900F9677}" type="presParOf" srcId="{E310F9DB-B92E-4E22-B0F7-E0485A7E0CF5}" destId="{5DE65E20-B60D-40DE-A271-A123C449AF50}" srcOrd="0" destOrd="0" presId="urn:microsoft.com/office/officeart/2005/8/layout/hProcess9"/>
    <dgm:cxn modelId="{448544FB-A20A-44F6-8999-E31F4C2AAF72}" type="presParOf" srcId="{E310F9DB-B92E-4E22-B0F7-E0485A7E0CF5}" destId="{90060345-9D2B-41BE-93E2-2022718F4450}" srcOrd="1" destOrd="0" presId="urn:microsoft.com/office/officeart/2005/8/layout/hProcess9"/>
    <dgm:cxn modelId="{C43FAFD2-DA62-408C-8960-D334A8457783}" type="presParOf" srcId="{E310F9DB-B92E-4E22-B0F7-E0485A7E0CF5}" destId="{09373FA6-7640-45C9-96F5-2AE46E75B476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BED1F9-7027-41C0-BAA8-EBCE36BAD2A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8C35946B-77BA-45CA-8E47-827B89AA8299}">
      <dgm:prSet custT="1"/>
      <dgm:spPr/>
      <dgm:t>
        <a:bodyPr/>
        <a:lstStyle/>
        <a:p>
          <a:pPr algn="ctr" rtl="0"/>
          <a:r>
            <a:rPr lang="cs-CZ" sz="2000" b="1" dirty="0" smtClean="0"/>
            <a:t>Profesní volbu ovlivňují osobní </a:t>
          </a:r>
          <a:br>
            <a:rPr lang="cs-CZ" sz="2000" b="1" dirty="0" smtClean="0"/>
          </a:br>
          <a:r>
            <a:rPr lang="cs-CZ" sz="2000" b="1" dirty="0" smtClean="0"/>
            <a:t>a zdravotní předpoklady. Vyber si 3 profese a na těchto profesích vysvětli, jak je mohou ovlivnit osobní a zdravotní předpoklady</a:t>
          </a:r>
          <a:r>
            <a:rPr lang="cs-CZ" sz="1700" b="1" dirty="0" smtClean="0"/>
            <a:t>.</a:t>
          </a:r>
          <a:endParaRPr lang="cs-CZ" sz="1700" dirty="0"/>
        </a:p>
      </dgm:t>
    </dgm:pt>
    <dgm:pt modelId="{E414FD3F-AD4C-4870-9EA3-0150864A1CA6}" type="parTrans" cxnId="{C394FC1A-2D86-470E-8166-72509EB28E22}">
      <dgm:prSet/>
      <dgm:spPr/>
      <dgm:t>
        <a:bodyPr/>
        <a:lstStyle/>
        <a:p>
          <a:endParaRPr lang="cs-CZ"/>
        </a:p>
      </dgm:t>
    </dgm:pt>
    <dgm:pt modelId="{6ED894F0-402B-4102-AC65-3E678E15EBBE}" type="sibTrans" cxnId="{C394FC1A-2D86-470E-8166-72509EB28E22}">
      <dgm:prSet/>
      <dgm:spPr/>
      <dgm:t>
        <a:bodyPr/>
        <a:lstStyle/>
        <a:p>
          <a:endParaRPr lang="cs-CZ"/>
        </a:p>
      </dgm:t>
    </dgm:pt>
    <dgm:pt modelId="{7837C41A-981F-4FFA-8D52-1B7507863332}">
      <dgm:prSet custT="1"/>
      <dgm:spPr/>
      <dgm:t>
        <a:bodyPr/>
        <a:lstStyle/>
        <a:p>
          <a:pPr rtl="0"/>
          <a:r>
            <a:rPr lang="cs-CZ" sz="2400" b="1" dirty="0" smtClean="0"/>
            <a:t>Vyplňte pracovní list č. 1, bod 4</a:t>
          </a:r>
          <a:endParaRPr lang="cs-CZ" sz="2400" dirty="0"/>
        </a:p>
      </dgm:t>
    </dgm:pt>
    <dgm:pt modelId="{6BE1345E-957D-4913-8379-2FBA2291D979}" type="parTrans" cxnId="{F63A0529-6A8F-47B3-A0AA-56CE7696A047}">
      <dgm:prSet/>
      <dgm:spPr/>
      <dgm:t>
        <a:bodyPr/>
        <a:lstStyle/>
        <a:p>
          <a:endParaRPr lang="cs-CZ"/>
        </a:p>
      </dgm:t>
    </dgm:pt>
    <dgm:pt modelId="{6FFEDC71-7700-46B9-A892-1B35C393ABF5}" type="sibTrans" cxnId="{F63A0529-6A8F-47B3-A0AA-56CE7696A047}">
      <dgm:prSet/>
      <dgm:spPr/>
      <dgm:t>
        <a:bodyPr/>
        <a:lstStyle/>
        <a:p>
          <a:endParaRPr lang="cs-CZ"/>
        </a:p>
      </dgm:t>
    </dgm:pt>
    <dgm:pt modelId="{448B2748-635D-410A-8C19-FC8456BF91FC}" type="pres">
      <dgm:prSet presAssocID="{EABED1F9-7027-41C0-BAA8-EBCE36BAD2A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3EC47A-6D28-4F31-A039-C6DB7D88966D}" type="pres">
      <dgm:prSet presAssocID="{8C35946B-77BA-45CA-8E47-827B89AA8299}" presName="node" presStyleLbl="node1" presStyleIdx="0" presStyleCnt="2" custScaleX="12148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5702F5-D7C2-4830-817A-51B6C63DF614}" type="pres">
      <dgm:prSet presAssocID="{6ED894F0-402B-4102-AC65-3E678E15EBBE}" presName="sibTrans" presStyleLbl="sibTrans2D1" presStyleIdx="0" presStyleCnt="1"/>
      <dgm:spPr/>
      <dgm:t>
        <a:bodyPr/>
        <a:lstStyle/>
        <a:p>
          <a:endParaRPr lang="cs-CZ"/>
        </a:p>
      </dgm:t>
    </dgm:pt>
    <dgm:pt modelId="{A672E300-61A8-44ED-895F-CE05D2E54814}" type="pres">
      <dgm:prSet presAssocID="{6ED894F0-402B-4102-AC65-3E678E15EBBE}" presName="connectorText" presStyleLbl="sibTrans2D1" presStyleIdx="0" presStyleCnt="1"/>
      <dgm:spPr/>
      <dgm:t>
        <a:bodyPr/>
        <a:lstStyle/>
        <a:p>
          <a:endParaRPr lang="cs-CZ"/>
        </a:p>
      </dgm:t>
    </dgm:pt>
    <dgm:pt modelId="{FE6358AC-2388-4FA4-B37D-6C60586C1FF3}" type="pres">
      <dgm:prSet presAssocID="{7837C41A-981F-4FFA-8D52-1B7507863332}" presName="node" presStyleLbl="node1" presStyleIdx="1" presStyleCnt="2" custScaleX="11411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E07AFE7-007F-4238-AF29-A0F4CA9D8383}" type="presOf" srcId="{6ED894F0-402B-4102-AC65-3E678E15EBBE}" destId="{A672E300-61A8-44ED-895F-CE05D2E54814}" srcOrd="1" destOrd="0" presId="urn:microsoft.com/office/officeart/2005/8/layout/process1"/>
    <dgm:cxn modelId="{52B7EED9-504D-4E4E-904E-89F434BAE82B}" type="presOf" srcId="{EABED1F9-7027-41C0-BAA8-EBCE36BAD2A8}" destId="{448B2748-635D-410A-8C19-FC8456BF91FC}" srcOrd="0" destOrd="0" presId="urn:microsoft.com/office/officeart/2005/8/layout/process1"/>
    <dgm:cxn modelId="{1B19F2D8-2A57-4F2B-B2BE-0F80DFCA4E04}" type="presOf" srcId="{8C35946B-77BA-45CA-8E47-827B89AA8299}" destId="{543EC47A-6D28-4F31-A039-C6DB7D88966D}" srcOrd="0" destOrd="0" presId="urn:microsoft.com/office/officeart/2005/8/layout/process1"/>
    <dgm:cxn modelId="{66F825FB-47CB-4B97-A24D-87937B4660BB}" type="presOf" srcId="{6ED894F0-402B-4102-AC65-3E678E15EBBE}" destId="{725702F5-D7C2-4830-817A-51B6C63DF614}" srcOrd="0" destOrd="0" presId="urn:microsoft.com/office/officeart/2005/8/layout/process1"/>
    <dgm:cxn modelId="{EFF1C19C-3841-4B44-B11C-F8D1F83935CA}" type="presOf" srcId="{7837C41A-981F-4FFA-8D52-1B7507863332}" destId="{FE6358AC-2388-4FA4-B37D-6C60586C1FF3}" srcOrd="0" destOrd="0" presId="urn:microsoft.com/office/officeart/2005/8/layout/process1"/>
    <dgm:cxn modelId="{C394FC1A-2D86-470E-8166-72509EB28E22}" srcId="{EABED1F9-7027-41C0-BAA8-EBCE36BAD2A8}" destId="{8C35946B-77BA-45CA-8E47-827B89AA8299}" srcOrd="0" destOrd="0" parTransId="{E414FD3F-AD4C-4870-9EA3-0150864A1CA6}" sibTransId="{6ED894F0-402B-4102-AC65-3E678E15EBBE}"/>
    <dgm:cxn modelId="{F63A0529-6A8F-47B3-A0AA-56CE7696A047}" srcId="{EABED1F9-7027-41C0-BAA8-EBCE36BAD2A8}" destId="{7837C41A-981F-4FFA-8D52-1B7507863332}" srcOrd="1" destOrd="0" parTransId="{6BE1345E-957D-4913-8379-2FBA2291D979}" sibTransId="{6FFEDC71-7700-46B9-A892-1B35C393ABF5}"/>
    <dgm:cxn modelId="{8C31FB8D-7E9E-43FE-A6BA-F613B3A55731}" type="presParOf" srcId="{448B2748-635D-410A-8C19-FC8456BF91FC}" destId="{543EC47A-6D28-4F31-A039-C6DB7D88966D}" srcOrd="0" destOrd="0" presId="urn:microsoft.com/office/officeart/2005/8/layout/process1"/>
    <dgm:cxn modelId="{2562EA3B-FDD8-44A9-B775-31C3FBE9803F}" type="presParOf" srcId="{448B2748-635D-410A-8C19-FC8456BF91FC}" destId="{725702F5-D7C2-4830-817A-51B6C63DF614}" srcOrd="1" destOrd="0" presId="urn:microsoft.com/office/officeart/2005/8/layout/process1"/>
    <dgm:cxn modelId="{F080EB38-009A-4043-9154-796328F738EF}" type="presParOf" srcId="{725702F5-D7C2-4830-817A-51B6C63DF614}" destId="{A672E300-61A8-44ED-895F-CE05D2E54814}" srcOrd="0" destOrd="0" presId="urn:microsoft.com/office/officeart/2005/8/layout/process1"/>
    <dgm:cxn modelId="{9D328291-23D4-4749-BD9D-172CFAEB70DE}" type="presParOf" srcId="{448B2748-635D-410A-8C19-FC8456BF91FC}" destId="{FE6358AC-2388-4FA4-B37D-6C60586C1F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BED1F9-7027-41C0-BAA8-EBCE36BAD2A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837C41A-981F-4FFA-8D52-1B7507863332}">
      <dgm:prSet/>
      <dgm:spPr/>
      <dgm:t>
        <a:bodyPr/>
        <a:lstStyle/>
        <a:p>
          <a:pPr rtl="0"/>
          <a:r>
            <a:rPr lang="cs-CZ" b="1" dirty="0" smtClean="0"/>
            <a:t>Vyplňte pracovní list </a:t>
          </a:r>
          <a:br>
            <a:rPr lang="cs-CZ" b="1" dirty="0" smtClean="0"/>
          </a:br>
          <a:r>
            <a:rPr lang="cs-CZ" b="1" dirty="0" smtClean="0"/>
            <a:t>č. 1, bod 5</a:t>
          </a:r>
          <a:endParaRPr lang="cs-CZ" dirty="0"/>
        </a:p>
      </dgm:t>
    </dgm:pt>
    <dgm:pt modelId="{6BE1345E-957D-4913-8379-2FBA2291D979}" type="parTrans" cxnId="{F63A0529-6A8F-47B3-A0AA-56CE7696A047}">
      <dgm:prSet/>
      <dgm:spPr/>
      <dgm:t>
        <a:bodyPr/>
        <a:lstStyle/>
        <a:p>
          <a:endParaRPr lang="cs-CZ"/>
        </a:p>
      </dgm:t>
    </dgm:pt>
    <dgm:pt modelId="{6FFEDC71-7700-46B9-A892-1B35C393ABF5}" type="sibTrans" cxnId="{F63A0529-6A8F-47B3-A0AA-56CE7696A047}">
      <dgm:prSet/>
      <dgm:spPr/>
      <dgm:t>
        <a:bodyPr/>
        <a:lstStyle/>
        <a:p>
          <a:endParaRPr lang="cs-CZ"/>
        </a:p>
      </dgm:t>
    </dgm:pt>
    <dgm:pt modelId="{AA3493F3-F7BB-4B9B-B880-EF61744E17AC}">
      <dgm:prSet/>
      <dgm:spPr/>
      <dgm:t>
        <a:bodyPr/>
        <a:lstStyle/>
        <a:p>
          <a:r>
            <a:rPr lang="cs-CZ" b="1" dirty="0" smtClean="0"/>
            <a:t>Sepište všechny své dovednosti, tedy vše, co umíte, čemu se věnujete, co budete ovládat po dokončení školy (SŠ nebo VŠ).</a:t>
          </a:r>
          <a:endParaRPr lang="cs-CZ" dirty="0"/>
        </a:p>
      </dgm:t>
    </dgm:pt>
    <dgm:pt modelId="{3797AB1D-D9AB-480D-BF8B-056F28C76C06}" type="parTrans" cxnId="{6A83FF14-2724-480D-8B1B-B3F2FA54F047}">
      <dgm:prSet/>
      <dgm:spPr/>
      <dgm:t>
        <a:bodyPr/>
        <a:lstStyle/>
        <a:p>
          <a:endParaRPr lang="cs-CZ"/>
        </a:p>
      </dgm:t>
    </dgm:pt>
    <dgm:pt modelId="{C98A2832-3BD1-4205-A3E7-FFB131CA4D64}" type="sibTrans" cxnId="{6A83FF14-2724-480D-8B1B-B3F2FA54F047}">
      <dgm:prSet/>
      <dgm:spPr/>
      <dgm:t>
        <a:bodyPr/>
        <a:lstStyle/>
        <a:p>
          <a:endParaRPr lang="cs-CZ"/>
        </a:p>
      </dgm:t>
    </dgm:pt>
    <dgm:pt modelId="{448B2748-635D-410A-8C19-FC8456BF91FC}" type="pres">
      <dgm:prSet presAssocID="{EABED1F9-7027-41C0-BAA8-EBCE36BAD2A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7E988A1-C819-42E5-B855-EC7C9972AADA}" type="pres">
      <dgm:prSet presAssocID="{AA3493F3-F7BB-4B9B-B880-EF61744E17AC}" presName="node" presStyleLbl="node1" presStyleIdx="0" presStyleCnt="2" custScaleX="118495" custScaleY="122768" custLinFactNeighborX="16080" custLinFactNeighborY="65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63D8F95-F387-46DB-B8A8-5EC72695ADAE}" type="pres">
      <dgm:prSet presAssocID="{C98A2832-3BD1-4205-A3E7-FFB131CA4D64}" presName="sibTrans" presStyleLbl="sibTrans2D1" presStyleIdx="0" presStyleCnt="1"/>
      <dgm:spPr/>
      <dgm:t>
        <a:bodyPr/>
        <a:lstStyle/>
        <a:p>
          <a:endParaRPr lang="cs-CZ"/>
        </a:p>
      </dgm:t>
    </dgm:pt>
    <dgm:pt modelId="{07C96D49-6B70-427D-B3A8-A79C18B3EB1B}" type="pres">
      <dgm:prSet presAssocID="{C98A2832-3BD1-4205-A3E7-FFB131CA4D64}" presName="connectorText" presStyleLbl="sibTrans2D1" presStyleIdx="0" presStyleCnt="1"/>
      <dgm:spPr/>
      <dgm:t>
        <a:bodyPr/>
        <a:lstStyle/>
        <a:p>
          <a:endParaRPr lang="cs-CZ"/>
        </a:p>
      </dgm:t>
    </dgm:pt>
    <dgm:pt modelId="{FE6358AC-2388-4FA4-B37D-6C60586C1FF3}" type="pres">
      <dgm:prSet presAssocID="{7837C41A-981F-4FFA-8D52-1B7507863332}" presName="node" presStyleLbl="node1" presStyleIdx="1" presStyleCnt="2" custScaleX="114115" custScaleY="12146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0A5CFF4-49E9-495F-BBF8-BA1F58A41878}" type="presOf" srcId="{EABED1F9-7027-41C0-BAA8-EBCE36BAD2A8}" destId="{448B2748-635D-410A-8C19-FC8456BF91FC}" srcOrd="0" destOrd="0" presId="urn:microsoft.com/office/officeart/2005/8/layout/process1"/>
    <dgm:cxn modelId="{D90135A6-BDFC-4330-9106-811F75DE3CE5}" type="presOf" srcId="{C98A2832-3BD1-4205-A3E7-FFB131CA4D64}" destId="{E63D8F95-F387-46DB-B8A8-5EC72695ADAE}" srcOrd="0" destOrd="0" presId="urn:microsoft.com/office/officeart/2005/8/layout/process1"/>
    <dgm:cxn modelId="{71B438A6-E83A-4E0D-8B11-40CC135A67A9}" type="presOf" srcId="{C98A2832-3BD1-4205-A3E7-FFB131CA4D64}" destId="{07C96D49-6B70-427D-B3A8-A79C18B3EB1B}" srcOrd="1" destOrd="0" presId="urn:microsoft.com/office/officeart/2005/8/layout/process1"/>
    <dgm:cxn modelId="{6A83FF14-2724-480D-8B1B-B3F2FA54F047}" srcId="{EABED1F9-7027-41C0-BAA8-EBCE36BAD2A8}" destId="{AA3493F3-F7BB-4B9B-B880-EF61744E17AC}" srcOrd="0" destOrd="0" parTransId="{3797AB1D-D9AB-480D-BF8B-056F28C76C06}" sibTransId="{C98A2832-3BD1-4205-A3E7-FFB131CA4D64}"/>
    <dgm:cxn modelId="{115D2DDE-FB61-485B-85F6-B75ED9B5B2C9}" type="presOf" srcId="{7837C41A-981F-4FFA-8D52-1B7507863332}" destId="{FE6358AC-2388-4FA4-B37D-6C60586C1FF3}" srcOrd="0" destOrd="0" presId="urn:microsoft.com/office/officeart/2005/8/layout/process1"/>
    <dgm:cxn modelId="{F63A0529-6A8F-47B3-A0AA-56CE7696A047}" srcId="{EABED1F9-7027-41C0-BAA8-EBCE36BAD2A8}" destId="{7837C41A-981F-4FFA-8D52-1B7507863332}" srcOrd="1" destOrd="0" parTransId="{6BE1345E-957D-4913-8379-2FBA2291D979}" sibTransId="{6FFEDC71-7700-46B9-A892-1B35C393ABF5}"/>
    <dgm:cxn modelId="{E1C7ADEF-92F5-4076-88A6-512333A89FD8}" type="presOf" srcId="{AA3493F3-F7BB-4B9B-B880-EF61744E17AC}" destId="{67E988A1-C819-42E5-B855-EC7C9972AADA}" srcOrd="0" destOrd="0" presId="urn:microsoft.com/office/officeart/2005/8/layout/process1"/>
    <dgm:cxn modelId="{82538116-9F8B-4240-97D7-9AE3992A74F0}" type="presParOf" srcId="{448B2748-635D-410A-8C19-FC8456BF91FC}" destId="{67E988A1-C819-42E5-B855-EC7C9972AADA}" srcOrd="0" destOrd="0" presId="urn:microsoft.com/office/officeart/2005/8/layout/process1"/>
    <dgm:cxn modelId="{E9FA3726-ED2C-4FA3-AFD9-07D043E2330D}" type="presParOf" srcId="{448B2748-635D-410A-8C19-FC8456BF91FC}" destId="{E63D8F95-F387-46DB-B8A8-5EC72695ADAE}" srcOrd="1" destOrd="0" presId="urn:microsoft.com/office/officeart/2005/8/layout/process1"/>
    <dgm:cxn modelId="{6D682566-8CCA-4D37-9D04-523405E76671}" type="presParOf" srcId="{E63D8F95-F387-46DB-B8A8-5EC72695ADAE}" destId="{07C96D49-6B70-427D-B3A8-A79C18B3EB1B}" srcOrd="0" destOrd="0" presId="urn:microsoft.com/office/officeart/2005/8/layout/process1"/>
    <dgm:cxn modelId="{4E8E413A-8D54-4DA1-A4C5-80584AB04A33}" type="presParOf" srcId="{448B2748-635D-410A-8C19-FC8456BF91FC}" destId="{FE6358AC-2388-4FA4-B37D-6C60586C1F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1ED58A-D585-47F7-82D2-B19C221ACC3E}">
      <dsp:nvSpPr>
        <dsp:cNvPr id="0" name=""/>
        <dsp:cNvSpPr/>
      </dsp:nvSpPr>
      <dsp:spPr>
        <a:xfrm>
          <a:off x="0" y="864099"/>
          <a:ext cx="8064896" cy="18121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b="1" kern="1200" dirty="0" smtClean="0"/>
            <a:t>Pokuste se určit, do jaké skupiny bychom mohli zařadit následující zaměstnance:</a:t>
          </a:r>
          <a:endParaRPr lang="cs-CZ" sz="3200" kern="1200" dirty="0"/>
        </a:p>
      </dsp:txBody>
      <dsp:txXfrm>
        <a:off x="0" y="864099"/>
        <a:ext cx="8064896" cy="1812101"/>
      </dsp:txXfrm>
    </dsp:sp>
    <dsp:sp modelId="{35536503-B8C2-4C64-A83B-EEE524464A48}">
      <dsp:nvSpPr>
        <dsp:cNvPr id="0" name=""/>
        <dsp:cNvSpPr/>
      </dsp:nvSpPr>
      <dsp:spPr>
        <a:xfrm>
          <a:off x="0" y="3118863"/>
          <a:ext cx="8064896" cy="1673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Vyplňte pracovní list č. 1, bod 2</a:t>
          </a:r>
          <a:endParaRPr lang="cs-CZ" sz="3200" kern="1200" dirty="0"/>
        </a:p>
      </dsp:txBody>
      <dsp:txXfrm>
        <a:off x="0" y="3118863"/>
        <a:ext cx="8064896" cy="16731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64E60-A9AE-41C4-A99A-6759AEFBED6C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B1A90-3093-4333-9F44-9DFC29201C6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0954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9E9DEC-EC52-4D67-B652-4E7A7F7848E5}" type="datetimeFigureOut">
              <a:rPr lang="cs-CZ" smtClean="0"/>
              <a:pPr/>
              <a:t>26.2.2013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6BEF4E-F248-4FEA-B05C-A0B0E7477A5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Maslowova_pyramida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23" y="116632"/>
            <a:ext cx="8285163" cy="120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3842474"/>
              </p:ext>
            </p:extLst>
          </p:nvPr>
        </p:nvGraphicFramePr>
        <p:xfrm>
          <a:off x="430323" y="1556792"/>
          <a:ext cx="8285163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1631"/>
                <a:gridCol w="5633532"/>
              </a:tblGrid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NÁZEV ŠKOLY: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Gymnázium Františka Živného, Bohumín, Jana Palacha 794, příspěvková organizace</a:t>
                      </a:r>
                      <a:endParaRPr lang="cs-CZ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VZDĚLÁVACÍ OBLAST: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VZDĚLÁVACÍ OBOR: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Základy ekonomiky a administrativy pro 3. – 4.  </a:t>
                      </a:r>
                      <a:r>
                        <a:rPr lang="cs-CZ" sz="14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ročník SŠ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TÉMA: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Zaměstnanci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AUTOR: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Ing. Jana Bosáková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DATUM: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7. </a:t>
                      </a: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9. 2012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NÁZEV A ČÍSLO PROJEKTU: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CZ.1.07/1.5.00/34.0629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OZNAČENÍ VÝUKOVÉHO MATERIÁLU: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VY_32_INOVACE_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ZEA.BO.01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27" marR="551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49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4075875296"/>
              </p:ext>
            </p:extLst>
          </p:nvPr>
        </p:nvGraphicFramePr>
        <p:xfrm>
          <a:off x="683568" y="1196752"/>
          <a:ext cx="80648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971600" y="332657"/>
            <a:ext cx="7175351" cy="792088"/>
          </a:xfrm>
        </p:spPr>
        <p:txBody>
          <a:bodyPr/>
          <a:lstStyle/>
          <a:p>
            <a:r>
              <a:rPr lang="cs-CZ" sz="4400" dirty="0"/>
              <a:t>Rozlišení zaměstnanců</a:t>
            </a:r>
          </a:p>
        </p:txBody>
      </p:sp>
    </p:spTree>
    <p:extLst>
      <p:ext uri="{BB962C8B-B14F-4D97-AF65-F5344CB8AC3E}">
        <p14:creationId xmlns:p14="http://schemas.microsoft.com/office/powerpoint/2010/main" xmlns="" val="2052836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424935" cy="511256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300" dirty="0"/>
              <a:t>K tomu, aby lidé mohli práci vykonávat, potřebují </a:t>
            </a:r>
            <a:r>
              <a:rPr lang="cs-CZ" sz="2300" b="1" dirty="0" smtClean="0"/>
              <a:t>kvalifikaci</a:t>
            </a:r>
          </a:p>
          <a:p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Kvalifikací rozumíme:</a:t>
            </a: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971600" y="332657"/>
            <a:ext cx="7175351" cy="792088"/>
          </a:xfrm>
        </p:spPr>
        <p:txBody>
          <a:bodyPr/>
          <a:lstStyle/>
          <a:p>
            <a:r>
              <a:rPr lang="cs-CZ" dirty="0" smtClean="0"/>
              <a:t>Kvalifikace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83568" y="3788206"/>
            <a:ext cx="21602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Odborné znalosti</a:t>
            </a:r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3347864" y="3789040"/>
            <a:ext cx="2448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Praktické dovednosti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156176" y="3789040"/>
            <a:ext cx="21602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Morální vlastnosti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83568" y="5301208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/>
              <a:t>Kvalifikace se získává vzděláním, výchovou a praxí.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3497873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008112"/>
          </a:xfrm>
        </p:spPr>
        <p:txBody>
          <a:bodyPr/>
          <a:lstStyle/>
          <a:p>
            <a:pPr algn="ctr"/>
            <a:r>
              <a:rPr lang="cs-CZ" dirty="0"/>
              <a:t>Kvalifikace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716137472"/>
              </p:ext>
            </p:extLst>
          </p:nvPr>
        </p:nvGraphicFramePr>
        <p:xfrm>
          <a:off x="395536" y="1484784"/>
          <a:ext cx="849694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60745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008112"/>
          </a:xfrm>
        </p:spPr>
        <p:txBody>
          <a:bodyPr/>
          <a:lstStyle/>
          <a:p>
            <a:pPr algn="ctr"/>
            <a:r>
              <a:rPr lang="cs-CZ" dirty="0" smtClean="0"/>
              <a:t>Profesní volba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8496944" cy="424847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Profesní volbu </a:t>
            </a:r>
            <a:r>
              <a:rPr lang="cs-CZ" sz="2800" dirty="0" smtClean="0"/>
              <a:t>(tj. rozhodnutí, zda se uplatníme na trhu práce)</a:t>
            </a:r>
            <a:r>
              <a:rPr lang="cs-CZ" sz="2800" b="1" dirty="0" smtClean="0"/>
              <a:t> </a:t>
            </a:r>
            <a:r>
              <a:rPr lang="cs-CZ" sz="2800" dirty="0" smtClean="0"/>
              <a:t>ovlivňují</a:t>
            </a:r>
            <a:r>
              <a:rPr lang="cs-CZ" sz="2800" dirty="0"/>
              <a:t>:</a:t>
            </a:r>
          </a:p>
          <a:p>
            <a:pPr lvl="0"/>
            <a:r>
              <a:rPr lang="cs-CZ" sz="2800" b="1" dirty="0"/>
              <a:t>osobní a zdravotní předpoklady</a:t>
            </a:r>
            <a:r>
              <a:rPr lang="cs-CZ" sz="2800" dirty="0"/>
              <a:t>. Osobní předpoklady tvoří morálně-volní vlastnosti, které jsou pro většinu zaměstnavatelů čím dále </a:t>
            </a:r>
            <a:r>
              <a:rPr lang="cs-CZ" sz="2800" dirty="0" smtClean="0"/>
              <a:t>důležitější (viz další snímek)</a:t>
            </a:r>
          </a:p>
          <a:p>
            <a:pPr lvl="0"/>
            <a:r>
              <a:rPr lang="cs-CZ" sz="2800" b="1" dirty="0" smtClean="0"/>
              <a:t>kvalifikace</a:t>
            </a:r>
            <a:endParaRPr lang="cs-CZ" sz="2800" b="1" dirty="0"/>
          </a:p>
          <a:p>
            <a:pPr lvl="0"/>
            <a:r>
              <a:rPr lang="cs-CZ" sz="2800" b="1" dirty="0"/>
              <a:t>aktuální situace na trhu práce a podmínky daného </a:t>
            </a:r>
            <a:r>
              <a:rPr lang="cs-CZ" sz="2800" b="1" dirty="0" smtClean="0"/>
              <a:t>státu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xmlns="" val="4018235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 descr="nnn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341648405"/>
              </p:ext>
            </p:extLst>
          </p:nvPr>
        </p:nvGraphicFramePr>
        <p:xfrm>
          <a:off x="467544" y="1628800"/>
          <a:ext cx="741682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8244408" y="24208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67 %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244408" y="297488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68 %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8244408" y="3524595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69 %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8244408" y="3898216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69 %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231529" y="4375010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76 %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208404" y="489122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79 %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222644" y="5292293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81 %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23528" y="260648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Čeští zaměstnavatelé se v anketě vyjadřovali k tomu, jaké vlastnosti jsou pro ně </a:t>
            </a:r>
            <a:br>
              <a:rPr lang="cs-CZ" dirty="0" smtClean="0"/>
            </a:br>
            <a:r>
              <a:rPr lang="cs-CZ" dirty="0" smtClean="0"/>
              <a:t>u nových zaměstnanců – absolventů škol – nejpodstatnější. Graf udává, kolik procent zaměstnavatelů uvedené vlastnosti považuje za nezbytné nebo velmi důležité.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36282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008112"/>
          </a:xfrm>
        </p:spPr>
        <p:txBody>
          <a:bodyPr/>
          <a:lstStyle/>
          <a:p>
            <a:pPr algn="ctr"/>
            <a:r>
              <a:rPr lang="cs-CZ" dirty="0" smtClean="0"/>
              <a:t>Profesní volba</a:t>
            </a:r>
            <a:br>
              <a:rPr lang="cs-CZ" dirty="0" smtClean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556787438"/>
              </p:ext>
            </p:extLst>
          </p:nvPr>
        </p:nvGraphicFramePr>
        <p:xfrm>
          <a:off x="395536" y="1484784"/>
          <a:ext cx="849694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96664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008112"/>
          </a:xfrm>
        </p:spPr>
        <p:txBody>
          <a:bodyPr/>
          <a:lstStyle/>
          <a:p>
            <a:pPr algn="ctr"/>
            <a:r>
              <a:rPr lang="cs-CZ" dirty="0" smtClean="0"/>
              <a:t>Profesní volba</a:t>
            </a:r>
            <a:br>
              <a:rPr lang="cs-CZ" dirty="0" smtClean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74246030"/>
              </p:ext>
            </p:extLst>
          </p:nvPr>
        </p:nvGraphicFramePr>
        <p:xfrm>
          <a:off x="539552" y="1484784"/>
          <a:ext cx="835292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65372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algn="l"/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331640" y="1988840"/>
            <a:ext cx="6400800" cy="864096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Pracovní list č. 1, bod 6 </a:t>
            </a:r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074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/>
          <p:cNvSpPr txBox="1"/>
          <p:nvPr/>
        </p:nvSpPr>
        <p:spPr>
          <a:xfrm>
            <a:off x="467544" y="548680"/>
            <a:ext cx="79928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smtClean="0"/>
              <a:t>Velmi často se setkáváme s názorem, že absolvent školy nemá žádnou praxi, a že tedy jeho hlavní možností je přihlásit se na Úřad práce. Jsou ovšem i jiné možnosti. Dokážete vyjmenovat které? </a:t>
            </a:r>
          </a:p>
          <a:p>
            <a:pPr algn="ctr"/>
            <a:endParaRPr lang="cs-CZ" sz="3200" dirty="0"/>
          </a:p>
          <a:p>
            <a:pPr algn="ctr"/>
            <a:endParaRPr lang="cs-CZ" sz="3200" dirty="0" smtClean="0"/>
          </a:p>
          <a:p>
            <a:pPr algn="ctr"/>
            <a:endParaRPr lang="cs-CZ" sz="3200" dirty="0"/>
          </a:p>
          <a:p>
            <a:pPr algn="ctr"/>
            <a:endParaRPr lang="cs-CZ" sz="3200" dirty="0" smtClean="0"/>
          </a:p>
          <a:p>
            <a:pPr algn="ctr"/>
            <a:endParaRPr lang="cs-CZ" sz="3200" dirty="0"/>
          </a:p>
          <a:p>
            <a:pPr algn="ctr"/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Vyplň pracovní list č. 1, bod 7</a:t>
            </a:r>
            <a:endParaRPr lang="cs-CZ" sz="3200" dirty="0"/>
          </a:p>
        </p:txBody>
      </p:sp>
      <p:pic>
        <p:nvPicPr>
          <p:cNvPr id="2050" name="Picture 2" descr="C:\Documents and Settings\Tatka\Local Settings\Temporary Internet Files\Content.IE5\BQ4O05FW\MC900434403[1].wm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6886" y="3068960"/>
            <a:ext cx="251420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7186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7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200800" cy="4608512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 smtClean="0"/>
              <a:t>Pro budoucnost podniku je důležité obsazování pracovních míst: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 smtClean="0"/>
              <a:t>v</a:t>
            </a:r>
            <a:r>
              <a:rPr lang="cs-CZ" dirty="0"/>
              <a:t> potřebném počtu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zkušenými pracovníky, se znalostmi v oboru a dobrou pracovní morálkou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pracovníky s dobrou osobní charakteristikou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pracovníky schopnými přijímat změny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ve správný čas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s přiměřenými náklady</a:t>
            </a:r>
          </a:p>
          <a:p>
            <a:endParaRPr lang="cs-CZ" dirty="0" smtClean="0"/>
          </a:p>
          <a:p>
            <a:r>
              <a:rPr lang="cs-CZ" dirty="0" smtClean="0"/>
              <a:t>Personální činností v podniku se zabývá personální oddělení, tzv. </a:t>
            </a:r>
            <a:r>
              <a:rPr lang="cs-CZ" b="1" dirty="0" smtClean="0"/>
              <a:t>personalisté</a:t>
            </a:r>
            <a:endParaRPr lang="cs-CZ" b="1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175351" cy="1296144"/>
          </a:xfrm>
        </p:spPr>
        <p:txBody>
          <a:bodyPr/>
          <a:lstStyle/>
          <a:p>
            <a:r>
              <a:rPr lang="cs-CZ" sz="4000" dirty="0">
                <a:effectLst/>
              </a:rPr>
              <a:t>Plánování personálních potřeb podniku</a:t>
            </a:r>
            <a:br>
              <a:rPr lang="cs-CZ" sz="4000" dirty="0">
                <a:effectLst/>
              </a:rPr>
            </a:br>
            <a:endParaRPr lang="cs-CZ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8145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512511" cy="720080"/>
          </a:xfrm>
        </p:spPr>
        <p:txBody>
          <a:bodyPr/>
          <a:lstStyle/>
          <a:p>
            <a:pPr algn="l"/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8856984" cy="5616624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Žáci se prezentací seznámí se základními informacemi  </a:t>
            </a:r>
            <a:br>
              <a:rPr lang="cs-CZ" dirty="0" smtClean="0"/>
            </a:br>
            <a:r>
              <a:rPr lang="cs-CZ" dirty="0" smtClean="0"/>
              <a:t>o pojmech práce, seberealizace, kvalifikace, profesní volba, budou umět rozlišit zaměstnance do základních skupin, pochopí, v čem spočívá personální činnost podniku.</a:t>
            </a:r>
          </a:p>
          <a:p>
            <a:pPr algn="just"/>
            <a:r>
              <a:rPr lang="cs-CZ" dirty="0" smtClean="0"/>
              <a:t>Výuka je vedena formou výkladu s podporou prezentace, ve které jsou zařazeny odkazy na pracovní list (VY_32_INOVACE_ZEA.BO.02). Žáci v průběhu výkladu plní jednotlivé body z pracovního listu, jehož cílem je upevnit a procvičit probírané téma. Prezentaci mohou mít žáci k dispozici na webových stránkách školy (slouží jim jako studijní materiál).</a:t>
            </a:r>
          </a:p>
          <a:p>
            <a:pPr algn="just"/>
            <a:r>
              <a:rPr lang="cs-CZ" dirty="0" smtClean="0"/>
              <a:t>V rámci domácí přípravy žáci do příští hodiny vypracují seminární práci na zadané téma.</a:t>
            </a:r>
          </a:p>
          <a:p>
            <a:pPr algn="just"/>
            <a:r>
              <a:rPr lang="cs-CZ" dirty="0"/>
              <a:t>Zpracováno dle ŠVP – část 6.1. – </a:t>
            </a:r>
            <a:r>
              <a:rPr lang="cs-CZ" smtClean="0"/>
              <a:t>Povinně volitelné </a:t>
            </a:r>
            <a:r>
              <a:rPr lang="cs-CZ" dirty="0"/>
              <a:t>předměty - pro osmileté i čtyřleté studium gymnázia.</a:t>
            </a:r>
          </a:p>
          <a:p>
            <a:pPr marL="45720" indent="0" algn="just">
              <a:buNone/>
            </a:pPr>
            <a:endParaRPr lang="cs-CZ" dirty="0" smtClean="0"/>
          </a:p>
          <a:p>
            <a:pPr algn="just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307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632848" cy="4680520"/>
          </a:xfrm>
        </p:spPr>
        <p:txBody>
          <a:bodyPr/>
          <a:lstStyle/>
          <a:p>
            <a:r>
              <a:rPr lang="cs-CZ" dirty="0" smtClean="0"/>
              <a:t>Spočívá v: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plánování a předvídání potřeby pracovníků</a:t>
            </a:r>
            <a:r>
              <a:rPr lang="cs-CZ" dirty="0"/>
              <a:t> (jejich získávání a výběr) </a:t>
            </a:r>
            <a:endParaRPr lang="cs-CZ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plánování dalšího vzdělávání pracovníků</a:t>
            </a:r>
            <a:r>
              <a:rPr lang="cs-CZ" dirty="0"/>
              <a:t> </a:t>
            </a:r>
            <a:endParaRPr lang="cs-CZ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/>
              <a:t>plánování odměňování zaměstnanců</a:t>
            </a:r>
            <a:endParaRPr lang="cs-CZ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/>
              <a:t>plánování odchodu zaměstnanců do důchodu</a:t>
            </a: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plánování rozmisťování zaměstnanců </a:t>
            </a:r>
            <a:endParaRPr lang="cs-CZ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 smtClean="0"/>
              <a:t>plánování hodnocení pracovníků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 smtClean="0"/>
              <a:t>plánování péče o pracovníky a další</a:t>
            </a:r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971600" y="476673"/>
            <a:ext cx="7175351" cy="1152128"/>
          </a:xfrm>
        </p:spPr>
        <p:txBody>
          <a:bodyPr/>
          <a:lstStyle/>
          <a:p>
            <a:r>
              <a:rPr lang="cs-CZ" dirty="0" smtClean="0"/>
              <a:t>Personální činnost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90556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208912" cy="4680520"/>
          </a:xfrm>
        </p:spPr>
        <p:txBody>
          <a:bodyPr>
            <a:normAutofit/>
          </a:bodyPr>
          <a:lstStyle/>
          <a:p>
            <a:r>
              <a:rPr lang="cs-CZ" dirty="0" smtClean="0"/>
              <a:t>Závisí na druhu zaměstnanců: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 smtClean="0"/>
              <a:t>Pro </a:t>
            </a:r>
            <a:r>
              <a:rPr lang="cs-CZ" b="1" dirty="0" smtClean="0"/>
              <a:t>dělníky</a:t>
            </a:r>
            <a:r>
              <a:rPr lang="cs-CZ" dirty="0" smtClean="0"/>
              <a:t>: asi 3 měsíce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Pro </a:t>
            </a:r>
            <a:r>
              <a:rPr lang="cs-CZ" b="1" dirty="0"/>
              <a:t>provozní a administrativní pracovníky, kvalifikované dělníky</a:t>
            </a:r>
            <a:r>
              <a:rPr lang="cs-CZ" dirty="0"/>
              <a:t> asi na rok a </a:t>
            </a:r>
            <a:r>
              <a:rPr lang="cs-CZ" dirty="0" smtClean="0"/>
              <a:t>déle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Pro </a:t>
            </a:r>
            <a:r>
              <a:rPr lang="cs-CZ" b="1" dirty="0"/>
              <a:t>řídící pracovníky, vysoce kvalifikované zaměstnance </a:t>
            </a:r>
            <a:r>
              <a:rPr lang="cs-CZ" dirty="0"/>
              <a:t>se počítá se 3–5 </a:t>
            </a:r>
            <a:r>
              <a:rPr lang="cs-CZ" dirty="0" smtClean="0"/>
              <a:t>lety</a:t>
            </a: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 smtClean="0"/>
              <a:t>Stanovit </a:t>
            </a:r>
            <a:r>
              <a:rPr lang="cs-CZ" dirty="0"/>
              <a:t>potřebu zaměstnanců můžeme podle momentální </a:t>
            </a:r>
            <a:r>
              <a:rPr lang="cs-CZ" dirty="0" smtClean="0"/>
              <a:t>situace </a:t>
            </a:r>
            <a:r>
              <a:rPr lang="cs-CZ" dirty="0"/>
              <a:t>nebo </a:t>
            </a:r>
            <a:r>
              <a:rPr lang="cs-CZ" b="1" dirty="0" smtClean="0"/>
              <a:t>odhadem</a:t>
            </a:r>
          </a:p>
          <a:p>
            <a:pPr marL="342900" indent="-342900">
              <a:buFont typeface="Arial" pitchFamily="34" charset="0"/>
              <a:buChar char="•"/>
            </a:pPr>
            <a:endParaRPr lang="cs-CZ" b="1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175351" cy="1224136"/>
          </a:xfrm>
        </p:spPr>
        <p:txBody>
          <a:bodyPr/>
          <a:lstStyle/>
          <a:p>
            <a:r>
              <a:rPr lang="cs-CZ" dirty="0" smtClean="0"/>
              <a:t>Délka plánování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55898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175351" cy="1224136"/>
          </a:xfrm>
        </p:spPr>
        <p:txBody>
          <a:bodyPr/>
          <a:lstStyle/>
          <a:p>
            <a:r>
              <a:rPr lang="cs-CZ" dirty="0" smtClean="0"/>
              <a:t>Délka plánování</a:t>
            </a:r>
            <a:endParaRPr lang="cs-CZ" dirty="0"/>
          </a:p>
        </p:txBody>
      </p:sp>
      <p:sp>
        <p:nvSpPr>
          <p:cNvPr id="6" name="Obláček 5"/>
          <p:cNvSpPr/>
          <p:nvPr/>
        </p:nvSpPr>
        <p:spPr>
          <a:xfrm>
            <a:off x="683568" y="1772816"/>
            <a:ext cx="7920880" cy="4104456"/>
          </a:xfrm>
          <a:prstGeom prst="cloudCallout">
            <a:avLst/>
          </a:prstGeom>
          <a:solidFill>
            <a:schemeClr val="tx2">
              <a:lumMod val="40000"/>
              <a:lumOff val="60000"/>
            </a:schemeClr>
          </a:solidFill>
          <a:ln w="571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691680" y="2420888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/>
              <a:t>Které podniky </a:t>
            </a:r>
            <a:r>
              <a:rPr lang="cs-CZ" sz="3200" dirty="0" smtClean="0"/>
              <a:t>budou využívat </a:t>
            </a:r>
            <a:r>
              <a:rPr lang="cs-CZ" sz="3200" dirty="0"/>
              <a:t>odhady ke stanovení potřeby </a:t>
            </a:r>
            <a:r>
              <a:rPr lang="cs-CZ" sz="3200" dirty="0" smtClean="0"/>
              <a:t>zaměstnanců?</a:t>
            </a:r>
          </a:p>
          <a:p>
            <a:pPr algn="ctr"/>
            <a:endParaRPr lang="cs-CZ" sz="3200" dirty="0" smtClean="0"/>
          </a:p>
          <a:p>
            <a:pPr algn="ctr"/>
            <a:r>
              <a:rPr lang="cs-CZ" sz="3200" dirty="0" smtClean="0"/>
              <a:t>Vyplň pracovní list č. 1, bod 8</a:t>
            </a:r>
            <a:endParaRPr lang="cs-CZ" sz="32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036531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280920" cy="1152128"/>
          </a:xfrm>
        </p:spPr>
        <p:txBody>
          <a:bodyPr/>
          <a:lstStyle/>
          <a:p>
            <a:r>
              <a:rPr lang="cs-CZ" sz="4800" dirty="0" smtClean="0"/>
              <a:t>Zadání seminární práce</a:t>
            </a:r>
            <a:endParaRPr lang="cs-CZ" sz="4800" dirty="0"/>
          </a:p>
        </p:txBody>
      </p:sp>
      <p:pic>
        <p:nvPicPr>
          <p:cNvPr id="1026" name="Picture 2" descr="C:\Documents and Settings\bosakova_j\Local Settings\Temp\Temporary Internet Files\Content.IE5\QQA4ROCF\MC9002340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5633" y="1340768"/>
            <a:ext cx="2713022" cy="135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043608" y="2852936"/>
            <a:ext cx="7344816" cy="369331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5400" cmpd="dbl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2700000" sx="78000" sy="78000" algn="tl" rotWithShape="0">
              <a:prstClr val="black">
                <a:alpha val="13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cs-CZ" sz="3600" b="1" dirty="0"/>
              <a:t>Do příští hodiny vypracuj </a:t>
            </a:r>
            <a:r>
              <a:rPr lang="cs-CZ" sz="3600" b="1" dirty="0" smtClean="0"/>
              <a:t>do pracovního listu č. </a:t>
            </a:r>
            <a:r>
              <a:rPr lang="cs-CZ" sz="3600" b="1" smtClean="0"/>
              <a:t>1,bodu 9 </a:t>
            </a:r>
            <a:r>
              <a:rPr lang="cs-CZ" sz="3600" b="1" dirty="0" smtClean="0"/>
              <a:t>seminární </a:t>
            </a:r>
            <a:r>
              <a:rPr lang="cs-CZ" sz="3600" b="1" dirty="0"/>
              <a:t>práci na téma: „Abraham Harold Maslow“ v </a:t>
            </a:r>
            <a:r>
              <a:rPr lang="cs-CZ" sz="3600" b="1" dirty="0" smtClean="0"/>
              <a:t>rozsahu:</a:t>
            </a:r>
            <a:br>
              <a:rPr lang="cs-CZ" sz="3600" b="1" dirty="0" smtClean="0"/>
            </a:br>
            <a:r>
              <a:rPr lang="cs-CZ" sz="3600" b="1" dirty="0" smtClean="0"/>
              <a:t>1 list A4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80649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Podnadpis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124744"/>
                <a:ext cx="9144000" cy="5544616"/>
              </a:xfrm>
            </p:spPr>
            <p:txBody>
              <a:bodyPr/>
              <a:lstStyle/>
              <a:p>
                <a:pPr marL="342900" indent="-342900">
                  <a:buFont typeface="Arial" pitchFamily="34" charset="0"/>
                  <a:buChar char="•"/>
                </a:pPr>
                <a:r>
                  <a:rPr lang="cs-CZ" dirty="0" smtClean="0"/>
                  <a:t>Používáme je pro stanovení </a:t>
                </a:r>
                <a:r>
                  <a:rPr lang="cs-CZ" b="1" dirty="0" smtClean="0"/>
                  <a:t>přesné potřeby zaměstnanců.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cs-CZ" dirty="0"/>
                  <a:t>Nejčastěji to jsou </a:t>
                </a:r>
                <a:r>
                  <a:rPr lang="cs-CZ" b="1" dirty="0"/>
                  <a:t>normy </a:t>
                </a:r>
                <a:r>
                  <a:rPr lang="cs-CZ" b="1" dirty="0" smtClean="0"/>
                  <a:t>výkonové: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cs-CZ" b="1" dirty="0"/>
                  <a:t>výkonová norma času</a:t>
                </a:r>
                <a:r>
                  <a:rPr lang="cs-CZ" dirty="0"/>
                  <a:t> </a:t>
                </a:r>
                <a:r>
                  <a:rPr lang="cs-CZ" dirty="0" smtClean="0"/>
                  <a:t>- </a:t>
                </a:r>
                <a:r>
                  <a:rPr lang="cs-CZ" dirty="0"/>
                  <a:t>stanoví čas potřebný na jednotku výrobku nebo poskytnutí </a:t>
                </a:r>
                <a:r>
                  <a:rPr lang="cs-CZ" dirty="0" smtClean="0"/>
                  <a:t>služby (</a:t>
                </a:r>
                <a:r>
                  <a:rPr lang="cs-CZ" dirty="0"/>
                  <a:t>např. 5 min na zasazení </a:t>
                </a:r>
                <a:r>
                  <a:rPr lang="cs-CZ" dirty="0" smtClean="0"/>
                  <a:t>stromku)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cs-CZ" b="1" dirty="0"/>
                  <a:t>výkonová norma množství</a:t>
                </a:r>
                <a:r>
                  <a:rPr lang="cs-CZ" dirty="0"/>
                  <a:t> </a:t>
                </a:r>
                <a:r>
                  <a:rPr lang="cs-CZ" dirty="0" smtClean="0"/>
                  <a:t>- </a:t>
                </a:r>
                <a:r>
                  <a:rPr lang="cs-CZ" dirty="0"/>
                  <a:t>stanoví množství výrobků (služeb), které má být vyrobeno (poskytnuto) za jednotku času (nejčastěji za hodinu</a:t>
                </a:r>
                <a:r>
                  <a:rPr lang="cs-CZ" dirty="0" smtClean="0"/>
                  <a:t>), </a:t>
                </a:r>
                <a:r>
                  <a:rPr lang="cs-CZ" dirty="0"/>
                  <a:t>např. za 1 h zasadit 12 </a:t>
                </a:r>
                <a:r>
                  <a:rPr lang="cs-CZ" dirty="0" smtClean="0"/>
                  <a:t>stromků</a:t>
                </a:r>
              </a:p>
              <a:p>
                <a:pPr algn="ctr"/>
                <a:r>
                  <a:rPr lang="cs-CZ" b="1" dirty="0" smtClean="0"/>
                  <a:t>Vzorec pro výpočet potřeby zaměstnanců (nejčastěji dělníků):</a:t>
                </a:r>
                <a:endParaRPr lang="cs-CZ" b="1" dirty="0"/>
              </a:p>
              <a:p>
                <a:pPr algn="ctr"/>
                <a:endParaRPr lang="cs-CZ" b="1" dirty="0" smtClean="0"/>
              </a:p>
              <a:p>
                <a:pPr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cs-CZ" b="1" dirty="0" smtClean="0"/>
                  <a:t>  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Počet </a:t>
                </a:r>
                <a:r>
                  <a:rPr lang="cs-CZ" sz="2000" b="1" dirty="0">
                    <a:solidFill>
                      <a:srgbClr val="FF0000"/>
                    </a:solidFill>
                  </a:rPr>
                  <a:t>zaměstnanců 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𝑐𝑒𝑙𝑘𝑜𝑣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ý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𝑝𝑜𝑡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ř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𝑒𝑏𝑛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ý č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𝑎𝑠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𝑝𝑟𝑜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𝑣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ý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𝑟𝑜𝑏𝑢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(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𝑧𝑎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𝑢𝑟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č.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𝑜𝑏𝑑𝑜𝑏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í,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𝑛𝑎𝑝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ř.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ě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í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𝑐𝑒𝑙𝑘𝑜𝑣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ý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𝑝𝑟𝑎𝑐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.  č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𝑎𝑠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1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𝑧𝑎𝑚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ě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𝑠𝑡𝑛𝑎𝑛𝑐𝑒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𝑧𝑎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𝑑𝑎𝑛𝑜𝑢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𝑑𝑜𝑏𝑢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(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𝑛𝑎𝑝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ř.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ě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í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cs-CZ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5" name="Podnadpis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124744"/>
                <a:ext cx="9144000" cy="5544616"/>
              </a:xfrm>
              <a:blipFill rotWithShape="1">
                <a:blip r:embed="rId2" cstate="print"/>
                <a:stretch>
                  <a:fillRect l="-1200" t="-1980" r="-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175351" cy="1008112"/>
          </a:xfrm>
        </p:spPr>
        <p:txBody>
          <a:bodyPr/>
          <a:lstStyle/>
          <a:p>
            <a:r>
              <a:rPr lang="cs-CZ" sz="4400" dirty="0" smtClean="0"/>
              <a:t>Normy spotřeby práce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xmlns="" val="2973314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385408" y="980728"/>
            <a:ext cx="8748464" cy="5688633"/>
          </a:xfrm>
        </p:spPr>
        <p:txBody>
          <a:bodyPr>
            <a:normAutofit fontScale="40000" lnSpcReduction="20000"/>
          </a:bodyPr>
          <a:lstStyle/>
          <a:p>
            <a:r>
              <a:rPr lang="cs-CZ" sz="5000" dirty="0" smtClean="0"/>
              <a:t>Potřebujeme vyrobit 3000 váz za měsíc, výkonová norma na 1 vázu je 30 min, pracovní dobu budeme počítat 8 h při 22 pracovních dnech.</a:t>
            </a:r>
          </a:p>
          <a:p>
            <a:r>
              <a:rPr lang="cs-CZ" sz="5000" b="1" dirty="0" smtClean="0"/>
              <a:t>Výpočet:</a:t>
            </a:r>
          </a:p>
          <a:p>
            <a:pPr marL="914400" indent="-914400">
              <a:buFont typeface="+mj-lt"/>
              <a:buAutoNum type="arabicPeriod"/>
            </a:pPr>
            <a:r>
              <a:rPr lang="cs-CZ" sz="5000" dirty="0" smtClean="0"/>
              <a:t>Celková potřeba času na výrobu: </a:t>
            </a:r>
          </a:p>
          <a:p>
            <a:endParaRPr lang="cs-CZ" dirty="0" smtClean="0"/>
          </a:p>
          <a:p>
            <a:r>
              <a:rPr lang="cs-CZ" dirty="0" smtClean="0"/>
              <a:t>	</a:t>
            </a:r>
          </a:p>
          <a:p>
            <a:endParaRPr lang="cs-CZ" dirty="0" smtClean="0"/>
          </a:p>
          <a:p>
            <a:pPr marL="914400" indent="-914400">
              <a:buFont typeface="+mj-lt"/>
              <a:buAutoNum type="arabicPeriod" startAt="2"/>
            </a:pPr>
            <a:r>
              <a:rPr lang="cs-CZ" sz="5000" dirty="0" smtClean="0"/>
              <a:t>Celkový pracovní čas 1 zaměstnance za měsíc:</a:t>
            </a:r>
            <a:endParaRPr lang="cs-CZ" dirty="0" smtClean="0"/>
          </a:p>
          <a:p>
            <a:pPr marL="457200" indent="-457200">
              <a:buFont typeface="+mj-lt"/>
              <a:buAutoNum type="arabicPeriod" startAt="2"/>
            </a:pPr>
            <a:endParaRPr lang="cs-CZ" dirty="0"/>
          </a:p>
          <a:p>
            <a:endParaRPr lang="cs-CZ" dirty="0" smtClean="0"/>
          </a:p>
          <a:p>
            <a:pPr marL="742950" indent="-742950">
              <a:buFont typeface="+mj-lt"/>
              <a:buAutoNum type="arabicPeriod" startAt="3"/>
            </a:pPr>
            <a:endParaRPr lang="cs-CZ" sz="3800" dirty="0" smtClean="0"/>
          </a:p>
          <a:p>
            <a:pPr marL="914400" indent="-914400">
              <a:buFont typeface="+mj-lt"/>
              <a:buAutoNum type="arabicPeriod" startAt="3"/>
            </a:pPr>
            <a:r>
              <a:rPr lang="cs-CZ" sz="5000" dirty="0" smtClean="0"/>
              <a:t>Potřeba sklářů: </a:t>
            </a:r>
          </a:p>
          <a:p>
            <a:pPr marL="457200" indent="-457200">
              <a:buFont typeface="+mj-lt"/>
              <a:buAutoNum type="arabicPeriod" startAt="3"/>
            </a:pPr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sz="4200" dirty="0" smtClean="0"/>
          </a:p>
          <a:p>
            <a:endParaRPr lang="cs-CZ" sz="4200" dirty="0"/>
          </a:p>
          <a:p>
            <a:r>
              <a:rPr lang="cs-CZ" sz="5000" dirty="0" smtClean="0"/>
              <a:t>Celkem budeme potřebovat 9 sklářů.</a:t>
            </a:r>
          </a:p>
          <a:p>
            <a:r>
              <a:rPr lang="cs-CZ" sz="5000" dirty="0" smtClean="0"/>
              <a:t>Vždy se zaokrouhluje nahoru, protože je třeba počítat s rezervou.</a:t>
            </a:r>
            <a:endParaRPr lang="cs-CZ" sz="5000" dirty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r>
              <a:rPr lang="cs-CZ" dirty="0"/>
              <a:t>	</a:t>
            </a:r>
            <a:endParaRPr lang="cs-CZ" dirty="0" smtClean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27584" y="11327"/>
            <a:ext cx="7175351" cy="897393"/>
          </a:xfrm>
        </p:spPr>
        <p:txBody>
          <a:bodyPr/>
          <a:lstStyle/>
          <a:p>
            <a:r>
              <a:rPr lang="cs-CZ" dirty="0" smtClean="0"/>
              <a:t>Příklad</a:t>
            </a:r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1494377" y="2236038"/>
            <a:ext cx="474681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3000 x 0,5 = 1500 hodin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1498415" y="3140968"/>
            <a:ext cx="4752528" cy="468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8 x 22 = 176 hodin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1494377" y="4104492"/>
            <a:ext cx="475252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1500 </a:t>
            </a:r>
            <a:r>
              <a:rPr lang="cs-CZ" dirty="0" smtClean="0">
                <a:cs typeface="Times New Roman"/>
              </a:rPr>
              <a:t>: 176 = 8,52272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32165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7607399" cy="504055"/>
          </a:xfrm>
        </p:spPr>
        <p:txBody>
          <a:bodyPr/>
          <a:lstStyle/>
          <a:p>
            <a:r>
              <a:rPr lang="cs-CZ" sz="3200" dirty="0" smtClean="0">
                <a:solidFill>
                  <a:srgbClr val="FF0000"/>
                </a:solidFill>
              </a:rPr>
              <a:t>Otázky k procvičení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7560840" cy="583264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dirty="0" smtClean="0"/>
              <a:t>Definuj pojem práce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Dokážeš vysvětlit pojem seberealizace?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Do jakých skupin dělíme zaměstnance?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Co potřebují lidé k tomu, aby mohli vykonávat práci?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Co rozumíme pod pojmem kvalifikace?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Definuj pojem profesní volba a co ji ovlivňuje?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Uveď některé vlastnosti, které můžeme zařadit do osobních předpokladů? 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Kdo se zabývá personální činností v podniku?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V čem spočívá personální činnost?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Ve kterých případech přichází v úvahu stanovit počet zaměstnanců odhadem</a:t>
            </a:r>
            <a:r>
              <a:rPr lang="cs-CZ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K čemu nám slouží normy spotřeby práce?</a:t>
            </a:r>
            <a:endParaRPr lang="cs-CZ" dirty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endParaRPr lang="cs-CZ" dirty="0"/>
          </a:p>
        </p:txBody>
      </p:sp>
      <p:pic>
        <p:nvPicPr>
          <p:cNvPr id="1026" name="Picture 2" descr="C:\Documents and Settings\bosakova_j\Local Settings\Temp\Temporary Internet Files\Content.IE5\QQA4ROCF\MC9004238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1257300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31938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51520" y="476672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Použitá literatura: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KLÍNSKÝ, Ing. Petr a Ing. Otto MÜNCH. </a:t>
            </a:r>
            <a:r>
              <a:rPr lang="cs-CZ" i="1" dirty="0"/>
              <a:t>Ekonomika pro obchodní akademie a ostatní střední </a:t>
            </a:r>
            <a:r>
              <a:rPr lang="cs-CZ" i="1" dirty="0" smtClean="0"/>
              <a:t>školy 1</a:t>
            </a:r>
            <a:r>
              <a:rPr lang="cs-CZ" dirty="0" smtClean="0"/>
              <a:t>. </a:t>
            </a:r>
            <a:r>
              <a:rPr lang="cs-CZ" dirty="0"/>
              <a:t>čtvrté. Praha: FORTUNA, 2007. ISBN 978-80-7373-000-0. </a:t>
            </a:r>
            <a:endParaRPr lang="cs-CZ" dirty="0" smtClean="0"/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KLÍNSKÝ, Ing. Petr a Ing. Otto MÜNCH. </a:t>
            </a:r>
            <a:r>
              <a:rPr lang="cs-CZ" i="1" dirty="0"/>
              <a:t>Ekonomika pro obchodní akademie a ostatní střední </a:t>
            </a:r>
            <a:r>
              <a:rPr lang="cs-CZ" i="1" dirty="0" smtClean="0"/>
              <a:t>školy 2</a:t>
            </a:r>
            <a:r>
              <a:rPr lang="cs-CZ" dirty="0" smtClean="0"/>
              <a:t>. třetí. </a:t>
            </a:r>
            <a:r>
              <a:rPr lang="cs-CZ" dirty="0"/>
              <a:t>Praha: FORTUNA, </a:t>
            </a:r>
            <a:r>
              <a:rPr lang="cs-CZ" dirty="0" smtClean="0"/>
              <a:t>2006. </a:t>
            </a:r>
            <a:r>
              <a:rPr lang="cs-CZ" dirty="0"/>
              <a:t>ISBN </a:t>
            </a:r>
            <a:r>
              <a:rPr lang="cs-CZ" dirty="0" smtClean="0"/>
              <a:t>80-7168-965-3.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KLÍNSKÝ, Ing. Petr , Ing. Otto MÜNCH, Ing. Jarmila ČECHOVÁ a Ing. Jana MACHÁČKOVÁ. </a:t>
            </a:r>
            <a:r>
              <a:rPr lang="cs-CZ" i="1" dirty="0"/>
              <a:t>Ekonomika pro gymnázia</a:t>
            </a:r>
            <a:r>
              <a:rPr lang="cs-CZ" dirty="0"/>
              <a:t>. první. Praha 8-Čimice: EDUKO, 2011. ISBN 978-80-87204-49-8. </a:t>
            </a:r>
            <a:endParaRPr lang="cs-CZ" dirty="0" smtClean="0"/>
          </a:p>
          <a:p>
            <a:pPr marL="342900" indent="-342900">
              <a:buFont typeface="+mj-lt"/>
              <a:buAutoNum type="arabicPeriod"/>
            </a:pPr>
            <a:endParaRPr lang="cs-CZ" dirty="0"/>
          </a:p>
          <a:p>
            <a:r>
              <a:rPr lang="cs-CZ" b="1" dirty="0" smtClean="0"/>
              <a:t>Zdroje:</a:t>
            </a:r>
          </a:p>
          <a:p>
            <a:r>
              <a:rPr lang="cs-CZ" dirty="0"/>
              <a:t>Abraham Maslow. In: </a:t>
            </a:r>
            <a:r>
              <a:rPr lang="cs-CZ" i="1" dirty="0" err="1"/>
              <a:t>Wikipedia</a:t>
            </a:r>
            <a:r>
              <a:rPr lang="cs-CZ" dirty="0"/>
              <a:t>: </a:t>
            </a:r>
            <a:r>
              <a:rPr lang="cs-CZ" i="1" dirty="0" err="1"/>
              <a:t>the</a:t>
            </a:r>
            <a:r>
              <a:rPr lang="cs-CZ" i="1" dirty="0"/>
              <a:t> free </a:t>
            </a:r>
            <a:r>
              <a:rPr lang="cs-CZ" i="1" dirty="0" err="1"/>
              <a:t>encyclopedia</a:t>
            </a:r>
            <a:r>
              <a:rPr lang="cs-CZ" dirty="0"/>
              <a:t> [online]. San Francisco (CA): </a:t>
            </a:r>
            <a:r>
              <a:rPr lang="cs-CZ" dirty="0" err="1"/>
              <a:t>Wikimedia</a:t>
            </a:r>
            <a:r>
              <a:rPr lang="cs-CZ" dirty="0"/>
              <a:t> </a:t>
            </a:r>
            <a:r>
              <a:rPr lang="cs-CZ" dirty="0" err="1"/>
              <a:t>Foundation</a:t>
            </a:r>
            <a:r>
              <a:rPr lang="cs-CZ" dirty="0"/>
              <a:t>, 2001- [cit. 2012-09-06]. Dostupné z: http://cs.wikipedia.org/wiki/Maslowova_pyramida </a:t>
            </a:r>
            <a:endParaRPr lang="cs-CZ" dirty="0" smtClean="0"/>
          </a:p>
          <a:p>
            <a:endParaRPr lang="cs-CZ" dirty="0" smtClean="0"/>
          </a:p>
          <a:p>
            <a:r>
              <a:rPr lang="cs-CZ" b="1" dirty="0" smtClean="0"/>
              <a:t>Seznam obrázků:</a:t>
            </a:r>
          </a:p>
          <a:p>
            <a:r>
              <a:rPr lang="cs-CZ" dirty="0" smtClean="0"/>
              <a:t>Obr. č. </a:t>
            </a:r>
            <a:r>
              <a:rPr lang="cs-CZ" dirty="0"/>
              <a:t>1</a:t>
            </a:r>
            <a:r>
              <a:rPr lang="cs-CZ" dirty="0" smtClean="0"/>
              <a:t>: </a:t>
            </a:r>
            <a:r>
              <a:rPr lang="cs-CZ" dirty="0"/>
              <a:t>OFFTERDINGER, Carl. </a:t>
            </a:r>
            <a:r>
              <a:rPr lang="cs-CZ" i="1" dirty="0"/>
              <a:t>Wikipedia.org</a:t>
            </a:r>
            <a:r>
              <a:rPr lang="cs-CZ" dirty="0"/>
              <a:t> [online]. [cit. </a:t>
            </a:r>
            <a:r>
              <a:rPr lang="cs-CZ" dirty="0" smtClean="0"/>
              <a:t>6.9.2012</a:t>
            </a:r>
            <a:r>
              <a:rPr lang="cs-CZ" dirty="0"/>
              <a:t>]. Dostupný na WWW: &lt;http://cs.wikipedia.org/wiki/</a:t>
            </a:r>
            <a:r>
              <a:rPr lang="cs-CZ" dirty="0" err="1"/>
              <a:t>Robinson_Crusoe</a:t>
            </a:r>
            <a:r>
              <a:rPr lang="cs-CZ" dirty="0"/>
              <a:t>&gt;. 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Ostatní obrázky byly použity z webu: Office.com</a:t>
            </a:r>
            <a:endParaRPr lang="cs-CZ" dirty="0"/>
          </a:p>
          <a:p>
            <a:pPr marL="342900" indent="-342900"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90933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5637010" cy="2376264"/>
          </a:xfrm>
        </p:spPr>
        <p:txBody>
          <a:bodyPr>
            <a:normAutofit fontScale="70000" lnSpcReduction="20000"/>
          </a:bodyPr>
          <a:lstStyle/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</a:rPr>
              <a:t>Pojem práce a seberealizace</a:t>
            </a:r>
          </a:p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</a:rPr>
              <a:t>Rozlišení zaměstnanců</a:t>
            </a:r>
          </a:p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</a:rPr>
              <a:t>Pojem kvalifikace a profesní volba</a:t>
            </a:r>
          </a:p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</a:rPr>
              <a:t>Plánování personálních potřeb podniku</a:t>
            </a:r>
          </a:p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</a:rPr>
              <a:t>Délka plánování</a:t>
            </a:r>
          </a:p>
          <a:p>
            <a:r>
              <a:rPr lang="cs-CZ" sz="3200" dirty="0" smtClean="0">
                <a:solidFill>
                  <a:schemeClr val="bg2">
                    <a:lumMod val="50000"/>
                  </a:schemeClr>
                </a:solidFill>
              </a:rPr>
              <a:t>Normy spotřeby práce</a:t>
            </a:r>
          </a:p>
          <a:p>
            <a:endParaRPr lang="cs-CZ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cs-CZ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cs-CZ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99592" y="908721"/>
            <a:ext cx="7175351" cy="1152128"/>
          </a:xfrm>
        </p:spPr>
        <p:txBody>
          <a:bodyPr/>
          <a:lstStyle/>
          <a:p>
            <a:r>
              <a:rPr lang="cs-CZ" dirty="0" smtClean="0"/>
              <a:t>Zaměstnanci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2021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208912" cy="1368151"/>
          </a:xfrm>
        </p:spPr>
        <p:txBody>
          <a:bodyPr/>
          <a:lstStyle/>
          <a:p>
            <a:r>
              <a:rPr lang="cs-CZ" dirty="0" smtClean="0"/>
              <a:t>Práce a seberealizace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628800"/>
            <a:ext cx="7632848" cy="4752528"/>
          </a:xfrm>
        </p:spPr>
        <p:txBody>
          <a:bodyPr>
            <a:norm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cs-CZ" sz="2400" b="1" dirty="0"/>
              <a:t>Práce</a:t>
            </a:r>
            <a:r>
              <a:rPr lang="cs-CZ" sz="2400" dirty="0"/>
              <a:t> je </a:t>
            </a:r>
            <a:r>
              <a:rPr lang="cs-CZ" sz="2400" b="1" dirty="0"/>
              <a:t>cílevědomou</a:t>
            </a:r>
            <a:r>
              <a:rPr lang="cs-CZ" sz="2400" dirty="0"/>
              <a:t> lidskou činností, kterou lidé získávají statky a služby k uspokojování svých potřeb. Kromě toho je důležitá pro psychické zdraví člověka, dává jeho životu smysl a umožňuje </a:t>
            </a:r>
            <a:r>
              <a:rPr lang="cs-CZ" sz="2400" b="1" dirty="0" smtClean="0"/>
              <a:t>seberealizaci</a:t>
            </a:r>
            <a:r>
              <a:rPr lang="cs-CZ" sz="2400" dirty="0"/>
              <a:t> </a:t>
            </a:r>
            <a:r>
              <a:rPr lang="cs-CZ" sz="2400" dirty="0" smtClean="0"/>
              <a:t>(je to instinktivní potřeba/snaha naplnit své schopnosti a záměry).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400" dirty="0"/>
              <a:t>Seberealizovaní lidé nalézají v práci možnost řešit problémy, často i problém jiných lidí. </a:t>
            </a:r>
            <a:endParaRPr lang="cs-CZ" sz="24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400" dirty="0" smtClean="0"/>
              <a:t>Mohou </a:t>
            </a:r>
            <a:r>
              <a:rPr lang="cs-CZ" sz="2400" dirty="0"/>
              <a:t>v něm nalézt uplatnění pro své myšlenky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činy. Zároveň se cítí dobře v blízkosti svých spolupracovníků. 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lvl="1"/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1253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11560" y="404665"/>
            <a:ext cx="7632848" cy="720080"/>
          </a:xfrm>
        </p:spPr>
        <p:txBody>
          <a:bodyPr/>
          <a:lstStyle/>
          <a:p>
            <a:pPr algn="ctr"/>
            <a:r>
              <a:rPr lang="cs-CZ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Seberealizace</a:t>
            </a:r>
            <a:endParaRPr lang="cs-CZ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19000"/>
                    </a14:imgEffect>
                    <a14:imgEffect>
                      <a14:brightnessContrast bright="32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772816"/>
            <a:ext cx="2794000" cy="4330700"/>
          </a:xfrm>
          <a:ln w="25400" cmpd="sng"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1"/>
              <a:tileRect/>
            </a:gradFill>
            <a:rou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accent2"/>
            </a:outerShdw>
          </a:effectLst>
          <a:scene3d>
            <a:camera prst="isometricOffAxis2Left"/>
            <a:lightRig rig="threePt" dir="t"/>
          </a:scene3d>
          <a:sp3d extrusionH="76200">
            <a:bevelT/>
            <a:bevelB/>
            <a:extrusionClr>
              <a:schemeClr val="accent1">
                <a:lumMod val="75000"/>
              </a:schemeClr>
            </a:extrusionClr>
          </a:sp3d>
        </p:spPr>
      </p:pic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>
          <a:xfrm>
            <a:off x="611560" y="1556792"/>
            <a:ext cx="4248472" cy="3744416"/>
          </a:xfrm>
        </p:spPr>
        <p:txBody>
          <a:bodyPr>
            <a:noAutofit/>
          </a:bodyPr>
          <a:lstStyle/>
          <a:p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Příklad:</a:t>
            </a:r>
          </a:p>
          <a:p>
            <a:r>
              <a:rPr lang="cs-CZ" sz="2400" dirty="0" smtClean="0"/>
              <a:t>Pro Robinsona </a:t>
            </a:r>
            <a:r>
              <a:rPr lang="cs-CZ" sz="2400" dirty="0" err="1" smtClean="0"/>
              <a:t>Crusoe</a:t>
            </a:r>
            <a:r>
              <a:rPr lang="cs-CZ" sz="2400" dirty="0" smtClean="0"/>
              <a:t> byla práce nejprve podmínkou přežití. Poté, co mu zajistila přežití, mu umožnila zlepšování života, ale především mu dodávala jakýsi cíl, smysl života. </a:t>
            </a:r>
          </a:p>
          <a:p>
            <a:r>
              <a:rPr lang="cs-CZ" sz="2400" dirty="0" smtClean="0">
                <a:ln>
                  <a:solidFill>
                    <a:schemeClr val="accent1"/>
                  </a:solidFill>
                </a:ln>
                <a:solidFill>
                  <a:srgbClr val="0070C0"/>
                </a:solidFill>
              </a:rPr>
              <a:t>Práce </a:t>
            </a:r>
            <a:r>
              <a:rPr lang="cs-CZ" sz="2400" dirty="0" smtClean="0"/>
              <a:t>pro něj byla tím, co mu umožnilo zachovat si zdravý rozum.</a:t>
            </a:r>
            <a:endParaRPr lang="cs-CZ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881097" y="61653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 č. 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79136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7560840" cy="4536504"/>
          </a:xfrm>
          <a:noFill/>
        </p:spPr>
        <p:txBody>
          <a:bodyPr>
            <a:normAutofit/>
          </a:bodyPr>
          <a:lstStyle/>
          <a:p>
            <a:pPr algn="ctr"/>
            <a:r>
              <a:rPr lang="cs-CZ" dirty="0" smtClean="0"/>
              <a:t>Pomocí internetu vyhledejte a do pracovního listu č. 1, bodu 1 zapište, jak definoval seberealizované osoby americký psycholog </a:t>
            </a:r>
            <a:r>
              <a:rPr lang="cs-CZ" b="1" dirty="0" smtClean="0"/>
              <a:t>Abraham Harold 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Maslow?</a:t>
            </a:r>
          </a:p>
          <a:p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cs.wikipedia.org/wiki/Maslowova_pyramida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175351" cy="792087"/>
          </a:xfrm>
        </p:spPr>
        <p:txBody>
          <a:bodyPr/>
          <a:lstStyle/>
          <a:p>
            <a:pPr algn="ctr"/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Seberealizace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360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856984" cy="4824536"/>
          </a:xfrm>
        </p:spPr>
        <p:txBody>
          <a:bodyPr>
            <a:norm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cs-CZ" sz="2800" b="1" dirty="0" smtClean="0"/>
              <a:t>Dělníci - </a:t>
            </a:r>
            <a:r>
              <a:rPr lang="cs-CZ" sz="2800" dirty="0"/>
              <a:t>vykonávají převážně fyzickou práci za pomoci strojů, nástrojů a zařízení. Výsledkem jejich práce je hmotný statek. Mezi dělníky můžeme zařadit i opraváře, i když jejich výsledkem je služba</a:t>
            </a:r>
            <a:r>
              <a:rPr lang="cs-CZ" sz="2800" dirty="0" smtClean="0"/>
              <a:t>.</a:t>
            </a:r>
            <a:endParaRPr lang="cs-CZ" sz="2800" b="1" dirty="0" smtClean="0"/>
          </a:p>
          <a:p>
            <a:pPr algn="just"/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175351" cy="936104"/>
          </a:xfrm>
        </p:spPr>
        <p:txBody>
          <a:bodyPr/>
          <a:lstStyle/>
          <a:p>
            <a:r>
              <a:rPr lang="cs-CZ" sz="4400" dirty="0" smtClean="0"/>
              <a:t>Rozlišení zaměstnanců</a:t>
            </a:r>
            <a:endParaRPr lang="cs-CZ" sz="4400" dirty="0"/>
          </a:p>
        </p:txBody>
      </p:sp>
      <p:pic>
        <p:nvPicPr>
          <p:cNvPr id="6" name="Picture 3" descr="C:\Program Files\Microsoft Office\MEDIA\CAGCAT10\j019954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17032"/>
            <a:ext cx="231868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034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352928" cy="4896544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cs-CZ" sz="2800" b="1" dirty="0"/>
              <a:t>Duševní pracovníci </a:t>
            </a:r>
            <a:r>
              <a:rPr lang="cs-CZ" sz="2800" dirty="0"/>
              <a:t>– vykonávají činnost převážně duševní a tvůrčí. Patří k nim vedoucí pracovníci, pracovníci ve výzkumu, školství. Zde na nižší úrovni řadíme i </a:t>
            </a:r>
            <a:r>
              <a:rPr lang="cs-CZ" sz="2800" b="1" dirty="0"/>
              <a:t>technické a administrativní pracovníky </a:t>
            </a:r>
            <a:r>
              <a:rPr lang="cs-CZ" sz="2800" dirty="0"/>
              <a:t>(konstruktér, mistr, účetní apod.)</a:t>
            </a:r>
            <a:endParaRPr lang="cs-CZ" sz="2800" b="1" dirty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175351" cy="936104"/>
          </a:xfrm>
        </p:spPr>
        <p:txBody>
          <a:bodyPr/>
          <a:lstStyle/>
          <a:p>
            <a:r>
              <a:rPr lang="cs-CZ" sz="4400" dirty="0"/>
              <a:t>Rozlišení zaměstnanců</a:t>
            </a:r>
          </a:p>
        </p:txBody>
      </p:sp>
      <p:pic>
        <p:nvPicPr>
          <p:cNvPr id="1026" name="Picture 2" descr="C:\Documents and Settings\bosakova_j\Local Settings\Temp\Temporary Internet Files\Content.IE5\S2ENAUVJ\MC90043612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15" y="3861048"/>
            <a:ext cx="2912910" cy="262800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21000" dir="5400000" sy="-100000" algn="bl" rotWithShape="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701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712968" cy="3600400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cs-CZ" sz="2800" b="1" dirty="0" smtClean="0"/>
              <a:t>Provozní </a:t>
            </a:r>
            <a:r>
              <a:rPr lang="cs-CZ" sz="2800" b="1" dirty="0"/>
              <a:t>a obsluhující </a:t>
            </a:r>
            <a:r>
              <a:rPr lang="cs-CZ" sz="2800" b="1" dirty="0" smtClean="0"/>
              <a:t>pracovníci </a:t>
            </a:r>
            <a:r>
              <a:rPr lang="cs-CZ" sz="2800" dirty="0" smtClean="0"/>
              <a:t>-</a:t>
            </a:r>
            <a:r>
              <a:rPr lang="cs-CZ" sz="2800" b="1" dirty="0" smtClean="0"/>
              <a:t> </a:t>
            </a:r>
            <a:r>
              <a:rPr lang="cs-CZ" sz="2800" dirty="0"/>
              <a:t>provozní pracovníci pracují převážně ve službách (cestování, obchod, stravování apod.). Obsluhující pracovníci především obsluhují různá technická zařízení (např. v dopravě).</a:t>
            </a:r>
          </a:p>
          <a:p>
            <a:endParaRPr lang="cs-CZ" sz="2800" b="1" dirty="0"/>
          </a:p>
          <a:p>
            <a:pPr marL="914400" lvl="1" indent="-457200">
              <a:buFont typeface="+mj-lt"/>
              <a:buAutoNum type="arabicPeriod"/>
            </a:pPr>
            <a:endParaRPr lang="cs-CZ" b="1" dirty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175351" cy="1440159"/>
          </a:xfrm>
        </p:spPr>
        <p:txBody>
          <a:bodyPr/>
          <a:lstStyle/>
          <a:p>
            <a:r>
              <a:rPr lang="cs-CZ" sz="4400" dirty="0"/>
              <a:t>Rozlišení zaměstnanců</a:t>
            </a:r>
          </a:p>
        </p:txBody>
      </p:sp>
      <p:pic>
        <p:nvPicPr>
          <p:cNvPr id="2050" name="Picture 2" descr="C:\Documents and Settings\bosakova_j\Local Settings\Temp\Temporary Internet Files\Content.IE5\QQA4ROCF\MP90041017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2347" y="3501008"/>
            <a:ext cx="2052000" cy="3085518"/>
          </a:xfrm>
          <a:prstGeom prst="rect">
            <a:avLst/>
          </a:prstGeom>
          <a:noFill/>
          <a:ln w="25400" cmpd="thickThin">
            <a:solidFill>
              <a:schemeClr val="bg1">
                <a:lumMod val="75000"/>
              </a:schemeClr>
            </a:solidFill>
          </a:ln>
          <a:effectLst>
            <a:outerShdw blurRad="50800" dist="38100" algn="l" rotWithShape="0">
              <a:schemeClr val="bg1">
                <a:lumMod val="65000"/>
                <a:alpha val="40000"/>
              </a:schemeClr>
            </a:outerShd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602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1417</TotalTime>
  <Words>964</Words>
  <Application>Microsoft Office PowerPoint</Application>
  <PresentationFormat>Předvádění na obrazovce (4:3)</PresentationFormat>
  <Paragraphs>181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Aerodynamika</vt:lpstr>
      <vt:lpstr>Snímek 1</vt:lpstr>
      <vt:lpstr>Anotace</vt:lpstr>
      <vt:lpstr>Zaměstnanci</vt:lpstr>
      <vt:lpstr>Práce a seberealizace</vt:lpstr>
      <vt:lpstr>Seberealizace</vt:lpstr>
      <vt:lpstr>Seberealizace</vt:lpstr>
      <vt:lpstr>Rozlišení zaměstnanců</vt:lpstr>
      <vt:lpstr>Rozlišení zaměstnanců</vt:lpstr>
      <vt:lpstr>Rozlišení zaměstnanců</vt:lpstr>
      <vt:lpstr>Rozlišení zaměstnanců</vt:lpstr>
      <vt:lpstr>Kvalifikace</vt:lpstr>
      <vt:lpstr>Kvalifikace</vt:lpstr>
      <vt:lpstr>Profesní volba </vt:lpstr>
      <vt:lpstr>Snímek 14</vt:lpstr>
      <vt:lpstr>Profesní volba </vt:lpstr>
      <vt:lpstr>Profesní volba </vt:lpstr>
      <vt:lpstr>Úkol</vt:lpstr>
      <vt:lpstr>Snímek 18</vt:lpstr>
      <vt:lpstr>Plánování personálních potřeb podniku </vt:lpstr>
      <vt:lpstr>Personální činnost</vt:lpstr>
      <vt:lpstr>Délka plánování</vt:lpstr>
      <vt:lpstr>Délka plánování</vt:lpstr>
      <vt:lpstr>Zadání seminární práce</vt:lpstr>
      <vt:lpstr>Normy spotřeby práce</vt:lpstr>
      <vt:lpstr>Příklad</vt:lpstr>
      <vt:lpstr>Otázky k procvičení</vt:lpstr>
      <vt:lpstr>Snímek 27</vt:lpstr>
    </vt:vector>
  </TitlesOfParts>
  <Company>Bosak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Zaměstnanci</dc:title>
  <dc:creator>Bosak</dc:creator>
  <cp:lastModifiedBy>Magda</cp:lastModifiedBy>
  <cp:revision>106</cp:revision>
  <cp:lastPrinted>2012-06-22T11:59:59Z</cp:lastPrinted>
  <dcterms:created xsi:type="dcterms:W3CDTF">2011-12-29T12:38:57Z</dcterms:created>
  <dcterms:modified xsi:type="dcterms:W3CDTF">2013-02-26T14:54:52Z</dcterms:modified>
</cp:coreProperties>
</file>