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85" r:id="rId2"/>
    <p:sldId id="286" r:id="rId3"/>
    <p:sldId id="256" r:id="rId4"/>
    <p:sldId id="257" r:id="rId5"/>
    <p:sldId id="258" r:id="rId6"/>
    <p:sldId id="259" r:id="rId7"/>
    <p:sldId id="260" r:id="rId8"/>
    <p:sldId id="261" r:id="rId9"/>
    <p:sldId id="282" r:id="rId10"/>
    <p:sldId id="262" r:id="rId11"/>
    <p:sldId id="280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0" r:id="rId21"/>
    <p:sldId id="272" r:id="rId22"/>
    <p:sldId id="273" r:id="rId23"/>
    <p:sldId id="274" r:id="rId24"/>
    <p:sldId id="276" r:id="rId25"/>
    <p:sldId id="277" r:id="rId26"/>
    <p:sldId id="278" r:id="rId27"/>
    <p:sldId id="284" r:id="rId28"/>
    <p:sldId id="287" r:id="rId29"/>
    <p:sldId id="281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18D9D-45E5-4F7F-BB09-C603D61B9E3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cs-CZ"/>
        </a:p>
      </dgm:t>
    </dgm:pt>
    <dgm:pt modelId="{E729FC44-8FF1-4363-AE29-0375DAF58C43}">
      <dgm:prSet phldrT="[Text]"/>
      <dgm:spPr/>
      <dgm:t>
        <a:bodyPr/>
        <a:lstStyle/>
        <a:p>
          <a:r>
            <a:rPr lang="cs-CZ" dirty="0" smtClean="0"/>
            <a:t>Hrubá mzda</a:t>
          </a:r>
          <a:endParaRPr lang="cs-CZ" dirty="0"/>
        </a:p>
      </dgm:t>
    </dgm:pt>
    <dgm:pt modelId="{BC1F4D85-5FD8-436F-A378-F9E576EA450C}" type="parTrans" cxnId="{1210743D-E7F4-45AE-BAF7-68A7A79689FD}">
      <dgm:prSet/>
      <dgm:spPr/>
      <dgm:t>
        <a:bodyPr/>
        <a:lstStyle/>
        <a:p>
          <a:endParaRPr lang="cs-CZ"/>
        </a:p>
      </dgm:t>
    </dgm:pt>
    <dgm:pt modelId="{8C9B785C-2BD1-493C-B7EA-C6CD5BA1667F}" type="sibTrans" cxnId="{1210743D-E7F4-45AE-BAF7-68A7A79689FD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D23483BE-3D0D-4833-824A-B03E110C20F5}">
      <dgm:prSet phldrT="[Text]"/>
      <dgm:spPr/>
      <dgm:t>
        <a:bodyPr/>
        <a:lstStyle/>
        <a:p>
          <a:r>
            <a:rPr lang="cs-CZ" b="1" dirty="0" smtClean="0"/>
            <a:t>SP 25 </a:t>
          </a:r>
          <a:r>
            <a:rPr lang="cs-CZ" dirty="0" smtClean="0"/>
            <a:t>% z HM</a:t>
          </a:r>
          <a:endParaRPr lang="cs-CZ" dirty="0"/>
        </a:p>
      </dgm:t>
    </dgm:pt>
    <dgm:pt modelId="{95FE8C15-CE63-4D8F-8354-B2A624074742}" type="parTrans" cxnId="{6B0552B0-5615-4BCC-A208-D6534E2A8AAC}">
      <dgm:prSet/>
      <dgm:spPr/>
      <dgm:t>
        <a:bodyPr/>
        <a:lstStyle/>
        <a:p>
          <a:endParaRPr lang="cs-CZ"/>
        </a:p>
      </dgm:t>
    </dgm:pt>
    <dgm:pt modelId="{F211A49D-730B-40E8-AFAE-B17F409B86F1}" type="sibTrans" cxnId="{6B0552B0-5615-4BCC-A208-D6534E2A8AAC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7C9486FB-AD93-4AB3-B37C-3819481E9C0E}">
      <dgm:prSet phldrT="[Text]"/>
      <dgm:spPr/>
      <dgm:t>
        <a:bodyPr/>
        <a:lstStyle/>
        <a:p>
          <a:r>
            <a:rPr lang="cs-CZ" dirty="0" smtClean="0"/>
            <a:t>ZP 9 % z HM</a:t>
          </a:r>
          <a:endParaRPr lang="cs-CZ" dirty="0"/>
        </a:p>
      </dgm:t>
    </dgm:pt>
    <dgm:pt modelId="{92C751A7-7588-45BC-8761-B929E8FB1DE1}" type="parTrans" cxnId="{EC1166A4-9FD0-45D7-A3C6-190986DF9609}">
      <dgm:prSet/>
      <dgm:spPr/>
      <dgm:t>
        <a:bodyPr/>
        <a:lstStyle/>
        <a:p>
          <a:endParaRPr lang="cs-CZ"/>
        </a:p>
      </dgm:t>
    </dgm:pt>
    <dgm:pt modelId="{476481AF-A8DF-467E-A551-925DF65EF6F0}" type="sibTrans" cxnId="{EC1166A4-9FD0-45D7-A3C6-190986DF9609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1BA19793-1890-450B-BB9F-48F30792A8B6}">
      <dgm:prSet/>
      <dgm:spPr/>
      <dgm:t>
        <a:bodyPr/>
        <a:lstStyle/>
        <a:p>
          <a:r>
            <a:rPr lang="cs-CZ" dirty="0" smtClean="0"/>
            <a:t>Základ daně</a:t>
          </a:r>
          <a:endParaRPr lang="cs-CZ" dirty="0"/>
        </a:p>
      </dgm:t>
    </dgm:pt>
    <dgm:pt modelId="{6221D1D3-FA6C-4649-9D8B-9CE179274D9C}" type="parTrans" cxnId="{0C4BB46F-D6AD-4B3C-A1F2-03797E2288CB}">
      <dgm:prSet/>
      <dgm:spPr/>
      <dgm:t>
        <a:bodyPr/>
        <a:lstStyle/>
        <a:p>
          <a:endParaRPr lang="cs-CZ"/>
        </a:p>
      </dgm:t>
    </dgm:pt>
    <dgm:pt modelId="{F2B1021B-0FFF-4802-8938-D03E9E5F16AF}" type="sibTrans" cxnId="{0C4BB46F-D6AD-4B3C-A1F2-03797E2288CB}">
      <dgm:prSet custFlipHor="1" custScaleX="34405" custScaleY="37511" custLinFactX="-111" custLinFactNeighborX="-100000" custLinFactNeighborY="0"/>
      <dgm:spPr/>
      <dgm:t>
        <a:bodyPr/>
        <a:lstStyle/>
        <a:p>
          <a:endParaRPr lang="cs-CZ"/>
        </a:p>
      </dgm:t>
    </dgm:pt>
    <dgm:pt modelId="{59B8B8B5-7FD2-483E-9F31-AD78602DEC6A}" type="pres">
      <dgm:prSet presAssocID="{BFA18D9D-45E5-4F7F-BB09-C603D61B9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A23F1BD-3EEE-4C27-B22E-8BCCD336E15F}" type="pres">
      <dgm:prSet presAssocID="{E729FC44-8FF1-4363-AE29-0375DAF58C43}" presName="node" presStyleLbl="node1" presStyleIdx="0" presStyleCnt="4" custScaleX="68425" custScaleY="62113" custLinFactX="1370" custLinFactNeighborX="100000" custLinFactNeighborY="23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5069363-1778-4389-B18C-6FCF862E58E2}" type="pres">
      <dgm:prSet presAssocID="{8C9B785C-2BD1-493C-B7EA-C6CD5BA1667F}" presName="spacerL" presStyleCnt="0"/>
      <dgm:spPr/>
    </dgm:pt>
    <dgm:pt modelId="{673ED070-E375-4CFF-B987-BE61BD83D740}" type="pres">
      <dgm:prSet presAssocID="{8C9B785C-2BD1-493C-B7EA-C6CD5BA1667F}" presName="sibTrans" presStyleLbl="sibTrans2D1" presStyleIdx="0" presStyleCnt="3" custFlipHor="1" custScaleX="34405" custScaleY="37511" custLinFactNeighborX="53282" custLinFactNeighborY="-824"/>
      <dgm:spPr/>
      <dgm:t>
        <a:bodyPr/>
        <a:lstStyle/>
        <a:p>
          <a:endParaRPr lang="cs-CZ"/>
        </a:p>
      </dgm:t>
    </dgm:pt>
    <dgm:pt modelId="{EA53BE5A-F335-44B0-AB4E-39D76C681C14}" type="pres">
      <dgm:prSet presAssocID="{8C9B785C-2BD1-493C-B7EA-C6CD5BA1667F}" presName="spacerR" presStyleCnt="0"/>
      <dgm:spPr/>
    </dgm:pt>
    <dgm:pt modelId="{6DCB4CCB-136B-4C0D-B016-653D39CD563F}" type="pres">
      <dgm:prSet presAssocID="{D23483BE-3D0D-4833-824A-B03E110C20F5}" presName="node" presStyleLbl="node1" presStyleIdx="1" presStyleCnt="4" custScaleX="76568" custScaleY="66801" custLinFactNeighborX="27198" custLinFactNeighborY="257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D62D43-A6B9-4AAF-AD77-1A2EE8935CF5}" type="pres">
      <dgm:prSet presAssocID="{F211A49D-730B-40E8-AFAE-B17F409B86F1}" presName="spacerL" presStyleCnt="0"/>
      <dgm:spPr/>
    </dgm:pt>
    <dgm:pt modelId="{40AEF237-4F95-460F-9039-DE10E80E5AF9}" type="pres">
      <dgm:prSet presAssocID="{F211A49D-730B-40E8-AFAE-B17F409B86F1}" presName="sibTrans" presStyleLbl="sibTrans2D1" presStyleIdx="1" presStyleCnt="3" custScaleX="42165" custScaleY="39735" custLinFactNeighborX="4167" custLinFactNeighborY="288"/>
      <dgm:spPr/>
      <dgm:t>
        <a:bodyPr/>
        <a:lstStyle/>
        <a:p>
          <a:endParaRPr lang="cs-CZ"/>
        </a:p>
      </dgm:t>
    </dgm:pt>
    <dgm:pt modelId="{71423571-2CF9-460A-A06F-4239ECB0D72D}" type="pres">
      <dgm:prSet presAssocID="{F211A49D-730B-40E8-AFAE-B17F409B86F1}" presName="spacerR" presStyleCnt="0"/>
      <dgm:spPr/>
    </dgm:pt>
    <dgm:pt modelId="{FD850783-F594-4E1B-8C80-34AA7C7D7D14}" type="pres">
      <dgm:prSet presAssocID="{7C9486FB-AD93-4AB3-B37C-3819481E9C0E}" presName="node" presStyleLbl="node1" presStyleIdx="2" presStyleCnt="4" custAng="0" custScaleX="63539" custScaleY="63829" custLinFactNeighborX="-18395" custLinFactNeighborY="109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63B2DAE-A79E-44DF-94CD-D6B5C9B3677E}" type="pres">
      <dgm:prSet presAssocID="{476481AF-A8DF-467E-A551-925DF65EF6F0}" presName="spacerL" presStyleCnt="0"/>
      <dgm:spPr/>
    </dgm:pt>
    <dgm:pt modelId="{4A2F8AFA-CE21-4968-99B7-8B34A35ED0C9}" type="pres">
      <dgm:prSet presAssocID="{476481AF-A8DF-467E-A551-925DF65EF6F0}" presName="sibTrans" presStyleLbl="sibTrans2D1" presStyleIdx="2" presStyleCnt="3" custScaleX="27166" custScaleY="49713" custLinFactNeighborX="-61772" custLinFactNeighborY="-317"/>
      <dgm:spPr/>
      <dgm:t>
        <a:bodyPr/>
        <a:lstStyle/>
        <a:p>
          <a:endParaRPr lang="cs-CZ"/>
        </a:p>
      </dgm:t>
    </dgm:pt>
    <dgm:pt modelId="{A06D6B6F-BAD0-4C1C-AF27-3756B1992028}" type="pres">
      <dgm:prSet presAssocID="{476481AF-A8DF-467E-A551-925DF65EF6F0}" presName="spacerR" presStyleCnt="0"/>
      <dgm:spPr/>
    </dgm:pt>
    <dgm:pt modelId="{291DC4F3-624A-4871-8771-8ACE927FCB4D}" type="pres">
      <dgm:prSet presAssocID="{1BA19793-1890-450B-BB9F-48F30792A8B6}" presName="node" presStyleLbl="node1" presStyleIdx="3" presStyleCnt="4" custScaleX="71447" custScaleY="63394" custLinFactX="-228" custLinFactNeighborX="-100000" custLinFactNeighborY="87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33F372B-FE1B-43BB-BE90-2EE645942437}" type="presOf" srcId="{7C9486FB-AD93-4AB3-B37C-3819481E9C0E}" destId="{FD850783-F594-4E1B-8C80-34AA7C7D7D14}" srcOrd="0" destOrd="0" presId="urn:microsoft.com/office/officeart/2005/8/layout/equation1"/>
    <dgm:cxn modelId="{FD070FAA-58E6-4182-AC94-8AA47D5ACCF5}" type="presOf" srcId="{D23483BE-3D0D-4833-824A-B03E110C20F5}" destId="{6DCB4CCB-136B-4C0D-B016-653D39CD563F}" srcOrd="0" destOrd="0" presId="urn:microsoft.com/office/officeart/2005/8/layout/equation1"/>
    <dgm:cxn modelId="{EC1166A4-9FD0-45D7-A3C6-190986DF9609}" srcId="{BFA18D9D-45E5-4F7F-BB09-C603D61B9E36}" destId="{7C9486FB-AD93-4AB3-B37C-3819481E9C0E}" srcOrd="2" destOrd="0" parTransId="{92C751A7-7588-45BC-8761-B929E8FB1DE1}" sibTransId="{476481AF-A8DF-467E-A551-925DF65EF6F0}"/>
    <dgm:cxn modelId="{1210743D-E7F4-45AE-BAF7-68A7A79689FD}" srcId="{BFA18D9D-45E5-4F7F-BB09-C603D61B9E36}" destId="{E729FC44-8FF1-4363-AE29-0375DAF58C43}" srcOrd="0" destOrd="0" parTransId="{BC1F4D85-5FD8-436F-A378-F9E576EA450C}" sibTransId="{8C9B785C-2BD1-493C-B7EA-C6CD5BA1667F}"/>
    <dgm:cxn modelId="{598B1E38-7625-4339-85AF-66B2B49F472F}" type="presOf" srcId="{E729FC44-8FF1-4363-AE29-0375DAF58C43}" destId="{AA23F1BD-3EEE-4C27-B22E-8BCCD336E15F}" srcOrd="0" destOrd="0" presId="urn:microsoft.com/office/officeart/2005/8/layout/equation1"/>
    <dgm:cxn modelId="{4B289E47-8AD6-44D7-ABBC-D9EAB27045C1}" type="presOf" srcId="{BFA18D9D-45E5-4F7F-BB09-C603D61B9E36}" destId="{59B8B8B5-7FD2-483E-9F31-AD78602DEC6A}" srcOrd="0" destOrd="0" presId="urn:microsoft.com/office/officeart/2005/8/layout/equation1"/>
    <dgm:cxn modelId="{C4924841-EA45-4734-95A6-1C50842F118C}" type="presOf" srcId="{1BA19793-1890-450B-BB9F-48F30792A8B6}" destId="{291DC4F3-624A-4871-8771-8ACE927FCB4D}" srcOrd="0" destOrd="0" presId="urn:microsoft.com/office/officeart/2005/8/layout/equation1"/>
    <dgm:cxn modelId="{205D4793-63C2-4BDE-BC50-14E11F6B0FE7}" type="presOf" srcId="{F211A49D-730B-40E8-AFAE-B17F409B86F1}" destId="{40AEF237-4F95-460F-9039-DE10E80E5AF9}" srcOrd="0" destOrd="0" presId="urn:microsoft.com/office/officeart/2005/8/layout/equation1"/>
    <dgm:cxn modelId="{0C4BB46F-D6AD-4B3C-A1F2-03797E2288CB}" srcId="{BFA18D9D-45E5-4F7F-BB09-C603D61B9E36}" destId="{1BA19793-1890-450B-BB9F-48F30792A8B6}" srcOrd="3" destOrd="0" parTransId="{6221D1D3-FA6C-4649-9D8B-9CE179274D9C}" sibTransId="{F2B1021B-0FFF-4802-8938-D03E9E5F16AF}"/>
    <dgm:cxn modelId="{BF12CC2D-2B73-43B9-B818-D162B3FCD080}" type="presOf" srcId="{8C9B785C-2BD1-493C-B7EA-C6CD5BA1667F}" destId="{673ED070-E375-4CFF-B987-BE61BD83D740}" srcOrd="0" destOrd="0" presId="urn:microsoft.com/office/officeart/2005/8/layout/equation1"/>
    <dgm:cxn modelId="{670E6BC5-1C20-4336-A59C-E2FCBB0F3E3F}" type="presOf" srcId="{476481AF-A8DF-467E-A551-925DF65EF6F0}" destId="{4A2F8AFA-CE21-4968-99B7-8B34A35ED0C9}" srcOrd="0" destOrd="0" presId="urn:microsoft.com/office/officeart/2005/8/layout/equation1"/>
    <dgm:cxn modelId="{6B0552B0-5615-4BCC-A208-D6534E2A8AAC}" srcId="{BFA18D9D-45E5-4F7F-BB09-C603D61B9E36}" destId="{D23483BE-3D0D-4833-824A-B03E110C20F5}" srcOrd="1" destOrd="0" parTransId="{95FE8C15-CE63-4D8F-8354-B2A624074742}" sibTransId="{F211A49D-730B-40E8-AFAE-B17F409B86F1}"/>
    <dgm:cxn modelId="{3227552C-E8D0-4233-B3B5-19B1B36C265A}" type="presParOf" srcId="{59B8B8B5-7FD2-483E-9F31-AD78602DEC6A}" destId="{AA23F1BD-3EEE-4C27-B22E-8BCCD336E15F}" srcOrd="0" destOrd="0" presId="urn:microsoft.com/office/officeart/2005/8/layout/equation1"/>
    <dgm:cxn modelId="{12FCA1A9-6CC9-46F2-AD2A-0970235DD548}" type="presParOf" srcId="{59B8B8B5-7FD2-483E-9F31-AD78602DEC6A}" destId="{25069363-1778-4389-B18C-6FCF862E58E2}" srcOrd="1" destOrd="0" presId="urn:microsoft.com/office/officeart/2005/8/layout/equation1"/>
    <dgm:cxn modelId="{768B8526-DFD3-41B7-A07E-8F91E562F246}" type="presParOf" srcId="{59B8B8B5-7FD2-483E-9F31-AD78602DEC6A}" destId="{673ED070-E375-4CFF-B987-BE61BD83D740}" srcOrd="2" destOrd="0" presId="urn:microsoft.com/office/officeart/2005/8/layout/equation1"/>
    <dgm:cxn modelId="{ACA16F13-3941-4615-B25D-9C975EF8A7C3}" type="presParOf" srcId="{59B8B8B5-7FD2-483E-9F31-AD78602DEC6A}" destId="{EA53BE5A-F335-44B0-AB4E-39D76C681C14}" srcOrd="3" destOrd="0" presId="urn:microsoft.com/office/officeart/2005/8/layout/equation1"/>
    <dgm:cxn modelId="{D1EC6382-6DBA-469F-9DD3-56E4C1706405}" type="presParOf" srcId="{59B8B8B5-7FD2-483E-9F31-AD78602DEC6A}" destId="{6DCB4CCB-136B-4C0D-B016-653D39CD563F}" srcOrd="4" destOrd="0" presId="urn:microsoft.com/office/officeart/2005/8/layout/equation1"/>
    <dgm:cxn modelId="{417F8245-85B6-4438-A3C9-8451B1E72F30}" type="presParOf" srcId="{59B8B8B5-7FD2-483E-9F31-AD78602DEC6A}" destId="{82D62D43-A6B9-4AAF-AD77-1A2EE8935CF5}" srcOrd="5" destOrd="0" presId="urn:microsoft.com/office/officeart/2005/8/layout/equation1"/>
    <dgm:cxn modelId="{8676BF40-12D3-4DA9-B6A0-B35925788CD2}" type="presParOf" srcId="{59B8B8B5-7FD2-483E-9F31-AD78602DEC6A}" destId="{40AEF237-4F95-460F-9039-DE10E80E5AF9}" srcOrd="6" destOrd="0" presId="urn:microsoft.com/office/officeart/2005/8/layout/equation1"/>
    <dgm:cxn modelId="{FBB2ED93-639B-43A0-9F5F-402A3F722F3D}" type="presParOf" srcId="{59B8B8B5-7FD2-483E-9F31-AD78602DEC6A}" destId="{71423571-2CF9-460A-A06F-4239ECB0D72D}" srcOrd="7" destOrd="0" presId="urn:microsoft.com/office/officeart/2005/8/layout/equation1"/>
    <dgm:cxn modelId="{DB7B22A1-E16D-42B3-A29A-87659CDDB7FB}" type="presParOf" srcId="{59B8B8B5-7FD2-483E-9F31-AD78602DEC6A}" destId="{FD850783-F594-4E1B-8C80-34AA7C7D7D14}" srcOrd="8" destOrd="0" presId="urn:microsoft.com/office/officeart/2005/8/layout/equation1"/>
    <dgm:cxn modelId="{0147B6E1-19AE-49BB-9EBA-5C79E9A5FDD4}" type="presParOf" srcId="{59B8B8B5-7FD2-483E-9F31-AD78602DEC6A}" destId="{D63B2DAE-A79E-44DF-94CD-D6B5C9B3677E}" srcOrd="9" destOrd="0" presId="urn:microsoft.com/office/officeart/2005/8/layout/equation1"/>
    <dgm:cxn modelId="{B7F86E2E-C01E-407B-93EE-3DDA7E6C7C08}" type="presParOf" srcId="{59B8B8B5-7FD2-483E-9F31-AD78602DEC6A}" destId="{4A2F8AFA-CE21-4968-99B7-8B34A35ED0C9}" srcOrd="10" destOrd="0" presId="urn:microsoft.com/office/officeart/2005/8/layout/equation1"/>
    <dgm:cxn modelId="{979CBBD8-92BA-4039-8071-4FFB4461855D}" type="presParOf" srcId="{59B8B8B5-7FD2-483E-9F31-AD78602DEC6A}" destId="{A06D6B6F-BAD0-4C1C-AF27-3756B1992028}" srcOrd="11" destOrd="0" presId="urn:microsoft.com/office/officeart/2005/8/layout/equation1"/>
    <dgm:cxn modelId="{9C5BBC90-86A9-4AEB-8525-137B37E21AF2}" type="presParOf" srcId="{59B8B8B5-7FD2-483E-9F31-AD78602DEC6A}" destId="{291DC4F3-624A-4871-8771-8ACE927FCB4D}" srcOrd="12" destOrd="0" presId="urn:microsoft.com/office/officeart/2005/8/layout/equation1"/>
  </dgm:cxnLst>
  <dgm:bg>
    <a:blipFill>
      <a:blip xmlns:r="http://schemas.openxmlformats.org/officeDocument/2006/relationships" r:embed="rId1"/>
      <a:tile tx="0" ty="0" sx="100000" sy="100000" flip="none" algn="tl"/>
    </a:blipFill>
    <a:effectLst>
      <a:outerShdw blurRad="50800" dist="38100" dir="2700000" algn="tl" rotWithShape="0">
        <a:prstClr val="black">
          <a:alpha val="40000"/>
        </a:prstClr>
      </a:outerShdw>
    </a:effectLst>
  </dgm:bg>
  <dgm:whole>
    <a:ln w="31750" cmpd="thickThin">
      <a:gradFill>
        <a:gsLst>
          <a:gs pos="0">
            <a:srgbClr val="8488C4"/>
          </a:gs>
          <a:gs pos="53000">
            <a:srgbClr val="D4DEFF"/>
          </a:gs>
          <a:gs pos="83000">
            <a:srgbClr val="D4DEFF"/>
          </a:gs>
          <a:gs pos="100000">
            <a:srgbClr val="96AB94"/>
          </a:gs>
        </a:gsLst>
        <a:lin ang="5400000" scaled="0"/>
      </a:gra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18D9D-45E5-4F7F-BB09-C603D61B9E3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cs-CZ"/>
        </a:p>
      </dgm:t>
    </dgm:pt>
    <dgm:pt modelId="{E729FC44-8FF1-4363-AE29-0375DAF58C43}">
      <dgm:prSet phldrT="[Text]" custT="1"/>
      <dgm:spPr/>
      <dgm:t>
        <a:bodyPr/>
        <a:lstStyle/>
        <a:p>
          <a:r>
            <a:rPr lang="cs-CZ" sz="1800" dirty="0" smtClean="0"/>
            <a:t>Zaokrouhlený základ daně</a:t>
          </a:r>
          <a:endParaRPr lang="cs-CZ" sz="1800" dirty="0"/>
        </a:p>
      </dgm:t>
    </dgm:pt>
    <dgm:pt modelId="{BC1F4D85-5FD8-436F-A378-F9E576EA450C}" type="parTrans" cxnId="{1210743D-E7F4-45AE-BAF7-68A7A79689FD}">
      <dgm:prSet/>
      <dgm:spPr/>
      <dgm:t>
        <a:bodyPr/>
        <a:lstStyle/>
        <a:p>
          <a:endParaRPr lang="cs-CZ"/>
        </a:p>
      </dgm:t>
    </dgm:pt>
    <dgm:pt modelId="{8C9B785C-2BD1-493C-B7EA-C6CD5BA1667F}" type="sibTrans" cxnId="{1210743D-E7F4-45AE-BAF7-68A7A79689FD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D23483BE-3D0D-4833-824A-B03E110C20F5}">
      <dgm:prSet phldrT="[Text]"/>
      <dgm:spPr/>
      <dgm:t>
        <a:bodyPr/>
        <a:lstStyle/>
        <a:p>
          <a:r>
            <a:rPr lang="cs-CZ" dirty="0" smtClean="0"/>
            <a:t>15 %, tj. 0,15</a:t>
          </a:r>
          <a:endParaRPr lang="cs-CZ" dirty="0"/>
        </a:p>
      </dgm:t>
    </dgm:pt>
    <dgm:pt modelId="{95FE8C15-CE63-4D8F-8354-B2A624074742}" type="parTrans" cxnId="{6B0552B0-5615-4BCC-A208-D6534E2A8AAC}">
      <dgm:prSet/>
      <dgm:spPr/>
      <dgm:t>
        <a:bodyPr/>
        <a:lstStyle/>
        <a:p>
          <a:endParaRPr lang="cs-CZ"/>
        </a:p>
      </dgm:t>
    </dgm:pt>
    <dgm:pt modelId="{F211A49D-730B-40E8-AFAE-B17F409B86F1}" type="sibTrans" cxnId="{6B0552B0-5615-4BCC-A208-D6534E2A8AAC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 i="1"/>
        </a:p>
      </dgm:t>
    </dgm:pt>
    <dgm:pt modelId="{1BA19793-1890-450B-BB9F-48F30792A8B6}">
      <dgm:prSet/>
      <dgm:spPr/>
      <dgm:t>
        <a:bodyPr/>
        <a:lstStyle/>
        <a:p>
          <a:r>
            <a:rPr lang="cs-CZ" dirty="0" smtClean="0"/>
            <a:t>Záloha na daň</a:t>
          </a:r>
          <a:endParaRPr lang="cs-CZ" dirty="0"/>
        </a:p>
      </dgm:t>
    </dgm:pt>
    <dgm:pt modelId="{6221D1D3-FA6C-4649-9D8B-9CE179274D9C}" type="parTrans" cxnId="{0C4BB46F-D6AD-4B3C-A1F2-03797E2288CB}">
      <dgm:prSet/>
      <dgm:spPr/>
      <dgm:t>
        <a:bodyPr/>
        <a:lstStyle/>
        <a:p>
          <a:endParaRPr lang="cs-CZ"/>
        </a:p>
      </dgm:t>
    </dgm:pt>
    <dgm:pt modelId="{F2B1021B-0FFF-4802-8938-D03E9E5F16AF}" type="sibTrans" cxnId="{0C4BB46F-D6AD-4B3C-A1F2-03797E2288CB}">
      <dgm:prSet custFlipHor="1" custScaleX="34405" custScaleY="37511" custLinFactX="-111" custLinFactNeighborX="-100000" custLinFactNeighborY="0"/>
      <dgm:spPr/>
      <dgm:t>
        <a:bodyPr/>
        <a:lstStyle/>
        <a:p>
          <a:endParaRPr lang="cs-CZ"/>
        </a:p>
      </dgm:t>
    </dgm:pt>
    <dgm:pt modelId="{59B8B8B5-7FD2-483E-9F31-AD78602DEC6A}" type="pres">
      <dgm:prSet presAssocID="{BFA18D9D-45E5-4F7F-BB09-C603D61B9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A23F1BD-3EEE-4C27-B22E-8BCCD336E15F}" type="pres">
      <dgm:prSet presAssocID="{E729FC44-8FF1-4363-AE29-0375DAF58C43}" presName="node" presStyleLbl="node1" presStyleIdx="0" presStyleCnt="3" custScaleX="106414" custScaleY="86401" custLinFactX="10809" custLinFactNeighborX="100000" custLinFactNeighborY="6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5069363-1778-4389-B18C-6FCF862E58E2}" type="pres">
      <dgm:prSet presAssocID="{8C9B785C-2BD1-493C-B7EA-C6CD5BA1667F}" presName="spacerL" presStyleCnt="0"/>
      <dgm:spPr/>
    </dgm:pt>
    <dgm:pt modelId="{673ED070-E375-4CFF-B987-BE61BD83D740}" type="pres">
      <dgm:prSet presAssocID="{8C9B785C-2BD1-493C-B7EA-C6CD5BA1667F}" presName="sibTrans" presStyleLbl="sibTrans2D1" presStyleIdx="0" presStyleCnt="2" custAng="18902313" custFlipHor="1" custScaleX="34405" custScaleY="37511" custLinFactX="7453" custLinFactNeighborX="100000" custLinFactNeighborY="-1743"/>
      <dgm:spPr/>
      <dgm:t>
        <a:bodyPr/>
        <a:lstStyle/>
        <a:p>
          <a:endParaRPr lang="cs-CZ"/>
        </a:p>
      </dgm:t>
    </dgm:pt>
    <dgm:pt modelId="{EA53BE5A-F335-44B0-AB4E-39D76C681C14}" type="pres">
      <dgm:prSet presAssocID="{8C9B785C-2BD1-493C-B7EA-C6CD5BA1667F}" presName="spacerR" presStyleCnt="0"/>
      <dgm:spPr/>
    </dgm:pt>
    <dgm:pt modelId="{6DCB4CCB-136B-4C0D-B016-653D39CD563F}" type="pres">
      <dgm:prSet presAssocID="{D23483BE-3D0D-4833-824A-B03E110C20F5}" presName="node" presStyleLbl="node1" presStyleIdx="1" presStyleCnt="3" custScaleX="60388" custScaleY="66801" custLinFactNeighborX="82007" custLinFactNeighborY="240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D62D43-A6B9-4AAF-AD77-1A2EE8935CF5}" type="pres">
      <dgm:prSet presAssocID="{F211A49D-730B-40E8-AFAE-B17F409B86F1}" presName="spacerL" presStyleCnt="0"/>
      <dgm:spPr/>
    </dgm:pt>
    <dgm:pt modelId="{40AEF237-4F95-460F-9039-DE10E80E5AF9}" type="pres">
      <dgm:prSet presAssocID="{F211A49D-730B-40E8-AFAE-B17F409B86F1}" presName="sibTrans" presStyleLbl="sibTrans2D1" presStyleIdx="1" presStyleCnt="2" custScaleX="42165" custScaleY="39735" custLinFactNeighborX="-15965" custLinFactNeighborY="262"/>
      <dgm:spPr/>
      <dgm:t>
        <a:bodyPr/>
        <a:lstStyle/>
        <a:p>
          <a:endParaRPr lang="cs-CZ"/>
        </a:p>
      </dgm:t>
    </dgm:pt>
    <dgm:pt modelId="{71423571-2CF9-460A-A06F-4239ECB0D72D}" type="pres">
      <dgm:prSet presAssocID="{F211A49D-730B-40E8-AFAE-B17F409B86F1}" presName="spacerR" presStyleCnt="0"/>
      <dgm:spPr/>
    </dgm:pt>
    <dgm:pt modelId="{291DC4F3-624A-4871-8771-8ACE927FCB4D}" type="pres">
      <dgm:prSet presAssocID="{1BA19793-1890-450B-BB9F-48F30792A8B6}" presName="node" presStyleLbl="node1" presStyleIdx="2" presStyleCnt="3" custScaleX="71447" custScaleY="63394" custLinFactNeighborX="-40503" custLinFactNeighborY="132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210743D-E7F4-45AE-BAF7-68A7A79689FD}" srcId="{BFA18D9D-45E5-4F7F-BB09-C603D61B9E36}" destId="{E729FC44-8FF1-4363-AE29-0375DAF58C43}" srcOrd="0" destOrd="0" parTransId="{BC1F4D85-5FD8-436F-A378-F9E576EA450C}" sibTransId="{8C9B785C-2BD1-493C-B7EA-C6CD5BA1667F}"/>
    <dgm:cxn modelId="{2B8FA0FF-BB10-4D2C-834D-B245080A024C}" type="presOf" srcId="{8C9B785C-2BD1-493C-B7EA-C6CD5BA1667F}" destId="{673ED070-E375-4CFF-B987-BE61BD83D740}" srcOrd="0" destOrd="0" presId="urn:microsoft.com/office/officeart/2005/8/layout/equation1"/>
    <dgm:cxn modelId="{240F1F90-650D-4249-820F-79FEEFFC64FB}" type="presOf" srcId="{E729FC44-8FF1-4363-AE29-0375DAF58C43}" destId="{AA23F1BD-3EEE-4C27-B22E-8BCCD336E15F}" srcOrd="0" destOrd="0" presId="urn:microsoft.com/office/officeart/2005/8/layout/equation1"/>
    <dgm:cxn modelId="{8F75469A-1EDB-4165-8057-E4E7D6BE9100}" type="presOf" srcId="{1BA19793-1890-450B-BB9F-48F30792A8B6}" destId="{291DC4F3-624A-4871-8771-8ACE927FCB4D}" srcOrd="0" destOrd="0" presId="urn:microsoft.com/office/officeart/2005/8/layout/equation1"/>
    <dgm:cxn modelId="{C875EECD-C99D-4243-8C7F-9AA730D02AB3}" type="presOf" srcId="{BFA18D9D-45E5-4F7F-BB09-C603D61B9E36}" destId="{59B8B8B5-7FD2-483E-9F31-AD78602DEC6A}" srcOrd="0" destOrd="0" presId="urn:microsoft.com/office/officeart/2005/8/layout/equation1"/>
    <dgm:cxn modelId="{75CE5609-CA42-481D-8C38-41629E7D82A2}" type="presOf" srcId="{D23483BE-3D0D-4833-824A-B03E110C20F5}" destId="{6DCB4CCB-136B-4C0D-B016-653D39CD563F}" srcOrd="0" destOrd="0" presId="urn:microsoft.com/office/officeart/2005/8/layout/equation1"/>
    <dgm:cxn modelId="{0C4BB46F-D6AD-4B3C-A1F2-03797E2288CB}" srcId="{BFA18D9D-45E5-4F7F-BB09-C603D61B9E36}" destId="{1BA19793-1890-450B-BB9F-48F30792A8B6}" srcOrd="2" destOrd="0" parTransId="{6221D1D3-FA6C-4649-9D8B-9CE179274D9C}" sibTransId="{F2B1021B-0FFF-4802-8938-D03E9E5F16AF}"/>
    <dgm:cxn modelId="{B445A082-F810-48AB-B9AB-D101AE6FF393}" type="presOf" srcId="{F211A49D-730B-40E8-AFAE-B17F409B86F1}" destId="{40AEF237-4F95-460F-9039-DE10E80E5AF9}" srcOrd="0" destOrd="0" presId="urn:microsoft.com/office/officeart/2005/8/layout/equation1"/>
    <dgm:cxn modelId="{6B0552B0-5615-4BCC-A208-D6534E2A8AAC}" srcId="{BFA18D9D-45E5-4F7F-BB09-C603D61B9E36}" destId="{D23483BE-3D0D-4833-824A-B03E110C20F5}" srcOrd="1" destOrd="0" parTransId="{95FE8C15-CE63-4D8F-8354-B2A624074742}" sibTransId="{F211A49D-730B-40E8-AFAE-B17F409B86F1}"/>
    <dgm:cxn modelId="{FF7C8884-4835-42DF-BEAD-E4E63BEDB4DE}" type="presParOf" srcId="{59B8B8B5-7FD2-483E-9F31-AD78602DEC6A}" destId="{AA23F1BD-3EEE-4C27-B22E-8BCCD336E15F}" srcOrd="0" destOrd="0" presId="urn:microsoft.com/office/officeart/2005/8/layout/equation1"/>
    <dgm:cxn modelId="{A432D3E1-56F9-4298-9BCA-5B58D6B59DF0}" type="presParOf" srcId="{59B8B8B5-7FD2-483E-9F31-AD78602DEC6A}" destId="{25069363-1778-4389-B18C-6FCF862E58E2}" srcOrd="1" destOrd="0" presId="urn:microsoft.com/office/officeart/2005/8/layout/equation1"/>
    <dgm:cxn modelId="{6F440D3C-A476-4276-8C24-CCE090C35E09}" type="presParOf" srcId="{59B8B8B5-7FD2-483E-9F31-AD78602DEC6A}" destId="{673ED070-E375-4CFF-B987-BE61BD83D740}" srcOrd="2" destOrd="0" presId="urn:microsoft.com/office/officeart/2005/8/layout/equation1"/>
    <dgm:cxn modelId="{FE09C221-966B-419F-AD86-9ACC9E96DD8C}" type="presParOf" srcId="{59B8B8B5-7FD2-483E-9F31-AD78602DEC6A}" destId="{EA53BE5A-F335-44B0-AB4E-39D76C681C14}" srcOrd="3" destOrd="0" presId="urn:microsoft.com/office/officeart/2005/8/layout/equation1"/>
    <dgm:cxn modelId="{72B37793-3F8D-4591-B58D-742426A2D6C0}" type="presParOf" srcId="{59B8B8B5-7FD2-483E-9F31-AD78602DEC6A}" destId="{6DCB4CCB-136B-4C0D-B016-653D39CD563F}" srcOrd="4" destOrd="0" presId="urn:microsoft.com/office/officeart/2005/8/layout/equation1"/>
    <dgm:cxn modelId="{E288B9C3-DC44-44DE-9396-195F403A7E7A}" type="presParOf" srcId="{59B8B8B5-7FD2-483E-9F31-AD78602DEC6A}" destId="{82D62D43-A6B9-4AAF-AD77-1A2EE8935CF5}" srcOrd="5" destOrd="0" presId="urn:microsoft.com/office/officeart/2005/8/layout/equation1"/>
    <dgm:cxn modelId="{E65CD4B2-C741-45EC-8608-A984EB91BEDF}" type="presParOf" srcId="{59B8B8B5-7FD2-483E-9F31-AD78602DEC6A}" destId="{40AEF237-4F95-460F-9039-DE10E80E5AF9}" srcOrd="6" destOrd="0" presId="urn:microsoft.com/office/officeart/2005/8/layout/equation1"/>
    <dgm:cxn modelId="{0AE34CC3-F743-4D1E-82AE-89DDD0EDD6C0}" type="presParOf" srcId="{59B8B8B5-7FD2-483E-9F31-AD78602DEC6A}" destId="{71423571-2CF9-460A-A06F-4239ECB0D72D}" srcOrd="7" destOrd="0" presId="urn:microsoft.com/office/officeart/2005/8/layout/equation1"/>
    <dgm:cxn modelId="{39F3C109-2825-4A6D-AF7A-A3BFBB183CE9}" type="presParOf" srcId="{59B8B8B5-7FD2-483E-9F31-AD78602DEC6A}" destId="{291DC4F3-624A-4871-8771-8ACE927FCB4D}" srcOrd="8" destOrd="0" presId="urn:microsoft.com/office/officeart/2005/8/layout/equation1"/>
  </dgm:cxnLst>
  <dgm:bg>
    <a:blipFill>
      <a:blip xmlns:r="http://schemas.openxmlformats.org/officeDocument/2006/relationships" r:embed="rId1"/>
      <a:tile tx="0" ty="0" sx="100000" sy="100000" flip="none" algn="tl"/>
    </a:blipFill>
    <a:effectLst>
      <a:outerShdw blurRad="50800" dist="38100" dir="2700000" algn="tl" rotWithShape="0">
        <a:prstClr val="black">
          <a:alpha val="40000"/>
        </a:prstClr>
      </a:outerShdw>
    </a:effectLst>
  </dgm:bg>
  <dgm:whole>
    <a:ln w="31750" cmpd="thickThin">
      <a:gradFill>
        <a:gsLst>
          <a:gs pos="0">
            <a:srgbClr val="8488C4"/>
          </a:gs>
          <a:gs pos="53000">
            <a:srgbClr val="D4DEFF"/>
          </a:gs>
          <a:gs pos="83000">
            <a:srgbClr val="D4DEFF"/>
          </a:gs>
          <a:gs pos="100000">
            <a:srgbClr val="96AB94"/>
          </a:gs>
        </a:gsLst>
        <a:lin ang="5400000" scaled="0"/>
      </a:gra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A18D9D-45E5-4F7F-BB09-C603D61B9E3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cs-CZ"/>
        </a:p>
      </dgm:t>
    </dgm:pt>
    <dgm:pt modelId="{E729FC44-8FF1-4363-AE29-0375DAF58C43}">
      <dgm:prSet phldrT="[Text]" custT="1"/>
      <dgm:spPr/>
      <dgm:t>
        <a:bodyPr/>
        <a:lstStyle/>
        <a:p>
          <a:r>
            <a:rPr lang="cs-CZ" sz="2800" dirty="0" smtClean="0"/>
            <a:t>Záloha na daň</a:t>
          </a:r>
          <a:endParaRPr lang="cs-CZ" sz="2800" dirty="0"/>
        </a:p>
      </dgm:t>
    </dgm:pt>
    <dgm:pt modelId="{BC1F4D85-5FD8-436F-A378-F9E576EA450C}" type="parTrans" cxnId="{1210743D-E7F4-45AE-BAF7-68A7A79689FD}">
      <dgm:prSet/>
      <dgm:spPr/>
      <dgm:t>
        <a:bodyPr/>
        <a:lstStyle/>
        <a:p>
          <a:endParaRPr lang="cs-CZ"/>
        </a:p>
      </dgm:t>
    </dgm:pt>
    <dgm:pt modelId="{8C9B785C-2BD1-493C-B7EA-C6CD5BA1667F}" type="sibTrans" cxnId="{1210743D-E7F4-45AE-BAF7-68A7A79689FD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D23483BE-3D0D-4833-824A-B03E110C20F5}">
      <dgm:prSet phldrT="[Text]"/>
      <dgm:spPr/>
      <dgm:t>
        <a:bodyPr/>
        <a:lstStyle/>
        <a:p>
          <a:r>
            <a:rPr lang="cs-CZ" dirty="0" smtClean="0"/>
            <a:t>Sleva </a:t>
          </a:r>
        </a:p>
        <a:p>
          <a:r>
            <a:rPr lang="cs-CZ" dirty="0" smtClean="0"/>
            <a:t>2 070,-</a:t>
          </a:r>
          <a:endParaRPr lang="cs-CZ" dirty="0"/>
        </a:p>
      </dgm:t>
    </dgm:pt>
    <dgm:pt modelId="{95FE8C15-CE63-4D8F-8354-B2A624074742}" type="parTrans" cxnId="{6B0552B0-5615-4BCC-A208-D6534E2A8AAC}">
      <dgm:prSet/>
      <dgm:spPr/>
      <dgm:t>
        <a:bodyPr/>
        <a:lstStyle/>
        <a:p>
          <a:endParaRPr lang="cs-CZ"/>
        </a:p>
      </dgm:t>
    </dgm:pt>
    <dgm:pt modelId="{F211A49D-730B-40E8-AFAE-B17F409B86F1}" type="sibTrans" cxnId="{6B0552B0-5615-4BCC-A208-D6534E2A8AAC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 i="1"/>
        </a:p>
      </dgm:t>
    </dgm:pt>
    <dgm:pt modelId="{1BA19793-1890-450B-BB9F-48F30792A8B6}">
      <dgm:prSet/>
      <dgm:spPr/>
      <dgm:t>
        <a:bodyPr/>
        <a:lstStyle/>
        <a:p>
          <a:r>
            <a:rPr lang="cs-CZ" dirty="0" smtClean="0"/>
            <a:t>Záloha na daň po slevě</a:t>
          </a:r>
          <a:endParaRPr lang="cs-CZ" dirty="0"/>
        </a:p>
      </dgm:t>
    </dgm:pt>
    <dgm:pt modelId="{6221D1D3-FA6C-4649-9D8B-9CE179274D9C}" type="parTrans" cxnId="{0C4BB46F-D6AD-4B3C-A1F2-03797E2288CB}">
      <dgm:prSet/>
      <dgm:spPr/>
      <dgm:t>
        <a:bodyPr/>
        <a:lstStyle/>
        <a:p>
          <a:endParaRPr lang="cs-CZ"/>
        </a:p>
      </dgm:t>
    </dgm:pt>
    <dgm:pt modelId="{F2B1021B-0FFF-4802-8938-D03E9E5F16AF}" type="sibTrans" cxnId="{0C4BB46F-D6AD-4B3C-A1F2-03797E2288CB}">
      <dgm:prSet custFlipHor="1" custScaleX="34405" custScaleY="37511" custLinFactX="-111" custLinFactNeighborX="-100000" custLinFactNeighborY="0"/>
      <dgm:spPr/>
      <dgm:t>
        <a:bodyPr/>
        <a:lstStyle/>
        <a:p>
          <a:endParaRPr lang="cs-CZ"/>
        </a:p>
      </dgm:t>
    </dgm:pt>
    <dgm:pt modelId="{59B8B8B5-7FD2-483E-9F31-AD78602DEC6A}" type="pres">
      <dgm:prSet presAssocID="{BFA18D9D-45E5-4F7F-BB09-C603D61B9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A23F1BD-3EEE-4C27-B22E-8BCCD336E15F}" type="pres">
      <dgm:prSet presAssocID="{E729FC44-8FF1-4363-AE29-0375DAF58C43}" presName="node" presStyleLbl="node1" presStyleIdx="0" presStyleCnt="3" custScaleX="106414" custScaleY="86401" custLinFactX="10809" custLinFactNeighborX="100000" custLinFactNeighborY="6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5069363-1778-4389-B18C-6FCF862E58E2}" type="pres">
      <dgm:prSet presAssocID="{8C9B785C-2BD1-493C-B7EA-C6CD5BA1667F}" presName="spacerL" presStyleCnt="0"/>
      <dgm:spPr/>
    </dgm:pt>
    <dgm:pt modelId="{673ED070-E375-4CFF-B987-BE61BD83D740}" type="pres">
      <dgm:prSet presAssocID="{8C9B785C-2BD1-493C-B7EA-C6CD5BA1667F}" presName="sibTrans" presStyleLbl="sibTrans2D1" presStyleIdx="0" presStyleCnt="2" custAng="0" custFlipHor="1" custScaleX="34405" custScaleY="37511" custLinFactX="7453" custLinFactNeighborX="100000" custLinFactNeighborY="-1743"/>
      <dgm:spPr>
        <a:prstGeom prst="mathMinus">
          <a:avLst/>
        </a:prstGeom>
      </dgm:spPr>
      <dgm:t>
        <a:bodyPr/>
        <a:lstStyle/>
        <a:p>
          <a:endParaRPr lang="cs-CZ"/>
        </a:p>
      </dgm:t>
    </dgm:pt>
    <dgm:pt modelId="{EA53BE5A-F335-44B0-AB4E-39D76C681C14}" type="pres">
      <dgm:prSet presAssocID="{8C9B785C-2BD1-493C-B7EA-C6CD5BA1667F}" presName="spacerR" presStyleCnt="0"/>
      <dgm:spPr/>
    </dgm:pt>
    <dgm:pt modelId="{6DCB4CCB-136B-4C0D-B016-653D39CD563F}" type="pres">
      <dgm:prSet presAssocID="{D23483BE-3D0D-4833-824A-B03E110C20F5}" presName="node" presStyleLbl="node1" presStyleIdx="1" presStyleCnt="3" custScaleX="87347" custScaleY="71511" custLinFactNeighborX="82007" custLinFactNeighborY="240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D62D43-A6B9-4AAF-AD77-1A2EE8935CF5}" type="pres">
      <dgm:prSet presAssocID="{F211A49D-730B-40E8-AFAE-B17F409B86F1}" presName="spacerL" presStyleCnt="0"/>
      <dgm:spPr/>
    </dgm:pt>
    <dgm:pt modelId="{40AEF237-4F95-460F-9039-DE10E80E5AF9}" type="pres">
      <dgm:prSet presAssocID="{F211A49D-730B-40E8-AFAE-B17F409B86F1}" presName="sibTrans" presStyleLbl="sibTrans2D1" presStyleIdx="1" presStyleCnt="2" custScaleX="42165" custScaleY="39735" custLinFactNeighborX="-15965" custLinFactNeighborY="262"/>
      <dgm:spPr/>
      <dgm:t>
        <a:bodyPr/>
        <a:lstStyle/>
        <a:p>
          <a:endParaRPr lang="cs-CZ"/>
        </a:p>
      </dgm:t>
    </dgm:pt>
    <dgm:pt modelId="{71423571-2CF9-460A-A06F-4239ECB0D72D}" type="pres">
      <dgm:prSet presAssocID="{F211A49D-730B-40E8-AFAE-B17F409B86F1}" presName="spacerR" presStyleCnt="0"/>
      <dgm:spPr/>
    </dgm:pt>
    <dgm:pt modelId="{291DC4F3-624A-4871-8771-8ACE927FCB4D}" type="pres">
      <dgm:prSet presAssocID="{1BA19793-1890-450B-BB9F-48F30792A8B6}" presName="node" presStyleLbl="node1" presStyleIdx="2" presStyleCnt="3" custScaleX="106767" custScaleY="85452" custLinFactNeighborX="-40503" custLinFactNeighborY="132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43A1B1C-5BE8-4ED7-9A82-0594B656E01C}" type="presOf" srcId="{E729FC44-8FF1-4363-AE29-0375DAF58C43}" destId="{AA23F1BD-3EEE-4C27-B22E-8BCCD336E15F}" srcOrd="0" destOrd="0" presId="urn:microsoft.com/office/officeart/2005/8/layout/equation1"/>
    <dgm:cxn modelId="{1210743D-E7F4-45AE-BAF7-68A7A79689FD}" srcId="{BFA18D9D-45E5-4F7F-BB09-C603D61B9E36}" destId="{E729FC44-8FF1-4363-AE29-0375DAF58C43}" srcOrd="0" destOrd="0" parTransId="{BC1F4D85-5FD8-436F-A378-F9E576EA450C}" sibTransId="{8C9B785C-2BD1-493C-B7EA-C6CD5BA1667F}"/>
    <dgm:cxn modelId="{BA08FAEB-29C4-481B-9AA1-78157A51B678}" type="presOf" srcId="{8C9B785C-2BD1-493C-B7EA-C6CD5BA1667F}" destId="{673ED070-E375-4CFF-B987-BE61BD83D740}" srcOrd="0" destOrd="0" presId="urn:microsoft.com/office/officeart/2005/8/layout/equation1"/>
    <dgm:cxn modelId="{43FD02AB-0334-463A-BCF0-FFFF66C550DE}" type="presOf" srcId="{D23483BE-3D0D-4833-824A-B03E110C20F5}" destId="{6DCB4CCB-136B-4C0D-B016-653D39CD563F}" srcOrd="0" destOrd="0" presId="urn:microsoft.com/office/officeart/2005/8/layout/equation1"/>
    <dgm:cxn modelId="{B76EB839-5206-4EC1-AD93-9BDD2CCDF0A3}" type="presOf" srcId="{BFA18D9D-45E5-4F7F-BB09-C603D61B9E36}" destId="{59B8B8B5-7FD2-483E-9F31-AD78602DEC6A}" srcOrd="0" destOrd="0" presId="urn:microsoft.com/office/officeart/2005/8/layout/equation1"/>
    <dgm:cxn modelId="{272A72EF-B93C-483C-9E9D-4672FC4AF323}" type="presOf" srcId="{F211A49D-730B-40E8-AFAE-B17F409B86F1}" destId="{40AEF237-4F95-460F-9039-DE10E80E5AF9}" srcOrd="0" destOrd="0" presId="urn:microsoft.com/office/officeart/2005/8/layout/equation1"/>
    <dgm:cxn modelId="{AE63D63F-7018-4658-811A-05B1851F97D7}" type="presOf" srcId="{1BA19793-1890-450B-BB9F-48F30792A8B6}" destId="{291DC4F3-624A-4871-8771-8ACE927FCB4D}" srcOrd="0" destOrd="0" presId="urn:microsoft.com/office/officeart/2005/8/layout/equation1"/>
    <dgm:cxn modelId="{0C4BB46F-D6AD-4B3C-A1F2-03797E2288CB}" srcId="{BFA18D9D-45E5-4F7F-BB09-C603D61B9E36}" destId="{1BA19793-1890-450B-BB9F-48F30792A8B6}" srcOrd="2" destOrd="0" parTransId="{6221D1D3-FA6C-4649-9D8B-9CE179274D9C}" sibTransId="{F2B1021B-0FFF-4802-8938-D03E9E5F16AF}"/>
    <dgm:cxn modelId="{6B0552B0-5615-4BCC-A208-D6534E2A8AAC}" srcId="{BFA18D9D-45E5-4F7F-BB09-C603D61B9E36}" destId="{D23483BE-3D0D-4833-824A-B03E110C20F5}" srcOrd="1" destOrd="0" parTransId="{95FE8C15-CE63-4D8F-8354-B2A624074742}" sibTransId="{F211A49D-730B-40E8-AFAE-B17F409B86F1}"/>
    <dgm:cxn modelId="{3E551652-176B-4E50-ABE3-5B64B77C92B8}" type="presParOf" srcId="{59B8B8B5-7FD2-483E-9F31-AD78602DEC6A}" destId="{AA23F1BD-3EEE-4C27-B22E-8BCCD336E15F}" srcOrd="0" destOrd="0" presId="urn:microsoft.com/office/officeart/2005/8/layout/equation1"/>
    <dgm:cxn modelId="{91FA99E9-4BF0-418D-80FC-E060E9B0CD9C}" type="presParOf" srcId="{59B8B8B5-7FD2-483E-9F31-AD78602DEC6A}" destId="{25069363-1778-4389-B18C-6FCF862E58E2}" srcOrd="1" destOrd="0" presId="urn:microsoft.com/office/officeart/2005/8/layout/equation1"/>
    <dgm:cxn modelId="{FD491D75-B072-4D5C-83F7-A267BF7ACBDC}" type="presParOf" srcId="{59B8B8B5-7FD2-483E-9F31-AD78602DEC6A}" destId="{673ED070-E375-4CFF-B987-BE61BD83D740}" srcOrd="2" destOrd="0" presId="urn:microsoft.com/office/officeart/2005/8/layout/equation1"/>
    <dgm:cxn modelId="{392E7E65-463B-43AD-BA95-7FCBEE8F99B5}" type="presParOf" srcId="{59B8B8B5-7FD2-483E-9F31-AD78602DEC6A}" destId="{EA53BE5A-F335-44B0-AB4E-39D76C681C14}" srcOrd="3" destOrd="0" presId="urn:microsoft.com/office/officeart/2005/8/layout/equation1"/>
    <dgm:cxn modelId="{68628F8E-229D-44DB-87CE-FBE4BD51FF74}" type="presParOf" srcId="{59B8B8B5-7FD2-483E-9F31-AD78602DEC6A}" destId="{6DCB4CCB-136B-4C0D-B016-653D39CD563F}" srcOrd="4" destOrd="0" presId="urn:microsoft.com/office/officeart/2005/8/layout/equation1"/>
    <dgm:cxn modelId="{03728672-5763-4FF7-9F04-D927CD7E8B93}" type="presParOf" srcId="{59B8B8B5-7FD2-483E-9F31-AD78602DEC6A}" destId="{82D62D43-A6B9-4AAF-AD77-1A2EE8935CF5}" srcOrd="5" destOrd="0" presId="urn:microsoft.com/office/officeart/2005/8/layout/equation1"/>
    <dgm:cxn modelId="{811D143D-C190-4AB4-AB5E-7882048DE8D3}" type="presParOf" srcId="{59B8B8B5-7FD2-483E-9F31-AD78602DEC6A}" destId="{40AEF237-4F95-460F-9039-DE10E80E5AF9}" srcOrd="6" destOrd="0" presId="urn:microsoft.com/office/officeart/2005/8/layout/equation1"/>
    <dgm:cxn modelId="{82CF5109-EAC4-496A-A72C-7C7747AB32CB}" type="presParOf" srcId="{59B8B8B5-7FD2-483E-9F31-AD78602DEC6A}" destId="{71423571-2CF9-460A-A06F-4239ECB0D72D}" srcOrd="7" destOrd="0" presId="urn:microsoft.com/office/officeart/2005/8/layout/equation1"/>
    <dgm:cxn modelId="{516494A4-EA9F-47C8-95B7-85301094E62A}" type="presParOf" srcId="{59B8B8B5-7FD2-483E-9F31-AD78602DEC6A}" destId="{291DC4F3-624A-4871-8771-8ACE927FCB4D}" srcOrd="8" destOrd="0" presId="urn:microsoft.com/office/officeart/2005/8/layout/equation1"/>
  </dgm:cxnLst>
  <dgm:bg>
    <a:blipFill>
      <a:blip xmlns:r="http://schemas.openxmlformats.org/officeDocument/2006/relationships" r:embed="rId1"/>
      <a:tile tx="0" ty="0" sx="100000" sy="100000" flip="none" algn="tl"/>
    </a:blipFill>
    <a:effectLst>
      <a:outerShdw blurRad="50800" dist="38100" dir="2700000" algn="tl" rotWithShape="0">
        <a:prstClr val="black">
          <a:alpha val="40000"/>
        </a:prstClr>
      </a:outerShdw>
    </a:effectLst>
  </dgm:bg>
  <dgm:whole>
    <a:ln w="31750" cmpd="thickThin">
      <a:gradFill>
        <a:gsLst>
          <a:gs pos="0">
            <a:srgbClr val="8488C4"/>
          </a:gs>
          <a:gs pos="53000">
            <a:srgbClr val="D4DEFF"/>
          </a:gs>
          <a:gs pos="83000">
            <a:srgbClr val="D4DEFF"/>
          </a:gs>
          <a:gs pos="100000">
            <a:srgbClr val="96AB94"/>
          </a:gs>
        </a:gsLst>
        <a:lin ang="5400000" scaled="0"/>
      </a:gra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A18D9D-45E5-4F7F-BB09-C603D61B9E3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cs-CZ"/>
        </a:p>
      </dgm:t>
    </dgm:pt>
    <dgm:pt modelId="{E729FC44-8FF1-4363-AE29-0375DAF58C43}">
      <dgm:prSet phldrT="[Text]"/>
      <dgm:spPr/>
      <dgm:t>
        <a:bodyPr/>
        <a:lstStyle/>
        <a:p>
          <a:r>
            <a:rPr lang="cs-CZ" dirty="0" smtClean="0"/>
            <a:t>Záloha po slevě</a:t>
          </a:r>
          <a:endParaRPr lang="cs-CZ" dirty="0"/>
        </a:p>
      </dgm:t>
    </dgm:pt>
    <dgm:pt modelId="{BC1F4D85-5FD8-436F-A378-F9E576EA450C}" type="parTrans" cxnId="{1210743D-E7F4-45AE-BAF7-68A7A79689FD}">
      <dgm:prSet/>
      <dgm:spPr/>
      <dgm:t>
        <a:bodyPr/>
        <a:lstStyle/>
        <a:p>
          <a:endParaRPr lang="cs-CZ"/>
        </a:p>
      </dgm:t>
    </dgm:pt>
    <dgm:pt modelId="{8C9B785C-2BD1-493C-B7EA-C6CD5BA1667F}" type="sibTrans" cxnId="{1210743D-E7F4-45AE-BAF7-68A7A79689FD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D23483BE-3D0D-4833-824A-B03E110C20F5}">
      <dgm:prSet phldrT="[Text]"/>
      <dgm:spPr/>
      <dgm:t>
        <a:bodyPr/>
        <a:lstStyle/>
        <a:p>
          <a:r>
            <a:rPr lang="cs-CZ" b="1" dirty="0" smtClean="0"/>
            <a:t>Počet dětí</a:t>
          </a:r>
          <a:endParaRPr lang="cs-CZ" dirty="0"/>
        </a:p>
      </dgm:t>
    </dgm:pt>
    <dgm:pt modelId="{95FE8C15-CE63-4D8F-8354-B2A624074742}" type="parTrans" cxnId="{6B0552B0-5615-4BCC-A208-D6534E2A8AAC}">
      <dgm:prSet/>
      <dgm:spPr/>
      <dgm:t>
        <a:bodyPr/>
        <a:lstStyle/>
        <a:p>
          <a:endParaRPr lang="cs-CZ"/>
        </a:p>
      </dgm:t>
    </dgm:pt>
    <dgm:pt modelId="{F211A49D-730B-40E8-AFAE-B17F409B86F1}" type="sibTrans" cxnId="{6B0552B0-5615-4BCC-A208-D6534E2A8AAC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7C9486FB-AD93-4AB3-B37C-3819481E9C0E}">
      <dgm:prSet phldrT="[Text]"/>
      <dgm:spPr/>
      <dgm:t>
        <a:bodyPr/>
        <a:lstStyle/>
        <a:p>
          <a:r>
            <a:rPr lang="cs-CZ" dirty="0" smtClean="0"/>
            <a:t>1 117,-</a:t>
          </a:r>
          <a:endParaRPr lang="cs-CZ" dirty="0"/>
        </a:p>
      </dgm:t>
    </dgm:pt>
    <dgm:pt modelId="{92C751A7-7588-45BC-8761-B929E8FB1DE1}" type="parTrans" cxnId="{EC1166A4-9FD0-45D7-A3C6-190986DF9609}">
      <dgm:prSet/>
      <dgm:spPr/>
      <dgm:t>
        <a:bodyPr/>
        <a:lstStyle/>
        <a:p>
          <a:endParaRPr lang="cs-CZ"/>
        </a:p>
      </dgm:t>
    </dgm:pt>
    <dgm:pt modelId="{476481AF-A8DF-467E-A551-925DF65EF6F0}" type="sibTrans" cxnId="{EC1166A4-9FD0-45D7-A3C6-190986DF9609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1BA19793-1890-450B-BB9F-48F30792A8B6}">
      <dgm:prSet/>
      <dgm:spPr/>
      <dgm:t>
        <a:bodyPr/>
        <a:lstStyle/>
        <a:p>
          <a:r>
            <a:rPr lang="cs-CZ" dirty="0" smtClean="0"/>
            <a:t>Daňová záloha</a:t>
          </a:r>
          <a:endParaRPr lang="cs-CZ" dirty="0"/>
        </a:p>
      </dgm:t>
    </dgm:pt>
    <dgm:pt modelId="{6221D1D3-FA6C-4649-9D8B-9CE179274D9C}" type="parTrans" cxnId="{0C4BB46F-D6AD-4B3C-A1F2-03797E2288CB}">
      <dgm:prSet/>
      <dgm:spPr/>
      <dgm:t>
        <a:bodyPr/>
        <a:lstStyle/>
        <a:p>
          <a:endParaRPr lang="cs-CZ"/>
        </a:p>
      </dgm:t>
    </dgm:pt>
    <dgm:pt modelId="{F2B1021B-0FFF-4802-8938-D03E9E5F16AF}" type="sibTrans" cxnId="{0C4BB46F-D6AD-4B3C-A1F2-03797E2288CB}">
      <dgm:prSet custFlipHor="1" custScaleX="34405" custScaleY="37511" custLinFactX="-111" custLinFactNeighborX="-100000" custLinFactNeighborY="0"/>
      <dgm:spPr/>
      <dgm:t>
        <a:bodyPr/>
        <a:lstStyle/>
        <a:p>
          <a:endParaRPr lang="cs-CZ"/>
        </a:p>
      </dgm:t>
    </dgm:pt>
    <dgm:pt modelId="{59B8B8B5-7FD2-483E-9F31-AD78602DEC6A}" type="pres">
      <dgm:prSet presAssocID="{BFA18D9D-45E5-4F7F-BB09-C603D61B9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A23F1BD-3EEE-4C27-B22E-8BCCD336E15F}" type="pres">
      <dgm:prSet presAssocID="{E729FC44-8FF1-4363-AE29-0375DAF58C43}" presName="node" presStyleLbl="node1" presStyleIdx="0" presStyleCnt="4" custScaleX="68425" custScaleY="62113" custLinFactX="10809" custLinFactNeighborX="100000" custLinFactNeighborY="6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5069363-1778-4389-B18C-6FCF862E58E2}" type="pres">
      <dgm:prSet presAssocID="{8C9B785C-2BD1-493C-B7EA-C6CD5BA1667F}" presName="spacerL" presStyleCnt="0"/>
      <dgm:spPr/>
    </dgm:pt>
    <dgm:pt modelId="{673ED070-E375-4CFF-B987-BE61BD83D740}" type="pres">
      <dgm:prSet presAssocID="{8C9B785C-2BD1-493C-B7EA-C6CD5BA1667F}" presName="sibTrans" presStyleLbl="sibTrans2D1" presStyleIdx="0" presStyleCnt="3" custFlipHor="1" custScaleX="34405" custScaleY="37511" custLinFactX="7453" custLinFactNeighborX="100000" custLinFactNeighborY="-1743"/>
      <dgm:spPr>
        <a:prstGeom prst="mathMinus">
          <a:avLst/>
        </a:prstGeom>
      </dgm:spPr>
      <dgm:t>
        <a:bodyPr/>
        <a:lstStyle/>
        <a:p>
          <a:endParaRPr lang="cs-CZ"/>
        </a:p>
      </dgm:t>
    </dgm:pt>
    <dgm:pt modelId="{EA53BE5A-F335-44B0-AB4E-39D76C681C14}" type="pres">
      <dgm:prSet presAssocID="{8C9B785C-2BD1-493C-B7EA-C6CD5BA1667F}" presName="spacerR" presStyleCnt="0"/>
      <dgm:spPr/>
    </dgm:pt>
    <dgm:pt modelId="{6DCB4CCB-136B-4C0D-B016-653D39CD563F}" type="pres">
      <dgm:prSet presAssocID="{D23483BE-3D0D-4833-824A-B03E110C20F5}" presName="node" presStyleLbl="node1" presStyleIdx="1" presStyleCnt="4" custScaleX="60388" custScaleY="66801" custLinFactNeighborX="82007" custLinFactNeighborY="240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D62D43-A6B9-4AAF-AD77-1A2EE8935CF5}" type="pres">
      <dgm:prSet presAssocID="{F211A49D-730B-40E8-AFAE-B17F409B86F1}" presName="spacerL" presStyleCnt="0"/>
      <dgm:spPr/>
    </dgm:pt>
    <dgm:pt modelId="{40AEF237-4F95-460F-9039-DE10E80E5AF9}" type="pres">
      <dgm:prSet presAssocID="{F211A49D-730B-40E8-AFAE-B17F409B86F1}" presName="sibTrans" presStyleLbl="sibTrans2D1" presStyleIdx="1" presStyleCnt="3" custScaleX="42165" custScaleY="39735" custLinFactNeighborX="-15965" custLinFactNeighborY="262"/>
      <dgm:spPr>
        <a:prstGeom prst="mathMultiply">
          <a:avLst/>
        </a:prstGeom>
      </dgm:spPr>
      <dgm:t>
        <a:bodyPr/>
        <a:lstStyle/>
        <a:p>
          <a:endParaRPr lang="cs-CZ"/>
        </a:p>
      </dgm:t>
    </dgm:pt>
    <dgm:pt modelId="{71423571-2CF9-460A-A06F-4239ECB0D72D}" type="pres">
      <dgm:prSet presAssocID="{F211A49D-730B-40E8-AFAE-B17F409B86F1}" presName="spacerR" presStyleCnt="0"/>
      <dgm:spPr/>
    </dgm:pt>
    <dgm:pt modelId="{FD850783-F594-4E1B-8C80-34AA7C7D7D14}" type="pres">
      <dgm:prSet presAssocID="{7C9486FB-AD93-4AB3-B37C-3819481E9C0E}" presName="node" presStyleLbl="node1" presStyleIdx="2" presStyleCnt="4" custAng="0" custScaleX="63539" custScaleY="63829" custLinFactNeighborX="-25551" custLinFactNeighborY="91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63B2DAE-A79E-44DF-94CD-D6B5C9B3677E}" type="pres">
      <dgm:prSet presAssocID="{476481AF-A8DF-467E-A551-925DF65EF6F0}" presName="spacerL" presStyleCnt="0"/>
      <dgm:spPr/>
    </dgm:pt>
    <dgm:pt modelId="{4A2F8AFA-CE21-4968-99B7-8B34A35ED0C9}" type="pres">
      <dgm:prSet presAssocID="{476481AF-A8DF-467E-A551-925DF65EF6F0}" presName="sibTrans" presStyleLbl="sibTrans2D1" presStyleIdx="2" presStyleCnt="3" custScaleX="27166" custScaleY="49713" custLinFactNeighborX="-45260" custLinFactNeighborY="4358"/>
      <dgm:spPr/>
      <dgm:t>
        <a:bodyPr/>
        <a:lstStyle/>
        <a:p>
          <a:endParaRPr lang="cs-CZ"/>
        </a:p>
      </dgm:t>
    </dgm:pt>
    <dgm:pt modelId="{A06D6B6F-BAD0-4C1C-AF27-3756B1992028}" type="pres">
      <dgm:prSet presAssocID="{476481AF-A8DF-467E-A551-925DF65EF6F0}" presName="spacerR" presStyleCnt="0"/>
      <dgm:spPr/>
    </dgm:pt>
    <dgm:pt modelId="{291DC4F3-624A-4871-8771-8ACE927FCB4D}" type="pres">
      <dgm:prSet presAssocID="{1BA19793-1890-450B-BB9F-48F30792A8B6}" presName="node" presStyleLbl="node1" presStyleIdx="3" presStyleCnt="4" custScaleX="71447" custScaleY="63394" custLinFactX="-324" custLinFactNeighborX="-100000" custLinFactNeighborY="70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D4B4F1B-966F-4B11-BD1B-9372B65CA1FF}" type="presOf" srcId="{F211A49D-730B-40E8-AFAE-B17F409B86F1}" destId="{40AEF237-4F95-460F-9039-DE10E80E5AF9}" srcOrd="0" destOrd="0" presId="urn:microsoft.com/office/officeart/2005/8/layout/equation1"/>
    <dgm:cxn modelId="{EC1166A4-9FD0-45D7-A3C6-190986DF9609}" srcId="{BFA18D9D-45E5-4F7F-BB09-C603D61B9E36}" destId="{7C9486FB-AD93-4AB3-B37C-3819481E9C0E}" srcOrd="2" destOrd="0" parTransId="{92C751A7-7588-45BC-8761-B929E8FB1DE1}" sibTransId="{476481AF-A8DF-467E-A551-925DF65EF6F0}"/>
    <dgm:cxn modelId="{1210743D-E7F4-45AE-BAF7-68A7A79689FD}" srcId="{BFA18D9D-45E5-4F7F-BB09-C603D61B9E36}" destId="{E729FC44-8FF1-4363-AE29-0375DAF58C43}" srcOrd="0" destOrd="0" parTransId="{BC1F4D85-5FD8-436F-A378-F9E576EA450C}" sibTransId="{8C9B785C-2BD1-493C-B7EA-C6CD5BA1667F}"/>
    <dgm:cxn modelId="{7D2CA8C2-AB36-4324-A635-55DAAE21BF54}" type="presOf" srcId="{476481AF-A8DF-467E-A551-925DF65EF6F0}" destId="{4A2F8AFA-CE21-4968-99B7-8B34A35ED0C9}" srcOrd="0" destOrd="0" presId="urn:microsoft.com/office/officeart/2005/8/layout/equation1"/>
    <dgm:cxn modelId="{36913CAA-C9FD-4E9B-9BD4-027F15E60083}" type="presOf" srcId="{E729FC44-8FF1-4363-AE29-0375DAF58C43}" destId="{AA23F1BD-3EEE-4C27-B22E-8BCCD336E15F}" srcOrd="0" destOrd="0" presId="urn:microsoft.com/office/officeart/2005/8/layout/equation1"/>
    <dgm:cxn modelId="{5139F393-CF75-481C-AFF4-D0CB48C24C1A}" type="presOf" srcId="{BFA18D9D-45E5-4F7F-BB09-C603D61B9E36}" destId="{59B8B8B5-7FD2-483E-9F31-AD78602DEC6A}" srcOrd="0" destOrd="0" presId="urn:microsoft.com/office/officeart/2005/8/layout/equation1"/>
    <dgm:cxn modelId="{17103B3B-8F91-43DA-B79B-D0532C2C4277}" type="presOf" srcId="{8C9B785C-2BD1-493C-B7EA-C6CD5BA1667F}" destId="{673ED070-E375-4CFF-B987-BE61BD83D740}" srcOrd="0" destOrd="0" presId="urn:microsoft.com/office/officeart/2005/8/layout/equation1"/>
    <dgm:cxn modelId="{0C4BB46F-D6AD-4B3C-A1F2-03797E2288CB}" srcId="{BFA18D9D-45E5-4F7F-BB09-C603D61B9E36}" destId="{1BA19793-1890-450B-BB9F-48F30792A8B6}" srcOrd="3" destOrd="0" parTransId="{6221D1D3-FA6C-4649-9D8B-9CE179274D9C}" sibTransId="{F2B1021B-0FFF-4802-8938-D03E9E5F16AF}"/>
    <dgm:cxn modelId="{4E2D81F8-20AE-46AE-A5CF-6668FA2E98D3}" type="presOf" srcId="{7C9486FB-AD93-4AB3-B37C-3819481E9C0E}" destId="{FD850783-F594-4E1B-8C80-34AA7C7D7D14}" srcOrd="0" destOrd="0" presId="urn:microsoft.com/office/officeart/2005/8/layout/equation1"/>
    <dgm:cxn modelId="{C81604CC-EF6B-4CE7-8EFE-AAA61C6A689E}" type="presOf" srcId="{1BA19793-1890-450B-BB9F-48F30792A8B6}" destId="{291DC4F3-624A-4871-8771-8ACE927FCB4D}" srcOrd="0" destOrd="0" presId="urn:microsoft.com/office/officeart/2005/8/layout/equation1"/>
    <dgm:cxn modelId="{112D1484-E995-42B0-A397-B26230BD0E8E}" type="presOf" srcId="{D23483BE-3D0D-4833-824A-B03E110C20F5}" destId="{6DCB4CCB-136B-4C0D-B016-653D39CD563F}" srcOrd="0" destOrd="0" presId="urn:microsoft.com/office/officeart/2005/8/layout/equation1"/>
    <dgm:cxn modelId="{6B0552B0-5615-4BCC-A208-D6534E2A8AAC}" srcId="{BFA18D9D-45E5-4F7F-BB09-C603D61B9E36}" destId="{D23483BE-3D0D-4833-824A-B03E110C20F5}" srcOrd="1" destOrd="0" parTransId="{95FE8C15-CE63-4D8F-8354-B2A624074742}" sibTransId="{F211A49D-730B-40E8-AFAE-B17F409B86F1}"/>
    <dgm:cxn modelId="{8EC93E42-A235-404F-9E1D-7C3DE8EE815B}" type="presParOf" srcId="{59B8B8B5-7FD2-483E-9F31-AD78602DEC6A}" destId="{AA23F1BD-3EEE-4C27-B22E-8BCCD336E15F}" srcOrd="0" destOrd="0" presId="urn:microsoft.com/office/officeart/2005/8/layout/equation1"/>
    <dgm:cxn modelId="{1126C3C9-C64B-4F63-8214-4265EB92FDA4}" type="presParOf" srcId="{59B8B8B5-7FD2-483E-9F31-AD78602DEC6A}" destId="{25069363-1778-4389-B18C-6FCF862E58E2}" srcOrd="1" destOrd="0" presId="urn:microsoft.com/office/officeart/2005/8/layout/equation1"/>
    <dgm:cxn modelId="{6854F094-44A5-4945-ADB8-E54516182585}" type="presParOf" srcId="{59B8B8B5-7FD2-483E-9F31-AD78602DEC6A}" destId="{673ED070-E375-4CFF-B987-BE61BD83D740}" srcOrd="2" destOrd="0" presId="urn:microsoft.com/office/officeart/2005/8/layout/equation1"/>
    <dgm:cxn modelId="{EDC3E0AF-5DD9-47D3-8FF1-4C8DB5932E43}" type="presParOf" srcId="{59B8B8B5-7FD2-483E-9F31-AD78602DEC6A}" destId="{EA53BE5A-F335-44B0-AB4E-39D76C681C14}" srcOrd="3" destOrd="0" presId="urn:microsoft.com/office/officeart/2005/8/layout/equation1"/>
    <dgm:cxn modelId="{078DDA9A-D807-4558-8620-D28D8C0A7051}" type="presParOf" srcId="{59B8B8B5-7FD2-483E-9F31-AD78602DEC6A}" destId="{6DCB4CCB-136B-4C0D-B016-653D39CD563F}" srcOrd="4" destOrd="0" presId="urn:microsoft.com/office/officeart/2005/8/layout/equation1"/>
    <dgm:cxn modelId="{D954EB47-B5A5-476E-9169-D00E0F041089}" type="presParOf" srcId="{59B8B8B5-7FD2-483E-9F31-AD78602DEC6A}" destId="{82D62D43-A6B9-4AAF-AD77-1A2EE8935CF5}" srcOrd="5" destOrd="0" presId="urn:microsoft.com/office/officeart/2005/8/layout/equation1"/>
    <dgm:cxn modelId="{9C311D64-D1A5-43CF-9BEB-A9EBC514BE74}" type="presParOf" srcId="{59B8B8B5-7FD2-483E-9F31-AD78602DEC6A}" destId="{40AEF237-4F95-460F-9039-DE10E80E5AF9}" srcOrd="6" destOrd="0" presId="urn:microsoft.com/office/officeart/2005/8/layout/equation1"/>
    <dgm:cxn modelId="{BD83E377-0D77-4AC9-B15E-95E33CB97F27}" type="presParOf" srcId="{59B8B8B5-7FD2-483E-9F31-AD78602DEC6A}" destId="{71423571-2CF9-460A-A06F-4239ECB0D72D}" srcOrd="7" destOrd="0" presId="urn:microsoft.com/office/officeart/2005/8/layout/equation1"/>
    <dgm:cxn modelId="{C517314E-6DF3-4461-B7FF-DE6DF93C862D}" type="presParOf" srcId="{59B8B8B5-7FD2-483E-9F31-AD78602DEC6A}" destId="{FD850783-F594-4E1B-8C80-34AA7C7D7D14}" srcOrd="8" destOrd="0" presId="urn:microsoft.com/office/officeart/2005/8/layout/equation1"/>
    <dgm:cxn modelId="{D1874405-3531-43DF-A333-FB85700DB94C}" type="presParOf" srcId="{59B8B8B5-7FD2-483E-9F31-AD78602DEC6A}" destId="{D63B2DAE-A79E-44DF-94CD-D6B5C9B3677E}" srcOrd="9" destOrd="0" presId="urn:microsoft.com/office/officeart/2005/8/layout/equation1"/>
    <dgm:cxn modelId="{065C0E34-D1A5-457C-95B3-23FDEF1C46F2}" type="presParOf" srcId="{59B8B8B5-7FD2-483E-9F31-AD78602DEC6A}" destId="{4A2F8AFA-CE21-4968-99B7-8B34A35ED0C9}" srcOrd="10" destOrd="0" presId="urn:microsoft.com/office/officeart/2005/8/layout/equation1"/>
    <dgm:cxn modelId="{4B78A41D-2CD1-4AF9-89DC-DD316039801A}" type="presParOf" srcId="{59B8B8B5-7FD2-483E-9F31-AD78602DEC6A}" destId="{A06D6B6F-BAD0-4C1C-AF27-3756B1992028}" srcOrd="11" destOrd="0" presId="urn:microsoft.com/office/officeart/2005/8/layout/equation1"/>
    <dgm:cxn modelId="{B96C96BE-E3DF-4E18-ADFA-5230569D0410}" type="presParOf" srcId="{59B8B8B5-7FD2-483E-9F31-AD78602DEC6A}" destId="{291DC4F3-624A-4871-8771-8ACE927FCB4D}" srcOrd="12" destOrd="0" presId="urn:microsoft.com/office/officeart/2005/8/layout/equation1"/>
  </dgm:cxnLst>
  <dgm:bg>
    <a:blipFill>
      <a:blip xmlns:r="http://schemas.openxmlformats.org/officeDocument/2006/relationships" r:embed="rId1"/>
      <a:tile tx="0" ty="0" sx="100000" sy="100000" flip="none" algn="tl"/>
    </a:blipFill>
    <a:effectLst>
      <a:outerShdw blurRad="50800" dist="38100" dir="2700000" algn="tl" rotWithShape="0">
        <a:prstClr val="black">
          <a:alpha val="40000"/>
        </a:prstClr>
      </a:outerShdw>
    </a:effectLst>
  </dgm:bg>
  <dgm:whole>
    <a:ln w="31750" cmpd="thickThin">
      <a:gradFill>
        <a:gsLst>
          <a:gs pos="0">
            <a:srgbClr val="8488C4"/>
          </a:gs>
          <a:gs pos="53000">
            <a:srgbClr val="D4DEFF"/>
          </a:gs>
          <a:gs pos="83000">
            <a:srgbClr val="D4DEFF"/>
          </a:gs>
          <a:gs pos="100000">
            <a:srgbClr val="96AB94"/>
          </a:gs>
        </a:gsLst>
        <a:lin ang="5400000" scaled="0"/>
      </a:gra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3E47D-030F-436E-975B-1760220F8BCB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5A4B7-2E68-4B50-A9E3-0CF20546F6D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09461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5A4B7-2E68-4B50-A9E3-0CF20546F6D0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06481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5A4B7-2E68-4B50-A9E3-0CF20546F6D0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2741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5E7EF9-6046-4C68-BC4D-9FE35ABC6ACC}" type="datetimeFigureOut">
              <a:rPr lang="cs-CZ" smtClean="0"/>
              <a:pPr/>
              <a:t>26.2.2013</a:t>
            </a:fld>
            <a:endParaRPr lang="cs-C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0105CA-6CAE-4A9B-9566-917C0CCA558A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http://business.center.cz/business/pravo/zakony/dprij/cast1.asp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-bohumin.cz/predmet/zea/studijni-materialy-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kument_aplikace_Microsoft_Office_Word1.docx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.center.cz/" TargetMode="External"/><Relationship Id="rId2" Type="http://schemas.openxmlformats.org/officeDocument/2006/relationships/hyperlink" Target="http://www.cssz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zcr.cz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sz.cz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zcr.cz/dokumenty/zdravotni-pojistovny_945_839_1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2113"/>
          </a:xfrm>
          <a:prstGeom prst="rect">
            <a:avLst/>
          </a:prstGeom>
          <a:noFill/>
          <a:ln>
            <a:noFill/>
          </a:ln>
          <a:effectLst/>
          <a:extLst/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9253003"/>
              </p:ext>
            </p:extLst>
          </p:nvPr>
        </p:nvGraphicFramePr>
        <p:xfrm>
          <a:off x="107504" y="1181039"/>
          <a:ext cx="8928992" cy="5560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7686"/>
                <a:gridCol w="6071306"/>
              </a:tblGrid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j-lt"/>
                        </a:rPr>
                        <a:t>Gymnázium Františka Živného, Bohumín, Jana Palacha 794, příspěvková organizace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Člověk a svět práce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Informatika a informační a komunikační technologie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Základy</a:t>
                      </a:r>
                      <a:r>
                        <a:rPr lang="cs-CZ" sz="1400" baseline="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 ekonomiky a administrativy pro 3. </a:t>
                      </a:r>
                      <a:r>
                        <a:rPr lang="cs-CZ" sz="1400" baseline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-  4</a:t>
                      </a:r>
                      <a:r>
                        <a:rPr lang="cs-CZ" sz="1400" baseline="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. ročník SŠ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Mzdová</a:t>
                      </a:r>
                      <a:r>
                        <a:rPr lang="cs-CZ" sz="1400" baseline="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 problematika II. </a:t>
                      </a:r>
                      <a:r>
                        <a:rPr lang="cs-CZ" sz="1400" dirty="0" smtClean="0">
                          <a:latin typeface="+mj-lt"/>
                        </a:rPr>
                        <a:t>– Sociální a zdravotní pojištění, záloha na daň z příjmu, dávky</a:t>
                      </a:r>
                      <a:r>
                        <a:rPr lang="cs-CZ" sz="1400" baseline="0" dirty="0" smtClean="0">
                          <a:latin typeface="+mj-lt"/>
                        </a:rPr>
                        <a:t> </a:t>
                      </a:r>
                      <a:r>
                        <a:rPr lang="cs-CZ" sz="1400" dirty="0" smtClean="0">
                          <a:latin typeface="+mj-lt"/>
                        </a:rPr>
                        <a:t>nemocenského pojištění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</a:rPr>
                        <a:t>Ing. Jana</a:t>
                      </a:r>
                      <a:r>
                        <a:rPr lang="cs-CZ" sz="1400" baseline="0" dirty="0" smtClean="0">
                          <a:effectLst/>
                          <a:latin typeface="+mj-lt"/>
                        </a:rPr>
                        <a:t> Bosáková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</a:rPr>
                        <a:t>16. 11. </a:t>
                      </a:r>
                      <a:r>
                        <a:rPr lang="cs-CZ" sz="1400" dirty="0">
                          <a:effectLst/>
                          <a:latin typeface="+mj-lt"/>
                        </a:rPr>
                        <a:t>2012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j-lt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j-lt"/>
                        </a:rPr>
                        <a:t>CZ.1.07/1.5.00/34.0629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5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OZNAČENÍ VÝUKOVÉHO MATERIÁLU: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+mj-lt"/>
                        </a:rPr>
                        <a:t>VY_32_INOVACE_</a:t>
                      </a:r>
                      <a:r>
                        <a:rPr kumimoji="0" lang="cs-CZ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ZEA.BO.17</a:t>
                      </a:r>
                      <a:endParaRPr lang="cs-CZ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40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Zdravotní pojištění (ZP</a:t>
            </a:r>
            <a:r>
              <a:rPr lang="cs-CZ" dirty="0" smtClean="0"/>
              <a:t>) - odvody</a:t>
            </a:r>
            <a:endParaRPr lang="cs-CZ" dirty="0"/>
          </a:p>
        </p:txBody>
      </p:sp>
      <p:pic>
        <p:nvPicPr>
          <p:cNvPr id="6" name="Picture 4" descr="C:\Documents and Settings\bosakova_j\Local Settings\Temp\Temporary Internet Files\Content.IE5\2IAULJM0\MC90007877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964488" cy="538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592028" y="2156655"/>
            <a:ext cx="486840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>
                <a:solidFill>
                  <a:srgbClr val="FF0000"/>
                </a:solidFill>
              </a:rPr>
              <a:t>Zaměstnanci</a:t>
            </a:r>
            <a:r>
              <a:rPr lang="cs-CZ" sz="3200" dirty="0"/>
              <a:t> se sráží </a:t>
            </a:r>
            <a:r>
              <a:rPr lang="cs-CZ" sz="3200" dirty="0" smtClean="0">
                <a:solidFill>
                  <a:srgbClr val="FF0000"/>
                </a:solidFill>
              </a:rPr>
              <a:t>4,5 %</a:t>
            </a:r>
            <a:r>
              <a:rPr lang="cs-CZ" sz="3200" dirty="0" smtClean="0"/>
              <a:t> </a:t>
            </a:r>
            <a:r>
              <a:rPr lang="cs-CZ" sz="3200" dirty="0"/>
              <a:t>z hrubých </a:t>
            </a:r>
            <a:r>
              <a:rPr lang="cs-CZ" sz="3200" dirty="0" smtClean="0"/>
              <a:t>mezd.</a:t>
            </a:r>
            <a:endParaRPr lang="cs-CZ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cs-CZ" sz="3200" dirty="0">
                <a:solidFill>
                  <a:srgbClr val="FF0000"/>
                </a:solidFill>
              </a:rPr>
              <a:t>Zaměstnavatel</a:t>
            </a:r>
            <a:r>
              <a:rPr lang="cs-CZ" sz="3200" dirty="0"/>
              <a:t> odvede za své zaměstnance </a:t>
            </a:r>
            <a:br>
              <a:rPr lang="cs-CZ" sz="3200" dirty="0"/>
            </a:br>
            <a:r>
              <a:rPr lang="cs-CZ" sz="3200" dirty="0" smtClean="0">
                <a:solidFill>
                  <a:srgbClr val="FF0000"/>
                </a:solidFill>
              </a:rPr>
              <a:t>9 %</a:t>
            </a:r>
            <a:r>
              <a:rPr lang="cs-CZ" sz="3200" dirty="0" smtClean="0"/>
              <a:t> </a:t>
            </a:r>
            <a:r>
              <a:rPr lang="cs-CZ" sz="3200" dirty="0"/>
              <a:t>z hrubých </a:t>
            </a:r>
            <a:r>
              <a:rPr lang="cs-CZ" sz="3200" dirty="0" smtClean="0"/>
              <a:t>mezd.</a:t>
            </a:r>
            <a:endParaRPr lang="cs-CZ" sz="3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1035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Přehled pojištění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43546089"/>
              </p:ext>
            </p:extLst>
          </p:nvPr>
        </p:nvGraphicFramePr>
        <p:xfrm>
          <a:off x="1115617" y="2852936"/>
          <a:ext cx="7129273" cy="2841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0878"/>
                <a:gridCol w="2420878"/>
                <a:gridCol w="2287517"/>
              </a:tblGrid>
              <a:tr h="55806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Pojištění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% z hrubé mzdy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5580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Sráženo </a:t>
                      </a:r>
                      <a:r>
                        <a:rPr lang="cs-CZ" sz="2000" dirty="0">
                          <a:effectLst/>
                        </a:rPr>
                        <a:t>zaměstnanci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Odvádí </a:t>
                      </a:r>
                      <a:r>
                        <a:rPr lang="cs-CZ" sz="2000" dirty="0">
                          <a:effectLst/>
                        </a:rPr>
                        <a:t>zaměstnavatel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Zdravotní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4,5 %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9 %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Sociální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6,5 %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25 %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Times New Roman"/>
                          <a:ea typeface="Times New Roman"/>
                        </a:rPr>
                        <a:t>Celkem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Times New Roman"/>
                          <a:ea typeface="Times New Roman"/>
                        </a:rPr>
                        <a:t>11 %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Times New Roman"/>
                          <a:ea typeface="Times New Roman"/>
                        </a:rPr>
                        <a:t>34 %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9892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r>
              <a:rPr lang="cs-CZ" sz="4000" dirty="0" smtClean="0"/>
              <a:t>Záloha na daň z příjmu (daňová záloha)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  <a:noFill/>
        </p:spPr>
        <p:txBody>
          <a:bodyPr/>
          <a:lstStyle/>
          <a:p>
            <a:pPr algn="just"/>
            <a:r>
              <a:rPr lang="cs-CZ" b="1" dirty="0" smtClean="0"/>
              <a:t>Zálohu na daň z příjmu</a:t>
            </a:r>
            <a:r>
              <a:rPr lang="cs-CZ" dirty="0" smtClean="0"/>
              <a:t> ze závislé činnosti vypočítává a odvádí zaměstnavatel </a:t>
            </a:r>
            <a:r>
              <a:rPr lang="cs-CZ" b="1" dirty="0" smtClean="0"/>
              <a:t>finančnímu úřadu</a:t>
            </a:r>
            <a:r>
              <a:rPr lang="cs-CZ" dirty="0" smtClean="0"/>
              <a:t>. </a:t>
            </a:r>
          </a:p>
          <a:p>
            <a:pPr algn="just"/>
            <a:r>
              <a:rPr lang="cs-CZ" dirty="0" smtClean="0"/>
              <a:t>Zaměstnanec obdrží mzdu již po zdanění (po sražení zálohy na daň v rámci měsíčního vyúčtování mzdy.</a:t>
            </a:r>
          </a:p>
          <a:p>
            <a:pPr algn="just"/>
            <a:r>
              <a:rPr lang="cs-CZ" dirty="0" smtClean="0"/>
              <a:t>Zaměstnavatel zálohu na daň sráží z hrubé mzdy zaměstnance.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>
                <a:ln w="9525" cmpd="dbl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!</a:t>
            </a:r>
            <a:r>
              <a:rPr lang="cs-CZ" i="1" dirty="0" smtClean="0">
                <a:ln w="9525" cmpd="dbl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nyní se podíváme na postup výpočtu daně z příjmu!</a:t>
            </a:r>
            <a:endParaRPr lang="cs-CZ" i="1" dirty="0">
              <a:ln w="9525" cmpd="dbl"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93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Postup výpočtu daně z příjmu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6372384"/>
              </p:ext>
            </p:extLst>
          </p:nvPr>
        </p:nvGraphicFramePr>
        <p:xfrm>
          <a:off x="323528" y="2492896"/>
          <a:ext cx="864096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323528" y="1606421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cs-CZ" sz="2400" dirty="0" smtClean="0"/>
              <a:t>Daň z příjmu se vypočítává ze zvýšeného základu daně, tzv. </a:t>
            </a:r>
            <a:r>
              <a:rPr lang="cs-CZ" sz="2400" b="1" dirty="0" err="1" smtClean="0"/>
              <a:t>superhrubé</a:t>
            </a:r>
            <a:r>
              <a:rPr lang="cs-CZ" sz="2400" b="1" dirty="0" smtClean="0"/>
              <a:t> mzdy. 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323528" y="55892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cs-CZ" sz="2400" dirty="0" smtClean="0"/>
              <a:t>Základ daně (tzv. </a:t>
            </a:r>
            <a:r>
              <a:rPr lang="cs-CZ" sz="2400" u="sng" dirty="0" smtClean="0"/>
              <a:t>superhrubou mzdu</a:t>
            </a:r>
            <a:r>
              <a:rPr lang="cs-CZ" sz="2400" dirty="0" smtClean="0"/>
              <a:t>) zaokrouhlíme na celé 100 nahoru.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41638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Postup výpočtu daně z příjmu</a:t>
            </a:r>
          </a:p>
        </p:txBody>
      </p:sp>
      <p:graphicFrame>
        <p:nvGraphicFramePr>
          <p:cNvPr id="4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5239759"/>
              </p:ext>
            </p:extLst>
          </p:nvPr>
        </p:nvGraphicFramePr>
        <p:xfrm>
          <a:off x="518864" y="2348880"/>
          <a:ext cx="82296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539552" y="134076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cs-CZ" sz="2400" dirty="0" smtClean="0"/>
              <a:t>Vypočteme zálohu na daň z příjmu ze superhrubé mzdy – sazba daně je 15 %.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2901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Postup výpočtu daně z příjmu</a:t>
            </a:r>
          </a:p>
        </p:txBody>
      </p:sp>
      <p:graphicFrame>
        <p:nvGraphicFramePr>
          <p:cNvPr id="4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09573542"/>
              </p:ext>
            </p:extLst>
          </p:nvPr>
        </p:nvGraphicFramePr>
        <p:xfrm>
          <a:off x="457200" y="3068960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467544" y="1340768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 startAt="4"/>
            </a:pPr>
            <a:r>
              <a:rPr lang="cs-CZ" sz="2400" dirty="0"/>
              <a:t>Vypočtená záloha na daň se sníží o měsíční slevy na dani. Sleva na poplatníka je ve výši 2 070,-- Kč. (Na </a:t>
            </a:r>
            <a:r>
              <a:rPr lang="cs-CZ" sz="2400" dirty="0" smtClean="0"/>
              <a:t>následujících </a:t>
            </a:r>
            <a:r>
              <a:rPr lang="cs-CZ" sz="2400" dirty="0"/>
              <a:t>snímcích si ukážeme i další slevy na </a:t>
            </a:r>
            <a:r>
              <a:rPr lang="cs-CZ" sz="2400" dirty="0" smtClean="0"/>
              <a:t>dani.)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1945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Postup výpočtu daně z příjmu</a:t>
            </a:r>
          </a:p>
        </p:txBody>
      </p:sp>
      <p:graphicFrame>
        <p:nvGraphicFramePr>
          <p:cNvPr id="4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6571424"/>
              </p:ext>
            </p:extLst>
          </p:nvPr>
        </p:nvGraphicFramePr>
        <p:xfrm>
          <a:off x="457200" y="2852936"/>
          <a:ext cx="8229600" cy="347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95536" y="148478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5"/>
            </a:pPr>
            <a:r>
              <a:rPr lang="cs-CZ" sz="2400" dirty="0" smtClean="0"/>
              <a:t>Pokud zaměstnanec pečuje o nezaopatřené dítě, záloha po slevě se sníží o daňové zvýhodnění na dítě (1 117,- Kč). Výše zvýhodnění je podle počtu nezaopatřených dětí.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62914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Postup výpočtu daně z příjmu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5"/>
            <a:ext cx="8229600" cy="5237559"/>
          </a:xfrm>
          <a:noFill/>
        </p:spPr>
        <p:txBody>
          <a:bodyPr>
            <a:normAutofit/>
          </a:bodyPr>
          <a:lstStyle/>
          <a:p>
            <a:r>
              <a:rPr lang="cs-CZ" dirty="0" smtClean="0"/>
              <a:t>Pokud je daňová záloha záporná, tak má zaměstnanec nárok na daňový bonus v minimální výši 50,- Kč. </a:t>
            </a:r>
            <a:br>
              <a:rPr lang="cs-CZ" dirty="0" smtClean="0"/>
            </a:br>
            <a:r>
              <a:rPr lang="cs-CZ" dirty="0" smtClean="0"/>
              <a:t>a maximální výši  až 5 025,- Kč, což mu přinese zvýšení čisté mzdy.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 opačném případě odvádí daňovou zálohu, což mu přinese snížení čisté mzdy.</a:t>
            </a:r>
            <a:endParaRPr lang="cs-CZ" dirty="0"/>
          </a:p>
        </p:txBody>
      </p:sp>
      <p:pic>
        <p:nvPicPr>
          <p:cNvPr id="1027" name="Picture 3" descr="C:\Documents and Settings\Tatka MSI\Local Settings\Temporary Internet Files\Content.IE5\CFKSMDIX\MC9004238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9563"/>
            <a:ext cx="167005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Tatka MSI\Local Settings\Temporary Internet Files\Content.IE5\90P8FI6V\MC9004238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69160"/>
            <a:ext cx="18859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80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Postup výpočtu daně z příjmu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2880320"/>
          </a:xfrm>
        </p:spPr>
        <p:txBody>
          <a:bodyPr/>
          <a:lstStyle/>
          <a:p>
            <a:r>
              <a:rPr lang="cs-CZ" dirty="0" smtClean="0"/>
              <a:t>Měsíční daňové zvýhodnění, popřípadě i daňový bonus si může uplatnit pouze zaměstnanec, který vyživuje nezaopatřené dítě (děti) do věku 26 let.</a:t>
            </a:r>
          </a:p>
          <a:p>
            <a:r>
              <a:rPr lang="cs-CZ" dirty="0" smtClean="0"/>
              <a:t>Jsou-li v domácnosti výdělečně činní oba manželé, tak daňové zvýhodnění na dítě si může uplatnit pouze jeden z nich.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83568" y="5013176"/>
            <a:ext cx="7920880" cy="110799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A nyní je čas podívat se na slevy na dani a daňové zvýhodnění!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463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/>
              <a:t>Slevy na dani </a:t>
            </a:r>
            <a:r>
              <a:rPr lang="cs-CZ" dirty="0" smtClean="0"/>
              <a:t>a </a:t>
            </a:r>
            <a:r>
              <a:rPr lang="cs-CZ" dirty="0"/>
              <a:t>daňové zvýhodnění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Pokud zaměstnanec (</a:t>
            </a:r>
            <a:r>
              <a:rPr lang="cs-CZ" dirty="0" smtClean="0">
                <a:solidFill>
                  <a:srgbClr val="FF0000"/>
                </a:solidFill>
              </a:rPr>
              <a:t>poplatník</a:t>
            </a:r>
            <a:r>
              <a:rPr lang="cs-CZ" dirty="0" smtClean="0"/>
              <a:t>) </a:t>
            </a:r>
            <a:r>
              <a:rPr lang="cs-CZ" b="1" dirty="0" smtClean="0"/>
              <a:t>podepsal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u zaměstnavatele „</a:t>
            </a:r>
            <a:r>
              <a:rPr lang="cs-CZ" b="1" dirty="0" smtClean="0"/>
              <a:t>prohlášení poplatníka </a:t>
            </a:r>
            <a:r>
              <a:rPr lang="cs-CZ" dirty="0" smtClean="0"/>
              <a:t>daně </a:t>
            </a:r>
            <a:br>
              <a:rPr lang="cs-CZ" dirty="0" smtClean="0"/>
            </a:br>
            <a:r>
              <a:rPr lang="cs-CZ" dirty="0" smtClean="0"/>
              <a:t>z příjmu fyzických osob ze závislé činnosti </a:t>
            </a:r>
            <a:br>
              <a:rPr lang="cs-CZ" dirty="0" smtClean="0"/>
            </a:br>
            <a:r>
              <a:rPr lang="cs-CZ" dirty="0" smtClean="0"/>
              <a:t>a z funkčních požitků“ </a:t>
            </a:r>
            <a:r>
              <a:rPr lang="cs-CZ" b="1" dirty="0" smtClean="0"/>
              <a:t>může si uplatňovat slevy</a:t>
            </a:r>
            <a:r>
              <a:rPr lang="cs-CZ" dirty="0" smtClean="0"/>
              <a:t>. </a:t>
            </a:r>
          </a:p>
          <a:p>
            <a:pPr algn="just"/>
            <a:r>
              <a:rPr lang="cs-CZ" dirty="0" smtClean="0"/>
              <a:t>V roce 2012 lze uplatnit slevy na dani a daňové zvýhodnění podle § 35 zákona č. 586/1992 Sb., </a:t>
            </a:r>
            <a:br>
              <a:rPr lang="cs-CZ" dirty="0" smtClean="0"/>
            </a:br>
            <a:r>
              <a:rPr lang="cs-CZ" dirty="0" smtClean="0"/>
              <a:t>o daních z příjmu (ZDP), v platném znění.</a:t>
            </a:r>
          </a:p>
          <a:p>
            <a:pPr algn="just"/>
            <a:r>
              <a:rPr lang="cs-CZ" dirty="0" smtClean="0"/>
              <a:t>Výběr slev ukazuje následující tabulka.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880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199856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200" dirty="0" smtClean="0">
                <a:latin typeface="Arial" pitchFamily="34" charset="0"/>
                <a:cs typeface="Arial" pitchFamily="34" charset="0"/>
              </a:rPr>
              <a:t>Žáci se prezentací seznámí se základními informacemi </a:t>
            </a:r>
            <a:br>
              <a:rPr lang="cs-CZ" sz="2200" dirty="0" smtClean="0">
                <a:latin typeface="Arial" pitchFamily="34" charset="0"/>
                <a:cs typeface="Arial" pitchFamily="34" charset="0"/>
              </a:rPr>
            </a:br>
            <a:r>
              <a:rPr lang="cs-CZ" sz="2200" dirty="0" smtClean="0">
                <a:latin typeface="Arial" pitchFamily="34" charset="0"/>
                <a:cs typeface="Arial" pitchFamily="34" charset="0"/>
              </a:rPr>
              <a:t>o sociálním a zdravotním pojištění, sazbami na tato pojištění, zálohou na daň z příjmu, budou umět vypočítat daň z příjmu, dále se seznámí s pojmy slevy na dani, daňové zvýhodnění a dávky nemocenského pojištění.</a:t>
            </a:r>
          </a:p>
          <a:p>
            <a:pPr algn="just"/>
            <a:r>
              <a:rPr lang="cs-CZ" sz="2200" dirty="0" smtClean="0">
                <a:latin typeface="Arial" pitchFamily="34" charset="0"/>
                <a:cs typeface="Arial" pitchFamily="34" charset="0"/>
              </a:rPr>
              <a:t>Výuka je vedena formou výkladu s podporou prezentace, která je doplněna hypertextovými odkazy, kde žáci studiem dané webové stránky získávají praktické znalosti k danému tématu.</a:t>
            </a:r>
          </a:p>
          <a:p>
            <a:pPr algn="just"/>
            <a:r>
              <a:rPr lang="cs-CZ" sz="2200" dirty="0" smtClean="0">
                <a:latin typeface="Arial" pitchFamily="34" charset="0"/>
                <a:cs typeface="Arial" pitchFamily="34" charset="0"/>
              </a:rPr>
              <a:t>K procvičení a upevnění učiva lze využít dva pracovní listy (VY_32_INOVACE_ZEA.BO.18 a VY_32_INOVACE_ZEA.BO.19).</a:t>
            </a:r>
          </a:p>
          <a:p>
            <a:pPr algn="just"/>
            <a:r>
              <a:rPr lang="cs-CZ" sz="2200" dirty="0" smtClean="0">
                <a:latin typeface="Arial" pitchFamily="34" charset="0"/>
                <a:cs typeface="Arial" pitchFamily="34" charset="0"/>
              </a:rPr>
              <a:t> K ověření znalostí tohoto učiva lze využít test (VY_32_INOVACE_ZEA.BO.20), který mají žáci v elektronické podobě na webových stránkách školy.</a:t>
            </a:r>
          </a:p>
          <a:p>
            <a:pPr algn="just"/>
            <a:r>
              <a:rPr lang="cs-CZ" sz="2200" dirty="0">
                <a:latin typeface="Arial" pitchFamily="34" charset="0"/>
                <a:cs typeface="Arial" pitchFamily="34" charset="0"/>
              </a:rPr>
              <a:t>Zpracováno dle ŠVP – část 6.1. – </a:t>
            </a:r>
            <a:r>
              <a:rPr lang="cs-CZ" sz="2200" smtClean="0">
                <a:latin typeface="Arial" pitchFamily="34" charset="0"/>
                <a:cs typeface="Arial" pitchFamily="34" charset="0"/>
              </a:rPr>
              <a:t>Povinně volitelné </a:t>
            </a:r>
            <a:r>
              <a:rPr lang="cs-CZ" sz="2200" dirty="0">
                <a:latin typeface="Arial" pitchFamily="34" charset="0"/>
                <a:cs typeface="Arial" pitchFamily="34" charset="0"/>
              </a:rPr>
              <a:t>předměty - pro osmileté i čtyřleté studium gymnázia.</a:t>
            </a:r>
          </a:p>
          <a:p>
            <a:pPr algn="just"/>
            <a:endParaRPr lang="cs-CZ" sz="2200" dirty="0" smtClean="0"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289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Slevy na dani a daňové zvýhodnění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11299726"/>
              </p:ext>
            </p:extLst>
          </p:nvPr>
        </p:nvGraphicFramePr>
        <p:xfrm>
          <a:off x="457200" y="1700807"/>
          <a:ext cx="8229600" cy="4750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Sleva na dani (§ 35ba)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Roční sleva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Měsíční sleva</a:t>
                      </a:r>
                      <a:endParaRPr lang="cs-CZ" dirty="0"/>
                    </a:p>
                  </a:txBody>
                  <a:tcPr/>
                </a:tc>
              </a:tr>
              <a:tr h="673296">
                <a:tc>
                  <a:txBody>
                    <a:bodyPr/>
                    <a:lstStyle/>
                    <a:p>
                      <a:r>
                        <a:rPr lang="cs-CZ" dirty="0" smtClean="0"/>
                        <a:t>Na poplatníka, </a:t>
                      </a:r>
                      <a:r>
                        <a:rPr lang="cs-CZ" smtClean="0"/>
                        <a:t>na důchodce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24 840,-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2070,-</a:t>
                      </a:r>
                      <a:endParaRPr lang="cs-CZ" dirty="0"/>
                    </a:p>
                  </a:txBody>
                  <a:tcPr/>
                </a:tc>
              </a:tr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Poplatník</a:t>
                      </a:r>
                      <a:r>
                        <a:rPr lang="cs-CZ" baseline="0" dirty="0" smtClean="0"/>
                        <a:t> jako student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4 020,-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335,-</a:t>
                      </a:r>
                      <a:endParaRPr lang="cs-CZ" dirty="0"/>
                    </a:p>
                  </a:txBody>
                  <a:tcPr/>
                </a:tc>
              </a:tr>
              <a:tr h="673296">
                <a:tc>
                  <a:txBody>
                    <a:bodyPr/>
                    <a:lstStyle/>
                    <a:p>
                      <a:r>
                        <a:rPr lang="cs-CZ" dirty="0" smtClean="0"/>
                        <a:t>Na vyživovanou manželku/manžela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24 840,-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Neuplatňuje se</a:t>
                      </a:r>
                      <a:endParaRPr lang="cs-CZ" dirty="0"/>
                    </a:p>
                  </a:txBody>
                  <a:tcPr/>
                </a:tc>
              </a:tr>
              <a:tr h="3900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Invalidita I. a II. stupně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2 520,-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210,-</a:t>
                      </a:r>
                      <a:endParaRPr lang="cs-CZ" dirty="0"/>
                    </a:p>
                  </a:txBody>
                  <a:tcPr/>
                </a:tc>
              </a:tr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Invalidita III. stupně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5 040,-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420,-</a:t>
                      </a:r>
                      <a:endParaRPr lang="cs-CZ" dirty="0"/>
                    </a:p>
                  </a:txBody>
                  <a:tcPr/>
                </a:tc>
              </a:tr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Držitel průkazu ZTP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16 140,-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1 345,-</a:t>
                      </a:r>
                      <a:endParaRPr lang="cs-CZ" dirty="0"/>
                    </a:p>
                  </a:txBody>
                  <a:tcPr/>
                </a:tc>
              </a:tr>
              <a:tr h="673296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Daňové</a:t>
                      </a:r>
                      <a:r>
                        <a:rPr lang="cs-CZ" b="1" baseline="0" dirty="0" smtClean="0">
                          <a:solidFill>
                            <a:schemeClr val="bg1"/>
                          </a:solidFill>
                        </a:rPr>
                        <a:t> zvýhodnění </a:t>
                      </a:r>
                    </a:p>
                    <a:p>
                      <a:r>
                        <a:rPr lang="cs-CZ" b="1" baseline="0" dirty="0" smtClean="0">
                          <a:solidFill>
                            <a:schemeClr val="bg1"/>
                          </a:solidFill>
                        </a:rPr>
                        <a:t>(§ 35c)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Na dítě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13 404,-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1 117,-</a:t>
                      </a:r>
                      <a:endParaRPr lang="cs-CZ" dirty="0"/>
                    </a:p>
                  </a:txBody>
                  <a:tcPr/>
                </a:tc>
              </a:tr>
              <a:tr h="390084">
                <a:tc>
                  <a:txBody>
                    <a:bodyPr/>
                    <a:lstStyle/>
                    <a:p>
                      <a:r>
                        <a:rPr lang="cs-CZ" dirty="0" smtClean="0"/>
                        <a:t>Na dítě – průkaz ZTP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26 808,-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2 234,-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61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Roční zúčtování daně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84576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Pro zaměstnance je často výhodné požádat o roční zúčtování záloh na dani. Zaměstnance motivuje získání přeplatku na dani z příjmu z důvodu odlišného zaokrouhlování a možnosti si odečíst nezdanitelné částky od základu daně, na které má zaměstnanec nárok.</a:t>
            </a:r>
          </a:p>
          <a:p>
            <a:pPr algn="just"/>
            <a:r>
              <a:rPr lang="cs-CZ" dirty="0" smtClean="0"/>
              <a:t>Při výpočtu </a:t>
            </a:r>
            <a:r>
              <a:rPr lang="cs-CZ" dirty="0" smtClean="0">
                <a:solidFill>
                  <a:srgbClr val="0070C0"/>
                </a:solidFill>
              </a:rPr>
              <a:t>měsíčních záloh </a:t>
            </a:r>
            <a:r>
              <a:rPr lang="cs-CZ" dirty="0" smtClean="0"/>
              <a:t>na daň se základ daně zaokrouhluje na </a:t>
            </a:r>
            <a:r>
              <a:rPr lang="cs-CZ" dirty="0" smtClean="0">
                <a:solidFill>
                  <a:srgbClr val="0070C0"/>
                </a:solidFill>
              </a:rPr>
              <a:t>celé stovky nahoru</a:t>
            </a:r>
            <a:r>
              <a:rPr lang="cs-CZ" dirty="0" smtClean="0"/>
              <a:t>. </a:t>
            </a:r>
          </a:p>
          <a:p>
            <a:pPr algn="just"/>
            <a:r>
              <a:rPr lang="cs-CZ" dirty="0" smtClean="0"/>
              <a:t>Při </a:t>
            </a:r>
            <a:r>
              <a:rPr lang="cs-CZ" dirty="0" smtClean="0">
                <a:solidFill>
                  <a:srgbClr val="0070C0"/>
                </a:solidFill>
              </a:rPr>
              <a:t>ročním vyúčtování </a:t>
            </a:r>
            <a:r>
              <a:rPr lang="cs-CZ" dirty="0" smtClean="0"/>
              <a:t>daně se zaokrouhluje na </a:t>
            </a:r>
            <a:r>
              <a:rPr lang="cs-CZ" dirty="0" smtClean="0">
                <a:solidFill>
                  <a:srgbClr val="0070C0"/>
                </a:solidFill>
              </a:rPr>
              <a:t>celé stovky dolů</a:t>
            </a:r>
            <a:r>
              <a:rPr lang="cs-CZ" dirty="0" smtClean="0"/>
              <a:t> a základ daně lze dle § 15 zákona o dani </a:t>
            </a:r>
            <a:br>
              <a:rPr lang="cs-CZ" dirty="0" smtClean="0"/>
            </a:br>
            <a:r>
              <a:rPr lang="cs-CZ" dirty="0" smtClean="0"/>
              <a:t>z příjmu dále snížit o nezdanitelné částky 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691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Nezdanitelné částky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4911824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0070C0"/>
                </a:solidFill>
              </a:rPr>
              <a:t>Úkol:</a:t>
            </a:r>
          </a:p>
          <a:p>
            <a:r>
              <a:rPr lang="cs-CZ" dirty="0" smtClean="0"/>
              <a:t>na internetu vyhledej zákon č. 586/1992 Sb., o daních </a:t>
            </a:r>
            <a:br>
              <a:rPr lang="cs-CZ" dirty="0" smtClean="0"/>
            </a:br>
            <a:r>
              <a:rPr lang="cs-CZ" dirty="0" smtClean="0"/>
              <a:t>z příjmu, v platném znění, a v § 15 vyhledej nezdanitelné částky.</a:t>
            </a:r>
          </a:p>
          <a:p>
            <a:pPr algn="ctr"/>
            <a:endParaRPr lang="cs-CZ" sz="2800" dirty="0" smtClean="0"/>
          </a:p>
          <a:p>
            <a:pPr algn="ctr"/>
            <a:endParaRPr lang="cs-CZ" sz="2800" dirty="0" smtClean="0"/>
          </a:p>
          <a:p>
            <a:pPr algn="ctr"/>
            <a:endParaRPr lang="cs-CZ" sz="2800" dirty="0"/>
          </a:p>
          <a:p>
            <a:pPr algn="ctr"/>
            <a:r>
              <a:rPr lang="cs-CZ" sz="2800" dirty="0" smtClean="0"/>
              <a:t>O které nezdanitelné částky si zaměstnanec může snížit základ daně?</a:t>
            </a:r>
          </a:p>
          <a:p>
            <a:pPr marL="0" indent="0" algn="ctr">
              <a:buNone/>
            </a:pPr>
            <a:r>
              <a:rPr lang="cs-CZ" sz="2400" dirty="0">
                <a:hlinkClick r:id="rId2"/>
              </a:rPr>
              <a:t>http://business.center.cz/business/pravo/zakony/dprij/cast1.aspx</a:t>
            </a:r>
            <a:endParaRPr lang="cs-CZ" sz="2400" dirty="0"/>
          </a:p>
        </p:txBody>
      </p:sp>
      <p:pic>
        <p:nvPicPr>
          <p:cNvPr id="1026" name="Picture 2" descr="C:\Documents and Settings\Tatka MSI\Local Settings\Temporary Internet Files\Content.IE5\QX815RWW\MC9004344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25133"/>
            <a:ext cx="1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94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Student a daně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r>
              <a:rPr lang="cs-CZ" dirty="0" smtClean="0"/>
              <a:t>Studenti většinou pracují v rámci </a:t>
            </a:r>
            <a:r>
              <a:rPr lang="cs-CZ" dirty="0" smtClean="0">
                <a:solidFill>
                  <a:srgbClr val="0070C0"/>
                </a:solidFill>
              </a:rPr>
              <a:t>brigád</a:t>
            </a:r>
            <a:r>
              <a:rPr lang="cs-CZ" dirty="0" smtClean="0"/>
              <a:t>. </a:t>
            </a:r>
            <a:endParaRPr lang="cs-CZ" dirty="0"/>
          </a:p>
          <a:p>
            <a:r>
              <a:rPr lang="cs-CZ" dirty="0" smtClean="0"/>
              <a:t>Práci mohou vykonávat na základě :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pracovního poměru (pracovní smlouvy)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dohody o provedení práce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dohody o pracovní činnosti</a:t>
            </a:r>
            <a:endParaRPr lang="cs-CZ" dirty="0" smtClean="0">
              <a:solidFill>
                <a:srgbClr val="0070C0"/>
              </a:solidFill>
            </a:endParaRPr>
          </a:p>
          <a:p>
            <a:pPr algn="just"/>
            <a:r>
              <a:rPr lang="cs-CZ" dirty="0" smtClean="0"/>
              <a:t>Zdaňování jejich příjmů je obdobné jako u ostatních zaměstnanců. Po předložení </a:t>
            </a:r>
            <a:r>
              <a:rPr lang="cs-CZ" dirty="0" smtClean="0">
                <a:solidFill>
                  <a:srgbClr val="0070C0"/>
                </a:solidFill>
              </a:rPr>
              <a:t>potvrzení o studiu </a:t>
            </a:r>
            <a:r>
              <a:rPr lang="cs-CZ" dirty="0" smtClean="0"/>
              <a:t>si mohou navíc snížit daň z příjmu o slevu na studenta. Zde je důležité, zda podepíší „prohlášení poplatníka daně z příjmu…“ u zaměstnavatele. </a:t>
            </a:r>
          </a:p>
          <a:p>
            <a:endParaRPr lang="cs-CZ" dirty="0" smtClean="0"/>
          </a:p>
          <a:p>
            <a:pPr marL="393192" lvl="1" indent="0" algn="ctr">
              <a:buNone/>
            </a:pPr>
            <a:r>
              <a:rPr lang="cs-CZ" i="1" dirty="0" smtClean="0">
                <a:solidFill>
                  <a:srgbClr val="002060"/>
                </a:solidFill>
              </a:rPr>
              <a:t>Kolik činí měsíční sleva na dani u poplatníka – studenta?</a:t>
            </a:r>
            <a:endParaRPr lang="cs-CZ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Documents and Settings\Tatka MSI\Local Settings\Temporary Internet Files\Content.IE5\CFKSMDIX\MM900336396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93296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30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cs-CZ" dirty="0" smtClean="0"/>
              <a:t>Dávky nemocenského pojištění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Nemocenské, které je dávkou nemocenského pojištění, náleží pojištěnci, tj. zaměstnanci, jestliže byl lékařem uznán </a:t>
            </a:r>
            <a:r>
              <a:rPr lang="cs-CZ" u="sng" dirty="0"/>
              <a:t>pro nemoc nebo úraz</a:t>
            </a:r>
            <a:r>
              <a:rPr lang="cs-CZ" dirty="0"/>
              <a:t> dočasně práce neschopným k výkonu svého dosavadního zaměstnání nebo nemůže vykonávat zaměstnání pro nařízenou karanténu. Dále zde patří </a:t>
            </a:r>
            <a:r>
              <a:rPr lang="cs-CZ" u="sng" dirty="0"/>
              <a:t>peněžitá pomoc v mateřství a ošetřovné </a:t>
            </a:r>
            <a:r>
              <a:rPr lang="cs-CZ" dirty="0"/>
              <a:t>(v případě nemoci dětí a dalších členů rodiny).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555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cs-CZ" dirty="0"/>
              <a:t>Dávky nemocenského pojištění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Nemocenské</a:t>
            </a:r>
            <a:r>
              <a:rPr lang="cs-CZ" dirty="0"/>
              <a:t> se poskytuje </a:t>
            </a:r>
            <a:r>
              <a:rPr lang="cs-CZ" b="1" dirty="0"/>
              <a:t>za kalendářní dny</a:t>
            </a:r>
            <a:r>
              <a:rPr lang="cs-CZ" dirty="0"/>
              <a:t>; začíná se vyplácet od </a:t>
            </a:r>
            <a:r>
              <a:rPr lang="cs-CZ" dirty="0">
                <a:solidFill>
                  <a:srgbClr val="FF0000"/>
                </a:solidFill>
              </a:rPr>
              <a:t>22. kalendářního dne </a:t>
            </a:r>
            <a:r>
              <a:rPr lang="cs-CZ" dirty="0"/>
              <a:t>trvání pracovní neschopnosti a končí dnem skončení pracovní neschopnosti nebo nařízené karantény, nejdéle však po dobu 380 kalendářních dnů ode dne vzniku pracovní neschopnosti. </a:t>
            </a:r>
          </a:p>
          <a:p>
            <a:pPr algn="just"/>
            <a:r>
              <a:rPr lang="cs-CZ" dirty="0"/>
              <a:t>Za prvních </a:t>
            </a:r>
            <a:r>
              <a:rPr lang="cs-CZ" dirty="0">
                <a:solidFill>
                  <a:srgbClr val="FF0000"/>
                </a:solidFill>
              </a:rPr>
              <a:t>21 dnů </a:t>
            </a:r>
            <a:r>
              <a:rPr lang="cs-CZ" dirty="0"/>
              <a:t>pracovní neschopnosti vyplácí zaměstnavatel zaměstnanci "</a:t>
            </a:r>
            <a:r>
              <a:rPr lang="cs-CZ" dirty="0">
                <a:solidFill>
                  <a:srgbClr val="FF0000"/>
                </a:solidFill>
              </a:rPr>
              <a:t>NÁHRADU MZDY</a:t>
            </a:r>
            <a:r>
              <a:rPr lang="cs-CZ" dirty="0"/>
              <a:t>".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014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Dávky nemocenského pojištění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b="1" dirty="0"/>
              <a:t>Podrobné schéma výplaty nemocenského při dočasné pracovní neschopnosti: </a:t>
            </a:r>
          </a:p>
          <a:p>
            <a:pPr lvl="0" algn="just"/>
            <a:r>
              <a:rPr lang="cs-CZ" dirty="0">
                <a:solidFill>
                  <a:srgbClr val="FF0000"/>
                </a:solidFill>
              </a:rPr>
              <a:t>1.–3. pracovní den </a:t>
            </a:r>
            <a:r>
              <a:rPr lang="cs-CZ" dirty="0"/>
              <a:t>pracovní neschopnosti = </a:t>
            </a:r>
            <a:r>
              <a:rPr lang="cs-CZ" b="1" dirty="0"/>
              <a:t>nenáleží náhrada mzdy ani dávka,  </a:t>
            </a:r>
          </a:p>
          <a:p>
            <a:pPr lvl="0" algn="just"/>
            <a:r>
              <a:rPr lang="cs-CZ" dirty="0">
                <a:solidFill>
                  <a:srgbClr val="FF0000"/>
                </a:solidFill>
              </a:rPr>
              <a:t>od 4. pracovního dne–21. kalendářního dne </a:t>
            </a:r>
            <a:r>
              <a:rPr lang="cs-CZ" dirty="0"/>
              <a:t>= </a:t>
            </a:r>
            <a:r>
              <a:rPr lang="cs-CZ" b="1" dirty="0"/>
              <a:t>náleží náhrada mzdy </a:t>
            </a:r>
            <a:r>
              <a:rPr lang="cs-CZ" dirty="0"/>
              <a:t>(60 % redukovaného průměrného výdělku), </a:t>
            </a:r>
            <a:r>
              <a:rPr lang="cs-CZ" b="1" dirty="0"/>
              <a:t>vyplácí zaměstnavatel</a:t>
            </a:r>
            <a:r>
              <a:rPr lang="cs-CZ" dirty="0"/>
              <a:t>,  </a:t>
            </a:r>
          </a:p>
          <a:p>
            <a:pPr lvl="0" algn="just"/>
            <a:r>
              <a:rPr lang="cs-CZ" dirty="0">
                <a:solidFill>
                  <a:srgbClr val="FF0000"/>
                </a:solidFill>
              </a:rPr>
              <a:t>od 22. kalendářního dne </a:t>
            </a:r>
            <a:r>
              <a:rPr lang="cs-CZ" dirty="0"/>
              <a:t>= </a:t>
            </a:r>
            <a:r>
              <a:rPr lang="cs-CZ" b="1" dirty="0"/>
              <a:t>náleží nemocenské </a:t>
            </a:r>
            <a:r>
              <a:rPr lang="cs-CZ" dirty="0"/>
              <a:t>(60 % denního vyměřovacího základu - dále též "DVZ"), </a:t>
            </a:r>
            <a:r>
              <a:rPr lang="cs-CZ" b="1" dirty="0"/>
              <a:t>vyplácí okresní správa sociálního zabezpečení</a:t>
            </a:r>
            <a:r>
              <a:rPr lang="cs-CZ" dirty="0"/>
              <a:t>, Pražská správa sociálního zabezpečení nebo Městská správa sociálního zabezpečení Brno.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3664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8363272" cy="7806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Zjednodušený postup výpočtu mzdy</a:t>
            </a:r>
            <a:endParaRPr lang="cs-CZ" dirty="0"/>
          </a:p>
        </p:txBody>
      </p:sp>
      <p:graphicFrame>
        <p:nvGraphicFramePr>
          <p:cNvPr id="4" name="Objekt 3">
            <a:hlinkClick r:id="rId3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87651354"/>
              </p:ext>
            </p:extLst>
          </p:nvPr>
        </p:nvGraphicFramePr>
        <p:xfrm>
          <a:off x="3131840" y="2348880"/>
          <a:ext cx="3024336" cy="2088232"/>
        </p:xfrm>
        <a:graphic>
          <a:graphicData uri="http://schemas.openxmlformats.org/presentationml/2006/ole">
            <p:oleObj spid="_x0000_s1060" name="Dokument" showAsIcon="1" r:id="rId4" imgW="914400" imgH="714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37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 Otázky k zopakování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98383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Kdo je poplatníkem a kdo plátcem sociálního a zdravotního pojištění?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Co víš o sociálním pojištění?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Co víš o zdravotním pojištění?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 kterých částí se skládá sociální pojištění?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Zákonné odvody sociálního pojištění za zaměstnance a zaměstnavatele?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Zákonné odvody zdravotního pojištění za zaměstnance a zaměstnavatele?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 zaokrouhlujeme superhrubou mzdu?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Platí rovnice: základ daně = superhrubá mzda?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Jaké slevy na dani znáš?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O které nezdanitelné částky si zaměstnanec může snížit základ daně?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5476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400" dirty="0" smtClean="0"/>
              <a:t>Zdroje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r>
              <a:rPr lang="cs-CZ" sz="2000" dirty="0" smtClean="0"/>
              <a:t>KLÍNSKÝ, Ing. Petr , Ing. Otto MÜNCH, Ing. Jarmila ČECHOVÁ a Ing. Jana MACHÁČKOVÁ. </a:t>
            </a:r>
            <a:r>
              <a:rPr lang="cs-CZ" sz="2000" i="1" dirty="0" smtClean="0"/>
              <a:t>Ekonomika pro gymnázia</a:t>
            </a:r>
            <a:r>
              <a:rPr lang="cs-CZ" sz="2000" dirty="0" smtClean="0"/>
              <a:t>. první. Praha 8-Čimice: EDUKO, 2011. ISBN 978-80-87204-49-8. </a:t>
            </a:r>
          </a:p>
          <a:p>
            <a:r>
              <a:rPr lang="cs-CZ" sz="2000" dirty="0"/>
              <a:t>FRÖHLICHOVÁ, Ing. Štěpánka. </a:t>
            </a:r>
            <a:r>
              <a:rPr lang="cs-CZ" sz="2000" i="1" dirty="0"/>
              <a:t>Sborník příkladů dobré praxe využití ICT ve školách Moravskoslezského kraje</a:t>
            </a:r>
            <a:r>
              <a:rPr lang="cs-CZ" sz="2000" dirty="0"/>
              <a:t>: </a:t>
            </a:r>
            <a:r>
              <a:rPr lang="cs-CZ" sz="2000" i="1" dirty="0"/>
              <a:t>Výstupy z projektu Perspektiva 2010</a:t>
            </a:r>
            <a:r>
              <a:rPr lang="cs-CZ" sz="2000" dirty="0"/>
              <a:t>. vydání první. Nový Jičín: Krajské zařízení pro další vzdělávání pedagogických pracovníků a informační centrum, 2011. ISBN 978-80-905036-0-1. </a:t>
            </a:r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Zdravotní </a:t>
            </a:r>
            <a:r>
              <a:rPr lang="cs-CZ" sz="2000" dirty="0"/>
              <a:t>pojištění. In: </a:t>
            </a:r>
            <a:r>
              <a:rPr lang="cs-CZ" sz="2000" i="1" dirty="0"/>
              <a:t>Měšec.cz</a:t>
            </a:r>
            <a:r>
              <a:rPr lang="cs-CZ" sz="2000" dirty="0"/>
              <a:t> [online]. [cit. 2012-09-12]. Dostupné z: http://www.mesec.cz/dane/zdravotni-pojisteni/pruvodce/ </a:t>
            </a:r>
            <a:endParaRPr lang="cs-CZ" sz="2000" dirty="0" smtClean="0"/>
          </a:p>
          <a:p>
            <a:r>
              <a:rPr lang="cs-CZ" sz="2000" dirty="0"/>
              <a:t>Sociální pojištění. In: </a:t>
            </a:r>
            <a:r>
              <a:rPr lang="cs-CZ" sz="2000" i="1" dirty="0"/>
              <a:t>Měšec.cz</a:t>
            </a:r>
            <a:r>
              <a:rPr lang="cs-CZ" sz="2000" dirty="0"/>
              <a:t> [online]. [cit. 2012-09-12]. Dostupné z: http://www.mesec.cz/dane/socialni-pojisteni/pruvodce/ </a:t>
            </a:r>
            <a:endParaRPr lang="cs-CZ" sz="2000" dirty="0" smtClean="0"/>
          </a:p>
          <a:p>
            <a:r>
              <a:rPr lang="cs-CZ" sz="2000" dirty="0" smtClean="0">
                <a:hlinkClick r:id="rId2"/>
              </a:rPr>
              <a:t>www.cssz.cz</a:t>
            </a:r>
            <a:endParaRPr lang="cs-CZ" sz="2000" dirty="0" smtClean="0"/>
          </a:p>
          <a:p>
            <a:r>
              <a:rPr lang="cs-CZ" sz="2000" dirty="0" smtClean="0">
                <a:hlinkClick r:id="rId3"/>
              </a:rPr>
              <a:t>www.business.center.cz</a:t>
            </a:r>
            <a:endParaRPr lang="cs-CZ" sz="2000" dirty="0" smtClean="0"/>
          </a:p>
          <a:p>
            <a:r>
              <a:rPr lang="cs-CZ" sz="2000" dirty="0" smtClean="0">
                <a:hlinkClick r:id="rId4"/>
              </a:rPr>
              <a:t>www.mzcr.cz</a:t>
            </a:r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40179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Mzdová problematika II.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cs-CZ" dirty="0" smtClean="0"/>
              <a:t>Sociální a zdravotní pojištění, záloha na daň z příjmu, dávky nemocenského pojištění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876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Sociální a zdravotní pojištění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Poplatníci</a:t>
            </a:r>
            <a:r>
              <a:rPr lang="cs-CZ" dirty="0" smtClean="0"/>
              <a:t> – jsou zaměstnanci, zaměstnavatelé </a:t>
            </a:r>
            <a:br>
              <a:rPr lang="cs-CZ" dirty="0" smtClean="0"/>
            </a:br>
            <a:r>
              <a:rPr lang="cs-CZ" dirty="0" smtClean="0"/>
              <a:t>a osoby samostatně výdělečně činné (OSVČ). Pro zaměstnance představuje pojistné srážku z hrubé mzdy, pro zaměstnavatele a OSVČ je pojistné daňově uznatelným nákladem (výdajem).</a:t>
            </a:r>
          </a:p>
          <a:p>
            <a:endParaRPr lang="cs-CZ" dirty="0"/>
          </a:p>
          <a:p>
            <a:r>
              <a:rPr lang="cs-CZ" b="1" dirty="0" smtClean="0"/>
              <a:t>Plátci </a:t>
            </a:r>
            <a:r>
              <a:rPr lang="cs-CZ" dirty="0" smtClean="0"/>
              <a:t>– jsou zaměstnavatelé, OSVČ a stát. Výpočet </a:t>
            </a:r>
            <a:br>
              <a:rPr lang="cs-CZ" dirty="0" smtClean="0"/>
            </a:br>
            <a:r>
              <a:rPr lang="cs-CZ" dirty="0" smtClean="0"/>
              <a:t>a odvod pojistného provádí plátce. U zaměstnavatelů je výpočet pojistného součástí mzdové evidence.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130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Sociální pojištění (SP)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28800"/>
            <a:ext cx="8640960" cy="5040560"/>
          </a:xfrm>
        </p:spPr>
        <p:txBody>
          <a:bodyPr/>
          <a:lstStyle/>
          <a:p>
            <a:r>
              <a:rPr lang="cs-CZ" dirty="0" smtClean="0"/>
              <a:t>SP upravuje zákon č. 589/1992 Sb., o pojistném na sociálním zabezpečení a příspěvku na sociální politiku zaměstnanosti, v platném znění.</a:t>
            </a:r>
            <a:endParaRPr lang="cs-CZ" dirty="0"/>
          </a:p>
          <a:p>
            <a:r>
              <a:rPr lang="cs-CZ" dirty="0" smtClean="0"/>
              <a:t>SP spravuje Česká správa sociálního zabezpečení (ČSSZ).</a:t>
            </a:r>
          </a:p>
          <a:p>
            <a:r>
              <a:rPr lang="cs-CZ" dirty="0" smtClean="0"/>
              <a:t>Odvádí se do státního rozpočtu a slouží pro transfery obyvatelstvu.</a:t>
            </a:r>
          </a:p>
          <a:p>
            <a:r>
              <a:rPr lang="cs-CZ" dirty="0" smtClean="0"/>
              <a:t>Za některé skupiny obyvatel (např. děti, studenti, důchodci, nezaměstnaní v evidenci úřadů práce, osoby na rodičovské dovolené,…) jej hradí stát.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více na: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://www.cssz.cz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098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cs-CZ" dirty="0"/>
              <a:t>Sociální pojištění (SP)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Sociální pojištění se člení na 3 části: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Nemocenské pojištění</a:t>
            </a:r>
          </a:p>
          <a:p>
            <a:pPr marL="708660" lvl="1" indent="-342900">
              <a:buFont typeface="Arial" pitchFamily="34" charset="0"/>
              <a:buChar char="•"/>
            </a:pPr>
            <a:r>
              <a:rPr lang="cs-CZ" dirty="0"/>
              <a:t>j</a:t>
            </a:r>
            <a:r>
              <a:rPr lang="cs-CZ" dirty="0" smtClean="0"/>
              <a:t>sou z něj hrazeny nemocenské dávky, ošetřovné, peněžitá pomoc v mateřství, vyrovnávací příspěvek  v těhotenství </a:t>
            </a:r>
            <a:br>
              <a:rPr lang="cs-CZ" dirty="0" smtClean="0"/>
            </a:br>
            <a:r>
              <a:rPr lang="cs-CZ" dirty="0" smtClean="0"/>
              <a:t>a mateřství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Důchodové pojištění</a:t>
            </a:r>
          </a:p>
          <a:p>
            <a:pPr marL="880110" lvl="1" indent="-514350">
              <a:buFont typeface="Arial" pitchFamily="34" charset="0"/>
              <a:buChar char="•"/>
            </a:pPr>
            <a:r>
              <a:rPr lang="cs-CZ" dirty="0"/>
              <a:t>j</a:t>
            </a:r>
            <a:r>
              <a:rPr lang="cs-CZ" dirty="0" smtClean="0"/>
              <a:t>sou z něj vypláceny důchody (starobní, sirotčí, vdovské, invalidní)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Příspěvek na státní politiku zaměstnanosti</a:t>
            </a:r>
          </a:p>
          <a:p>
            <a:pPr marL="880110" lvl="1" indent="-514350">
              <a:buFont typeface="Arial" pitchFamily="34" charset="0"/>
              <a:buChar char="•"/>
            </a:pPr>
            <a:r>
              <a:rPr lang="cs-CZ" dirty="0"/>
              <a:t>j</a:t>
            </a:r>
            <a:r>
              <a:rPr lang="cs-CZ" dirty="0" smtClean="0"/>
              <a:t>e určen na podporu v nezaměstnanosti (např. rekvalifikace  apod.)</a:t>
            </a:r>
          </a:p>
          <a:p>
            <a:pPr marL="880110" lvl="1" indent="-514350">
              <a:buFont typeface="Arial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e státního rozpočtu je přerozdělován prostřednictvím úřadů práce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487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pPr algn="ctr"/>
            <a:r>
              <a:rPr lang="cs-CZ" dirty="0"/>
              <a:t>Sociální pojištění (SP</a:t>
            </a:r>
            <a:r>
              <a:rPr lang="cs-CZ" dirty="0" smtClean="0"/>
              <a:t>) - odvody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2052" name="Picture 4" descr="C:\Documents and Settings\bosakova_j\Local Settings\Temp\Temporary Internet Files\Content.IE5\2IAULJM0\MC90007877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2" y="1340768"/>
            <a:ext cx="8136903" cy="538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3563888" y="2204864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>
                <a:solidFill>
                  <a:srgbClr val="FF0000"/>
                </a:solidFill>
              </a:rPr>
              <a:t>Zaměstnanci</a:t>
            </a:r>
            <a:r>
              <a:rPr lang="cs-CZ" sz="3200" dirty="0" smtClean="0"/>
              <a:t> se sráží </a:t>
            </a:r>
            <a:r>
              <a:rPr lang="cs-CZ" sz="3200" dirty="0" smtClean="0">
                <a:solidFill>
                  <a:srgbClr val="FF0000"/>
                </a:solidFill>
              </a:rPr>
              <a:t>6,5 %</a:t>
            </a:r>
            <a:r>
              <a:rPr lang="cs-CZ" sz="3200" dirty="0" smtClean="0"/>
              <a:t> z hrubých mezd.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>
                <a:solidFill>
                  <a:srgbClr val="FF0000"/>
                </a:solidFill>
              </a:rPr>
              <a:t>Zaměstnavatel</a:t>
            </a:r>
            <a:r>
              <a:rPr lang="cs-CZ" sz="3200" dirty="0" smtClean="0"/>
              <a:t> odvede za své zaměstnance </a:t>
            </a:r>
            <a:br>
              <a:rPr lang="cs-CZ" sz="3200" dirty="0" smtClean="0"/>
            </a:br>
            <a:r>
              <a:rPr lang="cs-CZ" sz="3200" dirty="0" smtClean="0">
                <a:solidFill>
                  <a:srgbClr val="FF0000"/>
                </a:solidFill>
              </a:rPr>
              <a:t>25 %</a:t>
            </a:r>
            <a:r>
              <a:rPr lang="cs-CZ" sz="3200" dirty="0" smtClean="0"/>
              <a:t> z hrubých mezd.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xmlns="" val="424514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Zdravotní pojištění (ZP)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cs-CZ" dirty="0" smtClean="0"/>
              <a:t>ZP upravuje zákon č. 592/1992 Sb., o pojistném na všeobecném zdravotním pojištění, v platném znění.</a:t>
            </a:r>
          </a:p>
          <a:p>
            <a:r>
              <a:rPr lang="cs-CZ" dirty="0" smtClean="0"/>
              <a:t>ZP se odvádí do fondu zdravotního pojištění, který spravují jednotlivé zdravotní pojišťovny, u nichž jsou zaměstnanci pojištěni.</a:t>
            </a:r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dirty="0" smtClean="0">
                <a:ln w="25400" cap="rnd" cmpd="tri">
                  <a:solidFill>
                    <a:schemeClr val="accent1">
                      <a:lumMod val="75000"/>
                    </a:schemeClr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Které zdravotní pojišťovny znáte? </a:t>
            </a:r>
          </a:p>
          <a:p>
            <a:pPr marL="0" indent="0" algn="ctr">
              <a:buNone/>
            </a:pPr>
            <a:r>
              <a:rPr lang="cs-CZ" dirty="0" smtClean="0">
                <a:ln w="25400" cap="rnd" cmpd="tri">
                  <a:solidFill>
                    <a:schemeClr val="accent1">
                      <a:lumMod val="75000"/>
                    </a:schemeClr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Na internetu vyhledejte  všechny zdravotní pojišťovny, které působí na našem území.</a:t>
            </a:r>
          </a:p>
          <a:p>
            <a:pPr marL="0" indent="0" algn="ctr">
              <a:buNone/>
            </a:pPr>
            <a:endParaRPr lang="cs-CZ" dirty="0" smtClean="0">
              <a:ln w="25400" cap="rnd" cmpd="tri">
                <a:solidFill>
                  <a:schemeClr val="accent1">
                    <a:lumMod val="75000"/>
                  </a:schemeClr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 algn="ctr">
              <a:buNone/>
            </a:pPr>
            <a:r>
              <a:rPr lang="cs-CZ" sz="2000" dirty="0">
                <a:hlinkClick r:id="rId2"/>
              </a:rPr>
              <a:t>http://www.mzcr.cz/dokumenty/zdravotni-pojistovny_945_839_1.html</a:t>
            </a:r>
            <a:endParaRPr lang="cs-CZ" sz="2000" dirty="0">
              <a:ln w="25400" cap="rnd" cmpd="tri">
                <a:solidFill>
                  <a:schemeClr val="accent1">
                    <a:lumMod val="75000"/>
                  </a:schemeClr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9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cs-CZ" dirty="0"/>
              <a:t>Zdravotní pojištění (ZP)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 pojištění se hradí standardní zdravotní péče </a:t>
            </a:r>
            <a:br>
              <a:rPr lang="cs-CZ" dirty="0"/>
            </a:br>
            <a:r>
              <a:rPr lang="cs-CZ" dirty="0"/>
              <a:t>a ošetření, léky, lázeňská péče a léčebné pomůcky.</a:t>
            </a:r>
          </a:p>
          <a:p>
            <a:r>
              <a:rPr lang="cs-CZ" dirty="0"/>
              <a:t>Za některé skupiny obyvatel (např. děti, studenti, důchodci, nezaměstnaní v evidenci úřadů práce, osoby na rodičovské dovolené,…) jej hradí stát.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6693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1221</TotalTime>
  <Words>1312</Words>
  <Application>Microsoft Office PowerPoint</Application>
  <PresentationFormat>Předvádění na obrazovce (4:3)</PresentationFormat>
  <Paragraphs>208</Paragraphs>
  <Slides>29</Slides>
  <Notes>2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1" baseType="lpstr">
      <vt:lpstr>Tok</vt:lpstr>
      <vt:lpstr>Dokument</vt:lpstr>
      <vt:lpstr>Snímek 1</vt:lpstr>
      <vt:lpstr>Anotace</vt:lpstr>
      <vt:lpstr>Mzdová problematika II.</vt:lpstr>
      <vt:lpstr>Sociální a zdravotní pojištění</vt:lpstr>
      <vt:lpstr>Sociální pojištění (SP)</vt:lpstr>
      <vt:lpstr>Sociální pojištění (SP)</vt:lpstr>
      <vt:lpstr>Sociální pojištění (SP) - odvody</vt:lpstr>
      <vt:lpstr>Zdravotní pojištění (ZP)</vt:lpstr>
      <vt:lpstr>Zdravotní pojištění (ZP)</vt:lpstr>
      <vt:lpstr>Zdravotní pojištění (ZP) - odvody</vt:lpstr>
      <vt:lpstr>Přehled pojištění</vt:lpstr>
      <vt:lpstr>Záloha na daň z příjmu (daňová záloha)</vt:lpstr>
      <vt:lpstr>Postup výpočtu daně z příjmu</vt:lpstr>
      <vt:lpstr>Postup výpočtu daně z příjmu</vt:lpstr>
      <vt:lpstr>Postup výpočtu daně z příjmu</vt:lpstr>
      <vt:lpstr>Postup výpočtu daně z příjmu</vt:lpstr>
      <vt:lpstr>Postup výpočtu daně z příjmu</vt:lpstr>
      <vt:lpstr>Postup výpočtu daně z příjmu</vt:lpstr>
      <vt:lpstr>Slevy na dani a daňové zvýhodnění</vt:lpstr>
      <vt:lpstr>Slevy na dani a daňové zvýhodnění</vt:lpstr>
      <vt:lpstr>Roční zúčtování daně</vt:lpstr>
      <vt:lpstr>Nezdanitelné částky </vt:lpstr>
      <vt:lpstr>Student a daně</vt:lpstr>
      <vt:lpstr>Dávky nemocenského pojištění</vt:lpstr>
      <vt:lpstr>Dávky nemocenského pojištění</vt:lpstr>
      <vt:lpstr>Dávky nemocenského pojištění</vt:lpstr>
      <vt:lpstr>Zjednodušený postup výpočtu mzdy</vt:lpstr>
      <vt:lpstr> Otázky k zopakování</vt:lpstr>
      <vt:lpstr>Zdroje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Mzdová problematika</dc:title>
  <dc:creator>Tatka</dc:creator>
  <cp:lastModifiedBy>Magda</cp:lastModifiedBy>
  <cp:revision>74</cp:revision>
  <dcterms:created xsi:type="dcterms:W3CDTF">2012-04-22T15:23:29Z</dcterms:created>
  <dcterms:modified xsi:type="dcterms:W3CDTF">2013-02-26T15:01:06Z</dcterms:modified>
</cp:coreProperties>
</file>