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71" r:id="rId15"/>
    <p:sldId id="268" r:id="rId16"/>
    <p:sldId id="273" r:id="rId17"/>
    <p:sldId id="270" r:id="rId18"/>
    <p:sldId id="26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89020CF-AE52-4357-8914-72D60D0B81A1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F5B744-D9A6-452C-9780-F371514546F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22" y="116632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5155686"/>
              </p:ext>
            </p:extLst>
          </p:nvPr>
        </p:nvGraphicFramePr>
        <p:xfrm>
          <a:off x="430323" y="1468047"/>
          <a:ext cx="8285162" cy="5129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1630"/>
                <a:gridCol w="5633532"/>
              </a:tblGrid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NÁZEV ŠKOLY: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chemeClr val="tx1"/>
                          </a:solidFill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VZDĚLÁVACÍ OBLAST: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VZDĚLÁVACÍ OBOR: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Základy ekonomiky a administrativy pro 3. – 4. </a:t>
                      </a:r>
                      <a:r>
                        <a:rPr lang="cs-CZ" sz="1200" smtClean="0">
                          <a:effectLst/>
                        </a:rPr>
                        <a:t>ročník SŠ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TÉMA: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Podmínky pracovního poměru stanovené zákonem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AUTOR: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Ing.</a:t>
                      </a:r>
                      <a:r>
                        <a:rPr lang="cs-CZ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Jana Bosáková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DATUM: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smtClean="0">
                          <a:effectLst/>
                        </a:rPr>
                        <a:t>22. </a:t>
                      </a:r>
                      <a:r>
                        <a:rPr lang="cs-CZ" sz="1200" dirty="0" smtClean="0">
                          <a:effectLst/>
                        </a:rPr>
                        <a:t>10. </a:t>
                      </a:r>
                      <a:r>
                        <a:rPr lang="cs-CZ" sz="1200" dirty="0">
                          <a:effectLst/>
                        </a:rPr>
                        <a:t>2012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chemeClr val="tx1"/>
                          </a:solidFill>
                          <a:effectLst/>
                        </a:rPr>
                        <a:t>NÁZEV A ČÍSLO PROJEKTU:</a:t>
                      </a:r>
                      <a:endParaRPr lang="cs-CZ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CZ.1.07/1.5.00/34.0629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</a:rPr>
                        <a:t>OZNAČENÍ VÝUKOVÉHO MATERIÁLU: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VY_32_INOVACE_</a:t>
                      </a:r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ZEA.BO.14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2159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cs-CZ" dirty="0" smtClean="0"/>
              <a:t>Zamyšlení a diskuse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5" y="1807361"/>
            <a:ext cx="7018939" cy="1981679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dirty="0" smtClean="0"/>
              <a:t>Jste žáci gymnázia. V rámci bezpečnosti práce vytipoval bezpečnostní preventista místa zvýšených rizik – a to laboratoř chemie a přechod silnice </a:t>
            </a:r>
            <a:br>
              <a:rPr lang="cs-CZ" sz="2000" dirty="0" smtClean="0"/>
            </a:br>
            <a:r>
              <a:rPr lang="cs-CZ" sz="2000" dirty="0" smtClean="0"/>
              <a:t>u školy.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5" name="Obdélník 4"/>
          <p:cNvSpPr/>
          <p:nvPr/>
        </p:nvSpPr>
        <p:spPr>
          <a:xfrm>
            <a:off x="1835696" y="4437112"/>
            <a:ext cx="684076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cs-CZ" sz="2400" b="1" cap="none" spc="50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Zkuste navrhnout určitá opatření pro odstranění, případně zmírnění těchto </a:t>
            </a:r>
            <a:r>
              <a:rPr lang="cs-CZ" sz="2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rizik.</a:t>
            </a:r>
            <a:endParaRPr lang="cs-CZ" sz="2400" b="1" cap="none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Tatka MSI\Local Settings\Temporary Internet Files\Content.IE5\90P8FI6V\MC90007870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3845">
            <a:off x="571544" y="3116179"/>
            <a:ext cx="1911727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16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09060"/>
          </a:xfrm>
        </p:spPr>
        <p:txBody>
          <a:bodyPr/>
          <a:lstStyle/>
          <a:p>
            <a:pPr algn="ctr"/>
            <a:r>
              <a:rPr lang="cs-CZ" dirty="0" smtClean="0"/>
              <a:t>Úraz a pracovní neschopnost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340769"/>
            <a:ext cx="7125112" cy="3672407"/>
          </a:xfrm>
        </p:spPr>
        <p:txBody>
          <a:bodyPr/>
          <a:lstStyle/>
          <a:p>
            <a:pPr algn="just"/>
            <a:r>
              <a:rPr lang="cs-CZ" dirty="0" smtClean="0"/>
              <a:t>Pokud dojde během plnění pracovních úkolů k </a:t>
            </a:r>
            <a:r>
              <a:rPr lang="cs-CZ" dirty="0" smtClean="0">
                <a:solidFill>
                  <a:srgbClr val="FF0000"/>
                </a:solidFill>
              </a:rPr>
              <a:t>úrazu zaměstnance</a:t>
            </a:r>
            <a:r>
              <a:rPr lang="cs-CZ" dirty="0" smtClean="0"/>
              <a:t>, odpovídá za něj zaměstnavatel, a to </a:t>
            </a:r>
            <a:br>
              <a:rPr lang="cs-CZ" dirty="0" smtClean="0"/>
            </a:br>
            <a:r>
              <a:rPr lang="cs-CZ" dirty="0" smtClean="0"/>
              <a:t>i v případě, že jej způsobila jiná osoba.</a:t>
            </a:r>
          </a:p>
          <a:p>
            <a:pPr algn="just"/>
            <a:r>
              <a:rPr lang="cs-CZ" dirty="0" smtClean="0"/>
              <a:t>V případě pracovního úrazu i škody vzniklé nemocí </a:t>
            </a:r>
            <a:br>
              <a:rPr lang="cs-CZ" dirty="0" smtClean="0"/>
            </a:br>
            <a:r>
              <a:rPr lang="cs-CZ" dirty="0" smtClean="0"/>
              <a:t>z povolání  se poskytuje náhrada za ztrátu na výdělku, bolestné, náhrada nákladů léčení a věcné škody (např. zničeného oděvu).</a:t>
            </a:r>
          </a:p>
          <a:p>
            <a:pPr algn="just"/>
            <a:r>
              <a:rPr lang="cs-CZ" dirty="0" smtClean="0"/>
              <a:t>Z tohoto důvodu jsou firmy </a:t>
            </a:r>
            <a:r>
              <a:rPr lang="cs-CZ" dirty="0" smtClean="0">
                <a:solidFill>
                  <a:srgbClr val="FF0000"/>
                </a:solidFill>
              </a:rPr>
              <a:t>povinny platit zákonné pojištění odpovědnosti za škodu</a:t>
            </a:r>
            <a:r>
              <a:rPr lang="cs-CZ" dirty="0" smtClean="0"/>
              <a:t>, z něhož jsou tyto náhrady zaměstnancům poskytovány.</a:t>
            </a:r>
            <a:endParaRPr lang="cs-CZ" dirty="0"/>
          </a:p>
        </p:txBody>
      </p:sp>
      <p:pic>
        <p:nvPicPr>
          <p:cNvPr id="7170" name="Picture 2" descr="C:\Documents and Settings\Tatka MSI\Local Settings\Temporary Internet Files\Content.IE5\CFKSMDIX\MC9000787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37218"/>
            <a:ext cx="3196424" cy="244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10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737052"/>
          </a:xfrm>
        </p:spPr>
        <p:txBody>
          <a:bodyPr/>
          <a:lstStyle/>
          <a:p>
            <a:pPr algn="ctr"/>
            <a:r>
              <a:rPr lang="cs-CZ" dirty="0" smtClean="0"/>
              <a:t>Kolektivní smlouva (KS)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628800"/>
            <a:ext cx="7125112" cy="4752527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dirty="0" smtClean="0"/>
              <a:t>V řadě firem existují </a:t>
            </a:r>
            <a:r>
              <a:rPr lang="cs-CZ" dirty="0" smtClean="0">
                <a:solidFill>
                  <a:srgbClr val="FF0000"/>
                </a:solidFill>
              </a:rPr>
              <a:t>odbory</a:t>
            </a:r>
            <a:r>
              <a:rPr lang="cs-CZ" dirty="0" smtClean="0"/>
              <a:t>, které jsou dobrovolným sdružením těch zaměstnanců, kteří do nich vstoupili.</a:t>
            </a:r>
          </a:p>
          <a:p>
            <a:pPr algn="just"/>
            <a:r>
              <a:rPr lang="cs-CZ" dirty="0" smtClean="0"/>
              <a:t>Zvolené odborové orgány (např. předseda) zastupují zaměstnance vůči vedení nebo majitelům podniku.</a:t>
            </a:r>
          </a:p>
          <a:p>
            <a:pPr algn="just"/>
            <a:r>
              <a:rPr lang="cs-CZ" dirty="0" smtClean="0"/>
              <a:t>Zastupují i ty zaměstnance, kteří nejsou členy odborové organizace.</a:t>
            </a:r>
          </a:p>
          <a:p>
            <a:pPr algn="just"/>
            <a:r>
              <a:rPr lang="cs-CZ" dirty="0" smtClean="0"/>
              <a:t>Odborový orgán uzavírá jménem zaměstnanců </a:t>
            </a:r>
            <a:br>
              <a:rPr lang="cs-CZ" dirty="0" smtClean="0"/>
            </a:br>
            <a:r>
              <a:rPr lang="cs-CZ" dirty="0" smtClean="0"/>
              <a:t>s vedením </a:t>
            </a:r>
            <a:r>
              <a:rPr lang="cs-CZ" dirty="0" smtClean="0">
                <a:solidFill>
                  <a:srgbClr val="FF0000"/>
                </a:solidFill>
              </a:rPr>
              <a:t>kolektivní smlouvu</a:t>
            </a:r>
            <a:r>
              <a:rPr lang="cs-CZ" dirty="0" smtClean="0"/>
              <a:t>. Většinou na </a:t>
            </a:r>
            <a:r>
              <a:rPr lang="cs-CZ" dirty="0" smtClean="0">
                <a:solidFill>
                  <a:srgbClr val="FF0000"/>
                </a:solidFill>
              </a:rPr>
              <a:t>jeden rok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cs-CZ" dirty="0" smtClean="0"/>
              <a:t>Kolektivní smlouva je písemným zachycením dojednaných podmínek v odměňování a péči </a:t>
            </a:r>
            <a:br>
              <a:rPr lang="cs-CZ" dirty="0" smtClean="0"/>
            </a:br>
            <a:r>
              <a:rPr lang="cs-CZ" dirty="0" smtClean="0"/>
              <a:t>o zaměstnance.</a:t>
            </a:r>
          </a:p>
          <a:p>
            <a:pPr algn="just"/>
            <a:r>
              <a:rPr lang="cs-CZ" dirty="0" smtClean="0"/>
              <a:t>Péče o zaměstnance dohodnutá v KS může zahrnovat zvyšování kvalifikace, péči o pracovní podmínky </a:t>
            </a:r>
            <a:br>
              <a:rPr lang="cs-CZ" dirty="0" smtClean="0"/>
            </a:br>
            <a:r>
              <a:rPr lang="cs-CZ" dirty="0" smtClean="0"/>
              <a:t>a poskytování </a:t>
            </a:r>
            <a:r>
              <a:rPr lang="cs-CZ" dirty="0" smtClean="0">
                <a:solidFill>
                  <a:srgbClr val="FF0000"/>
                </a:solidFill>
              </a:rPr>
              <a:t>benefitů</a:t>
            </a:r>
            <a:r>
              <a:rPr lang="cs-CZ" dirty="0" smtClean="0"/>
              <a:t>. Benefity představují výhody pro zaměstnance dané firmy.</a:t>
            </a:r>
          </a:p>
          <a:p>
            <a:pPr algn="just"/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1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864096"/>
          </a:xfrm>
        </p:spPr>
        <p:txBody>
          <a:bodyPr/>
          <a:lstStyle/>
          <a:p>
            <a:pPr algn="ctr"/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759059" y="1250519"/>
            <a:ext cx="770485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Dokážete jmenovat některé benefity? </a:t>
            </a:r>
          </a:p>
          <a:p>
            <a:pPr algn="ctr"/>
            <a:r>
              <a:rPr lang="cs-CZ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Na internetu vyhledejte nejoblíbenĚjší a nejčastější benefity.</a:t>
            </a:r>
            <a:endParaRPr lang="cs-CZ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Tatka MSI\Local Settings\Temporary Internet Files\Content.IE5\90P8FI6V\MC9004404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21088"/>
            <a:ext cx="1827886" cy="173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Tatka MSI\Local Settings\Temporary Internet Files\Content.IE5\CFKSMDIX\MC90043486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29988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68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5113" cy="593036"/>
          </a:xfrm>
        </p:spPr>
        <p:txBody>
          <a:bodyPr/>
          <a:lstStyle/>
          <a:p>
            <a:pPr algn="ctr"/>
            <a:r>
              <a:rPr lang="cs-CZ" dirty="0" smtClean="0"/>
              <a:t>Zamyšlení a diskuse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1844824"/>
            <a:ext cx="7704856" cy="3600986"/>
          </a:xfrm>
          <a:prstGeom prst="rect">
            <a:avLst/>
          </a:prstGeom>
          <a:solidFill>
            <a:schemeClr val="accent3"/>
          </a:solidFill>
          <a:ln w="25400" cap="rnd" cmpd="dbl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Pomocí internetu vyhledejte a uveďte příklady benefitů, které by mohla firma poskytovat:</a:t>
            </a:r>
          </a:p>
          <a:p>
            <a:pPr algn="ctr"/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Zaměstnancům v bance</a:t>
            </a:r>
          </a:p>
          <a:p>
            <a:pPr marL="342900" indent="-342900">
              <a:buFont typeface="+mj-lt"/>
              <a:buAutoNum type="arabicParenR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Obchodním zástupcům</a:t>
            </a:r>
          </a:p>
          <a:p>
            <a:pPr marL="342900" indent="-342900">
              <a:buFont typeface="+mj-lt"/>
              <a:buAutoNum type="arabicParenR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Úředníkům na úřadech</a:t>
            </a:r>
          </a:p>
          <a:p>
            <a:pPr marL="342900" indent="-342900">
              <a:buFont typeface="+mj-lt"/>
              <a:buAutoNum type="arabicParenR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Zaměstnancům na železnici</a:t>
            </a:r>
          </a:p>
          <a:p>
            <a:pPr marL="342900" indent="-342900">
              <a:buFont typeface="+mj-lt"/>
              <a:buAutoNum type="arabicParenR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9133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Vnitřní předpis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700809"/>
            <a:ext cx="7125112" cy="4157990"/>
          </a:xfrm>
        </p:spPr>
        <p:txBody>
          <a:bodyPr/>
          <a:lstStyle/>
          <a:p>
            <a:pPr algn="just"/>
            <a:r>
              <a:rPr lang="cs-CZ" dirty="0"/>
              <a:t>Pokud při projednávání kolektivní smlouvy není možné dojít k dohodě mezi odboráři a </a:t>
            </a:r>
            <a:r>
              <a:rPr lang="cs-CZ" dirty="0" smtClean="0"/>
              <a:t>vedením, </a:t>
            </a:r>
            <a:r>
              <a:rPr lang="cs-CZ" dirty="0"/>
              <a:t>může být jako krajní prostředek řešení sporu vyhlášena </a:t>
            </a:r>
            <a:r>
              <a:rPr lang="cs-CZ" b="1" dirty="0">
                <a:solidFill>
                  <a:srgbClr val="FF0000"/>
                </a:solidFill>
              </a:rPr>
              <a:t>stávka</a:t>
            </a:r>
            <a:r>
              <a:rPr lang="cs-CZ" b="1" dirty="0"/>
              <a:t> </a:t>
            </a:r>
            <a:r>
              <a:rPr lang="cs-CZ" dirty="0"/>
              <a:t>(zastavení práce zaměstnanci) nebo </a:t>
            </a:r>
            <a:r>
              <a:rPr lang="cs-CZ" b="1" dirty="0">
                <a:solidFill>
                  <a:srgbClr val="FF0000"/>
                </a:solidFill>
              </a:rPr>
              <a:t>výluka</a:t>
            </a:r>
            <a:r>
              <a:rPr lang="cs-CZ" dirty="0"/>
              <a:t> (zastavení práce zaměstnavatelem). </a:t>
            </a:r>
            <a:endParaRPr lang="cs-CZ" dirty="0" smtClean="0"/>
          </a:p>
          <a:p>
            <a:pPr algn="just"/>
            <a:r>
              <a:rPr lang="cs-CZ" dirty="0" smtClean="0"/>
              <a:t>Pokud </a:t>
            </a:r>
            <a:r>
              <a:rPr lang="cs-CZ" dirty="0"/>
              <a:t>v podniku není založena odborová organizace, musí zaměstnavatel tyto podmínky </a:t>
            </a:r>
            <a:r>
              <a:rPr lang="cs-CZ" dirty="0" smtClean="0"/>
              <a:t>(odměňování, péče </a:t>
            </a:r>
            <a:br>
              <a:rPr lang="cs-CZ" dirty="0" smtClean="0"/>
            </a:br>
            <a:r>
              <a:rPr lang="cs-CZ" dirty="0" smtClean="0"/>
              <a:t>o zaměstnance) upravit </a:t>
            </a:r>
            <a:r>
              <a:rPr lang="cs-CZ" dirty="0"/>
              <a:t>sám tzv. </a:t>
            </a:r>
            <a:r>
              <a:rPr lang="cs-CZ" b="1" dirty="0">
                <a:solidFill>
                  <a:srgbClr val="FF0000"/>
                </a:solidFill>
              </a:rPr>
              <a:t>vnitřním předpisem</a:t>
            </a:r>
            <a:r>
              <a:rPr lang="cs-CZ" dirty="0"/>
              <a:t>. Kromě toho si mohou zaměstnanci zvolit </a:t>
            </a:r>
            <a:r>
              <a:rPr lang="cs-CZ" b="1" dirty="0">
                <a:solidFill>
                  <a:srgbClr val="FF0000"/>
                </a:solidFill>
              </a:rPr>
              <a:t>radu zaměstnanců</a:t>
            </a:r>
            <a:r>
              <a:rPr lang="cs-CZ" dirty="0"/>
              <a:t>.</a:t>
            </a:r>
          </a:p>
          <a:p>
            <a:endParaRPr lang="cs-CZ" dirty="0"/>
          </a:p>
        </p:txBody>
      </p:sp>
      <p:pic>
        <p:nvPicPr>
          <p:cNvPr id="8194" name="Picture 2" descr="C:\Documents and Settings\Tatka MSI\Local Settings\Temporary Internet Files\Content.IE5\QX815RWW\MC9003442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41168"/>
            <a:ext cx="3183342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63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25113" cy="864096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cs-CZ" dirty="0" smtClean="0"/>
              <a:t>KVÍZ </a:t>
            </a:r>
            <a:br>
              <a:rPr lang="cs-CZ" dirty="0" smtClean="0"/>
            </a:br>
            <a:r>
              <a:rPr lang="cs-CZ" dirty="0" smtClean="0"/>
              <a:t>Jsou tato tvrzení pravdivá?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124744"/>
            <a:ext cx="7125112" cy="5616624"/>
          </a:xfrm>
        </p:spPr>
        <p:txBody>
          <a:bodyPr>
            <a:normAutofit fontScale="62500" lnSpcReduction="20000"/>
          </a:bodyPr>
          <a:lstStyle/>
          <a:p>
            <a:endParaRPr lang="cs-CZ" sz="1900" dirty="0" smtClean="0"/>
          </a:p>
          <a:p>
            <a:endParaRPr lang="cs-CZ" sz="1900" dirty="0"/>
          </a:p>
          <a:p>
            <a:endParaRPr lang="cs-CZ" sz="1900" dirty="0" smtClean="0"/>
          </a:p>
          <a:p>
            <a:endParaRPr lang="cs-CZ" sz="1900" dirty="0"/>
          </a:p>
          <a:p>
            <a:r>
              <a:rPr lang="cs-CZ" sz="2600" dirty="0" smtClean="0"/>
              <a:t>Nástup na dovolenou určuje zaměstnavatel.</a:t>
            </a:r>
          </a:p>
          <a:p>
            <a:r>
              <a:rPr lang="cs-CZ" sz="2600" dirty="0" smtClean="0"/>
              <a:t>Obvyklá délka pracovní směny je 8 hodin včetně přestávky na jídlo a oddech.</a:t>
            </a:r>
          </a:p>
          <a:p>
            <a:r>
              <a:rPr lang="cs-CZ" sz="2600" dirty="0" smtClean="0"/>
              <a:t>Za noční práci se povinně poskytuje příplatek.</a:t>
            </a:r>
          </a:p>
          <a:p>
            <a:r>
              <a:rPr lang="cs-CZ" sz="2600" dirty="0" smtClean="0"/>
              <a:t>Zaměstnavatel může určit alespoň 2 týdny dovolené souvisle.</a:t>
            </a:r>
          </a:p>
          <a:p>
            <a:r>
              <a:rPr lang="cs-CZ" sz="2600" dirty="0"/>
              <a:t>Zaměstnanci vznikne nárok na dovolenou, pokud odpracoval alespoň </a:t>
            </a:r>
            <a:r>
              <a:rPr lang="cs-CZ" sz="2600" dirty="0" smtClean="0"/>
              <a:t>40 dnů</a:t>
            </a:r>
            <a:r>
              <a:rPr lang="cs-CZ" sz="2600" dirty="0"/>
              <a:t>. </a:t>
            </a:r>
            <a:endParaRPr lang="cs-CZ" sz="2600" dirty="0" smtClean="0"/>
          </a:p>
          <a:p>
            <a:r>
              <a:rPr lang="cs-CZ" sz="2600" dirty="0" smtClean="0"/>
              <a:t>Přestávky v práci na jídlo a oddech se započítávají do pracovní doby.</a:t>
            </a:r>
          </a:p>
          <a:p>
            <a:r>
              <a:rPr lang="cs-CZ" sz="2600" dirty="0" smtClean="0"/>
              <a:t>Zastavení práce zaměstnanci se nazývá výluka.</a:t>
            </a:r>
          </a:p>
          <a:p>
            <a:r>
              <a:rPr lang="cs-CZ" sz="2600" dirty="0" smtClean="0"/>
              <a:t>Základní výměra dovolené je 5 týdnů.</a:t>
            </a:r>
          </a:p>
          <a:p>
            <a:r>
              <a:rPr lang="cs-CZ" sz="2600" dirty="0" smtClean="0"/>
              <a:t>Zaměstnavatel může zaměstnanci poskytnout </a:t>
            </a:r>
            <a:r>
              <a:rPr lang="cs-CZ" sz="2600" dirty="0"/>
              <a:t>nejdéle po </a:t>
            </a:r>
            <a:r>
              <a:rPr lang="cs-CZ" sz="2600" dirty="0" smtClean="0"/>
              <a:t>6 </a:t>
            </a:r>
            <a:r>
              <a:rPr lang="cs-CZ" sz="2600" dirty="0"/>
              <a:t>hodinách nepřetržité práce přestávku v práci na jídlo </a:t>
            </a:r>
            <a:r>
              <a:rPr lang="cs-CZ" sz="2600" dirty="0" smtClean="0"/>
              <a:t/>
            </a:r>
            <a:br>
              <a:rPr lang="cs-CZ" sz="2600" dirty="0" smtClean="0"/>
            </a:br>
            <a:r>
              <a:rPr lang="cs-CZ" sz="2600" dirty="0" smtClean="0"/>
              <a:t>a </a:t>
            </a:r>
            <a:r>
              <a:rPr lang="cs-CZ" sz="2600" dirty="0"/>
              <a:t>oddech </a:t>
            </a:r>
            <a:r>
              <a:rPr lang="cs-CZ" sz="2600" dirty="0" smtClean="0"/>
              <a:t>v </a:t>
            </a:r>
            <a:r>
              <a:rPr lang="cs-CZ" sz="2600" dirty="0"/>
              <a:t>trvání nejméně 30 </a:t>
            </a:r>
            <a:r>
              <a:rPr lang="cs-CZ" sz="2600" dirty="0" smtClean="0"/>
              <a:t>minut.</a:t>
            </a:r>
            <a:endParaRPr lang="cs-CZ" sz="2600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55877" y="588662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hlinkClick r:id="rId2"/>
              </a:rPr>
              <a:t>http://business.center.cz/business/pravo/zakony/zakonik-prace</a:t>
            </a:r>
            <a:r>
              <a:rPr lang="cs-CZ" sz="2400" dirty="0">
                <a:hlinkClick r:id="rId2"/>
              </a:rPr>
              <a:t>/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728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88641"/>
            <a:ext cx="8026052" cy="792088"/>
          </a:xfrm>
        </p:spPr>
        <p:txBody>
          <a:bodyPr/>
          <a:lstStyle/>
          <a:p>
            <a:r>
              <a:rPr lang="cs-CZ" sz="2400" dirty="0" smtClean="0"/>
              <a:t>Otázky k procvičení: využij:</a:t>
            </a:r>
            <a:br>
              <a:rPr lang="cs-CZ" sz="2400" dirty="0" smtClean="0"/>
            </a:br>
            <a:r>
              <a:rPr lang="cs-CZ" sz="1800" dirty="0">
                <a:hlinkClick r:id="rId2"/>
              </a:rPr>
              <a:t>http://business.center.cz/business/pravo/zakony/zakonik-prace/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052736"/>
            <a:ext cx="7450987" cy="5658366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endParaRPr lang="cs-CZ" sz="1400" dirty="0" smtClean="0"/>
          </a:p>
          <a:p>
            <a:pPr>
              <a:buFont typeface="+mj-lt"/>
              <a:buAutoNum type="arabicPeriod"/>
            </a:pPr>
            <a:r>
              <a:rPr lang="cs-CZ" sz="1700" dirty="0" smtClean="0"/>
              <a:t>Jak dlouhá je obvykle týdenní pracovní doba?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Co je práce přesčas?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Definuj noční práci.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Po kolika hodinách nepřetržité práce má zaměstnanec nárok na přestávku v práci na jídlo a oddech a jak dlouho tato přestávka trvá?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Započítává se přestávka do pracovní doby?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Kdo rozvrhuje pracovní dobu zaměstnanci?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Délka směny nesmí přesáhnout kolik hodin?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Kdy má zaměstnanec nárok na dovolenou?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Jaká je základní výměra dovolené?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Kdo určuje zaměstnanci dobu čerpání dovolené?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S kterými předpisy musí být zaměstnanec seznámen při nástupu do zaměstnání?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Proč firmy platí zákonné pojištění odpovědnosti za škodu?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Které zaměstnanecké benefity znáš?</a:t>
            </a:r>
          </a:p>
          <a:p>
            <a:pPr>
              <a:buFont typeface="+mj-lt"/>
              <a:buAutoNum type="arabicPeriod"/>
            </a:pPr>
            <a:r>
              <a:rPr lang="cs-CZ" sz="1700" dirty="0" smtClean="0"/>
              <a:t>Co je kolektivní smlouva?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9218" name="Picture 2" descr="C:\Documents and Settings\Tatka MSI\Local Settings\Temporary Internet Files\Content.IE5\QX815RWW\MC9004238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780928"/>
            <a:ext cx="1257300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30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2573814"/>
          </a:xfrm>
        </p:spPr>
        <p:txBody>
          <a:bodyPr/>
          <a:lstStyle/>
          <a:p>
            <a:r>
              <a:rPr lang="cs-CZ" dirty="0"/>
              <a:t>KLÍNSKÝ, Ing. Petr , Ing. Otto MÜNCH, Ing. Jarmila ČECHOVÁ a Ing. Jana MACHÁČKOVÁ. </a:t>
            </a:r>
            <a:r>
              <a:rPr lang="cs-CZ" i="1" dirty="0"/>
              <a:t>Ekonomika pro gymnázia</a:t>
            </a:r>
            <a:r>
              <a:rPr lang="cs-CZ" dirty="0"/>
              <a:t>. první. Praha 8-Čimice: EDUKO, 2011. ISBN 978-80-87204-49-8</a:t>
            </a:r>
          </a:p>
          <a:p>
            <a:r>
              <a:rPr lang="cs-CZ" dirty="0" smtClean="0"/>
              <a:t>Zákoník práce č. 262/2006 Sb., v platném znění</a:t>
            </a:r>
          </a:p>
          <a:p>
            <a:r>
              <a:rPr lang="cs-CZ" dirty="0">
                <a:hlinkClick r:id="rId2"/>
              </a:rPr>
              <a:t>http://business.center.cz/business/pravo/zakony/zakonik-prace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/>
              <a:t>Obrázky a kliparty byly použity z webu Office.com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56271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720079"/>
          </a:xfrm>
        </p:spPr>
        <p:txBody>
          <a:bodyPr/>
          <a:lstStyle/>
          <a:p>
            <a:pPr algn="ctr"/>
            <a:r>
              <a:rPr lang="cs-CZ" dirty="0"/>
              <a:t>A</a:t>
            </a:r>
            <a:r>
              <a:rPr lang="cs-CZ" dirty="0" smtClean="0"/>
              <a:t>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052737"/>
            <a:ext cx="7920880" cy="480606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2400" dirty="0" smtClean="0"/>
              <a:t>Žáci </a:t>
            </a:r>
            <a:r>
              <a:rPr lang="cs-CZ" sz="2400" dirty="0"/>
              <a:t>se seznámí s pojmy pracovní </a:t>
            </a:r>
            <a:r>
              <a:rPr lang="cs-CZ" sz="2400" dirty="0" smtClean="0"/>
              <a:t>doba</a:t>
            </a:r>
            <a:r>
              <a:rPr lang="cs-CZ" sz="2400" dirty="0"/>
              <a:t>, přestávky v práci, dovolená, kolektivní </a:t>
            </a:r>
            <a:r>
              <a:rPr lang="cs-CZ" sz="2400" dirty="0" smtClean="0"/>
              <a:t>smlouva</a:t>
            </a:r>
            <a:r>
              <a:rPr lang="cs-CZ" sz="2400" dirty="0"/>
              <a:t>, vnitřní předpis, úraz a pracovní </a:t>
            </a:r>
            <a:r>
              <a:rPr lang="cs-CZ" sz="2400" dirty="0" smtClean="0"/>
              <a:t>neschopnost</a:t>
            </a:r>
            <a:r>
              <a:rPr lang="cs-CZ" sz="2400" dirty="0"/>
              <a:t>, zaměstnanecké </a:t>
            </a:r>
            <a:r>
              <a:rPr lang="cs-CZ" sz="2400" dirty="0" smtClean="0"/>
              <a:t>benefity.</a:t>
            </a:r>
          </a:p>
          <a:p>
            <a:pPr algn="just"/>
            <a:r>
              <a:rPr lang="cs-CZ" sz="2400" dirty="0" smtClean="0"/>
              <a:t>Vyučovací hodina je vedena formou výkladu </a:t>
            </a:r>
            <a:br>
              <a:rPr lang="cs-CZ" sz="2400" dirty="0" smtClean="0"/>
            </a:br>
            <a:r>
              <a:rPr lang="cs-CZ" sz="2400" dirty="0" smtClean="0"/>
              <a:t>s podporou prezentace, která obsahuje hypertextové odkazy, kde si žáci studiem dané webové stránky procvičují a upevňují probírané téma.</a:t>
            </a:r>
          </a:p>
          <a:p>
            <a:pPr algn="just"/>
            <a:r>
              <a:rPr lang="cs-CZ" sz="2400" dirty="0" smtClean="0"/>
              <a:t>Na konci prezentace odpovídají na kvíz, zda tvrzení je nebo není pravdivé.</a:t>
            </a:r>
          </a:p>
          <a:p>
            <a:pPr algn="just"/>
            <a:r>
              <a:rPr lang="cs-CZ" sz="2400" dirty="0"/>
              <a:t>Zpracováno dle ŠVP – část 6.1. </a:t>
            </a:r>
            <a:r>
              <a:rPr lang="cs-CZ" sz="2400"/>
              <a:t>– </a:t>
            </a:r>
            <a:r>
              <a:rPr lang="cs-CZ" sz="2400" smtClean="0"/>
              <a:t>Povinně volitelné </a:t>
            </a:r>
            <a:r>
              <a:rPr lang="cs-CZ" sz="2400" dirty="0"/>
              <a:t>předměty - pro osmileté i čtyřleté studium gymnázia.</a:t>
            </a:r>
          </a:p>
          <a:p>
            <a:pPr marL="0" indent="0" algn="just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85112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920880" cy="1368151"/>
          </a:xfrm>
        </p:spPr>
        <p:txBody>
          <a:bodyPr/>
          <a:lstStyle/>
          <a:p>
            <a:pPr algn="ctr"/>
            <a:r>
              <a:rPr lang="cs-CZ" dirty="0" smtClean="0"/>
              <a:t>Podmínky pracovního poměru stanovené zákonem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117180" cy="280831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Pracovní doba a její rozvržení</a:t>
            </a:r>
          </a:p>
          <a:p>
            <a:r>
              <a:rPr lang="cs-CZ" dirty="0" smtClean="0"/>
              <a:t>Přestávky v práci</a:t>
            </a:r>
          </a:p>
          <a:p>
            <a:r>
              <a:rPr lang="cs-CZ" dirty="0" smtClean="0"/>
              <a:t>Dovolená</a:t>
            </a:r>
          </a:p>
          <a:p>
            <a:r>
              <a:rPr lang="cs-CZ" dirty="0" smtClean="0"/>
              <a:t>Seznámení s předpisy</a:t>
            </a:r>
          </a:p>
          <a:p>
            <a:r>
              <a:rPr lang="cs-CZ" dirty="0" smtClean="0"/>
              <a:t>Úraz a pracovní neschopnost</a:t>
            </a:r>
          </a:p>
          <a:p>
            <a:r>
              <a:rPr lang="cs-CZ" dirty="0" smtClean="0"/>
              <a:t>Kolektivní smlouva a vnitřní předpis</a:t>
            </a:r>
          </a:p>
          <a:p>
            <a:r>
              <a:rPr lang="cs-CZ" dirty="0" smtClean="0"/>
              <a:t>Zaměstnanecké benefity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851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92089"/>
          </a:xfrm>
        </p:spPr>
        <p:txBody>
          <a:bodyPr/>
          <a:lstStyle/>
          <a:p>
            <a:pPr algn="ctr"/>
            <a:r>
              <a:rPr lang="cs-CZ" dirty="0" smtClean="0"/>
              <a:t>Pracovní doba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4590039"/>
          </a:xfrm>
        </p:spPr>
        <p:txBody>
          <a:bodyPr>
            <a:normAutofit/>
          </a:bodyPr>
          <a:lstStyle/>
          <a:p>
            <a:pPr algn="just"/>
            <a:r>
              <a:rPr lang="cs-CZ" sz="2400" dirty="0" smtClean="0"/>
              <a:t>Činí obvykle </a:t>
            </a:r>
            <a:r>
              <a:rPr lang="cs-CZ" sz="2400" dirty="0" smtClean="0">
                <a:solidFill>
                  <a:srgbClr val="FF0000"/>
                </a:solidFill>
              </a:rPr>
              <a:t>40 hodin týdně</a:t>
            </a:r>
            <a:r>
              <a:rPr lang="cs-CZ" sz="2400" dirty="0" smtClean="0"/>
              <a:t>, u některých zaměstnanců může být i kratší, </a:t>
            </a:r>
            <a:r>
              <a:rPr lang="cs-CZ" sz="2400" dirty="0" smtClean="0">
                <a:solidFill>
                  <a:srgbClr val="FF0000"/>
                </a:solidFill>
              </a:rPr>
              <a:t>např. 37,5 hodin  </a:t>
            </a:r>
            <a:r>
              <a:rPr lang="cs-CZ" sz="2400" dirty="0" smtClean="0"/>
              <a:t>- zaměstnanec pracující v podzemí při těžbě uhlí, rud; při důlní výstavbě apod.</a:t>
            </a:r>
          </a:p>
          <a:p>
            <a:pPr algn="just"/>
            <a:r>
              <a:rPr lang="cs-CZ" sz="2400" dirty="0" smtClean="0"/>
              <a:t>Práce vykonávaná nad tuto dobu </a:t>
            </a:r>
            <a:r>
              <a:rPr lang="cs-CZ" sz="2400" dirty="0" smtClean="0">
                <a:solidFill>
                  <a:srgbClr val="FF0000"/>
                </a:solidFill>
              </a:rPr>
              <a:t>je prací přesčas </a:t>
            </a:r>
            <a:r>
              <a:rPr lang="cs-CZ" sz="2400" dirty="0" smtClean="0"/>
              <a:t>a náleží za ni příplatek (místo příplatku je možné poskytnou pracovní volno).</a:t>
            </a:r>
          </a:p>
          <a:p>
            <a:pPr algn="just"/>
            <a:r>
              <a:rPr lang="cs-CZ" sz="2400" dirty="0" smtClean="0">
                <a:solidFill>
                  <a:srgbClr val="FF0000"/>
                </a:solidFill>
              </a:rPr>
              <a:t>Noční práce </a:t>
            </a:r>
            <a:r>
              <a:rPr lang="cs-CZ" sz="2400" dirty="0" smtClean="0"/>
              <a:t>je práce vykonávaná mezi 22. a 6. hodinou a náleží za ni také příplatek.</a:t>
            </a:r>
          </a:p>
        </p:txBody>
      </p:sp>
    </p:spTree>
    <p:extLst>
      <p:ext uri="{BB962C8B-B14F-4D97-AF65-F5344CB8AC3E}">
        <p14:creationId xmlns:p14="http://schemas.microsoft.com/office/powerpoint/2010/main" xmlns="" val="37923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Tatka MSI\Local Settings\Temporary Internet Files\Content.IE5\90P8FI6V\MC9000787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85538"/>
            <a:ext cx="1634834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823485"/>
            <a:ext cx="7125113" cy="936105"/>
          </a:xfrm>
        </p:spPr>
        <p:txBody>
          <a:bodyPr/>
          <a:lstStyle/>
          <a:p>
            <a:pPr algn="ctr"/>
            <a:r>
              <a:rPr lang="cs-CZ" dirty="0" smtClean="0"/>
              <a:t>Přestávka v práci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680519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Zaměstnavatel je povinen poskytnout zaměstnanci </a:t>
            </a:r>
            <a:r>
              <a:rPr lang="cs-CZ" sz="2000" dirty="0">
                <a:solidFill>
                  <a:srgbClr val="FF0000"/>
                </a:solidFill>
              </a:rPr>
              <a:t>nejdéle po 6 hodinách nepřetržité práce přestávku </a:t>
            </a:r>
            <a:r>
              <a:rPr lang="cs-CZ" sz="2000" dirty="0" smtClean="0">
                <a:solidFill>
                  <a:srgbClr val="FF0000"/>
                </a:solidFill>
              </a:rPr>
              <a:t>v </a:t>
            </a:r>
            <a:r>
              <a:rPr lang="cs-CZ" sz="2000" dirty="0">
                <a:solidFill>
                  <a:srgbClr val="FF0000"/>
                </a:solidFill>
              </a:rPr>
              <a:t>práci na jídlo </a:t>
            </a:r>
            <a:r>
              <a:rPr lang="cs-CZ" sz="2000" dirty="0" smtClean="0">
                <a:solidFill>
                  <a:srgbClr val="FF0000"/>
                </a:solidFill>
              </a:rPr>
              <a:t/>
            </a:r>
            <a:br>
              <a:rPr lang="cs-CZ" sz="2000" dirty="0" smtClean="0">
                <a:solidFill>
                  <a:srgbClr val="FF0000"/>
                </a:solidFill>
              </a:rPr>
            </a:br>
            <a:r>
              <a:rPr lang="cs-CZ" sz="2000" dirty="0" smtClean="0">
                <a:solidFill>
                  <a:srgbClr val="FF0000"/>
                </a:solidFill>
              </a:rPr>
              <a:t>a </a:t>
            </a:r>
            <a:r>
              <a:rPr lang="cs-CZ" sz="2000" dirty="0">
                <a:solidFill>
                  <a:srgbClr val="FF0000"/>
                </a:solidFill>
              </a:rPr>
              <a:t>oddech </a:t>
            </a:r>
            <a:r>
              <a:rPr lang="cs-CZ" sz="2000" dirty="0" smtClean="0">
                <a:solidFill>
                  <a:srgbClr val="FF0000"/>
                </a:solidFill>
              </a:rPr>
              <a:t>v </a:t>
            </a:r>
            <a:r>
              <a:rPr lang="cs-CZ" sz="2000" dirty="0">
                <a:solidFill>
                  <a:srgbClr val="FF0000"/>
                </a:solidFill>
              </a:rPr>
              <a:t>trvání nejméně 30 </a:t>
            </a:r>
            <a:r>
              <a:rPr lang="cs-CZ" sz="2000" dirty="0" smtClean="0">
                <a:solidFill>
                  <a:srgbClr val="FF0000"/>
                </a:solidFill>
              </a:rPr>
              <a:t>minut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sz="2000" dirty="0">
              <a:solidFill>
                <a:srgbClr val="FF0000"/>
              </a:solidFill>
            </a:endParaRPr>
          </a:p>
          <a:p>
            <a:pPr algn="just"/>
            <a:r>
              <a:rPr lang="cs-CZ" sz="2000" dirty="0">
                <a:solidFill>
                  <a:srgbClr val="FF0000"/>
                </a:solidFill>
              </a:rPr>
              <a:t>Mladistvému</a:t>
            </a:r>
            <a:r>
              <a:rPr lang="cs-CZ" sz="2000" dirty="0"/>
              <a:t> zaměstnanci musí být tato přestávka poskytnuta </a:t>
            </a:r>
            <a:r>
              <a:rPr lang="cs-CZ" sz="2000" dirty="0">
                <a:solidFill>
                  <a:srgbClr val="FF0000"/>
                </a:solidFill>
              </a:rPr>
              <a:t>nejdéle po 4,5 hodinách</a:t>
            </a:r>
            <a:r>
              <a:rPr lang="cs-CZ" sz="2000" dirty="0"/>
              <a:t>. </a:t>
            </a:r>
          </a:p>
          <a:p>
            <a:pPr algn="just"/>
            <a:r>
              <a:rPr lang="cs-CZ" sz="2000" dirty="0">
                <a:solidFill>
                  <a:srgbClr val="FF0000"/>
                </a:solidFill>
              </a:rPr>
              <a:t>Přestávky se nezapočítávají do pracovní </a:t>
            </a:r>
            <a:r>
              <a:rPr lang="cs-CZ" sz="2000" dirty="0" smtClean="0">
                <a:solidFill>
                  <a:srgbClr val="FF0000"/>
                </a:solidFill>
              </a:rPr>
              <a:t>doby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just"/>
            <a:r>
              <a:rPr lang="cs-CZ" sz="2000" dirty="0" smtClean="0"/>
              <a:t>Pokud byla přestávka v práci na jídlo a oddech </a:t>
            </a:r>
            <a:r>
              <a:rPr lang="cs-CZ" sz="2000" dirty="0" smtClean="0">
                <a:solidFill>
                  <a:srgbClr val="FF0000"/>
                </a:solidFill>
              </a:rPr>
              <a:t>rozdělena</a:t>
            </a:r>
            <a:r>
              <a:rPr lang="cs-CZ" sz="2000" dirty="0" smtClean="0"/>
              <a:t>, musí alespoň jedna její část činit nejméně </a:t>
            </a:r>
            <a:r>
              <a:rPr lang="cs-CZ" sz="2000" dirty="0" smtClean="0">
                <a:solidFill>
                  <a:srgbClr val="FF0000"/>
                </a:solidFill>
              </a:rPr>
              <a:t>15 minut</a:t>
            </a:r>
            <a:r>
              <a:rPr lang="cs-CZ" sz="2000" dirty="0" smtClean="0"/>
              <a:t>.</a:t>
            </a: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53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792089"/>
          </a:xfrm>
        </p:spPr>
        <p:txBody>
          <a:bodyPr/>
          <a:lstStyle/>
          <a:p>
            <a:pPr algn="ctr"/>
            <a:r>
              <a:rPr lang="cs-CZ" dirty="0" smtClean="0"/>
              <a:t>Rozvržení pracovní doby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2" y="1196752"/>
            <a:ext cx="7667013" cy="5256584"/>
          </a:xfrm>
        </p:spPr>
        <p:txBody>
          <a:bodyPr>
            <a:noAutofit/>
          </a:bodyPr>
          <a:lstStyle/>
          <a:p>
            <a:pPr algn="just"/>
            <a:r>
              <a:rPr lang="cs-CZ" sz="2000" dirty="0" smtClean="0">
                <a:solidFill>
                  <a:srgbClr val="FF0000"/>
                </a:solidFill>
              </a:rPr>
              <a:t>Pracovní dobu rozvrhuje zaměstnavatel </a:t>
            </a:r>
            <a:r>
              <a:rPr lang="cs-CZ" sz="2000" dirty="0" smtClean="0"/>
              <a:t>a určí začátek </a:t>
            </a:r>
            <a:br>
              <a:rPr lang="cs-CZ" sz="2000" dirty="0" smtClean="0"/>
            </a:br>
            <a:r>
              <a:rPr lang="cs-CZ" sz="2000" dirty="0" smtClean="0"/>
              <a:t>a konec směn.</a:t>
            </a:r>
          </a:p>
          <a:p>
            <a:pPr algn="just"/>
            <a:r>
              <a:rPr lang="cs-CZ" sz="2000" dirty="0" smtClean="0"/>
              <a:t>Zaměstnanec je povinen být na začátku směny na svém pracovišti a odcházet z něho až po skončení směny.</a:t>
            </a:r>
          </a:p>
          <a:p>
            <a:pPr algn="just"/>
            <a:r>
              <a:rPr lang="cs-CZ" sz="2000" dirty="0" smtClean="0"/>
              <a:t>Délka směny nesmí přesáhnout </a:t>
            </a:r>
            <a:r>
              <a:rPr lang="cs-CZ" sz="2000" dirty="0" smtClean="0">
                <a:solidFill>
                  <a:srgbClr val="FF0000"/>
                </a:solidFill>
              </a:rPr>
              <a:t>12 hodin.</a:t>
            </a:r>
          </a:p>
          <a:p>
            <a:pPr algn="just"/>
            <a:r>
              <a:rPr lang="cs-CZ" sz="2000" dirty="0" smtClean="0"/>
              <a:t>Zaměstnavatel je povinen vypracovat písemný rozvrh týdenní pracovní doby a seznámit s ním nebo s jeho změnou zaměstnance nejpozději 2 týdny před začátkem období, na něž je pracovní doba rozvržena, pokud se nedohodne se zaměstnancem na jiné době seznámení.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284892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720081"/>
          </a:xfrm>
        </p:spPr>
        <p:txBody>
          <a:bodyPr/>
          <a:lstStyle/>
          <a:p>
            <a:pPr algn="ctr"/>
            <a:r>
              <a:rPr lang="cs-CZ" dirty="0" smtClean="0"/>
              <a:t>Dovolená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7" y="1268760"/>
            <a:ext cx="8138354" cy="5472608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Zaměstnanci vznikne nárok na dovolenou, pokud odpracoval alespoň 60 dnů. </a:t>
            </a:r>
          </a:p>
          <a:p>
            <a:pPr algn="just"/>
            <a:r>
              <a:rPr lang="cs-CZ" dirty="0" smtClean="0">
                <a:solidFill>
                  <a:srgbClr val="FF0000"/>
                </a:solidFill>
              </a:rPr>
              <a:t>Základní výměra dovolené jsou 4 týdny v kalendářním roce.</a:t>
            </a:r>
          </a:p>
          <a:p>
            <a:pPr algn="just"/>
            <a:r>
              <a:rPr lang="cs-CZ" dirty="0" smtClean="0"/>
              <a:t>V kolektivní smlouvě nebo vnitřním předpisu může být dovolená prodloužena o 1 týden. </a:t>
            </a:r>
          </a:p>
          <a:p>
            <a:pPr algn="just"/>
            <a:r>
              <a:rPr lang="cs-CZ" dirty="0" smtClean="0"/>
              <a:t>V případě, že zaměstnanec neodpracoval 60 dní, může být poskytnuta příslušná část dovolené vždy za každých 21 odpracovaných dní.</a:t>
            </a:r>
          </a:p>
          <a:p>
            <a:pPr algn="just"/>
            <a:r>
              <a:rPr lang="cs-CZ" dirty="0"/>
              <a:t>Dobu </a:t>
            </a:r>
            <a:r>
              <a:rPr lang="cs-CZ" dirty="0">
                <a:solidFill>
                  <a:srgbClr val="FF0000"/>
                </a:solidFill>
              </a:rPr>
              <a:t>čerpání dovolené je povinen zaměstnavatel určit podle písemného rozvrhu čerpání dovolené </a:t>
            </a:r>
            <a:r>
              <a:rPr lang="cs-CZ" dirty="0"/>
              <a:t>vydaného s předchozím souhlasem odborové organizace a rady zaměstnanců tak, aby dovolená mohla být vyčerpána zpravidla vcelku a do konce kalendářního roku, ve kterém právo na dovolenou </a:t>
            </a:r>
            <a:r>
              <a:rPr lang="cs-CZ" dirty="0" smtClean="0"/>
              <a:t>vzniklo.</a:t>
            </a:r>
          </a:p>
          <a:p>
            <a:pPr algn="just"/>
            <a:r>
              <a:rPr lang="cs-CZ" dirty="0"/>
              <a:t>Poskytuje-li se zaměstnanci dovolená v několika částech, musí alespoň jedna část činit nejméně 2 týdny </a:t>
            </a:r>
            <a:r>
              <a:rPr lang="cs-CZ" dirty="0" smtClean="0"/>
              <a:t>vcelku.</a:t>
            </a:r>
            <a:endParaRPr lang="cs-CZ" dirty="0"/>
          </a:p>
        </p:txBody>
      </p:sp>
      <p:pic>
        <p:nvPicPr>
          <p:cNvPr id="2050" name="Picture 2" descr="C:\Documents and Settings\Tatka MSI\Local Settings\Temporary Internet Files\Content.IE5\90P8FI6V\MC9002371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6632"/>
            <a:ext cx="2148775" cy="15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392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Tatka MSI\Local Settings\Temporary Internet Files\Content.IE5\QX815RWW\MP90043072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24744"/>
            <a:ext cx="2555776" cy="55172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1080120"/>
          </a:xfrm>
        </p:spPr>
        <p:txBody>
          <a:bodyPr/>
          <a:lstStyle/>
          <a:p>
            <a:pPr algn="ctr"/>
            <a:r>
              <a:rPr lang="cs-CZ" dirty="0" smtClean="0"/>
              <a:t>Seznámení s předpisy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48319" y="980728"/>
            <a:ext cx="4723881" cy="5688631"/>
          </a:xfrm>
        </p:spPr>
        <p:txBody>
          <a:bodyPr>
            <a:normAutofit/>
          </a:bodyPr>
          <a:lstStyle/>
          <a:p>
            <a:r>
              <a:rPr lang="cs-CZ" dirty="0" smtClean="0"/>
              <a:t>Při nástupu do zaměstnání musí být zaměstnanec </a:t>
            </a:r>
            <a:r>
              <a:rPr lang="cs-CZ" dirty="0" smtClean="0">
                <a:solidFill>
                  <a:srgbClr val="FF0000"/>
                </a:solidFill>
              </a:rPr>
              <a:t>seznámen s předpisy bezpečnosti práce </a:t>
            </a:r>
            <a:r>
              <a:rPr lang="cs-CZ" dirty="0" smtClean="0"/>
              <a:t>a vybaven předepsanými ochrannými</a:t>
            </a:r>
            <a:br>
              <a:rPr lang="cs-CZ" dirty="0" smtClean="0"/>
            </a:br>
            <a:r>
              <a:rPr lang="cs-CZ" dirty="0" smtClean="0"/>
              <a:t>pracovními pomůckami.</a:t>
            </a:r>
          </a:p>
          <a:p>
            <a:r>
              <a:rPr lang="cs-CZ" dirty="0" smtClean="0"/>
              <a:t>Pravidelně zaměstnanec musí procházet školeními bezpečnosti práce a protipožární ochrany.</a:t>
            </a:r>
          </a:p>
          <a:p>
            <a:r>
              <a:rPr lang="cs-CZ" dirty="0" smtClean="0"/>
              <a:t>Při práci se zaměstnanec dále řídí </a:t>
            </a:r>
            <a:r>
              <a:rPr lang="cs-CZ" dirty="0" smtClean="0">
                <a:solidFill>
                  <a:srgbClr val="FF0000"/>
                </a:solidFill>
              </a:rPr>
              <a:t>pracovním řádem</a:t>
            </a:r>
            <a:r>
              <a:rPr lang="cs-CZ" dirty="0" smtClean="0"/>
              <a:t>, který obsahuje jeho práva a povinnosti.</a:t>
            </a:r>
          </a:p>
          <a:p>
            <a:r>
              <a:rPr lang="cs-CZ" dirty="0" smtClean="0"/>
              <a:t>Zaměstnanec by se měl seznámit při nástupu do zaměstnání také </a:t>
            </a:r>
            <a:br>
              <a:rPr lang="cs-CZ" dirty="0" smtClean="0"/>
            </a:br>
            <a:r>
              <a:rPr lang="cs-CZ" dirty="0" smtClean="0"/>
              <a:t>s dalšími </a:t>
            </a:r>
            <a:r>
              <a:rPr lang="cs-CZ" dirty="0" smtClean="0">
                <a:solidFill>
                  <a:srgbClr val="FF0000"/>
                </a:solidFill>
              </a:rPr>
              <a:t>právními a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vnitřními předpisy </a:t>
            </a:r>
            <a:r>
              <a:rPr lang="cs-CZ" dirty="0" smtClean="0"/>
              <a:t>organizace (např. vnitřním mzdovým předpisem).</a:t>
            </a:r>
            <a:endParaRPr lang="cs-CZ" dirty="0"/>
          </a:p>
        </p:txBody>
      </p:sp>
      <p:pic>
        <p:nvPicPr>
          <p:cNvPr id="3076" name="Picture 4" descr="C:\Documents and Settings\Tatka MSI\Local Settings\Temporary Internet Files\Content.IE5\R3L4VVR7\MC90007873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39" y="1988840"/>
            <a:ext cx="1324780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554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92089"/>
          </a:xfrm>
        </p:spPr>
        <p:txBody>
          <a:bodyPr/>
          <a:lstStyle/>
          <a:p>
            <a:pPr algn="ctr"/>
            <a:r>
              <a:rPr lang="cs-CZ" dirty="0" smtClean="0"/>
              <a:t>Povinnosti zaměstnavatele </a:t>
            </a:r>
            <a:br>
              <a:rPr lang="cs-CZ" dirty="0" smtClean="0"/>
            </a:br>
            <a:r>
              <a:rPr lang="cs-CZ" dirty="0" smtClean="0"/>
              <a:t>v oblasti bezpečnosti 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5564" y="1268760"/>
            <a:ext cx="7262900" cy="5472609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Zpracovat směrnice k zajištění bezpečnosti práce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pravidelně je kontrolovat</a:t>
            </a:r>
            <a:r>
              <a:rPr lang="cs-CZ" dirty="0" smtClean="0"/>
              <a:t> </a:t>
            </a:r>
            <a:r>
              <a:rPr lang="cs-CZ" sz="1600" dirty="0" smtClean="0"/>
              <a:t>(např. předpisy k požární ochraně, směrnice týkající se pracovních úrazů, předpisy </a:t>
            </a:r>
            <a:br>
              <a:rPr lang="cs-CZ" sz="1600" dirty="0" smtClean="0"/>
            </a:br>
            <a:r>
              <a:rPr lang="cs-CZ" sz="1600" dirty="0" smtClean="0"/>
              <a:t>k zacházení s elektrickými zařízeními a další).</a:t>
            </a:r>
          </a:p>
          <a:p>
            <a:r>
              <a:rPr lang="cs-CZ" b="1" dirty="0" smtClean="0">
                <a:solidFill>
                  <a:srgbClr val="FF0000"/>
                </a:solidFill>
              </a:rPr>
              <a:t>Provádět školení zaměstnanců</a:t>
            </a:r>
            <a:endParaRPr lang="cs-CZ" dirty="0" smtClean="0">
              <a:solidFill>
                <a:srgbClr val="FF0000"/>
              </a:solidFill>
            </a:endParaRPr>
          </a:p>
          <a:p>
            <a:r>
              <a:rPr lang="cs-CZ" b="1" dirty="0" smtClean="0">
                <a:solidFill>
                  <a:srgbClr val="FF0000"/>
                </a:solidFill>
              </a:rPr>
              <a:t>Dbát na bezpečnost při výkonu určitých prací</a:t>
            </a:r>
            <a:r>
              <a:rPr lang="cs-CZ" dirty="0" smtClean="0"/>
              <a:t>:</a:t>
            </a:r>
          </a:p>
          <a:p>
            <a:pPr lvl="1"/>
            <a:r>
              <a:rPr lang="cs-CZ" dirty="0"/>
              <a:t>Nepřipustit, aby zaměstnanec vykonával práce v rozporu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 </a:t>
            </a:r>
            <a:r>
              <a:rPr lang="cs-CZ" dirty="0"/>
              <a:t>předpisy k zajištění BOZP či s lékařským posudkem (např. práce v noci)</a:t>
            </a:r>
          </a:p>
          <a:p>
            <a:pPr lvl="1"/>
            <a:r>
              <a:rPr lang="cs-CZ" dirty="0"/>
              <a:t>Poskytovat osobní ochranné pracovní pomůcky</a:t>
            </a:r>
          </a:p>
          <a:p>
            <a:pPr lvl="1"/>
            <a:r>
              <a:rPr lang="cs-CZ" dirty="0"/>
              <a:t>Respektovat zákaz určitých pracovních činností pro ženy či </a:t>
            </a:r>
            <a:r>
              <a:rPr lang="cs-CZ" dirty="0" smtClean="0"/>
              <a:t>mladistvé</a:t>
            </a:r>
            <a:endParaRPr lang="cs-CZ" dirty="0"/>
          </a:p>
          <a:p>
            <a:r>
              <a:rPr lang="cs-CZ" b="1" dirty="0" smtClean="0">
                <a:solidFill>
                  <a:srgbClr val="FF0000"/>
                </a:solidFill>
              </a:rPr>
              <a:t>Odstraňovat bezpečnostní rizika</a:t>
            </a:r>
          </a:p>
          <a:p>
            <a:pPr lvl="1"/>
            <a:r>
              <a:rPr lang="cs-CZ" dirty="0" smtClean="0"/>
              <a:t>Zaměstnavatelé jsou povinni vyhledávat, posuzovat </a:t>
            </a:r>
            <a:br>
              <a:rPr lang="cs-CZ" dirty="0" smtClean="0"/>
            </a:br>
            <a:r>
              <a:rPr lang="cs-CZ" dirty="0" smtClean="0"/>
              <a:t>a hodnotit rizika možného ohrožení při práci a činit opatření </a:t>
            </a:r>
            <a:br>
              <a:rPr lang="cs-CZ" dirty="0" smtClean="0"/>
            </a:br>
            <a:r>
              <a:rPr lang="cs-CZ" dirty="0" smtClean="0"/>
              <a:t>k jejich odstranění </a:t>
            </a:r>
          </a:p>
        </p:txBody>
      </p:sp>
      <p:pic>
        <p:nvPicPr>
          <p:cNvPr id="5122" name="Picture 2" descr="C:\Documents and Settings\Tatka MSI\Local Settings\Temporary Internet Files\Content.IE5\R3L4VVR7\MC9000787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65228">
            <a:off x="116328" y="984898"/>
            <a:ext cx="1395413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39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TC102455596[[fn=Jaro]]</Template>
  <TotalTime>655</TotalTime>
  <Words>832</Words>
  <Application>Microsoft Office PowerPoint</Application>
  <PresentationFormat>Předvádění na obrazovce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Spring</vt:lpstr>
      <vt:lpstr>Snímek 1</vt:lpstr>
      <vt:lpstr>Anotace</vt:lpstr>
      <vt:lpstr>Podmínky pracovního poměru stanovené zákonem</vt:lpstr>
      <vt:lpstr>Pracovní doba</vt:lpstr>
      <vt:lpstr>Přestávka v práci</vt:lpstr>
      <vt:lpstr>Rozvržení pracovní doby</vt:lpstr>
      <vt:lpstr>Dovolená</vt:lpstr>
      <vt:lpstr>Seznámení s předpisy</vt:lpstr>
      <vt:lpstr>Povinnosti zaměstnavatele  v oblasti bezpečnosti práce</vt:lpstr>
      <vt:lpstr>Zamyšlení a diskuse</vt:lpstr>
      <vt:lpstr>Úraz a pracovní neschopnost</vt:lpstr>
      <vt:lpstr>Kolektivní smlouva (KS)</vt:lpstr>
      <vt:lpstr>Úkol</vt:lpstr>
      <vt:lpstr>Zamyšlení a diskuse</vt:lpstr>
      <vt:lpstr>Vnitřní předpis</vt:lpstr>
      <vt:lpstr>KVÍZ  Jsou tato tvrzení pravdivá?</vt:lpstr>
      <vt:lpstr>Otázky k procvičení: využij: http://business.center.cz/business/pravo/zakony/zakonik-prace/</vt:lpstr>
      <vt:lpstr>Zdroje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Podmínky pracovního poměru stanovené zákonem</dc:title>
  <dc:creator>Tatka</dc:creator>
  <cp:lastModifiedBy>Magda</cp:lastModifiedBy>
  <cp:revision>51</cp:revision>
  <dcterms:created xsi:type="dcterms:W3CDTF">2012-05-19T15:42:10Z</dcterms:created>
  <dcterms:modified xsi:type="dcterms:W3CDTF">2013-02-26T15:00:01Z</dcterms:modified>
</cp:coreProperties>
</file>