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87" r:id="rId3"/>
    <p:sldId id="256" r:id="rId4"/>
    <p:sldId id="257" r:id="rId5"/>
    <p:sldId id="258" r:id="rId6"/>
    <p:sldId id="259" r:id="rId7"/>
    <p:sldId id="260" r:id="rId8"/>
    <p:sldId id="280" r:id="rId9"/>
    <p:sldId id="261" r:id="rId10"/>
    <p:sldId id="262" r:id="rId11"/>
    <p:sldId id="264" r:id="rId12"/>
    <p:sldId id="265" r:id="rId13"/>
    <p:sldId id="288" r:id="rId14"/>
    <p:sldId id="267" r:id="rId15"/>
    <p:sldId id="268" r:id="rId16"/>
    <p:sldId id="282" r:id="rId17"/>
    <p:sldId id="269" r:id="rId18"/>
    <p:sldId id="270" r:id="rId19"/>
    <p:sldId id="271" r:id="rId20"/>
    <p:sldId id="283" r:id="rId21"/>
    <p:sldId id="272" r:id="rId22"/>
    <p:sldId id="281" r:id="rId23"/>
    <p:sldId id="276" r:id="rId24"/>
    <p:sldId id="274" r:id="rId25"/>
    <p:sldId id="275" r:id="rId26"/>
    <p:sldId id="289" r:id="rId27"/>
    <p:sldId id="277" r:id="rId28"/>
    <p:sldId id="278" r:id="rId29"/>
    <p:sldId id="279" r:id="rId30"/>
    <p:sldId id="266" r:id="rId31"/>
    <p:sldId id="290" r:id="rId32"/>
    <p:sldId id="263" r:id="rId33"/>
    <p:sldId id="284" r:id="rId3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63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B4FE1B-E71A-4107-B87C-8F0EB1856CF2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DD08BB-BDF9-46E2-8593-D5B41B4DFCD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etnikavarna.cz/muze-se-vam-hodit/formulare-tiskopisy-vzory-podani-a-smluv/formulare-ucetnich-vykazu-dokladu/" TargetMode="External"/><Relationship Id="rId2" Type="http://schemas.openxmlformats.org/officeDocument/2006/relationships/hyperlink" Target="http://www.formstudio.cz/formulare/pdf/no_09MzdOsList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kument_aplikace_Microsoft_Office_Word1.docx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etnikavarna.cz/muze-se-vam-hodit/formulare-tiskopisy-vzory-podani-a-smluv/formulare-ucetnich-vykazu-dokladu/" TargetMode="External"/><Relationship Id="rId2" Type="http://schemas.openxmlformats.org/officeDocument/2006/relationships/hyperlink" Target="http://www.formstudio.cz/formulare/pdf/no_09MzdOsList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cast6h1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psv.cz/files/clanky/3276/NV_567_2006_UZ-1_1_10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2113"/>
          </a:xfrm>
          <a:prstGeom prst="rect">
            <a:avLst/>
          </a:prstGeom>
          <a:noFill/>
          <a:ln>
            <a:noFill/>
          </a:ln>
          <a:effectLst/>
          <a:extLst/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1324717"/>
              </p:ext>
            </p:extLst>
          </p:nvPr>
        </p:nvGraphicFramePr>
        <p:xfrm>
          <a:off x="107504" y="1181039"/>
          <a:ext cx="8928992" cy="5601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7686"/>
                <a:gridCol w="6071306"/>
              </a:tblGrid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Gymnázium Františka Živného, Bohumín, Jana Palacha 794, příspěvková organizace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Informatika a informační a komunikační technologie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Základy</a:t>
                      </a:r>
                      <a:r>
                        <a:rPr lang="cs-CZ" sz="1400" baseline="0" dirty="0" smtClean="0"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ekonomiky a administrativy pro 3. –  4. ročník SŠ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Mzdová</a:t>
                      </a:r>
                      <a:r>
                        <a:rPr lang="cs-CZ" sz="1400" baseline="0" dirty="0" smtClean="0"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problematika I. </a:t>
                      </a:r>
                      <a:r>
                        <a:rPr lang="cs-CZ" sz="1400" dirty="0" smtClean="0">
                          <a:latin typeface="Calibri" pitchFamily="34" charset="0"/>
                          <a:cs typeface="Calibri" pitchFamily="34" charset="0"/>
                        </a:rPr>
                        <a:t>– Mzda a plat, odměňování zaměstnanců, hrubá a čistá mzda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Ing. Jana</a:t>
                      </a:r>
                      <a:r>
                        <a:rPr lang="cs-CZ" sz="14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Bosáková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8. </a:t>
                      </a:r>
                      <a:r>
                        <a:rPr lang="cs-CZ" sz="14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11. 2012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CZ.1.07/1.5.00/34.0629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VY_32_INOVACE_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ZEA.BO.15</a:t>
                      </a:r>
                      <a:endParaRPr lang="cs-CZ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193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/>
          <a:lstStyle/>
          <a:p>
            <a:r>
              <a:rPr lang="cs-CZ" sz="3600" dirty="0"/>
              <a:t>Právní úprava odměňování zaměstnanců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just"/>
            <a:r>
              <a:rPr lang="cs-CZ" sz="2800" dirty="0" smtClean="0"/>
              <a:t>Samotná výše mzdy ale nemusí být rozhodující. Důležitá je také celková hladina cen.</a:t>
            </a:r>
          </a:p>
          <a:p>
            <a:r>
              <a:rPr lang="cs-CZ" sz="2800" dirty="0" smtClean="0"/>
              <a:t>Rozlišujeme proto:</a:t>
            </a:r>
          </a:p>
          <a:p>
            <a:pPr lvl="1" algn="just"/>
            <a:r>
              <a:rPr lang="cs-CZ" sz="2400" b="1" dirty="0" smtClean="0"/>
              <a:t>Nominální mzda </a:t>
            </a:r>
            <a:r>
              <a:rPr lang="cs-CZ" sz="2000" dirty="0" smtClean="0"/>
              <a:t>– vyjadřuje, kolik peněz zaměstnanec obdrží.</a:t>
            </a:r>
          </a:p>
          <a:p>
            <a:pPr lvl="1" algn="just"/>
            <a:r>
              <a:rPr lang="cs-CZ" sz="2400" b="1" dirty="0" smtClean="0"/>
              <a:t>Reálná mzda </a:t>
            </a:r>
            <a:r>
              <a:rPr lang="cs-CZ" sz="2000" dirty="0" smtClean="0"/>
              <a:t>– vyjadřuje koupěschopnost nominální mzdy, tedy jaké množství statků a služeb si můžeme za nominální mzdu koupit s ohledem na ceny.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369385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cs-CZ" dirty="0" smtClean="0"/>
              <a:t>Evidence mezd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073427"/>
          </a:xfrm>
        </p:spPr>
        <p:txBody>
          <a:bodyPr>
            <a:normAutofit/>
          </a:bodyPr>
          <a:lstStyle/>
          <a:p>
            <a:r>
              <a:rPr lang="cs-CZ" dirty="0" smtClean="0"/>
              <a:t>Povinností zaměstnavatele je vést mzdovou evidenci:</a:t>
            </a:r>
          </a:p>
          <a:p>
            <a:pPr marL="457200" indent="-457200">
              <a:buFont typeface="+mj-lt"/>
              <a:buAutoNum type="arabicParenR"/>
            </a:pPr>
            <a:r>
              <a:rPr lang="cs-CZ" b="1" dirty="0" smtClean="0"/>
              <a:t>mzdový list </a:t>
            </a:r>
            <a:r>
              <a:rPr lang="cs-CZ" dirty="0" smtClean="0"/>
              <a:t>– vede zaměstnavatel pro každého zaměstnance</a:t>
            </a:r>
          </a:p>
          <a:p>
            <a:pPr marL="0" indent="0" algn="ctr">
              <a:buNone/>
            </a:pPr>
            <a:r>
              <a:rPr lang="cs-CZ" sz="2000" dirty="0">
                <a:hlinkClick r:id="rId2"/>
              </a:rPr>
              <a:t>http://www.formstudio.cz/formulare/pdf/no_09MzdOsList.pdf</a:t>
            </a:r>
            <a:endParaRPr lang="cs-CZ" sz="2000" dirty="0" smtClean="0"/>
          </a:p>
          <a:p>
            <a:pPr marL="457200" indent="-457200">
              <a:buFont typeface="+mj-lt"/>
              <a:buAutoNum type="arabicParenR" startAt="2"/>
            </a:pPr>
            <a:r>
              <a:rPr lang="cs-CZ" b="1" dirty="0" smtClean="0"/>
              <a:t>zúčtovací a výplatní listina </a:t>
            </a:r>
            <a:r>
              <a:rPr lang="cs-CZ" dirty="0" smtClean="0"/>
              <a:t>– souhrnná evidence mezd za všechny zaměstnance</a:t>
            </a:r>
          </a:p>
          <a:p>
            <a:pPr marL="0" indent="0" algn="ctr">
              <a:buNone/>
            </a:pPr>
            <a:r>
              <a:rPr lang="cs-CZ" sz="2000" dirty="0">
                <a:hlinkClick r:id="rId3"/>
              </a:rPr>
              <a:t>http://www.ucetnikavarna.cz/muze-se-vam-hodit/formulare-tiskopisy-vzory-podani-a-smluv/formulare-ucetnich-vykazu-dokladu/</a:t>
            </a:r>
            <a:endParaRPr lang="cs-CZ" sz="2000" dirty="0" smtClean="0"/>
          </a:p>
          <a:p>
            <a:pPr marL="457200" indent="-457200">
              <a:buFont typeface="+mj-lt"/>
              <a:buAutoNum type="arabicParenR" startAt="3"/>
            </a:pPr>
            <a:r>
              <a:rPr lang="cs-CZ" b="1" dirty="0" smtClean="0"/>
              <a:t>výplatní lístek </a:t>
            </a:r>
            <a:r>
              <a:rPr lang="cs-CZ" dirty="0" smtClean="0"/>
              <a:t>– musí obdržet každý zaměstnanec</a:t>
            </a:r>
          </a:p>
          <a:p>
            <a:pPr marL="457200" indent="-457200">
              <a:buFont typeface="+mj-lt"/>
              <a:buAutoNum type="arabicParenR" startAt="3"/>
            </a:pPr>
            <a:r>
              <a:rPr lang="cs-CZ" b="1" dirty="0" smtClean="0"/>
              <a:t>evidence pracovní doby </a:t>
            </a:r>
            <a:r>
              <a:rPr lang="cs-CZ" dirty="0" smtClean="0"/>
              <a:t>– podle zákoníku práce je zaměstnavatel povinen ji vést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0973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cs-CZ" dirty="0" smtClean="0"/>
              <a:t>Evidence mezd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524" y="3429000"/>
            <a:ext cx="8712968" cy="290892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/>
          <a:lstStyle/>
          <a:p>
            <a:r>
              <a:rPr lang="cs-CZ" dirty="0" smtClean="0"/>
              <a:t>Hrubé mzdy (HM) zaměstnanců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+ sociální  pojištění (tj. 25 % HM) za zaměstnavatele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+ zdravotní pojištění  (tj. 9 % HM) za zaměstnavatele 	   (tj. celkem 34 % HM)</a:t>
            </a:r>
          </a:p>
          <a:p>
            <a:pPr marL="0" indent="0">
              <a:buNone/>
            </a:pPr>
            <a:r>
              <a:rPr lang="cs-CZ" dirty="0" smtClean="0"/>
              <a:t>_______________________________________________________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MZDOVÉ NÁKLADY ZAMĚSTNAVATELE ZA ZAMĚSTNANCE</a:t>
            </a:r>
            <a:endParaRPr lang="cs-CZ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9552" y="127539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dirty="0" smtClean="0">
                <a:latin typeface="+mj-lt"/>
              </a:rPr>
              <a:t>Každý zaměstnavatel účtuje mzdy na základě zúčtovací a výplatní listiny. </a:t>
            </a:r>
          </a:p>
          <a:p>
            <a:pPr algn="just"/>
            <a:r>
              <a:rPr lang="cs-CZ" sz="2400" dirty="0" smtClean="0">
                <a:latin typeface="+mj-lt"/>
              </a:rPr>
              <a:t>Hrubé mzdy (HM) a zákonné odvody (sociální </a:t>
            </a:r>
            <a:br>
              <a:rPr lang="cs-CZ" sz="2400" dirty="0" smtClean="0">
                <a:latin typeface="+mj-lt"/>
              </a:rPr>
            </a:br>
            <a:r>
              <a:rPr lang="cs-CZ" sz="2400" dirty="0" smtClean="0">
                <a:latin typeface="+mj-lt"/>
              </a:rPr>
              <a:t>a zdravotní pojištění), které hradí zaměstnavatel za své zaměstnance, jsou součástí mzdových nákladů.</a:t>
            </a:r>
            <a:endParaRPr lang="cs-CZ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59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cs-CZ" dirty="0" smtClean="0"/>
              <a:t>Výpočet a výplata mzdy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Mzda se vypočítává zpravidla za kalendářní měsíc, a to k poslednímu dni v měsíci.</a:t>
            </a:r>
          </a:p>
          <a:p>
            <a:pPr algn="just"/>
            <a:r>
              <a:rPr lang="cs-CZ" dirty="0" smtClean="0"/>
              <a:t>Mzda se vyplácí zhruba v polovině následujícího měsíce, nejčastěji převodem na účet zaměstnance, nebo v hotovosti (mzda za březen 2012 se vyplatí </a:t>
            </a:r>
            <a:br>
              <a:rPr lang="cs-CZ" dirty="0" smtClean="0"/>
            </a:br>
            <a:r>
              <a:rPr lang="cs-CZ" dirty="0" smtClean="0"/>
              <a:t>zhruba v polovině dubna 2012). Většinou se vyplácí jednorázově najednou.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16931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cs-CZ" dirty="0" smtClean="0"/>
              <a:t>Z čeho se mzda skládá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00141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sz="3600" dirty="0" smtClean="0">
                <a:solidFill>
                  <a:srgbClr val="00B0F0"/>
                </a:solidFill>
              </a:rPr>
              <a:t>Základní mzda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 smtClean="0">
                <a:solidFill>
                  <a:srgbClr val="0070C0"/>
                </a:solidFill>
              </a:rPr>
              <a:t>Úkolová mzda 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Používá se u dobře měřitelné </a:t>
            </a:r>
            <a:r>
              <a:rPr lang="cs-CZ" sz="1800" dirty="0" smtClean="0"/>
              <a:t>práce.</a:t>
            </a:r>
            <a:endParaRPr lang="cs-CZ" sz="1800" dirty="0"/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Vychází </a:t>
            </a:r>
            <a:r>
              <a:rPr lang="cs-CZ" sz="1800" b="1" dirty="0"/>
              <a:t>z normování práce</a:t>
            </a:r>
            <a:r>
              <a:rPr lang="cs-CZ" sz="1800" dirty="0"/>
              <a:t>, kdy je stanovena norma výkonu, která udává kolik výrobků a v jaké kvalitě má být vyrobeno za určitý čas.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Typická je např. u dělníků (frézaři, uklízeči, kopáči apod</a:t>
            </a:r>
            <a:r>
              <a:rPr lang="cs-CZ" sz="1800" dirty="0" smtClean="0"/>
              <a:t>.).</a:t>
            </a:r>
            <a:endParaRPr lang="cs-CZ" sz="1800" dirty="0"/>
          </a:p>
          <a:p>
            <a:pPr marL="857250" lvl="1" indent="-457200">
              <a:buFont typeface="Wingdings" pitchFamily="2" charset="2"/>
              <a:buChar char="q"/>
            </a:pPr>
            <a:endParaRPr lang="cs-CZ" dirty="0" smtClean="0"/>
          </a:p>
          <a:p>
            <a:pPr marL="457200" indent="-457200">
              <a:buFont typeface="+mj-lt"/>
              <a:buAutoNum type="alphaLcParenR"/>
            </a:pPr>
            <a:r>
              <a:rPr lang="cs-CZ" dirty="0" smtClean="0">
                <a:solidFill>
                  <a:srgbClr val="0070C0"/>
                </a:solidFill>
              </a:rPr>
              <a:t>Podílová mzda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 smtClean="0"/>
              <a:t>Zaměstnanec obdrží určitý podíl z dosažených výsledků práce.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 smtClean="0"/>
              <a:t>Motivuje pracovníky k co nejvyššímu objemu prodeje.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 smtClean="0"/>
              <a:t>Je to forma provize a používá se u prodejců, obchodních cestujících, </a:t>
            </a:r>
            <a:br>
              <a:rPr lang="cs-CZ" sz="1800" dirty="0" smtClean="0"/>
            </a:br>
            <a:r>
              <a:rPr lang="cs-CZ" sz="1800" dirty="0" smtClean="0"/>
              <a:t>u vedoucích pracovníků, kteří obdrží určité procento z tržby nebo </a:t>
            </a:r>
            <a:br>
              <a:rPr lang="cs-CZ" sz="1800" dirty="0" smtClean="0"/>
            </a:br>
            <a:r>
              <a:rPr lang="cs-CZ" sz="1800" dirty="0" smtClean="0"/>
              <a:t>z obratu za dané období.</a:t>
            </a:r>
          </a:p>
          <a:p>
            <a:pPr marL="857250" lvl="1" indent="-457200">
              <a:buFont typeface="Wingdings" pitchFamily="2" charset="2"/>
              <a:buChar char="q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64776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cs-CZ" dirty="0"/>
              <a:t>Z čeho se mzda skládá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 startAt="3"/>
            </a:pPr>
            <a:r>
              <a:rPr lang="cs-CZ" dirty="0">
                <a:solidFill>
                  <a:srgbClr val="0070C0"/>
                </a:solidFill>
              </a:rPr>
              <a:t>Časová </a:t>
            </a:r>
            <a:r>
              <a:rPr lang="cs-CZ" dirty="0" smtClean="0">
                <a:solidFill>
                  <a:srgbClr val="0070C0"/>
                </a:solidFill>
              </a:rPr>
              <a:t>mzda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Může být dána </a:t>
            </a:r>
            <a:r>
              <a:rPr lang="cs-CZ" sz="1800" b="1" dirty="0"/>
              <a:t>hodinovou sazbou </a:t>
            </a:r>
            <a:r>
              <a:rPr lang="cs-CZ" sz="1800" dirty="0"/>
              <a:t>(hodinová sazba x počet odpracovaných hodin</a:t>
            </a:r>
            <a:r>
              <a:rPr lang="cs-CZ" sz="1800" dirty="0" smtClean="0"/>
              <a:t>).</a:t>
            </a:r>
            <a:endParaRPr lang="cs-CZ" sz="1800" dirty="0"/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Může být dána jako </a:t>
            </a:r>
            <a:r>
              <a:rPr lang="cs-CZ" sz="1800" b="1" dirty="0"/>
              <a:t>měsíční stálá sazba </a:t>
            </a:r>
            <a:r>
              <a:rPr lang="cs-CZ" sz="1800" dirty="0"/>
              <a:t>(nezávisí na počtu odpracovaných hodin</a:t>
            </a:r>
            <a:r>
              <a:rPr lang="cs-CZ" sz="1800" dirty="0" smtClean="0"/>
              <a:t>).</a:t>
            </a:r>
            <a:endParaRPr lang="cs-CZ" sz="1800" dirty="0"/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/>
              <a:t>Používá se u administrativních a technickohospodářských </a:t>
            </a:r>
            <a:r>
              <a:rPr lang="cs-CZ" sz="1800" dirty="0" smtClean="0"/>
              <a:t>pracovníků.</a:t>
            </a:r>
            <a:endParaRPr lang="cs-CZ" sz="1800" dirty="0"/>
          </a:p>
          <a:p>
            <a:pPr marL="857250" lvl="1" indent="-457200">
              <a:buFont typeface="+mj-lt"/>
              <a:buAutoNum type="alphaLcParenR" startAt="3"/>
            </a:pPr>
            <a:endParaRPr lang="cs-CZ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lphaLcParenR" startAt="3"/>
            </a:pPr>
            <a:r>
              <a:rPr lang="cs-CZ" dirty="0" smtClean="0">
                <a:solidFill>
                  <a:srgbClr val="0070C0"/>
                </a:solidFill>
              </a:rPr>
              <a:t>Kombinovaná mzda</a:t>
            </a:r>
            <a:endParaRPr lang="cs-CZ" dirty="0">
              <a:solidFill>
                <a:srgbClr val="0070C0"/>
              </a:solidFill>
            </a:endParaRPr>
          </a:p>
          <a:p>
            <a:pPr marL="857250" lvl="1" indent="-457200">
              <a:buFont typeface="Wingdings" pitchFamily="2" charset="2"/>
              <a:buChar char="q"/>
            </a:pPr>
            <a:r>
              <a:rPr lang="cs-CZ" sz="1800" dirty="0" smtClean="0"/>
              <a:t>Je mzda, kdy se kombinují výše uvedené formy mezd.</a:t>
            </a:r>
            <a:endParaRPr lang="cs-CZ" sz="1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9900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cs-CZ" sz="2800" dirty="0" smtClean="0">
                <a:ln>
                  <a:solidFill>
                    <a:srgbClr val="0070C0"/>
                  </a:solidFill>
                </a:ln>
              </a:rPr>
              <a:t>Která mzda bude vhodnější pro následující zaměstnance – úkolová, časová, podílová nebo kombinovaná?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111689" y="2564904"/>
            <a:ext cx="6934911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Pracovník v bance</a:t>
            </a:r>
          </a:p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Obchodní zástupce</a:t>
            </a:r>
          </a:p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Brigádník vylepující plakáty</a:t>
            </a:r>
          </a:p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Švadlena</a:t>
            </a:r>
          </a:p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Sekretářka</a:t>
            </a:r>
          </a:p>
          <a:p>
            <a:pPr marL="0" indent="0" algn="ctr">
              <a:buNone/>
            </a:pPr>
            <a:r>
              <a:rPr lang="cs-CZ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Pekař</a:t>
            </a:r>
            <a:endParaRPr lang="cs-CZ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9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cs-CZ" dirty="0"/>
              <a:t>Z čeho se mzda skládá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cs-CZ" sz="3600" dirty="0" smtClean="0">
                <a:solidFill>
                  <a:srgbClr val="00B0F0"/>
                </a:solidFill>
              </a:rPr>
              <a:t>Pobídkové složky mzdy</a:t>
            </a:r>
          </a:p>
          <a:p>
            <a:pPr marL="1143000" lvl="1" indent="-742950">
              <a:buFont typeface="Wingdings" pitchFamily="2" charset="2"/>
              <a:buChar char="q"/>
            </a:pPr>
            <a:r>
              <a:rPr lang="cs-CZ" sz="2800" dirty="0" smtClean="0">
                <a:solidFill>
                  <a:srgbClr val="0070C0"/>
                </a:solidFill>
              </a:rPr>
              <a:t>Osobní příplatek </a:t>
            </a:r>
          </a:p>
          <a:p>
            <a:pPr marL="1543050" lvl="2" indent="-742950" algn="just">
              <a:buFont typeface="Wingdings" pitchFamily="2" charset="2"/>
              <a:buChar char="q"/>
            </a:pPr>
            <a:r>
              <a:rPr lang="cs-CZ" sz="2400" dirty="0" smtClean="0"/>
              <a:t>Vyjadřuje kvalitu práce zaměstnance nebo důležitost jeho osoby pro podnik.</a:t>
            </a:r>
          </a:p>
          <a:p>
            <a:pPr marL="1543050" lvl="2" indent="-742950" algn="just">
              <a:buFont typeface="Wingdings" pitchFamily="2" charset="2"/>
              <a:buChar char="q"/>
            </a:pPr>
            <a:r>
              <a:rPr lang="cs-CZ" sz="2400" dirty="0" smtClean="0"/>
              <a:t>Má dlouhodobější povahu, výši příplatku stanovuje nadřízený pracovník.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0289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cs-CZ" dirty="0"/>
              <a:t>Z čeho se mzda skládá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4857403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q"/>
            </a:pPr>
            <a:r>
              <a:rPr lang="cs-CZ" sz="2800" dirty="0" smtClean="0">
                <a:solidFill>
                  <a:srgbClr val="0070C0"/>
                </a:solidFill>
              </a:rPr>
              <a:t> Příplatky za práci</a:t>
            </a:r>
          </a:p>
          <a:p>
            <a:pPr lvl="2" algn="just">
              <a:buFont typeface="Wingdings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u="sng" dirty="0" smtClean="0"/>
              <a:t>Přesčas</a:t>
            </a:r>
            <a:r>
              <a:rPr lang="cs-CZ" sz="2000" dirty="0" smtClean="0"/>
              <a:t> – nejméně ve výši 25 % průměrného výdělku.</a:t>
            </a:r>
          </a:p>
          <a:p>
            <a:pPr lvl="2" algn="just">
              <a:buFont typeface="Wingdings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u="sng" dirty="0" smtClean="0"/>
              <a:t>Za noční práci</a:t>
            </a:r>
            <a:r>
              <a:rPr lang="cs-CZ" sz="2000" dirty="0" smtClean="0"/>
              <a:t> – nejméně ve výši 10 % průměrného výdělku.</a:t>
            </a:r>
          </a:p>
          <a:p>
            <a:pPr lvl="2" algn="just">
              <a:buFont typeface="Wingdings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u="sng" dirty="0" smtClean="0"/>
              <a:t>Ve ztíženém a zdraví škodlivém prostředí</a:t>
            </a:r>
            <a:r>
              <a:rPr lang="cs-CZ" sz="2000" dirty="0" smtClean="0"/>
              <a:t> – stanoví </a:t>
            </a:r>
            <a:br>
              <a:rPr lang="cs-CZ" sz="2000" dirty="0" smtClean="0"/>
            </a:br>
            <a:r>
              <a:rPr lang="cs-CZ" sz="2000" dirty="0" smtClean="0"/>
              <a:t> zaměstnavatel vnitřním předpisem, který se musí řídit </a:t>
            </a:r>
            <a:br>
              <a:rPr lang="cs-CZ" sz="2000" dirty="0" smtClean="0"/>
            </a:br>
            <a:r>
              <a:rPr lang="cs-CZ" sz="2000" dirty="0" smtClean="0"/>
              <a:t> nařízením vlády.</a:t>
            </a:r>
          </a:p>
          <a:p>
            <a:pPr lvl="2" algn="just">
              <a:buFont typeface="Wingdings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u="sng" dirty="0" smtClean="0"/>
              <a:t>V soboru a neděli</a:t>
            </a:r>
            <a:r>
              <a:rPr lang="cs-CZ" sz="2000" dirty="0" smtClean="0"/>
              <a:t> – nejméně ve výši 10 % průměrného </a:t>
            </a:r>
            <a:br>
              <a:rPr lang="cs-CZ" sz="2000" dirty="0" smtClean="0"/>
            </a:br>
            <a:r>
              <a:rPr lang="cs-CZ" sz="2000" dirty="0" smtClean="0"/>
              <a:t> výdělku.</a:t>
            </a:r>
          </a:p>
          <a:p>
            <a:pPr lvl="2" algn="just">
              <a:buFont typeface="Wingdings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u="sng" dirty="0" smtClean="0"/>
              <a:t>Ve svátek</a:t>
            </a:r>
            <a:r>
              <a:rPr lang="cs-CZ" sz="2000" dirty="0" smtClean="0"/>
              <a:t> – náhradní volno nebo příplatek ve výši  </a:t>
            </a:r>
            <a:br>
              <a:rPr lang="cs-CZ" sz="2000" dirty="0" smtClean="0"/>
            </a:br>
            <a:r>
              <a:rPr lang="cs-CZ" sz="2000" dirty="0" smtClean="0"/>
              <a:t> průměrného hodinového výdělku za hodinu práce ve </a:t>
            </a:r>
            <a:br>
              <a:rPr lang="cs-CZ" sz="2000" dirty="0" smtClean="0"/>
            </a:br>
            <a:r>
              <a:rPr lang="cs-CZ" sz="2000" dirty="0" smtClean="0"/>
              <a:t> svátek.</a:t>
            </a:r>
          </a:p>
          <a:p>
            <a:pPr lvl="2">
              <a:buFont typeface="Wingdings" pitchFamily="2" charset="2"/>
              <a:buChar char="q"/>
            </a:pPr>
            <a:endParaRPr lang="cs-CZ" sz="2000" dirty="0" smtClean="0"/>
          </a:p>
          <a:p>
            <a:pPr lvl="2">
              <a:buFont typeface="Wingdings" pitchFamily="2" charset="2"/>
              <a:buChar char="q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21983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cs-CZ" dirty="0"/>
              <a:t>Z čeho se mzda skládá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268760"/>
            <a:ext cx="7787208" cy="48574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cs-CZ" sz="2800" dirty="0" smtClean="0">
                <a:solidFill>
                  <a:srgbClr val="0070C0"/>
                </a:solidFill>
              </a:rPr>
              <a:t> Prémie</a:t>
            </a:r>
          </a:p>
          <a:p>
            <a:pPr lvl="1" algn="just">
              <a:buFont typeface="Wingdings" pitchFamily="2" charset="2"/>
              <a:buChar char="q"/>
            </a:pPr>
            <a:r>
              <a:rPr lang="cs-CZ" sz="2000" dirty="0"/>
              <a:t>Jsou peněžní částky vyplácené za splnění předem stanovených úkolů např. prémie za vyřešení úkolu, za včasnost, za splnění plánovaného množství, za kvalitu apod.</a:t>
            </a:r>
          </a:p>
          <a:p>
            <a:pPr>
              <a:buFont typeface="Wingdings" pitchFamily="2" charset="2"/>
              <a:buChar char="q"/>
            </a:pPr>
            <a:r>
              <a:rPr lang="cs-CZ" sz="2800" dirty="0" smtClean="0">
                <a:solidFill>
                  <a:srgbClr val="0070C0"/>
                </a:solidFill>
              </a:rPr>
              <a:t> Odměny</a:t>
            </a:r>
          </a:p>
          <a:p>
            <a:pPr lvl="1" algn="just">
              <a:buFont typeface="Wingdings" pitchFamily="2" charset="2"/>
              <a:buChar char="q"/>
            </a:pPr>
            <a:r>
              <a:rPr lang="cs-CZ" sz="2000" dirty="0" smtClean="0"/>
              <a:t>Jsou vypláceny za mimořádné pracovní zásluhy např. vykonání práce za nemocného pracovníka, věrnostní odměny, za ochranu majetku, za vynikající pracovní výsledky, za pracovní obětavost, za ochranu majetku </a:t>
            </a:r>
            <a:br>
              <a:rPr lang="cs-CZ" sz="2000" dirty="0" smtClean="0"/>
            </a:br>
            <a:r>
              <a:rPr lang="cs-CZ" sz="2000" dirty="0" smtClean="0"/>
              <a:t>a zabránění ztrát, apod.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36755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cs-CZ" dirty="0" smtClean="0"/>
              <a:t>Žáci </a:t>
            </a:r>
            <a:r>
              <a:rPr lang="cs-CZ" dirty="0"/>
              <a:t>se prezentací seznámí se základními </a:t>
            </a:r>
            <a:r>
              <a:rPr lang="cs-CZ" dirty="0" smtClean="0"/>
              <a:t>informacemi </a:t>
            </a:r>
            <a:br>
              <a:rPr lang="cs-CZ" dirty="0" smtClean="0"/>
            </a:br>
            <a:r>
              <a:rPr lang="cs-CZ" dirty="0" smtClean="0"/>
              <a:t>o </a:t>
            </a:r>
            <a:r>
              <a:rPr lang="cs-CZ" dirty="0"/>
              <a:t>mzdě a platu, z čeho se mzda se skládá,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 informacemi </a:t>
            </a:r>
            <a:r>
              <a:rPr lang="cs-CZ" dirty="0"/>
              <a:t>o právní úpravě týkající se odměňování </a:t>
            </a:r>
            <a:r>
              <a:rPr lang="cs-CZ" dirty="0" smtClean="0"/>
              <a:t>zaměstnanců</a:t>
            </a:r>
            <a:r>
              <a:rPr lang="cs-CZ" dirty="0"/>
              <a:t>, seznámí se s postupem výpočtu </a:t>
            </a:r>
            <a:r>
              <a:rPr lang="cs-CZ" dirty="0" smtClean="0"/>
              <a:t>hrubé a čisté mzdy.</a:t>
            </a:r>
          </a:p>
          <a:p>
            <a:pPr algn="just"/>
            <a:r>
              <a:rPr lang="cs-CZ" dirty="0" smtClean="0"/>
              <a:t>Vyučovací hodina je vedena formou výkladu s podporou prezentace, která je doplněna o hypertextové odkazy, kde žáci na základě studia </a:t>
            </a:r>
            <a:r>
              <a:rPr lang="cs-CZ" dirty="0"/>
              <a:t>dané webové stránky </a:t>
            </a:r>
            <a:r>
              <a:rPr lang="cs-CZ" dirty="0" smtClean="0"/>
              <a:t>doplňují </a:t>
            </a:r>
            <a:r>
              <a:rPr lang="cs-CZ" dirty="0"/>
              <a:t>odpovědi do pracovního listu, který jim slouží jako studijní materiál</a:t>
            </a:r>
            <a:r>
              <a:rPr lang="cs-CZ" dirty="0" smtClean="0"/>
              <a:t>. V průběhu prezentace také žáci odpovídají na konkrétní úkoly. Prezentaci mají žáci k dispozici na webových stránkách školy ke studijním účelům.</a:t>
            </a:r>
            <a:endParaRPr lang="cs-CZ" dirty="0"/>
          </a:p>
          <a:p>
            <a:pPr algn="just"/>
            <a:r>
              <a:rPr lang="cs-CZ" dirty="0" smtClean="0"/>
              <a:t>Prezentace </a:t>
            </a:r>
            <a:r>
              <a:rPr lang="cs-CZ" dirty="0"/>
              <a:t>je </a:t>
            </a:r>
            <a:r>
              <a:rPr lang="cs-CZ" dirty="0" smtClean="0"/>
              <a:t>na závěr doplněna </a:t>
            </a:r>
            <a:r>
              <a:rPr lang="cs-CZ" dirty="0"/>
              <a:t>o </a:t>
            </a:r>
            <a:r>
              <a:rPr lang="cs-CZ" dirty="0" smtClean="0"/>
              <a:t>ukázku zjednodušeného postupu výpočtu mzdy (zpracovala </a:t>
            </a:r>
            <a:r>
              <a:rPr lang="cs-CZ" dirty="0"/>
              <a:t>autorka). </a:t>
            </a:r>
            <a:r>
              <a:rPr lang="cs-CZ" dirty="0" smtClean="0"/>
              <a:t>Tento postup výpočtu mzdy </a:t>
            </a:r>
            <a:r>
              <a:rPr lang="cs-CZ" dirty="0"/>
              <a:t>mají žáci k dispozici na webových stránkách školy </a:t>
            </a:r>
            <a:r>
              <a:rPr lang="cs-CZ" dirty="0" smtClean="0"/>
              <a:t>ke studijním účelům.</a:t>
            </a:r>
            <a:endParaRPr lang="cs-CZ" dirty="0"/>
          </a:p>
          <a:p>
            <a:pPr algn="just"/>
            <a:r>
              <a:rPr lang="cs-CZ" dirty="0"/>
              <a:t>Na závěr prezentace žáci odpovídají na </a:t>
            </a:r>
            <a:r>
              <a:rPr lang="cs-CZ" dirty="0" smtClean="0"/>
              <a:t>otázky k </a:t>
            </a:r>
            <a:r>
              <a:rPr lang="cs-CZ" dirty="0"/>
              <a:t>zopakování.</a:t>
            </a:r>
          </a:p>
          <a:p>
            <a:pPr algn="just"/>
            <a:r>
              <a:rPr lang="cs-CZ" dirty="0"/>
              <a:t>K procvičení a upevnění učiva slouží </a:t>
            </a:r>
            <a:r>
              <a:rPr lang="cs-CZ" dirty="0" smtClean="0"/>
              <a:t>žákům pracovní list (VY_32_INOVACE_ZEA.BO.16).</a:t>
            </a:r>
          </a:p>
          <a:p>
            <a:pPr algn="just"/>
            <a:r>
              <a:rPr lang="cs-CZ" dirty="0" smtClean="0"/>
              <a:t> K ověření znalostí tohoto učiva lze využít test (VY_32_INOVACE_ZEA.BO.20), </a:t>
            </a:r>
            <a:r>
              <a:rPr lang="cs-CZ" dirty="0"/>
              <a:t>který mají žáci v elektronické podobě na webových stránkách školy</a:t>
            </a:r>
            <a:r>
              <a:rPr lang="cs-CZ" dirty="0" smtClean="0"/>
              <a:t>.</a:t>
            </a:r>
          </a:p>
          <a:p>
            <a:pPr algn="just"/>
            <a:r>
              <a:rPr lang="cs-CZ" dirty="0"/>
              <a:t>Zpracováno dle ŠVP – část 6.1. – </a:t>
            </a:r>
            <a:r>
              <a:rPr lang="cs-CZ" dirty="0" smtClean="0"/>
              <a:t> </a:t>
            </a:r>
            <a:r>
              <a:rPr lang="cs-CZ" smtClean="0"/>
              <a:t>Povinně volitelné předměty </a:t>
            </a:r>
            <a:r>
              <a:rPr lang="cs-CZ" dirty="0"/>
              <a:t>- pro osmileté i čtyřleté studium gymnázia.</a:t>
            </a:r>
          </a:p>
          <a:p>
            <a:pPr marL="0" indent="0" algn="just">
              <a:buNone/>
            </a:pPr>
            <a:endParaRPr lang="cs-CZ" dirty="0"/>
          </a:p>
          <a:p>
            <a:pPr algn="just"/>
            <a:endParaRPr lang="cs-CZ" dirty="0"/>
          </a:p>
          <a:p>
            <a:pPr marL="0" indent="0" algn="just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979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11521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800" dirty="0" smtClean="0">
                <a:ln>
                  <a:solidFill>
                    <a:srgbClr val="0070C0"/>
                  </a:solidFill>
                </a:ln>
              </a:rPr>
              <a:t>Vyberte pro každý následující případ vhodnou pobídkovou složku mzdy.</a:t>
            </a:r>
            <a:endParaRPr lang="cs-CZ" sz="2800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2132856"/>
            <a:ext cx="8496944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rnd" cmpd="sng">
            <a:noFill/>
            <a:beve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Zaměstnanec odvádí trvale kvalitní práci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Zaměstnanec je pro firmu důležitý a firma nechce, aby odešel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Je potřeba, aby zaměstnanec pracoval měsíc </a:t>
            </a:r>
            <a:b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 o víkendech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Firma chce motivovat frézaře, aby překračovali plánované množství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cs-C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Firma chce ocenit zaměstnance, který 4 měsíce pracoval i za nemocného kolegu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1202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cs-CZ" dirty="0"/>
              <a:t>Z čeho se mzda skládá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145435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cs-CZ" sz="3600" dirty="0" smtClean="0">
                <a:solidFill>
                  <a:srgbClr val="00B0F0"/>
                </a:solidFill>
              </a:rPr>
              <a:t>Náhrady mzdy</a:t>
            </a:r>
          </a:p>
          <a:p>
            <a:pPr marL="0" indent="0" algn="just">
              <a:buNone/>
            </a:pPr>
            <a:r>
              <a:rPr lang="cs-CZ" sz="2000" dirty="0" smtClean="0"/>
              <a:t>Vyplácejí se v případě, že zaměstnanec nepracoval, avšak měl na mzdu nárok. </a:t>
            </a:r>
          </a:p>
          <a:p>
            <a:pPr algn="just">
              <a:buFont typeface="Wingdings" pitchFamily="2" charset="2"/>
              <a:buChar char="q"/>
            </a:pPr>
            <a:r>
              <a:rPr lang="cs-CZ" sz="2000" u="sng" dirty="0" smtClean="0"/>
              <a:t>překážky v práci na straně zaměstnance </a:t>
            </a:r>
            <a:r>
              <a:rPr lang="cs-CZ" sz="2000" dirty="0" smtClean="0"/>
              <a:t>(např. lékařské vyšetření, úmrtí rodinného příslušníka, vlastní svatba, přestěhování, apod.)</a:t>
            </a:r>
          </a:p>
          <a:p>
            <a:pPr algn="just">
              <a:buFont typeface="Wingdings" pitchFamily="2" charset="2"/>
              <a:buChar char="q"/>
            </a:pPr>
            <a:r>
              <a:rPr lang="cs-CZ" sz="2000" u="sng" dirty="0" smtClean="0"/>
              <a:t>překážky v práci na straně zaměstnavatele </a:t>
            </a:r>
            <a:r>
              <a:rPr lang="cs-CZ" sz="2000" dirty="0" smtClean="0"/>
              <a:t>(např. přechodná závada strojního zařízení, živelné události, nepříznivé povětrnostní vlivy, apod.)</a:t>
            </a:r>
          </a:p>
          <a:p>
            <a:pPr algn="just">
              <a:buFont typeface="Wingdings" pitchFamily="2" charset="2"/>
              <a:buChar char="q"/>
            </a:pPr>
            <a:r>
              <a:rPr lang="cs-CZ" sz="2000" u="sng" dirty="0" smtClean="0"/>
              <a:t>dovolená</a:t>
            </a:r>
          </a:p>
          <a:p>
            <a:pPr algn="just">
              <a:buFont typeface="Wingdings" pitchFamily="2" charset="2"/>
              <a:buChar char="q"/>
            </a:pPr>
            <a:r>
              <a:rPr lang="cs-CZ" sz="2000" u="sng" dirty="0" smtClean="0"/>
              <a:t>za státem uznávaný svátek, který připadne na pracovní den</a:t>
            </a:r>
          </a:p>
          <a:p>
            <a:pPr marL="0" indent="0">
              <a:buNone/>
            </a:pPr>
            <a:endParaRPr lang="cs-CZ" sz="2000" u="sng" dirty="0" smtClean="0"/>
          </a:p>
          <a:p>
            <a:pPr marL="0" indent="0">
              <a:buNone/>
            </a:pPr>
            <a:r>
              <a:rPr lang="cs-CZ" sz="2000" dirty="0" smtClean="0"/>
              <a:t>Pro výpočet náhrad mezd se zpravidla používá </a:t>
            </a:r>
            <a:r>
              <a:rPr lang="cs-CZ" sz="2000" b="1" dirty="0" smtClean="0"/>
              <a:t>průměrný hodinový výdělek za předchozí kalendářní čtvrtletí </a:t>
            </a:r>
            <a:r>
              <a:rPr lang="cs-CZ" sz="2000" dirty="0" smtClean="0"/>
              <a:t>(k. 1.1, 1.4., 1.7., 1.10.)</a:t>
            </a:r>
          </a:p>
          <a:p>
            <a:pPr>
              <a:buFont typeface="Wingdings" pitchFamily="2" charset="2"/>
              <a:buChar char="q"/>
            </a:pPr>
            <a:endParaRPr lang="cs-CZ" sz="2000" dirty="0" smtClean="0"/>
          </a:p>
          <a:p>
            <a:pPr>
              <a:buFont typeface="Wingdings" pitchFamily="2" charset="2"/>
              <a:buChar char="q"/>
            </a:pPr>
            <a:endParaRPr lang="cs-CZ" dirty="0" smtClean="0"/>
          </a:p>
          <a:p>
            <a:pPr marL="1143000" lvl="1" indent="-742950">
              <a:buFont typeface="Wingdings" pitchFamily="2" charset="2"/>
              <a:buChar char="q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4901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cs-CZ" dirty="0" smtClean="0"/>
              <a:t>Složky mzdy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0C0"/>
                </a:solidFill>
              </a:rPr>
              <a:t>Nárokové</a:t>
            </a:r>
          </a:p>
          <a:p>
            <a:pPr lvl="1"/>
            <a:r>
              <a:rPr lang="cs-CZ" sz="2000" b="1" dirty="0" smtClean="0"/>
              <a:t>Příplatky:</a:t>
            </a:r>
            <a:r>
              <a:rPr lang="cs-CZ" sz="2000" dirty="0" smtClean="0"/>
              <a:t> </a:t>
            </a:r>
          </a:p>
          <a:p>
            <a:pPr lvl="2"/>
            <a:r>
              <a:rPr lang="cs-CZ" sz="1800" dirty="0"/>
              <a:t>za práci přesčas</a:t>
            </a:r>
          </a:p>
          <a:p>
            <a:pPr lvl="2"/>
            <a:r>
              <a:rPr lang="cs-CZ" sz="1800" dirty="0"/>
              <a:t>Za práci v noci</a:t>
            </a:r>
          </a:p>
          <a:p>
            <a:pPr lvl="2"/>
            <a:r>
              <a:rPr lang="cs-CZ" sz="1800" dirty="0"/>
              <a:t>Za práci ve ztížených podmínkách</a:t>
            </a:r>
          </a:p>
          <a:p>
            <a:pPr lvl="2"/>
            <a:r>
              <a:rPr lang="cs-CZ" sz="1800" dirty="0"/>
              <a:t>Ve svátek</a:t>
            </a:r>
          </a:p>
          <a:p>
            <a:pPr lvl="2"/>
            <a:r>
              <a:rPr lang="cs-CZ" sz="1800" dirty="0"/>
              <a:t>Za práci v sobotu a </a:t>
            </a:r>
            <a:r>
              <a:rPr lang="cs-CZ" sz="1800" dirty="0" smtClean="0"/>
              <a:t>neděli</a:t>
            </a:r>
            <a:endParaRPr lang="cs-CZ" dirty="0" smtClean="0"/>
          </a:p>
          <a:p>
            <a:pPr lvl="1"/>
            <a:r>
              <a:rPr lang="cs-CZ" sz="2000" b="1" dirty="0" smtClean="0"/>
              <a:t>Náhrady mzdy</a:t>
            </a:r>
          </a:p>
          <a:p>
            <a:pPr lvl="1"/>
            <a:endParaRPr lang="cs-CZ" sz="2000" dirty="0" smtClean="0">
              <a:solidFill>
                <a:srgbClr val="0070C0"/>
              </a:solidFill>
            </a:endParaRPr>
          </a:p>
          <a:p>
            <a:r>
              <a:rPr lang="cs-CZ" sz="3200" dirty="0" smtClean="0">
                <a:solidFill>
                  <a:srgbClr val="0070C0"/>
                </a:solidFill>
              </a:rPr>
              <a:t>Nenárokové</a:t>
            </a:r>
          </a:p>
          <a:p>
            <a:pPr lvl="1"/>
            <a:r>
              <a:rPr lang="cs-CZ" sz="1800" dirty="0" smtClean="0"/>
              <a:t>Prémie</a:t>
            </a:r>
          </a:p>
          <a:p>
            <a:pPr lvl="1"/>
            <a:r>
              <a:rPr lang="cs-CZ" sz="1800" dirty="0" smtClean="0"/>
              <a:t>Odměny</a:t>
            </a:r>
          </a:p>
          <a:p>
            <a:pPr lvl="1"/>
            <a:r>
              <a:rPr lang="cs-CZ" sz="1800" dirty="0" smtClean="0"/>
              <a:t>Osobní příplatky</a:t>
            </a:r>
          </a:p>
          <a:p>
            <a:pPr lvl="1"/>
            <a:endParaRPr lang="cs-CZ" sz="1800" dirty="0" smtClean="0"/>
          </a:p>
          <a:p>
            <a:pPr lvl="1"/>
            <a:endParaRPr lang="cs-CZ" sz="1800" dirty="0" smtClean="0"/>
          </a:p>
          <a:p>
            <a:pPr lvl="1"/>
            <a:endParaRPr lang="cs-C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2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cs-CZ" dirty="0" smtClean="0"/>
              <a:t>Výpočet hrubé mzdy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72816"/>
            <a:ext cx="885251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3906" y="3427531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8624" y="3414652"/>
            <a:ext cx="7064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017" y="3467544"/>
            <a:ext cx="712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395536" y="3326725"/>
            <a:ext cx="1214025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Základní mzda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" name="Zaoblený obdélník 4"/>
          <p:cNvSpPr/>
          <p:nvPr/>
        </p:nvSpPr>
        <p:spPr>
          <a:xfrm>
            <a:off x="2483768" y="3326725"/>
            <a:ext cx="1675321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Pobídkové složky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5148064" y="3313846"/>
            <a:ext cx="1296144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Náhrady mzdy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7355160" y="3313846"/>
            <a:ext cx="1177280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Hrubá mzda</a:t>
            </a:r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3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Výpočet hrubé mzdy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72498453"/>
              </p:ext>
            </p:extLst>
          </p:nvPr>
        </p:nvGraphicFramePr>
        <p:xfrm>
          <a:off x="395536" y="2780928"/>
          <a:ext cx="8229600" cy="21234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Hrubá mzda</a:t>
                      </a:r>
                    </a:p>
                    <a:p>
                      <a:pPr algn="ct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20 000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Základní mzda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12 000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Pobídkové složky</a:t>
                      </a:r>
                      <a:endParaRPr lang="cs-CZ" dirty="0"/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Osobní příplatek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1 500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příplatky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1 000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Prémie, odměny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3 000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Náhrady mzdy</a:t>
                      </a:r>
                      <a:endParaRPr lang="cs-CZ" dirty="0"/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Dovolená, svátky, překážky v práci</a:t>
                      </a:r>
                      <a:endParaRPr lang="cs-C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2 500</a:t>
                      </a:r>
                      <a:endParaRPr lang="cs-CZ" dirty="0"/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379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cs-CZ" dirty="0" smtClean="0"/>
              <a:t>Zákonné srážky z mezd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Zaměstnavatel  je povinen zaměstnanci z hrubé mzdy: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400" dirty="0" smtClean="0"/>
              <a:t> </a:t>
            </a:r>
            <a:r>
              <a:rPr lang="cs-CZ" sz="2400" b="1" dirty="0" smtClean="0"/>
              <a:t>Vypočítat zákonné srážky</a:t>
            </a:r>
            <a:r>
              <a:rPr lang="cs-CZ" sz="2400" dirty="0" smtClean="0"/>
              <a:t>, tj. </a:t>
            </a:r>
          </a:p>
          <a:p>
            <a:pPr lvl="2"/>
            <a:r>
              <a:rPr lang="cs-CZ" sz="2400" dirty="0"/>
              <a:t>sociální pojištění, </a:t>
            </a:r>
          </a:p>
          <a:p>
            <a:pPr lvl="2"/>
            <a:r>
              <a:rPr lang="cs-CZ" sz="2400" dirty="0"/>
              <a:t>zdravotní pojištění </a:t>
            </a:r>
          </a:p>
          <a:p>
            <a:pPr lvl="2"/>
            <a:r>
              <a:rPr lang="cs-CZ" sz="2400" dirty="0"/>
              <a:t>zálohu na daň z příjmu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400" dirty="0" smtClean="0"/>
              <a:t> </a:t>
            </a:r>
            <a:r>
              <a:rPr lang="cs-CZ" sz="2400" b="1" dirty="0" smtClean="0"/>
              <a:t>Zajistit odvod příslušným institucím</a:t>
            </a:r>
          </a:p>
        </p:txBody>
      </p:sp>
    </p:spTree>
    <p:extLst>
      <p:ext uri="{BB962C8B-B14F-4D97-AF65-F5344CB8AC3E}">
        <p14:creationId xmlns:p14="http://schemas.microsoft.com/office/powerpoint/2010/main" xmlns="" val="329882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cs-CZ" dirty="0" smtClean="0"/>
              <a:t>Výpočet čisté mzdy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3642"/>
            <a:ext cx="8928992" cy="359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017" y="3467544"/>
            <a:ext cx="712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529441" y="3326725"/>
            <a:ext cx="1080120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Hrubá mzda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" name="Zaoblený obdélník 4"/>
          <p:cNvSpPr/>
          <p:nvPr/>
        </p:nvSpPr>
        <p:spPr>
          <a:xfrm>
            <a:off x="2483768" y="3326725"/>
            <a:ext cx="1675321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Sociální </a:t>
            </a:r>
            <a:br>
              <a:rPr lang="cs-CZ" dirty="0" smtClean="0">
                <a:solidFill>
                  <a:srgbClr val="002060"/>
                </a:solidFill>
              </a:rPr>
            </a:br>
            <a:r>
              <a:rPr lang="cs-CZ" dirty="0" smtClean="0">
                <a:solidFill>
                  <a:srgbClr val="002060"/>
                </a:solidFill>
              </a:rPr>
              <a:t>a zdravotní pojištění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5148064" y="3313846"/>
            <a:ext cx="1152128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Záloha na daň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7355160" y="3313846"/>
            <a:ext cx="914400" cy="9144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Čistá mzda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3" name="Minus 2"/>
          <p:cNvSpPr/>
          <p:nvPr/>
        </p:nvSpPr>
        <p:spPr>
          <a:xfrm>
            <a:off x="1569368" y="3313846"/>
            <a:ext cx="914400" cy="914400"/>
          </a:xfrm>
          <a:prstGeom prst="mathMin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Minus 7"/>
          <p:cNvSpPr/>
          <p:nvPr/>
        </p:nvSpPr>
        <p:spPr>
          <a:xfrm>
            <a:off x="4233664" y="3326725"/>
            <a:ext cx="914400" cy="914400"/>
          </a:xfrm>
          <a:prstGeom prst="mathMin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8678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Výpočet čisté mzdy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21496185"/>
              </p:ext>
            </p:extLst>
          </p:nvPr>
        </p:nvGraphicFramePr>
        <p:xfrm>
          <a:off x="467544" y="2060848"/>
          <a:ext cx="8229600" cy="2592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64096">
                <a:tc gridSpan="4"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bg1"/>
                          </a:solidFill>
                        </a:rPr>
                        <a:t>Hrubá mzda 20 000</a:t>
                      </a:r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Zdravotní pojištění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Sociální pojištění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Záloha na daň z příjmu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Čistá mzda</a:t>
                      </a:r>
                      <a:endParaRPr lang="cs-CZ" dirty="0"/>
                    </a:p>
                  </a:txBody>
                  <a:tcPr anchor="ctr"/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900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1 300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2 050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15 750</a:t>
                      </a:r>
                      <a:endParaRPr lang="cs-CZ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540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cs-CZ" dirty="0" smtClean="0"/>
              <a:t>Srážky ze mzdy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 čisté mzdy mohou být prováděny </a:t>
            </a:r>
            <a:r>
              <a:rPr lang="cs-CZ" b="1" dirty="0" smtClean="0"/>
              <a:t>srážky</a:t>
            </a:r>
            <a:r>
              <a:rPr lang="cs-CZ" dirty="0" smtClean="0"/>
              <a:t>:</a:t>
            </a:r>
          </a:p>
          <a:p>
            <a:pPr marL="800100" lvl="1" indent="-342900">
              <a:buFont typeface="+mj-lt"/>
              <a:buAutoNum type="alphaLcParenR"/>
            </a:pPr>
            <a:r>
              <a:rPr lang="cs-CZ" sz="2000" dirty="0" smtClean="0"/>
              <a:t>Nařízené – např. exekuce, výživné apod.</a:t>
            </a:r>
          </a:p>
          <a:p>
            <a:pPr marL="800100" lvl="1" indent="-342900">
              <a:buFont typeface="+mj-lt"/>
              <a:buAutoNum type="alphaLcParenR"/>
            </a:pPr>
            <a:r>
              <a:rPr lang="cs-CZ" sz="2000" dirty="0" smtClean="0"/>
              <a:t>Dohodnuté se zaměstnavatelem – stavební spoření, splátky půjček, pojištění. S těmito srážkami musí zaměstnavatel souhlasit.</a:t>
            </a:r>
          </a:p>
          <a:p>
            <a:pPr marL="800100" lvl="1" indent="-342900">
              <a:buFont typeface="+mj-lt"/>
              <a:buAutoNum type="alphaLcParenR"/>
            </a:pPr>
            <a:endParaRPr lang="cs-CZ" dirty="0"/>
          </a:p>
          <a:p>
            <a:pPr marL="457200" lvl="1" indent="0">
              <a:buNone/>
            </a:pPr>
            <a:endParaRPr lang="cs-CZ" dirty="0" smtClean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7573857"/>
              </p:ext>
            </p:extLst>
          </p:nvPr>
        </p:nvGraphicFramePr>
        <p:xfrm>
          <a:off x="827584" y="3717032"/>
          <a:ext cx="7200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1503"/>
                <a:gridCol w="2039030"/>
                <a:gridCol w="240026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Hrubá mzda 20 000 Kč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Pojištění a</a:t>
                      </a:r>
                      <a:r>
                        <a:rPr lang="cs-CZ" baseline="0" dirty="0" smtClean="0"/>
                        <a:t> daně 4 250 Kč</a:t>
                      </a:r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Čistá mzda 15 750 Kč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Srážky</a:t>
                      </a:r>
                      <a:r>
                        <a:rPr lang="cs-CZ" baseline="0" dirty="0" smtClean="0"/>
                        <a:t> 2 000 Kč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 výplatě 13 750 Kč</a:t>
                      </a:r>
                      <a:endParaRPr lang="cs-CZ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320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cs-CZ" sz="3600" dirty="0" smtClean="0"/>
              <a:t>Ukázka příkladu výpočtu mzdy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6165304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/>
              <a:t>Paní Nováková odpracovala za měsíc 170 hodin, z toho 20 hodin v noci. Hodinová mzda činila 90 Kč, dostala jednorázovou odměnu 2000 Kč a příplatek za práci v noci 10 Kč/h. Na stavební spoření si posílá měsíčně 1500 Kč.</a:t>
            </a:r>
            <a:endParaRPr lang="cs-CZ" sz="20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7195194"/>
              </p:ext>
            </p:extLst>
          </p:nvPr>
        </p:nvGraphicFramePr>
        <p:xfrm>
          <a:off x="395536" y="2060848"/>
          <a:ext cx="8424936" cy="4693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1330254"/>
                <a:gridCol w="4286370"/>
              </a:tblGrid>
              <a:tr h="509909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Položka mzdy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Kč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Způsob výpočtu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Základní mzda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15 300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170 * 90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Odměna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2 000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Příplatek za práci v noci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200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 * 10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Hrubá mzda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17 500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Základní</a:t>
                      </a:r>
                      <a:r>
                        <a:rPr lang="cs-CZ" sz="1600" baseline="0" dirty="0" smtClean="0"/>
                        <a:t> mzda + odměna + příplatek za práci v noci</a:t>
                      </a:r>
                      <a:endParaRPr lang="cs-CZ" sz="1600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Zdravotní pojištění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788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4,5 % z 17</a:t>
                      </a:r>
                      <a:r>
                        <a:rPr lang="cs-CZ" baseline="0" dirty="0" smtClean="0"/>
                        <a:t> 500 (zaokrouhleno nahoru)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Sociální pojištění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1 138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6,5 % z 17 500 (zaokrouhleno nahoru)</a:t>
                      </a:r>
                      <a:endParaRPr lang="cs-CZ" dirty="0"/>
                    </a:p>
                  </a:txBody>
                  <a:tcPr/>
                </a:tc>
              </a:tr>
              <a:tr h="619164">
                <a:tc>
                  <a:txBody>
                    <a:bodyPr/>
                    <a:lstStyle/>
                    <a:p>
                      <a:r>
                        <a:rPr lang="cs-CZ" dirty="0" smtClean="0"/>
                        <a:t>Daň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1 455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Daň se</a:t>
                      </a:r>
                      <a:r>
                        <a:rPr lang="cs-CZ" baseline="0" dirty="0" smtClean="0"/>
                        <a:t> počítá v několika krocích (budeme probírat v násl. prezentaci)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/>
                        <a:t>Srážka</a:t>
                      </a:r>
                      <a:r>
                        <a:rPr lang="cs-CZ" baseline="0" dirty="0" smtClean="0"/>
                        <a:t> – stavební spoření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1 500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Čistá mzda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14 119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17500 – 788 – 1138 – 1455 </a:t>
                      </a:r>
                      <a:endParaRPr lang="cs-CZ" dirty="0"/>
                    </a:p>
                  </a:txBody>
                  <a:tcPr/>
                </a:tc>
              </a:tr>
              <a:tr h="370602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K výplatě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12 619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14 119 – 1500 (stavební spoření)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4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Tatka MSI\Local Settings\Temporary Internet Files\Content.IE5\90P8FI6V\MP9004275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040"/>
            <a:ext cx="9144000" cy="682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936104"/>
          </a:xfrm>
        </p:spPr>
        <p:txBody>
          <a:bodyPr/>
          <a:lstStyle/>
          <a:p>
            <a:r>
              <a:rPr lang="cs-CZ" dirty="0" smtClean="0">
                <a:solidFill>
                  <a:srgbClr val="0070C0"/>
                </a:solidFill>
              </a:rPr>
              <a:t>Mzda a plat – odměňování zaměstnanců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Hrubá a čistá mzda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90782" y="188640"/>
            <a:ext cx="7962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cs-CZ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Mzdová problematika I.</a:t>
            </a:r>
            <a:endParaRPr lang="cs-CZ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3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980728"/>
          </a:xfrm>
        </p:spPr>
        <p:txBody>
          <a:bodyPr/>
          <a:lstStyle/>
          <a:p>
            <a:r>
              <a:rPr lang="cs-CZ" sz="3200" dirty="0" smtClean="0"/>
              <a:t>Zjednodušený postup výpočtu mzdy</a:t>
            </a:r>
            <a:endParaRPr lang="cs-CZ" sz="3200" dirty="0"/>
          </a:p>
        </p:txBody>
      </p:sp>
      <p:graphicFrame>
        <p:nvGraphicFramePr>
          <p:cNvPr id="3" name="Objekt 2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39671672"/>
              </p:ext>
            </p:extLst>
          </p:nvPr>
        </p:nvGraphicFramePr>
        <p:xfrm>
          <a:off x="2915816" y="1772816"/>
          <a:ext cx="3096344" cy="2304256"/>
        </p:xfrm>
        <a:graphic>
          <a:graphicData uri="http://schemas.openxmlformats.org/presentationml/2006/ole">
            <p:oleObj spid="_x0000_s1073" name="Dokument" showAsIcon="1" r:id="rId4" imgW="914400" imgH="714240" progId="Word.Document.12">
              <p:embed/>
            </p:oleObj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83568" y="5229200"/>
            <a:ext cx="7920880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latin typeface="+mj-lt"/>
              </a:rPr>
              <a:t>A nyní se společně </a:t>
            </a:r>
            <a:r>
              <a:rPr lang="cs-CZ" sz="2000" smtClean="0">
                <a:latin typeface="+mj-lt"/>
              </a:rPr>
              <a:t>podíváme do </a:t>
            </a:r>
            <a:r>
              <a:rPr lang="cs-CZ" sz="2000" dirty="0" smtClean="0">
                <a:latin typeface="+mj-lt"/>
              </a:rPr>
              <a:t>pracovním listu: odměňování zaměstnanců, bod C na řešený příklad výpočtu hrubé mzdy </a:t>
            </a:r>
            <a:br>
              <a:rPr lang="cs-CZ" sz="20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a zkusíme spočítat další příklady z tohoto pracovního listu. </a:t>
            </a:r>
            <a:endParaRPr lang="cs-CZ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0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cs-CZ" dirty="0" smtClean="0"/>
              <a:t>Otázky k zopakování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Definuj pojem „mzda“.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Jakou mzdu byste přiřadili sekretářce?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Kdo je odměňován platem?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Definuj pojem „odměna z dohody“.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Podle čeho se poskytují mzda a plat?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Vysvětli pojem „minimální mzda“.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Co znamená pojem reálná mzda?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Co obsahuje mzdová evidence?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Mzdové náklady zaměstnavatele za zaměstnance tvoří?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Jak vypočítám hrubou mzdu?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Které pobídkové složky mzdy znáš?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Jak vypočítám čistou mzdu?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Patří osobní příplatek do nárokové složky mzdy?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Náleží za přesčas příplatek?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Kdy se vyplácí mzda?</a:t>
            </a:r>
          </a:p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050" name="Picture 2" descr="C:\Documents and Settings\Tatka MSI\Local Settings\Temporary Internet Files\Content.IE5\4MMND15T\MC90042317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1827886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618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r>
              <a:rPr lang="cs-CZ" dirty="0" smtClean="0"/>
              <a:t>Zákoník práce č. 262/2006 Sb., v platném znění</a:t>
            </a:r>
          </a:p>
          <a:p>
            <a:r>
              <a:rPr lang="cs-CZ" dirty="0"/>
              <a:t>KLÍNSKÝ, Ing. Petr , Ing. Otto MÜNCH, Ing. Jarmila ČECHOVÁ a Ing. Jana MACHÁČKOVÁ. </a:t>
            </a:r>
            <a:r>
              <a:rPr lang="cs-CZ" i="1" dirty="0"/>
              <a:t>Ekonomika pro gymnázia</a:t>
            </a:r>
            <a:r>
              <a:rPr lang="cs-CZ" dirty="0"/>
              <a:t>. první. Praha 8-Čimice: EDUKO, 2011. ISBN 978-80-87204-49-8. </a:t>
            </a:r>
            <a:endParaRPr lang="cs-CZ" dirty="0" smtClean="0"/>
          </a:p>
          <a:p>
            <a:r>
              <a:rPr lang="cs-CZ" dirty="0"/>
              <a:t>FRÖHLICHOVÁ, Ing. Štěpánka. </a:t>
            </a:r>
            <a:r>
              <a:rPr lang="cs-CZ" i="1" dirty="0"/>
              <a:t>Sborník příkladů dobré praxe využití ICT ve školách Moravskoslezského kraje</a:t>
            </a:r>
            <a:r>
              <a:rPr lang="cs-CZ" dirty="0"/>
              <a:t>: </a:t>
            </a:r>
            <a:r>
              <a:rPr lang="cs-CZ" i="1" dirty="0"/>
              <a:t>Výstupy z projektu Perspektiva 2010</a:t>
            </a:r>
            <a:r>
              <a:rPr lang="cs-CZ" dirty="0"/>
              <a:t>. vydání první. Nový Jičín: Krajské zařízení pro další vzdělávání pedagogických pracovníků a informační centrum, 2011. ISBN 978-80-905036-0-1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1630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Obrázky a kliparty byly použity z webu Office.com</a:t>
            </a:r>
          </a:p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www.formstudio.cz/formulare/pdf/no_09MzdOsList.pdf</a:t>
            </a:r>
            <a:endParaRPr lang="cs-CZ" dirty="0" smtClean="0"/>
          </a:p>
          <a:p>
            <a:r>
              <a:rPr lang="cs-CZ" dirty="0">
                <a:hlinkClick r:id="rId3"/>
              </a:rPr>
              <a:t>http://www.ucetnikavarna.cz/muze-se-vam-hodit/formulare-tiskopisy-vzory-podani-a-smluv/formulare-ucetnich-vykazu-dokladu/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9539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cs-CZ" sz="4400" dirty="0" smtClean="0"/>
              <a:t>Mzda, plat a odměna z dohody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/>
            <a:r>
              <a:rPr lang="cs-CZ" sz="2800" dirty="0" smtClean="0"/>
              <a:t>Lidé pracují převážně jako zaměstnanci </a:t>
            </a:r>
            <a:br>
              <a:rPr lang="cs-CZ" sz="2800" dirty="0" smtClean="0"/>
            </a:br>
            <a:r>
              <a:rPr lang="cs-CZ" sz="2800" dirty="0" smtClean="0"/>
              <a:t>u zaměstnavatelů (právnických nebo fyzických osob) na základě </a:t>
            </a:r>
            <a:r>
              <a:rPr lang="cs-CZ" sz="2800" b="1" dirty="0" smtClean="0"/>
              <a:t>pracovní smlouvy</a:t>
            </a:r>
            <a:r>
              <a:rPr lang="cs-CZ" sz="2800" dirty="0" smtClean="0"/>
              <a:t> – nejobvyklejší způsob vzniku pracovního poměru.</a:t>
            </a:r>
          </a:p>
          <a:p>
            <a:pPr algn="just"/>
            <a:r>
              <a:rPr lang="cs-CZ" sz="2800" dirty="0" smtClean="0"/>
              <a:t>Za vykonanou práci přísluší zaměstnanci </a:t>
            </a:r>
            <a:r>
              <a:rPr lang="cs-CZ" sz="2800" b="1" dirty="0" smtClean="0"/>
              <a:t>mzda nebo plat</a:t>
            </a:r>
            <a:r>
              <a:rPr lang="cs-CZ" sz="2800" dirty="0" smtClean="0"/>
              <a:t>, nebo odměna z dohody (dohoda o provedení práce, dohoda </a:t>
            </a:r>
            <a:br>
              <a:rPr lang="cs-CZ" sz="2800" dirty="0" smtClean="0"/>
            </a:br>
            <a:r>
              <a:rPr lang="cs-CZ" sz="2800" dirty="0" smtClean="0"/>
              <a:t>o pracovní činnosti).</a:t>
            </a:r>
            <a:endParaRPr lang="cs-CZ" sz="2800" dirty="0"/>
          </a:p>
        </p:txBody>
      </p:sp>
      <p:pic>
        <p:nvPicPr>
          <p:cNvPr id="2050" name="Picture 2" descr="C:\Documents and Settings\Tatka MSI\Local Settings\Temporary Internet Files\Content.IE5\CFKSMDIX\MC9004413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23800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69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cs-CZ" sz="4400" dirty="0" smtClean="0"/>
              <a:t>Mzda, plat a odměna z dohody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://business.center.cz/business/pravo/zakony/zakonik-prace/cast6h1.aspx </a:t>
            </a:r>
            <a:endParaRPr lang="cs-CZ" dirty="0" smtClean="0"/>
          </a:p>
          <a:p>
            <a:r>
              <a:rPr lang="cs-CZ" b="1" dirty="0" smtClean="0">
                <a:solidFill>
                  <a:srgbClr val="C0633E"/>
                </a:solidFill>
              </a:rPr>
              <a:t>Mzda je: </a:t>
            </a:r>
          </a:p>
          <a:p>
            <a:endParaRPr lang="cs-CZ" b="1" dirty="0" smtClean="0"/>
          </a:p>
          <a:p>
            <a:r>
              <a:rPr lang="cs-CZ" b="1" dirty="0" smtClean="0">
                <a:solidFill>
                  <a:srgbClr val="C0633E"/>
                </a:solidFill>
              </a:rPr>
              <a:t>Plat je:</a:t>
            </a:r>
          </a:p>
          <a:p>
            <a:endParaRPr lang="cs-CZ" sz="1800" b="1" dirty="0">
              <a:solidFill>
                <a:srgbClr val="C0633E"/>
              </a:solidFill>
            </a:endParaRPr>
          </a:p>
          <a:p>
            <a:r>
              <a:rPr lang="cs-CZ" b="1" dirty="0" smtClean="0">
                <a:solidFill>
                  <a:srgbClr val="C0633E"/>
                </a:solidFill>
              </a:rPr>
              <a:t>Odměna z dohody je: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ctr">
              <a:buNone/>
            </a:pP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pracovního listu: odměňování zaměstnanců, bod A, zapiš jednotlivé definice.</a:t>
            </a:r>
            <a:endParaRPr lang="cs-CZ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0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cs-CZ" dirty="0"/>
              <a:t>Mzda a plat</a:t>
            </a:r>
          </a:p>
        </p:txBody>
      </p:sp>
      <p:pic>
        <p:nvPicPr>
          <p:cNvPr id="1026" name="Picture 2" descr="C:\Documents and Settings\Tatka MSI\Local Settings\Temporary Internet Files\Content.IE5\QX815RWW\MP90042361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057" y="980728"/>
            <a:ext cx="872588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/>
          </a:bodyPr>
          <a:lstStyle/>
          <a:p>
            <a:endParaRPr lang="cs-CZ" sz="2800" b="1" dirty="0" smtClean="0"/>
          </a:p>
          <a:p>
            <a:endParaRPr lang="cs-CZ" sz="2800" b="1" dirty="0"/>
          </a:p>
          <a:p>
            <a:endParaRPr lang="cs-CZ" sz="2800" b="1" dirty="0" smtClean="0"/>
          </a:p>
          <a:p>
            <a:endParaRPr lang="cs-CZ" sz="2800" b="1" dirty="0"/>
          </a:p>
          <a:p>
            <a:endParaRPr lang="cs-CZ" sz="2800" b="1" dirty="0" smtClean="0"/>
          </a:p>
          <a:p>
            <a:endParaRPr lang="cs-CZ" sz="2800" b="1" dirty="0" smtClean="0"/>
          </a:p>
          <a:p>
            <a:endParaRPr lang="cs-CZ" sz="2800" b="1" dirty="0" smtClean="0"/>
          </a:p>
          <a:p>
            <a:endParaRPr lang="cs-CZ" b="1" dirty="0" smtClean="0">
              <a:solidFill>
                <a:srgbClr val="C0633E"/>
              </a:solidFill>
            </a:endParaRPr>
          </a:p>
          <a:p>
            <a:r>
              <a:rPr lang="cs-CZ" b="1" dirty="0" smtClean="0">
                <a:solidFill>
                  <a:srgbClr val="C0633E"/>
                </a:solidFill>
              </a:rPr>
              <a:t>Mzda a plat se poskytují podle složitosti, odpovědnosti a namáhavosti práce, podle obtížnosti pracovních podmínek, podle pracovní výkonnosti a dosahovaných pracovních výsledků</a:t>
            </a:r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2299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764704"/>
          </a:xfrm>
        </p:spPr>
        <p:txBody>
          <a:bodyPr/>
          <a:lstStyle/>
          <a:p>
            <a:r>
              <a:rPr lang="cs-CZ" sz="3600" dirty="0" smtClean="0"/>
              <a:t>Právní úprava odměňování zaměstnanců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 lnSpcReduction="10000"/>
          </a:bodyPr>
          <a:lstStyle/>
          <a:p>
            <a:r>
              <a:rPr lang="cs-CZ" sz="2800" dirty="0" smtClean="0"/>
              <a:t>Právní úpravou danou státem jsou:</a:t>
            </a:r>
          </a:p>
          <a:p>
            <a:pPr lvl="1"/>
            <a:r>
              <a:rPr lang="cs-CZ" sz="2000" dirty="0" smtClean="0"/>
              <a:t>Zákon č. 262/206 Sb., </a:t>
            </a:r>
            <a:r>
              <a:rPr lang="cs-CZ" sz="2000" b="1" dirty="0" smtClean="0"/>
              <a:t>zákoník práce, </a:t>
            </a:r>
            <a:r>
              <a:rPr lang="cs-CZ" sz="2000" dirty="0" smtClean="0"/>
              <a:t>v platném znění</a:t>
            </a:r>
          </a:p>
          <a:p>
            <a:pPr lvl="1"/>
            <a:r>
              <a:rPr lang="cs-CZ" sz="2000" b="1" dirty="0" smtClean="0"/>
              <a:t>Nařízení vlády </a:t>
            </a:r>
            <a:r>
              <a:rPr lang="cs-CZ" sz="2000" dirty="0" smtClean="0"/>
              <a:t>č. 567/2006 Sb., v platném znění, o:</a:t>
            </a:r>
          </a:p>
          <a:p>
            <a:pPr lvl="2" algn="just"/>
            <a:r>
              <a:rPr lang="cs-CZ" sz="2000" u="sng" dirty="0" smtClean="0"/>
              <a:t>minimální mzdě </a:t>
            </a:r>
            <a:r>
              <a:rPr lang="cs-CZ" sz="2000" dirty="0" smtClean="0"/>
              <a:t>– vláda stanovuje minimální mzdu </a:t>
            </a:r>
            <a:br>
              <a:rPr lang="cs-CZ" sz="2000" dirty="0" smtClean="0"/>
            </a:br>
            <a:r>
              <a:rPr lang="cs-CZ" sz="2000" dirty="0" smtClean="0"/>
              <a:t>v národním hospodářství, určuje měsíční (8.000,--Kč) </a:t>
            </a:r>
            <a:br>
              <a:rPr lang="cs-CZ" sz="2000" dirty="0" smtClean="0"/>
            </a:br>
            <a:r>
              <a:rPr lang="cs-CZ" sz="2000" dirty="0" smtClean="0"/>
              <a:t>a hodinovou mzdu (48,10 Kč), na kterou má nárok pracovník zaměstnaný na plný úvazek – tzn. , že </a:t>
            </a:r>
            <a:r>
              <a:rPr lang="cs-CZ" sz="2000" b="1" dirty="0" smtClean="0"/>
              <a:t>žádný zaměstnanec nesmí dostávat mzdu nižší</a:t>
            </a:r>
          </a:p>
          <a:p>
            <a:pPr lvl="2" algn="just"/>
            <a:r>
              <a:rPr lang="cs-CZ" sz="2000" u="sng" dirty="0" smtClean="0"/>
              <a:t>nejnižších úrovních zaručené mzdy </a:t>
            </a:r>
            <a:r>
              <a:rPr lang="cs-CZ" sz="2000" dirty="0" smtClean="0"/>
              <a:t>– nařízení rozlišuje stupně složitosti, odpovědnosti a namáhavosti práce, </a:t>
            </a:r>
            <a:br>
              <a:rPr lang="cs-CZ" sz="2000" dirty="0" smtClean="0"/>
            </a:br>
            <a:r>
              <a:rPr lang="cs-CZ" sz="2000" dirty="0" smtClean="0"/>
              <a:t>a podle toho je zařazena do některé skupiny (viz další snímek prezentace)</a:t>
            </a:r>
          </a:p>
          <a:p>
            <a:pPr lvl="2" algn="just"/>
            <a:r>
              <a:rPr lang="cs-CZ" sz="2000" u="sng" dirty="0" smtClean="0"/>
              <a:t>vymezení ztíženého pracovního prostředí </a:t>
            </a:r>
            <a:r>
              <a:rPr lang="cs-CZ" sz="2000" dirty="0" smtClean="0"/>
              <a:t>– jedná se </a:t>
            </a:r>
            <a:br>
              <a:rPr lang="cs-CZ" sz="2000" dirty="0" smtClean="0"/>
            </a:br>
            <a:r>
              <a:rPr lang="cs-CZ" sz="2000" dirty="0" smtClean="0"/>
              <a:t>o pracovní prostředí, ve kterém se vyskytuje prach, chemické látky, hluk, vibrace, zvýšený tlak, apod.</a:t>
            </a:r>
          </a:p>
          <a:p>
            <a:pPr lvl="2" algn="just"/>
            <a:r>
              <a:rPr lang="cs-CZ" sz="2000" u="sng" dirty="0" smtClean="0"/>
              <a:t>výši příplatku ke mzdě za práci ve ztíženém pracovním prostředí </a:t>
            </a:r>
            <a:r>
              <a:rPr lang="cs-CZ" sz="2000" dirty="0" smtClean="0"/>
              <a:t>– je stanovena za každý stěžující vliv minimálně na 10 % základní sazby minimální mzdy.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9481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cs-CZ" sz="3600" dirty="0" smtClean="0"/>
              <a:t>Nejnižší úroveň zaručené mzdy </a:t>
            </a:r>
            <a:endParaRPr lang="cs-CZ" sz="36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11560" y="1268760"/>
            <a:ext cx="799288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latin typeface="+mj-lt"/>
              </a:rPr>
              <a:t>Nejnižší úrovně zaručené mzdy pro stanovenou týdenní pracovní dobu 40 hodin jsou </a:t>
            </a:r>
            <a:r>
              <a:rPr lang="cs-CZ" sz="2000" dirty="0" smtClean="0">
                <a:latin typeface="+mj-lt"/>
              </a:rPr>
              <a:t>odstupňovány </a:t>
            </a:r>
            <a:r>
              <a:rPr lang="cs-CZ" sz="2000" dirty="0">
                <a:latin typeface="+mj-lt"/>
              </a:rPr>
              <a:t>podle složitosti, odpovědnosti a namáhavosti vykonávaných prací, zařazených  </a:t>
            </a:r>
            <a:r>
              <a:rPr lang="cs-CZ" sz="2000" dirty="0" smtClean="0">
                <a:latin typeface="+mj-lt"/>
              </a:rPr>
              <a:t>do </a:t>
            </a:r>
            <a:r>
              <a:rPr lang="cs-CZ" sz="2000" dirty="0">
                <a:latin typeface="+mj-lt"/>
              </a:rPr>
              <a:t>8 skupin, takto</a:t>
            </a:r>
            <a:r>
              <a:rPr lang="cs-CZ" sz="2000" dirty="0" smtClean="0">
                <a:latin typeface="+mj-lt"/>
              </a:rPr>
              <a:t>:</a:t>
            </a:r>
          </a:p>
          <a:p>
            <a:endParaRPr lang="cs-CZ" dirty="0"/>
          </a:p>
          <a:p>
            <a:endParaRPr lang="cs-CZ" dirty="0" smtClean="0"/>
          </a:p>
          <a:p>
            <a:pPr algn="ctr"/>
            <a:r>
              <a:rPr lang="cs-CZ" sz="2400" dirty="0">
                <a:latin typeface="+mj-lt"/>
                <a:hlinkClick r:id="rId2"/>
              </a:rPr>
              <a:t>http://</a:t>
            </a:r>
            <a:r>
              <a:rPr lang="cs-CZ" sz="2400" dirty="0" smtClean="0">
                <a:latin typeface="+mj-lt"/>
                <a:hlinkClick r:id="rId2"/>
              </a:rPr>
              <a:t>www.mpsv.cz/files/clanky/3276/NV_567_2006_UZ-1_1_10.pdf</a:t>
            </a:r>
            <a:endParaRPr lang="cs-CZ" sz="2400" dirty="0" smtClean="0">
              <a:latin typeface="+mj-lt"/>
            </a:endParaRPr>
          </a:p>
          <a:p>
            <a:pPr algn="ctr"/>
            <a:endParaRPr lang="cs-CZ" sz="2400" dirty="0">
              <a:latin typeface="+mj-lt"/>
            </a:endParaRPr>
          </a:p>
          <a:p>
            <a:pPr algn="ctr"/>
            <a:endParaRPr lang="cs-CZ" sz="2400" dirty="0" smtClean="0">
              <a:latin typeface="+mj-lt"/>
            </a:endParaRPr>
          </a:p>
          <a:p>
            <a:pPr algn="ctr"/>
            <a:endParaRPr lang="cs-CZ" sz="2400" dirty="0">
              <a:latin typeface="+mj-lt"/>
            </a:endParaRPr>
          </a:p>
          <a:p>
            <a:pPr algn="ctr"/>
            <a:r>
              <a:rPr lang="cs-CZ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Vypracuj v pracovním listu: odměňování  zaměstnanců, bod B. </a:t>
            </a:r>
            <a:endParaRPr lang="cs-CZ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2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764704"/>
          </a:xfrm>
        </p:spPr>
        <p:txBody>
          <a:bodyPr/>
          <a:lstStyle/>
          <a:p>
            <a:r>
              <a:rPr lang="cs-CZ" sz="3600" dirty="0"/>
              <a:t>Právní úprava odměňování zaměstnanců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dirty="0" smtClean="0"/>
              <a:t>Zaměstnavatelé si vytvářejí svůj systém odměňování zaměstnanců. </a:t>
            </a:r>
          </a:p>
          <a:p>
            <a:pPr algn="just"/>
            <a:r>
              <a:rPr lang="cs-CZ" b="1" dirty="0" smtClean="0"/>
              <a:t>Soukromé organizace </a:t>
            </a:r>
            <a:r>
              <a:rPr lang="cs-CZ" dirty="0" smtClean="0"/>
              <a:t>mohou používat </a:t>
            </a:r>
            <a:r>
              <a:rPr lang="cs-CZ" b="1" dirty="0" smtClean="0"/>
              <a:t>smluvní mzdy. </a:t>
            </a:r>
          </a:p>
          <a:p>
            <a:pPr algn="just"/>
            <a:r>
              <a:rPr lang="cs-CZ" b="1" dirty="0" smtClean="0"/>
              <a:t>Státní, krajské a obecní organizace </a:t>
            </a:r>
            <a:r>
              <a:rPr lang="cs-CZ" dirty="0" smtClean="0"/>
              <a:t>používají předpisy dané vládou.</a:t>
            </a:r>
          </a:p>
          <a:p>
            <a:pPr algn="just"/>
            <a:r>
              <a:rPr lang="cs-CZ" b="1" dirty="0" smtClean="0"/>
              <a:t>Jsou-li</a:t>
            </a:r>
            <a:r>
              <a:rPr lang="cs-CZ" dirty="0" smtClean="0"/>
              <a:t> v podniku </a:t>
            </a:r>
            <a:r>
              <a:rPr lang="cs-CZ" b="1" dirty="0" smtClean="0"/>
              <a:t>odbory</a:t>
            </a:r>
            <a:r>
              <a:rPr lang="cs-CZ" dirty="0" smtClean="0"/>
              <a:t>, musí s nimi zaměstnavatel v </a:t>
            </a:r>
            <a:r>
              <a:rPr lang="cs-CZ" b="1" dirty="0" smtClean="0"/>
              <a:t>kolektivní smlouvě </a:t>
            </a:r>
            <a:r>
              <a:rPr lang="cs-CZ" dirty="0" smtClean="0"/>
              <a:t>dohodnout výši mezd. </a:t>
            </a:r>
          </a:p>
          <a:p>
            <a:pPr algn="just"/>
            <a:r>
              <a:rPr lang="cs-CZ" b="1" dirty="0" smtClean="0"/>
              <a:t>Nejsou-li</a:t>
            </a:r>
            <a:r>
              <a:rPr lang="cs-CZ" dirty="0" smtClean="0"/>
              <a:t> v podniku </a:t>
            </a:r>
            <a:r>
              <a:rPr lang="cs-CZ" b="1" dirty="0" smtClean="0"/>
              <a:t>odbory</a:t>
            </a:r>
            <a:r>
              <a:rPr lang="cs-CZ" dirty="0" smtClean="0"/>
              <a:t>, stanoví výši mezd zaměstnavatel </a:t>
            </a:r>
            <a:r>
              <a:rPr lang="cs-CZ" b="1" dirty="0" smtClean="0"/>
              <a:t>vnitřním mzdovým předpisem</a:t>
            </a:r>
            <a:r>
              <a:rPr lang="cs-CZ" dirty="0" smtClean="0"/>
              <a:t>. 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dirty="0" smtClean="0"/>
              <a:t>Vždy se musí řídit na předchozích snímcích uvedenými  vládními nařízeními a zákoníkem práce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0181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1051</TotalTime>
  <Words>1586</Words>
  <Application>Microsoft Office PowerPoint</Application>
  <PresentationFormat>Předvádění na obrazovce (4:3)</PresentationFormat>
  <Paragraphs>295</Paragraphs>
  <Slides>33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5" baseType="lpstr">
      <vt:lpstr>Exekutivní</vt:lpstr>
      <vt:lpstr>Dokument</vt:lpstr>
      <vt:lpstr>Snímek 1</vt:lpstr>
      <vt:lpstr>Anotace</vt:lpstr>
      <vt:lpstr>Snímek 3</vt:lpstr>
      <vt:lpstr>Mzda, plat a odměna z dohody</vt:lpstr>
      <vt:lpstr>Mzda, plat a odměna z dohody</vt:lpstr>
      <vt:lpstr>Mzda a plat</vt:lpstr>
      <vt:lpstr>Právní úprava odměňování zaměstnanců</vt:lpstr>
      <vt:lpstr>Nejnižší úroveň zaručené mzdy </vt:lpstr>
      <vt:lpstr>Právní úprava odměňování zaměstnanců</vt:lpstr>
      <vt:lpstr>Právní úprava odměňování zaměstnanců</vt:lpstr>
      <vt:lpstr>Evidence mezd</vt:lpstr>
      <vt:lpstr>Evidence mezd</vt:lpstr>
      <vt:lpstr>Výpočet a výplata mzdy</vt:lpstr>
      <vt:lpstr>Z čeho se mzda skládá</vt:lpstr>
      <vt:lpstr>Z čeho se mzda skládá</vt:lpstr>
      <vt:lpstr>Úkol</vt:lpstr>
      <vt:lpstr>Z čeho se mzda skládá</vt:lpstr>
      <vt:lpstr>Z čeho se mzda skládá</vt:lpstr>
      <vt:lpstr>Z čeho se mzda skládá</vt:lpstr>
      <vt:lpstr>Úkol</vt:lpstr>
      <vt:lpstr>Z čeho se mzda skládá</vt:lpstr>
      <vt:lpstr>Složky mzdy</vt:lpstr>
      <vt:lpstr>Výpočet hrubé mzdy</vt:lpstr>
      <vt:lpstr>Výpočet hrubé mzdy</vt:lpstr>
      <vt:lpstr>Zákonné srážky z mezd</vt:lpstr>
      <vt:lpstr>Výpočet čisté mzdy</vt:lpstr>
      <vt:lpstr>Výpočet čisté mzdy</vt:lpstr>
      <vt:lpstr>Srážky ze mzdy</vt:lpstr>
      <vt:lpstr>Ukázka příkladu výpočtu mzdy</vt:lpstr>
      <vt:lpstr>Zjednodušený postup výpočtu mzdy</vt:lpstr>
      <vt:lpstr>Otázky k zopakování</vt:lpstr>
      <vt:lpstr>Zdroje</vt:lpstr>
      <vt:lpstr>Zdroje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Mzdová problematika</dc:title>
  <dc:creator>Tatka</dc:creator>
  <cp:lastModifiedBy>Magda</cp:lastModifiedBy>
  <cp:revision>86</cp:revision>
  <dcterms:created xsi:type="dcterms:W3CDTF">2012-04-19T17:00:22Z</dcterms:created>
  <dcterms:modified xsi:type="dcterms:W3CDTF">2013-02-26T15:00:27Z</dcterms:modified>
</cp:coreProperties>
</file>