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85" r:id="rId2"/>
    <p:sldId id="28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6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7" r:id="rId24"/>
    <p:sldId id="275" r:id="rId25"/>
    <p:sldId id="280" r:id="rId26"/>
    <p:sldId id="281" r:id="rId27"/>
    <p:sldId id="278" r:id="rId28"/>
    <p:sldId id="279" r:id="rId29"/>
    <p:sldId id="284" r:id="rId3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636" y="1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7FEB9-4D86-4EBC-B7B9-F0869566F2A7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4F4DC-CBA5-4D82-91E2-10DAB19F544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640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3BCF-1C52-4C4D-9DAB-128DD9898B04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28B2-277F-47DB-B9F9-08811C75A2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3BCF-1C52-4C4D-9DAB-128DD9898B04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28B2-277F-47DB-B9F9-08811C75A2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3BCF-1C52-4C4D-9DAB-128DD9898B04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28B2-277F-47DB-B9F9-08811C75A2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3BCF-1C52-4C4D-9DAB-128DD9898B04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28B2-277F-47DB-B9F9-08811C75A2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3BCF-1C52-4C4D-9DAB-128DD9898B04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28B2-277F-47DB-B9F9-08811C75A2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3BCF-1C52-4C4D-9DAB-128DD9898B04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28B2-277F-47DB-B9F9-08811C75A2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3BCF-1C52-4C4D-9DAB-128DD9898B04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28B2-277F-47DB-B9F9-08811C75A2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3BCF-1C52-4C4D-9DAB-128DD9898B04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28B2-277F-47DB-B9F9-08811C75A2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3BCF-1C52-4C4D-9DAB-128DD9898B04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28B2-277F-47DB-B9F9-08811C75A2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3BCF-1C52-4C4D-9DAB-128DD9898B04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28B2-277F-47DB-B9F9-08811C75A2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cs-CZ" smtClean="0"/>
              <a:t>Kliknutím na ikonu přidáte obrázek.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3BCF-1C52-4C4D-9DAB-128DD9898B04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28B2-277F-47DB-B9F9-08811C75A2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A3BCF-1C52-4C4D-9DAB-128DD9898B04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621928B2-277F-47DB-B9F9-08811C75A20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ym-bohumin.cz/predmet/zea/studijni-materialy-6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Dokument_aplikace_Microsoft_Office_Word1.docx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gym-bohumin.cz/predmet/zea/studijni-materialy-6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kmaplocha.cz/student/lekce/detail/559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NR=1&amp;feature=fvwp&amp;v=lj-9iczlI8w" TargetMode="External"/><Relationship Id="rId2" Type="http://schemas.openxmlformats.org/officeDocument/2006/relationships/hyperlink" Target="http://www.youtube.com/watch?v=SEsifzQJTB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Y9D8hI6O73g&amp;feature=fvwrel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EsifzQJTB4" TargetMode="External"/><Relationship Id="rId2" Type="http://schemas.openxmlformats.org/officeDocument/2006/relationships/hyperlink" Target="http://www.drill.cz/cz/pro-kandidaty/drill-poradna/jak-uspet-u-prijimaciho-pohovo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ikmaplocha.cz/student/lekce/detail/559" TargetMode="External"/><Relationship Id="rId5" Type="http://schemas.openxmlformats.org/officeDocument/2006/relationships/hyperlink" Target="http://www.youtube.com/watch?v=Y9D8hI6O73g&amp;feature=fvwrel" TargetMode="External"/><Relationship Id="rId4" Type="http://schemas.openxmlformats.org/officeDocument/2006/relationships/hyperlink" Target="http://www.youtube.com/watch?NR=1&amp;feature=fvwp&amp;v=lj-9iczlI8w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80027430"/>
              </p:ext>
            </p:extLst>
          </p:nvPr>
        </p:nvGraphicFramePr>
        <p:xfrm>
          <a:off x="430323" y="1556792"/>
          <a:ext cx="8285163" cy="4968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1631"/>
                <a:gridCol w="5633532"/>
              </a:tblGrid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NÁZEV ŠKOLY: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VZDĚLÁVACÍ OBLAST: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Člověk a svět práce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Informatika a informační a komunikační technologie</a:t>
                      </a:r>
                      <a:endParaRPr lang="cs-CZ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VZDĚLÁVACÍ OBOR: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Základy ekonomiky a administrativy pro 3. – 4. </a:t>
                      </a:r>
                      <a:r>
                        <a:rPr lang="cs-CZ" sz="140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ročník SŠ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TÉMA: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Výběr uchazečů o zaměstnání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AUTOR: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Ing. Jana Bosáková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DATUM: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1. 10. </a:t>
                      </a: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2012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NÁZEV A ČÍSLO PROJEKTU: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CZ.1.07/1.5.00/34.0629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OZNAČENÍ VÝUKOVÉHO MATERIÁLU: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VY_32_INOVACE_</a:t>
                      </a:r>
                      <a:r>
                        <a:rPr kumimoji="0" lang="cs-CZ" sz="1400" kern="120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ZEA.BO.04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323" y="116632"/>
            <a:ext cx="8285163" cy="120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3093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Životopis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cs-CZ" dirty="0"/>
              <a:t>Měl by být napsaný vždy na počítači, nejlépe ve Wordu nebo formátu PDF. Pokud posíláte </a:t>
            </a:r>
            <a:r>
              <a:rPr lang="cs-CZ" b="1" dirty="0"/>
              <a:t>životopis</a:t>
            </a:r>
            <a:r>
              <a:rPr lang="cs-CZ" dirty="0"/>
              <a:t> poštou, nezapomeňte, že papír by měl být čistý, nepokrčený, barva z tiskárny nerozmazaná. Posíláte-li dopis prostřednictvím </a:t>
            </a:r>
            <a:r>
              <a:rPr lang="cs-CZ" b="1" dirty="0"/>
              <a:t>e-mailu</a:t>
            </a:r>
            <a:r>
              <a:rPr lang="cs-CZ" dirty="0"/>
              <a:t>, nepůsobí dobře, jestliže zní Vaše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e-mailová </a:t>
            </a:r>
            <a:r>
              <a:rPr lang="cs-CZ" dirty="0"/>
              <a:t>adresa familiérně (např. petrulinka6@centrum.cz; </a:t>
            </a:r>
            <a:r>
              <a:rPr lang="cs-CZ" dirty="0" smtClean="0"/>
              <a:t>kotatko@seznam.cz) </a:t>
            </a:r>
            <a:r>
              <a:rPr lang="cs-CZ" dirty="0"/>
              <a:t>→ tyto adresy Vám zaručí rychlou cestu na hromádku odmítnutých </a:t>
            </a:r>
            <a:r>
              <a:rPr lang="cs-CZ" dirty="0" smtClean="0"/>
              <a:t>žádostí.</a:t>
            </a:r>
          </a:p>
          <a:p>
            <a:pPr algn="just"/>
            <a:r>
              <a:rPr lang="cs-CZ" dirty="0" smtClean="0"/>
              <a:t>Lépe </a:t>
            </a:r>
            <a:r>
              <a:rPr lang="cs-CZ" dirty="0"/>
              <a:t>je zvolit </a:t>
            </a:r>
            <a:r>
              <a:rPr lang="cs-CZ" dirty="0" smtClean="0"/>
              <a:t>adresu ve formátu například: </a:t>
            </a:r>
            <a:r>
              <a:rPr lang="cs-CZ" dirty="0" smtClean="0">
                <a:solidFill>
                  <a:srgbClr val="FF0000"/>
                </a:solidFill>
              </a:rPr>
              <a:t>jmeno.prijmeni@seznam.cz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89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Životopis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59832" y="1340768"/>
            <a:ext cx="5904656" cy="4785395"/>
          </a:xfrm>
        </p:spPr>
        <p:txBody>
          <a:bodyPr>
            <a:normAutofit/>
          </a:bodyPr>
          <a:lstStyle/>
          <a:p>
            <a:r>
              <a:rPr lang="cs-CZ" dirty="0" smtClean="0"/>
              <a:t>Pozor </a:t>
            </a:r>
            <a:r>
              <a:rPr lang="cs-CZ" dirty="0"/>
              <a:t>na </a:t>
            </a:r>
            <a:r>
              <a:rPr lang="cs-CZ" b="1" dirty="0"/>
              <a:t>gramatické</a:t>
            </a:r>
            <a:r>
              <a:rPr lang="cs-CZ" dirty="0"/>
              <a:t> chyby! Raději si text několikrát přečtěte, a pokud si nejste jisti, nechte si ho opravit. </a:t>
            </a:r>
            <a:endParaRPr lang="cs-CZ" dirty="0" smtClean="0"/>
          </a:p>
          <a:p>
            <a:r>
              <a:rPr lang="cs-CZ" dirty="0" smtClean="0"/>
              <a:t>Můžete </a:t>
            </a:r>
            <a:r>
              <a:rPr lang="cs-CZ" dirty="0"/>
              <a:t>poprosit někoho známého, aby si Váš životopis přečetl a upozornil na případné nesrovnalosti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chyby.</a:t>
            </a:r>
          </a:p>
          <a:p>
            <a:endParaRPr lang="cs-CZ" dirty="0"/>
          </a:p>
        </p:txBody>
      </p:sp>
      <p:pic>
        <p:nvPicPr>
          <p:cNvPr id="3074" name="Picture 2" descr="C:\Documents and Settings\Tatka MSI\Local Settings\Temporary Internet Files\Content.IE5\CFKSMDIX\MP90043940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256" y="1772816"/>
            <a:ext cx="2736305" cy="378005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12700" prstMaterial="softEdge">
            <a:contourClr>
              <a:schemeClr val="accent1">
                <a:lumMod val="75000"/>
              </a:schemeClr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37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Životopis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Prvním předpokladem strukturovaného životopisu je stručnost a logičnost. Proto nepíšeme celé věty, ale pouze hesla. Aby byl </a:t>
            </a:r>
            <a:r>
              <a:rPr lang="cs-CZ" b="1" dirty="0"/>
              <a:t>životopis</a:t>
            </a:r>
            <a:r>
              <a:rPr lang="cs-CZ" dirty="0"/>
              <a:t> přehledný, zapisujeme informace do několika </a:t>
            </a:r>
            <a:r>
              <a:rPr lang="cs-CZ" b="1" dirty="0"/>
              <a:t>rubrik</a:t>
            </a:r>
            <a:r>
              <a:rPr lang="cs-CZ" dirty="0"/>
              <a:t> (osobní data, vzdělání, pracovní zkušenosti a praxe, školení a stáže, zahraniční pobyty, zkoušky, znalosti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dovednosti, záliby a další).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42982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Životopis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13995"/>
          </a:xfrm>
        </p:spPr>
        <p:txBody>
          <a:bodyPr>
            <a:normAutofit fontScale="92500"/>
          </a:bodyPr>
          <a:lstStyle/>
          <a:p>
            <a:pPr algn="just"/>
            <a:r>
              <a:rPr lang="cs-CZ" dirty="0"/>
              <a:t>Pokud se zajímáte o práci, jistě nebudete jediný kandidát. Myslete na to, že údaje by Vás měly představit jako nejvhodnějšího zájemce, </a:t>
            </a:r>
            <a:r>
              <a:rPr lang="cs-CZ" b="1" dirty="0"/>
              <a:t>musí být však vždy pravdivé</a:t>
            </a:r>
            <a:r>
              <a:rPr lang="cs-CZ" dirty="0"/>
              <a:t>! Při osobním pohovoru byste jistě jen obtížně hledali vysvětlení pro chybné informace ve Vašem životopisu. Zdůrazněte ale hlavně ty údaje,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o </a:t>
            </a:r>
            <a:r>
              <a:rPr lang="cs-CZ" dirty="0"/>
              <a:t>kterých si myslíte, že budou při výběru kandidáta na pracovní pozici rozhodující. Jinak řečeno, co asi zaměstnavatel očekává.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28345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Životopis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dirty="0"/>
              <a:t>Představte si sami sebe v úloze zaměstnavatele </a:t>
            </a:r>
            <a:r>
              <a:rPr lang="cs-CZ" dirty="0" smtClean="0"/>
              <a:t>a </a:t>
            </a:r>
            <a:r>
              <a:rPr lang="cs-CZ" dirty="0"/>
              <a:t>zamyslete se nad tím, na co při čtení Vašeho životopisu zaměří pozornost. </a:t>
            </a:r>
            <a:endParaRPr lang="cs-CZ" dirty="0" smtClean="0"/>
          </a:p>
          <a:p>
            <a:pPr algn="just"/>
            <a:r>
              <a:rPr lang="cs-CZ" dirty="0" smtClean="0"/>
              <a:t>Několikrát </a:t>
            </a:r>
            <a:r>
              <a:rPr lang="cs-CZ" dirty="0"/>
              <a:t>si </a:t>
            </a:r>
            <a:r>
              <a:rPr lang="cs-CZ" b="1" dirty="0"/>
              <a:t>pozorně</a:t>
            </a:r>
            <a:r>
              <a:rPr lang="cs-CZ" dirty="0"/>
              <a:t> přečtěte požadavky na nového zaměstnance uvedené v nabídce práce a mějte je při psaní životopisu na paměti. </a:t>
            </a:r>
            <a:endParaRPr lang="cs-CZ" dirty="0" smtClean="0"/>
          </a:p>
          <a:p>
            <a:pPr algn="just"/>
            <a:r>
              <a:rPr lang="cs-CZ" dirty="0" smtClean="0"/>
              <a:t>Zapamatujte </a:t>
            </a:r>
            <a:r>
              <a:rPr lang="cs-CZ" dirty="0"/>
              <a:t>si, že </a:t>
            </a:r>
            <a:r>
              <a:rPr lang="cs-CZ" b="1" dirty="0"/>
              <a:t>stručná </a:t>
            </a:r>
            <a:r>
              <a:rPr lang="cs-CZ" b="1" dirty="0" smtClean="0"/>
              <a:t>a </a:t>
            </a:r>
            <a:r>
              <a:rPr lang="cs-CZ" b="1" dirty="0"/>
              <a:t>výstižná </a:t>
            </a:r>
            <a:r>
              <a:rPr lang="cs-CZ" dirty="0"/>
              <a:t>formulace vět dává životopisu přitažlivost. </a:t>
            </a:r>
          </a:p>
        </p:txBody>
      </p:sp>
    </p:spTree>
    <p:extLst>
      <p:ext uri="{BB962C8B-B14F-4D97-AF65-F5344CB8AC3E}">
        <p14:creationId xmlns:p14="http://schemas.microsoft.com/office/powerpoint/2010/main" xmlns="" val="377402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Životopis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dirty="0"/>
              <a:t>Ve většině případů mají právě životopisy </a:t>
            </a:r>
            <a:r>
              <a:rPr lang="cs-CZ" b="1" dirty="0"/>
              <a:t>do dvou stran</a:t>
            </a:r>
            <a:r>
              <a:rPr lang="cs-CZ" dirty="0"/>
              <a:t> větší procento úspěšnosti než životopisy na tři a více </a:t>
            </a:r>
            <a:r>
              <a:rPr lang="cs-CZ" dirty="0" smtClean="0"/>
              <a:t>stran! </a:t>
            </a:r>
          </a:p>
          <a:p>
            <a:endParaRPr lang="cs-CZ" dirty="0" smtClean="0"/>
          </a:p>
          <a:p>
            <a:pPr marL="0" indent="0" algn="ctr">
              <a:buNone/>
            </a:pPr>
            <a:r>
              <a:rPr lang="cs-CZ" b="1" i="1" dirty="0" smtClean="0"/>
              <a:t>Dokážete vysvětlit proč?</a:t>
            </a:r>
          </a:p>
          <a:p>
            <a:endParaRPr lang="cs-CZ" dirty="0" smtClean="0"/>
          </a:p>
          <a:p>
            <a:pPr algn="just"/>
            <a:r>
              <a:rPr lang="cs-CZ" dirty="0" smtClean="0"/>
              <a:t>Nesnažte </a:t>
            </a:r>
            <a:r>
              <a:rPr lang="cs-CZ" dirty="0"/>
              <a:t>se vyjadřovat příliš složitě, zaměřte se na </a:t>
            </a:r>
            <a:r>
              <a:rPr lang="cs-CZ" dirty="0" smtClean="0"/>
              <a:t>srozumitelnost</a:t>
            </a:r>
            <a:r>
              <a:rPr lang="cs-CZ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332727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Struktura životopisu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Osobní, kontaktní údaje</a:t>
            </a:r>
          </a:p>
          <a:p>
            <a:r>
              <a:rPr lang="cs-CZ" dirty="0" smtClean="0"/>
              <a:t>Dosažené vzdělání</a:t>
            </a:r>
          </a:p>
          <a:p>
            <a:r>
              <a:rPr lang="cs-CZ" dirty="0" smtClean="0"/>
              <a:t>Pracovní zkušenosti</a:t>
            </a:r>
          </a:p>
          <a:p>
            <a:r>
              <a:rPr lang="cs-CZ" dirty="0" smtClean="0"/>
              <a:t>Další vzdělávání</a:t>
            </a:r>
          </a:p>
          <a:p>
            <a:r>
              <a:rPr lang="cs-CZ" dirty="0" smtClean="0"/>
              <a:t>Jazykové znalosti</a:t>
            </a:r>
          </a:p>
          <a:p>
            <a:r>
              <a:rPr lang="cs-CZ" dirty="0" smtClean="0"/>
              <a:t>Počítačové schopnosti</a:t>
            </a:r>
          </a:p>
          <a:p>
            <a:r>
              <a:rPr lang="cs-CZ" dirty="0" smtClean="0"/>
              <a:t>Další schopnosti</a:t>
            </a:r>
          </a:p>
          <a:p>
            <a:r>
              <a:rPr lang="cs-CZ" dirty="0" smtClean="0"/>
              <a:t>Zájmy</a:t>
            </a:r>
          </a:p>
          <a:p>
            <a:r>
              <a:rPr lang="cs-CZ" dirty="0" smtClean="0"/>
              <a:t>Reference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05190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908720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Vzor životopisu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683568" y="5157192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/>
              <a:t>Vzor strukturovaného životopisu naleznete také na webových stránkách školy.</a:t>
            </a:r>
            <a:endParaRPr lang="cs-CZ" sz="2800" dirty="0"/>
          </a:p>
        </p:txBody>
      </p:sp>
      <p:graphicFrame>
        <p:nvGraphicFramePr>
          <p:cNvPr id="4" name="Objekt 3">
            <a:hlinkClick r:id="rId3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22734322"/>
              </p:ext>
            </p:extLst>
          </p:nvPr>
        </p:nvGraphicFramePr>
        <p:xfrm>
          <a:off x="3419872" y="2132856"/>
          <a:ext cx="2520280" cy="1944215"/>
        </p:xfrm>
        <a:graphic>
          <a:graphicData uri="http://schemas.openxmlformats.org/presentationml/2006/ole">
            <p:oleObj spid="_x0000_s1053" name="Dokument" showAsIcon="1" r:id="rId4" imgW="914400" imgH="714240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23096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Motivační dopis</a:t>
            </a:r>
            <a:endParaRPr lang="cs-CZ" dirty="0"/>
          </a:p>
        </p:txBody>
      </p:sp>
      <p:pic>
        <p:nvPicPr>
          <p:cNvPr id="4098" name="Picture 2" descr="C:\Documents and Settings\Tatka MSI\Local Settings\Temporary Internet Files\Content.IE5\R3L4VVR7\MP90042237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030062"/>
            <a:ext cx="1632782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544616"/>
          </a:xfrm>
        </p:spPr>
        <p:txBody>
          <a:bodyPr>
            <a:normAutofit lnSpcReduction="10000"/>
          </a:bodyPr>
          <a:lstStyle/>
          <a:p>
            <a:r>
              <a:rPr lang="cs-CZ" dirty="0"/>
              <a:t>Motivační dopis slouží k představení uchazeče budoucímu zaměstnavateli. Zdůrazňuje konkrétní vlastnosti uchazeče, které se shodují s pracovní nabídkou, nebo její požadavky dokonce převyšují. Správně napsaný motivační dopis má personalistu zaujmout natolik, aby v něm zanechal dojem výjimečnosti uchazeče, a proto si žádá zvláštní pozornost.</a:t>
            </a:r>
          </a:p>
          <a:p>
            <a:r>
              <a:rPr lang="cs-CZ" dirty="0"/>
              <a:t>Cílem Vašeho motivačního dopisu je: </a:t>
            </a:r>
            <a:r>
              <a:rPr lang="cs-CZ" b="1" dirty="0"/>
              <a:t>dosáhnout pozvání na pohovor</a:t>
            </a:r>
            <a:r>
              <a:rPr lang="cs-CZ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3518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Motivační dopis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/>
              <a:t>Struktura a oslovení</a:t>
            </a:r>
          </a:p>
          <a:p>
            <a:pPr lvl="1" algn="just"/>
            <a:r>
              <a:rPr lang="cs-CZ" dirty="0"/>
              <a:t>Struktura motivačního dopisu je přehledná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jednoduchá. Sestává z hlavičky odesílatele (jméno, adresa, telefon, e-mail), adresáta (název a adresa společnosti), obsahuje místo a datum vyhotovení, oslovení, text dopisu, a je zakončen podpisem </a:t>
            </a:r>
            <a:r>
              <a:rPr lang="cs-CZ" dirty="0" smtClean="0"/>
              <a:t>pisatele.</a:t>
            </a:r>
            <a:endParaRPr lang="cs-CZ" dirty="0"/>
          </a:p>
          <a:p>
            <a:pPr lvl="1" algn="just"/>
            <a:r>
              <a:rPr lang="cs-CZ" dirty="0"/>
              <a:t>V oslovení podchyťte pozornost tím, že motivační dopis budete adresovat </a:t>
            </a:r>
            <a:r>
              <a:rPr lang="cs-CZ" b="1" dirty="0"/>
              <a:t>konkrétní</a:t>
            </a:r>
            <a:r>
              <a:rPr lang="cs-CZ" dirty="0"/>
              <a:t> osobě.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18340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Anotace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547260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cs-CZ" sz="2900" dirty="0" smtClean="0"/>
              <a:t>Žáci se prezentací seznámí se základními informacemi </a:t>
            </a:r>
            <a:br>
              <a:rPr lang="cs-CZ" sz="2900" dirty="0" smtClean="0"/>
            </a:br>
            <a:r>
              <a:rPr lang="cs-CZ" sz="2900" dirty="0" smtClean="0"/>
              <a:t>o způsobu výběru zaměstnanců, jak se ucházet </a:t>
            </a:r>
            <a:br>
              <a:rPr lang="cs-CZ" sz="2900" dirty="0" smtClean="0"/>
            </a:br>
            <a:r>
              <a:rPr lang="cs-CZ" sz="2900" dirty="0" smtClean="0"/>
              <a:t>o zaměstnání, jak napsat životopis a motivační dopis </a:t>
            </a:r>
            <a:br>
              <a:rPr lang="cs-CZ" sz="2900" dirty="0" smtClean="0"/>
            </a:br>
            <a:r>
              <a:rPr lang="cs-CZ" sz="2900" dirty="0" smtClean="0"/>
              <a:t>a seznámí se s přijímacím pohovorem.</a:t>
            </a:r>
          </a:p>
          <a:p>
            <a:pPr algn="just"/>
            <a:r>
              <a:rPr lang="cs-CZ" sz="2900" dirty="0" smtClean="0"/>
              <a:t>Prezentace obsahuje autorkou zpracované ukázky strukturovaného životopisu a motivačního dopisu, které žáci mají k dispozici na webových stránkách školy jako studijní materiál.</a:t>
            </a:r>
          </a:p>
          <a:p>
            <a:pPr algn="just"/>
            <a:r>
              <a:rPr lang="cs-CZ" sz="2900" dirty="0" smtClean="0"/>
              <a:t>Tato prezentace je také doplněna hypertextovými odkazy, kde žáci shlédnou instruktážní videa příjímacího pohovoru </a:t>
            </a:r>
            <a:br>
              <a:rPr lang="cs-CZ" sz="2900" dirty="0" smtClean="0"/>
            </a:br>
            <a:r>
              <a:rPr lang="cs-CZ" sz="2900" dirty="0" smtClean="0"/>
              <a:t>a poté formou brainstormingu zaujímají své stanoviska.</a:t>
            </a:r>
          </a:p>
          <a:p>
            <a:pPr algn="just"/>
            <a:r>
              <a:rPr lang="cs-CZ" sz="2900" dirty="0" smtClean="0"/>
              <a:t>Na základě prezentace, vzoru životopisu a motivačního dopisu žáci zpracují v rámci domácí přípravy do příští hodiny svůj strukturovaný životopis a motivační dopis na konkrétní nabídku práce, kterou si sami vyhledají na internetu a zpracované je zašlou e-mailem učiteli ke kontrole.</a:t>
            </a:r>
          </a:p>
          <a:p>
            <a:pPr algn="just"/>
            <a:r>
              <a:rPr lang="cs-CZ" sz="2800" dirty="0"/>
              <a:t>Zpracováno dle ŠVP – část 6.1. </a:t>
            </a:r>
            <a:r>
              <a:rPr lang="cs-CZ" sz="2800"/>
              <a:t>– </a:t>
            </a:r>
            <a:r>
              <a:rPr lang="cs-CZ" sz="2800" smtClean="0"/>
              <a:t>Povinně volitelné</a:t>
            </a:r>
            <a:r>
              <a:rPr lang="cs-CZ" sz="2800" smtClean="0"/>
              <a:t> </a:t>
            </a:r>
            <a:r>
              <a:rPr lang="cs-CZ" sz="2800" dirty="0"/>
              <a:t>předměty - pro osmileté i čtyřleté studium gymnázia.</a:t>
            </a:r>
          </a:p>
          <a:p>
            <a:pPr marL="0" indent="0" algn="just">
              <a:buNone/>
            </a:pPr>
            <a:endParaRPr lang="cs-CZ" sz="3400" dirty="0" smtClean="0"/>
          </a:p>
          <a:p>
            <a:pPr algn="just"/>
            <a:endParaRPr lang="cs-CZ" sz="3400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7255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Motivační dopis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853136"/>
          </a:xfrm>
        </p:spPr>
        <p:txBody>
          <a:bodyPr>
            <a:normAutofit fontScale="92500"/>
          </a:bodyPr>
          <a:lstStyle/>
          <a:p>
            <a:r>
              <a:rPr lang="cs-CZ" b="1" dirty="0"/>
              <a:t>Hlavní část - úvod a jádro </a:t>
            </a:r>
            <a:r>
              <a:rPr lang="cs-CZ" b="1" dirty="0" smtClean="0"/>
              <a:t>dopisu</a:t>
            </a:r>
          </a:p>
          <a:p>
            <a:pPr lvl="1" algn="just"/>
            <a:r>
              <a:rPr lang="cs-CZ" dirty="0"/>
              <a:t>Pomocí oslovení vytváříte zajímavý text adresovaný jedné osobě. Hned v úvodu ukažte, že znáte oblast podnikání společnosti a víte, jakých největších úspěchů za poslední období dosáhla.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S přihlédnutím </a:t>
            </a:r>
            <a:r>
              <a:rPr lang="cs-CZ" dirty="0"/>
              <a:t>na požadavky volného pracovního místa vyzdvihněte své znalosti a dovednosti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zdůvodněte, proč právě Vy jste pro onu společnost nejlepší. Odpovězte si na otázku, co svým příchodem do společnosti přinesete. Uveďte konkrétní příklady svých úspěchů </a:t>
            </a:r>
            <a:r>
              <a:rPr lang="cs-CZ" dirty="0" smtClean="0"/>
              <a:t>a </a:t>
            </a:r>
            <a:r>
              <a:rPr lang="cs-CZ" dirty="0"/>
              <a:t>představte svůj potenciál. 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3995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Motivační dopis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Závěr - pozitivně a akčně</a:t>
            </a:r>
            <a:r>
              <a:rPr lang="cs-CZ" dirty="0"/>
              <a:t> </a:t>
            </a:r>
            <a:endParaRPr lang="cs-CZ" dirty="0" smtClean="0"/>
          </a:p>
          <a:p>
            <a:pPr lvl="1" algn="just"/>
            <a:r>
              <a:rPr lang="cs-CZ" dirty="0"/>
              <a:t>Neprozraďte na sebe všechno; zanechte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v </a:t>
            </a:r>
            <a:r>
              <a:rPr lang="cs-CZ" dirty="0"/>
              <a:t>čitateli pocit, že by se o Vás chtěl dozvědět víc. Projevte zájem a ochotu setkat se. Vyberte kontakt (telefon, e-mail), na kterém budete očekávat reakci na svůj motivační dopis.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49934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20080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chemeClr val="bg2">
                    <a:lumMod val="50000"/>
                  </a:schemeClr>
                </a:solidFill>
              </a:rPr>
              <a:t>Vzor motivačního dopisu</a:t>
            </a:r>
            <a:endParaRPr lang="cs-CZ" sz="4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013153" y="5157192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smtClean="0"/>
              <a:t>Vzor motivačního dopisu naleznete také na webových stránkách školy </a:t>
            </a:r>
            <a:endParaRPr lang="cs-CZ" sz="3200" dirty="0"/>
          </a:p>
        </p:txBody>
      </p:sp>
      <p:pic>
        <p:nvPicPr>
          <p:cNvPr id="2072" name="Picture 2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9938" y="2457450"/>
            <a:ext cx="2524125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342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Pohovor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just"/>
            <a:r>
              <a:rPr lang="cs-CZ" dirty="0"/>
              <a:t>Pokud jste </a:t>
            </a:r>
            <a:r>
              <a:rPr lang="cs-CZ" dirty="0" smtClean="0"/>
              <a:t>byli pozváni k</a:t>
            </a:r>
            <a:r>
              <a:rPr lang="cs-CZ" dirty="0"/>
              <a:t> přijímacímu pohovoru, </a:t>
            </a:r>
            <a:r>
              <a:rPr lang="cs-CZ" b="1" dirty="0"/>
              <a:t>můžete si </a:t>
            </a:r>
            <a:r>
              <a:rPr lang="cs-CZ" b="1" dirty="0" smtClean="0"/>
              <a:t>gratulovat - </a:t>
            </a:r>
            <a:r>
              <a:rPr lang="cs-CZ" dirty="0" smtClean="0"/>
              <a:t>Váš </a:t>
            </a:r>
            <a:r>
              <a:rPr lang="cs-CZ" dirty="0"/>
              <a:t>životopis </a:t>
            </a:r>
            <a:r>
              <a:rPr lang="cs-CZ" b="1" dirty="0" smtClean="0"/>
              <a:t>zaujal!</a:t>
            </a:r>
            <a:r>
              <a:rPr lang="cs-CZ" dirty="0" smtClean="0"/>
              <a:t> </a:t>
            </a:r>
          </a:p>
          <a:p>
            <a:pPr algn="just"/>
            <a:r>
              <a:rPr lang="cs-CZ" dirty="0" smtClean="0"/>
              <a:t>Nyní </a:t>
            </a:r>
            <a:r>
              <a:rPr lang="cs-CZ" dirty="0"/>
              <a:t>ovšem přijde ta těžší část. Musíte co nejlépe využít příležitost, která se před Vámi otevřela. Váš výkon u přijímacího pohovoru bude významným faktorem, který ovlivní výsledek celého výběrového řízení.</a:t>
            </a:r>
          </a:p>
        </p:txBody>
      </p:sp>
    </p:spTree>
    <p:extLst>
      <p:ext uri="{BB962C8B-B14F-4D97-AF65-F5344CB8AC3E}">
        <p14:creationId xmlns:p14="http://schemas.microsoft.com/office/powerpoint/2010/main" xmlns="" val="378740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Pohovor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/>
          </a:bodyPr>
          <a:lstStyle/>
          <a:p>
            <a:r>
              <a:rPr lang="cs-CZ" dirty="0" smtClean="0"/>
              <a:t>Na pohovor byste si měli předem připravit odpovědi na obvyklé otázky:</a:t>
            </a:r>
          </a:p>
          <a:p>
            <a:pPr lvl="1"/>
            <a:r>
              <a:rPr lang="cs-CZ" dirty="0" smtClean="0"/>
              <a:t>Co </a:t>
            </a:r>
            <a:r>
              <a:rPr lang="cs-CZ" dirty="0"/>
              <a:t>víte o naší firmě?</a:t>
            </a:r>
            <a:endParaRPr lang="cs-CZ" sz="2400" dirty="0"/>
          </a:p>
          <a:p>
            <a:pPr lvl="1"/>
            <a:r>
              <a:rPr lang="cs-CZ" dirty="0"/>
              <a:t>Proč se ucházíte právě o toto místo?</a:t>
            </a:r>
            <a:endParaRPr lang="cs-CZ" sz="2400" dirty="0"/>
          </a:p>
          <a:p>
            <a:pPr lvl="1"/>
            <a:r>
              <a:rPr lang="cs-CZ" dirty="0"/>
              <a:t>Proč chcete měnit zaměstnání?</a:t>
            </a:r>
            <a:endParaRPr lang="cs-CZ" sz="2400" dirty="0"/>
          </a:p>
          <a:p>
            <a:pPr lvl="1"/>
            <a:r>
              <a:rPr lang="cs-CZ" dirty="0"/>
              <a:t>Jaká je vaše představa o mzdě?</a:t>
            </a:r>
            <a:endParaRPr lang="cs-CZ" sz="2400" dirty="0"/>
          </a:p>
          <a:p>
            <a:pPr lvl="1"/>
            <a:r>
              <a:rPr lang="cs-CZ" dirty="0"/>
              <a:t>V jakém kolektivu byste chtěl/nechtěl pracovat?</a:t>
            </a:r>
            <a:endParaRPr lang="cs-CZ" sz="2400" dirty="0"/>
          </a:p>
          <a:p>
            <a:pPr lvl="1"/>
            <a:r>
              <a:rPr lang="cs-CZ" dirty="0"/>
              <a:t>Jaké jsou vaše profesní plány za dva/pět/deset let?</a:t>
            </a:r>
            <a:endParaRPr lang="cs-CZ" sz="2400" dirty="0"/>
          </a:p>
          <a:p>
            <a:pPr lvl="1"/>
            <a:r>
              <a:rPr lang="cs-CZ" dirty="0"/>
              <a:t>Čím se lišíte od ostatních uchazečů? V čem jste lepší/horší než oni</a:t>
            </a:r>
            <a:r>
              <a:rPr lang="cs-CZ" dirty="0" smtClean="0"/>
              <a:t>? A </a:t>
            </a:r>
            <a:r>
              <a:rPr lang="cs-CZ" dirty="0"/>
              <a:t>mnoho </a:t>
            </a:r>
            <a:r>
              <a:rPr lang="cs-CZ" dirty="0" smtClean="0"/>
              <a:t>dalších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166184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Pohovor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dirty="0" smtClean="0"/>
              <a:t>A nyní se společně podíváme na tři videa přijímacích pohovorů </a:t>
            </a:r>
          </a:p>
          <a:p>
            <a:pPr marL="342900" lvl="1" indent="-342900">
              <a:buSzPct val="50000"/>
              <a:buFont typeface="Wingdings 2"/>
              <a:buChar char=""/>
            </a:pPr>
            <a:r>
              <a:rPr lang="cs-CZ" dirty="0">
                <a:hlinkClick r:id="rId2"/>
              </a:rPr>
              <a:t>http://www.sikmaplocha.cz/student/lekce/detail/559</a:t>
            </a:r>
            <a:r>
              <a:rPr lang="cs-CZ" dirty="0"/>
              <a:t> 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7949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Pohovor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cs-CZ" sz="3000" dirty="0" smtClean="0">
                <a:hlinkClick r:id="rId2"/>
              </a:rPr>
              <a:t>http</a:t>
            </a:r>
            <a:r>
              <a:rPr lang="cs-CZ" sz="3000" dirty="0">
                <a:hlinkClick r:id="rId2"/>
              </a:rPr>
              <a:t>://www.youtube.com/watch?v=SEsifzQJTB4</a:t>
            </a:r>
            <a:endParaRPr lang="cs-CZ" sz="3000" dirty="0"/>
          </a:p>
          <a:p>
            <a:r>
              <a:rPr lang="cs-CZ" sz="3000" dirty="0">
                <a:hlinkClick r:id="rId3"/>
              </a:rPr>
              <a:t>http://www.youtube.com/watch?NR=1&amp;feature=fvwp&amp;v=lj-9iczlI8w</a:t>
            </a:r>
            <a:endParaRPr lang="cs-CZ" sz="3000" dirty="0"/>
          </a:p>
          <a:p>
            <a:r>
              <a:rPr lang="cs-CZ" sz="3000" dirty="0">
                <a:hlinkClick r:id="rId4"/>
              </a:rPr>
              <a:t>http://www.youtube.com/watch?v=Y9D8hI6O73g&amp;feature=fvwrel</a:t>
            </a:r>
            <a:endParaRPr lang="cs-CZ" sz="3000" dirty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 smtClean="0"/>
              <a:t>Diskuse - zaujměte k těmto instruktážním videím stanovisko.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21872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581128"/>
            <a:ext cx="2084138" cy="18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Úkoly k procvičení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464496"/>
          </a:xfrm>
        </p:spPr>
        <p:txBody>
          <a:bodyPr>
            <a:normAutofit/>
          </a:bodyPr>
          <a:lstStyle/>
          <a:p>
            <a:r>
              <a:rPr lang="cs-CZ" sz="2800" dirty="0" smtClean="0"/>
              <a:t>Dle prezentace a vzoru životopisu (přístupný i na webových stránkách školy) </a:t>
            </a:r>
            <a:r>
              <a:rPr lang="cs-CZ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zpracuj</a:t>
            </a:r>
            <a:r>
              <a:rPr lang="cs-CZ" sz="2800" dirty="0" smtClean="0"/>
              <a:t> za DÚ do příští hodiny </a:t>
            </a:r>
            <a:r>
              <a:rPr lang="cs-CZ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svůj</a:t>
            </a:r>
            <a:r>
              <a:rPr lang="cs-CZ" sz="2800" dirty="0" smtClean="0"/>
              <a:t> strukturovaný životopis.</a:t>
            </a:r>
          </a:p>
          <a:p>
            <a:r>
              <a:rPr lang="cs-CZ" sz="2800" dirty="0" smtClean="0"/>
              <a:t>Na internetu si vyber </a:t>
            </a:r>
            <a:r>
              <a:rPr lang="cs-CZ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jakoukoli nabídku práce </a:t>
            </a:r>
            <a:br>
              <a:rPr lang="cs-CZ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800" dirty="0" smtClean="0"/>
              <a:t>a za DÚ </a:t>
            </a:r>
            <a:r>
              <a:rPr lang="cs-CZ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zpracuj</a:t>
            </a:r>
            <a:r>
              <a:rPr lang="cs-CZ" sz="2800" dirty="0" smtClean="0"/>
              <a:t> do příští hodiny </a:t>
            </a:r>
            <a:r>
              <a:rPr lang="cs-CZ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motivační dopis </a:t>
            </a:r>
            <a:r>
              <a:rPr lang="cs-CZ" sz="2800" dirty="0" smtClean="0"/>
              <a:t>na nabízenou pozici (vzor motivačního dopisu nalezneš také na webových stránkách školy).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355057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980728"/>
            <a:ext cx="8964488" cy="5400600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KLÍNSKÝ</a:t>
            </a:r>
            <a:r>
              <a:rPr lang="cs-CZ" dirty="0"/>
              <a:t>, Ing. Petr , Ing. Otto MÜNCH, Ing. Jarmila ČECHOVÁ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Ing. Jana MACHÁČKOVÁ. </a:t>
            </a:r>
            <a:r>
              <a:rPr lang="cs-CZ" i="1" dirty="0"/>
              <a:t>Ekonomika pro gymnázia</a:t>
            </a:r>
            <a:r>
              <a:rPr lang="cs-CZ" dirty="0"/>
              <a:t>. první. Praha 8-Čimice: EDUKO, 2011. ISBN 978-80-87204-49-8. </a:t>
            </a:r>
            <a:endParaRPr lang="cs-CZ" dirty="0" smtClean="0"/>
          </a:p>
          <a:p>
            <a:r>
              <a:rPr lang="cs-CZ" dirty="0"/>
              <a:t>NEUGEBAUER, Tomáš. </a:t>
            </a:r>
            <a:r>
              <a:rPr lang="cs-CZ" i="1" dirty="0"/>
              <a:t>Nová pravidla písemné a elektronické komunikace</a:t>
            </a:r>
            <a:r>
              <a:rPr lang="cs-CZ" dirty="0"/>
              <a:t>. třetí vydání. Computer Media, 2009. ISBN 978-80-7402-011-7.</a:t>
            </a:r>
            <a:endParaRPr lang="cs-CZ" dirty="0">
              <a:hlinkClick r:id="rId2"/>
            </a:endParaRPr>
          </a:p>
          <a:p>
            <a:endParaRPr lang="cs-CZ" dirty="0"/>
          </a:p>
          <a:p>
            <a:r>
              <a:rPr lang="cs-CZ" u="sng" dirty="0" smtClean="0"/>
              <a:t>Instruktážní videa:</a:t>
            </a:r>
          </a:p>
          <a:p>
            <a:r>
              <a:rPr lang="cs-CZ" dirty="0">
                <a:hlinkClick r:id="rId3"/>
              </a:rPr>
              <a:t>http://www.youtube.com/watch?v=SEsifzQJTB4</a:t>
            </a:r>
            <a:endParaRPr lang="cs-CZ" dirty="0"/>
          </a:p>
          <a:p>
            <a:r>
              <a:rPr lang="cs-CZ" dirty="0">
                <a:hlinkClick r:id="rId4"/>
              </a:rPr>
              <a:t>http://www.youtube.com/watch?NR=1&amp;feature=fvwp&amp;v=lj-9iczlI8w</a:t>
            </a:r>
            <a:endParaRPr lang="cs-CZ" dirty="0"/>
          </a:p>
          <a:p>
            <a:r>
              <a:rPr lang="cs-CZ" dirty="0">
                <a:hlinkClick r:id="rId5"/>
              </a:rPr>
              <a:t>http://</a:t>
            </a:r>
            <a:r>
              <a:rPr lang="cs-CZ" dirty="0" smtClean="0">
                <a:hlinkClick r:id="rId5"/>
              </a:rPr>
              <a:t>www.youtube.com/watch?v=Y9D8hI6O73g&amp;feature=fvwrel</a:t>
            </a:r>
            <a:endParaRPr lang="cs-CZ" dirty="0" smtClean="0"/>
          </a:p>
          <a:p>
            <a:pPr marL="342900" lvl="1" indent="-342900">
              <a:buSzPct val="50000"/>
              <a:buFont typeface="Wingdings 2"/>
              <a:buChar char=""/>
            </a:pPr>
            <a:r>
              <a:rPr lang="cs-CZ" sz="3200" dirty="0">
                <a:hlinkClick r:id="rId6"/>
              </a:rPr>
              <a:t>http://www.sikmaplocha.cz/student/lekce/detail/559</a:t>
            </a:r>
            <a:r>
              <a:rPr lang="cs-CZ" sz="3200" dirty="0"/>
              <a:t>  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27292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Všechny obrázky a kliparty byly použity </a:t>
            </a:r>
            <a:br>
              <a:rPr lang="cs-CZ" dirty="0" smtClean="0"/>
            </a:br>
            <a:r>
              <a:rPr lang="cs-CZ" dirty="0" smtClean="0"/>
              <a:t>z webu: Office.com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85630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Výběr uchazečů o zaměstnání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2375694"/>
          </a:xfrm>
        </p:spPr>
        <p:txBody>
          <a:bodyPr>
            <a:normAutofit/>
          </a:bodyPr>
          <a:lstStyle/>
          <a:p>
            <a:r>
              <a:rPr lang="cs-CZ" dirty="0" smtClean="0"/>
              <a:t>Způsob výběru zaměstnanců</a:t>
            </a:r>
          </a:p>
          <a:p>
            <a:r>
              <a:rPr lang="cs-CZ" dirty="0" smtClean="0"/>
              <a:t>Strukturovaný životopis</a:t>
            </a:r>
          </a:p>
          <a:p>
            <a:r>
              <a:rPr lang="cs-CZ" dirty="0" smtClean="0"/>
              <a:t>Motivační dopis</a:t>
            </a:r>
          </a:p>
          <a:p>
            <a:r>
              <a:rPr lang="cs-CZ" dirty="0" smtClean="0"/>
              <a:t>Přijímací pohovor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40631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Způsob výběru zaměstnanců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Při výběru uchazečů o práci v podniku je nutné vycházet z </a:t>
            </a:r>
            <a:r>
              <a:rPr lang="cs-CZ" b="1" dirty="0" smtClean="0"/>
              <a:t>pozice (druhu práce)</a:t>
            </a:r>
            <a:r>
              <a:rPr lang="cs-CZ" dirty="0" smtClean="0"/>
              <a:t>, na kterou je pracovník přijímán:</a:t>
            </a:r>
          </a:p>
          <a:p>
            <a:pPr marL="971550" lvl="1" indent="-514350">
              <a:buFont typeface="+mj-lt"/>
              <a:buAutoNum type="alphaLcParenR"/>
            </a:pPr>
            <a:r>
              <a:rPr lang="cs-CZ" b="1" dirty="0" smtClean="0"/>
              <a:t>běžné</a:t>
            </a:r>
            <a:r>
              <a:rPr lang="cs-CZ" dirty="0" smtClean="0"/>
              <a:t> zaměstnance (hlídač, úřednice, frézař apod.) vybereme na základě </a:t>
            </a:r>
            <a:r>
              <a:rPr lang="cs-CZ" b="1" dirty="0" smtClean="0"/>
              <a:t>osobních údajů </a:t>
            </a:r>
            <a:r>
              <a:rPr lang="cs-CZ" dirty="0" smtClean="0"/>
              <a:t>nebo </a:t>
            </a:r>
            <a:r>
              <a:rPr lang="cs-CZ" b="1" dirty="0" smtClean="0"/>
              <a:t>přijímacího pohovoru</a:t>
            </a:r>
          </a:p>
        </p:txBody>
      </p:sp>
      <p:pic>
        <p:nvPicPr>
          <p:cNvPr id="1026" name="Picture 2" descr="C:\Documents and Settings\Tatka\Local Settings\Temporary Internet Files\Content.IE5\QWMBZPIY\MC9004359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93096"/>
            <a:ext cx="2608223" cy="1980000"/>
          </a:xfrm>
          <a:prstGeom prst="rect">
            <a:avLst/>
          </a:prstGeom>
          <a:noFill/>
          <a:ln w="25400" cap="rnd" cmpd="sng">
            <a:solidFill>
              <a:schemeClr val="bg2">
                <a:lumMod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900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Způsob výběru zaměstnanců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1" indent="-514350">
              <a:buSzPct val="100000"/>
              <a:buFont typeface="+mj-lt"/>
              <a:buAutoNum type="alphaLcParenR" startAt="2"/>
            </a:pPr>
            <a:r>
              <a:rPr lang="cs-CZ" dirty="0"/>
              <a:t>Zaměstnance pro </a:t>
            </a:r>
            <a:r>
              <a:rPr lang="cs-CZ" b="1" dirty="0"/>
              <a:t>střední úroveň </a:t>
            </a:r>
            <a:r>
              <a:rPr lang="cs-CZ" dirty="0"/>
              <a:t>(vedoucí oddělení, účetní apod.) vybereme v rámci </a:t>
            </a:r>
            <a:r>
              <a:rPr lang="cs-CZ" b="1" dirty="0"/>
              <a:t>výběrového řízení</a:t>
            </a:r>
            <a:r>
              <a:rPr lang="cs-CZ" dirty="0"/>
              <a:t>, kdy posoudíme</a:t>
            </a:r>
            <a:r>
              <a:rPr lang="cs-CZ" dirty="0" smtClean="0"/>
              <a:t>:</a:t>
            </a:r>
          </a:p>
          <a:p>
            <a:pPr marL="914400" lvl="2" indent="-514350">
              <a:buSzPct val="100000"/>
              <a:buFont typeface="Wingdings" pitchFamily="2" charset="2"/>
              <a:buChar char="ü"/>
            </a:pPr>
            <a:r>
              <a:rPr lang="cs-CZ" sz="2800" dirty="0" smtClean="0"/>
              <a:t>Odborné schopnosti, znalosti a zkušenosti,</a:t>
            </a:r>
          </a:p>
          <a:p>
            <a:pPr marL="400050" lvl="2" indent="0">
              <a:buSzPct val="100000"/>
              <a:buNone/>
            </a:pPr>
            <a:r>
              <a:rPr lang="cs-CZ" sz="2800" dirty="0" smtClean="0"/>
              <a:t>                            tedy </a:t>
            </a:r>
            <a:r>
              <a:rPr lang="cs-CZ" sz="2800" b="1" dirty="0" smtClean="0"/>
              <a:t>kvalifikaci</a:t>
            </a:r>
          </a:p>
          <a:p>
            <a:pPr marL="914400" lvl="2" indent="-514350">
              <a:buSzPct val="100000"/>
              <a:buFont typeface="Wingdings" pitchFamily="2" charset="2"/>
              <a:buChar char="ü"/>
            </a:pPr>
            <a:endParaRPr lang="cs-CZ" sz="2800" b="1" dirty="0"/>
          </a:p>
          <a:p>
            <a:pPr marL="914400" lvl="2" indent="-514350">
              <a:buSzPct val="100000"/>
              <a:buFont typeface="Wingdings" pitchFamily="2" charset="2"/>
              <a:buChar char="ü"/>
            </a:pPr>
            <a:r>
              <a:rPr lang="cs-CZ" sz="2800" dirty="0" smtClean="0"/>
              <a:t>Osobní předpoklady, zdravotní stav a další</a:t>
            </a:r>
          </a:p>
        </p:txBody>
      </p:sp>
      <p:sp>
        <p:nvSpPr>
          <p:cNvPr id="4" name="Šipka doprava 3"/>
          <p:cNvSpPr/>
          <p:nvPr/>
        </p:nvSpPr>
        <p:spPr>
          <a:xfrm>
            <a:off x="1835696" y="357301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5224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Způsob výběru zaměstnanců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5589240"/>
          </a:xfrm>
        </p:spPr>
        <p:txBody>
          <a:bodyPr>
            <a:normAutofit fontScale="77500" lnSpcReduction="20000"/>
          </a:bodyPr>
          <a:lstStyle/>
          <a:p>
            <a:pPr marL="514350" indent="-514350" algn="just">
              <a:buClrTx/>
              <a:buSzPct val="100000"/>
              <a:buFont typeface="+mj-lt"/>
              <a:buAutoNum type="alphaLcParenR" startAt="3"/>
            </a:pPr>
            <a:r>
              <a:rPr lang="cs-CZ" dirty="0" smtClean="0"/>
              <a:t>Při obsazování míst na </a:t>
            </a:r>
            <a:r>
              <a:rPr lang="cs-CZ" b="1" dirty="0" smtClean="0"/>
              <a:t>nejvyšší úrovni </a:t>
            </a:r>
            <a:r>
              <a:rPr lang="cs-CZ" dirty="0" smtClean="0"/>
              <a:t>(ředitel, špičkový odborník, top manažer atd.) proběhne </a:t>
            </a:r>
            <a:br>
              <a:rPr lang="cs-CZ" dirty="0" smtClean="0"/>
            </a:br>
            <a:r>
              <a:rPr lang="cs-CZ" dirty="0" smtClean="0"/>
              <a:t>i </a:t>
            </a:r>
            <a:r>
              <a:rPr lang="cs-CZ" b="1" dirty="0" smtClean="0"/>
              <a:t>několik kol výběrového řízení</a:t>
            </a:r>
            <a:r>
              <a:rPr lang="cs-CZ" dirty="0" smtClean="0"/>
              <a:t>, kde se využívá komplexní psychodiagnostika (v podobě testů </a:t>
            </a:r>
            <a:br>
              <a:rPr lang="cs-CZ" dirty="0" smtClean="0"/>
            </a:br>
            <a:r>
              <a:rPr lang="cs-CZ" dirty="0" smtClean="0"/>
              <a:t>a dotazníků)</a:t>
            </a:r>
          </a:p>
          <a:p>
            <a:pPr marL="514350" indent="-514350">
              <a:buClrTx/>
              <a:buSzPct val="100000"/>
              <a:buFont typeface="+mj-lt"/>
              <a:buAutoNum type="alphaLcParenR" startAt="3"/>
            </a:pPr>
            <a:endParaRPr lang="cs-CZ" dirty="0"/>
          </a:p>
          <a:p>
            <a:pPr marL="514350" indent="-514350">
              <a:buClrTx/>
              <a:buSzPct val="100000"/>
              <a:buFont typeface="+mj-lt"/>
              <a:buAutoNum type="alphaLcParenR" startAt="3"/>
            </a:pPr>
            <a:endParaRPr lang="cs-CZ" dirty="0" smtClean="0"/>
          </a:p>
          <a:p>
            <a:pPr marL="514350" indent="-514350">
              <a:buClrTx/>
              <a:buSzPct val="100000"/>
              <a:buFont typeface="+mj-lt"/>
              <a:buAutoNum type="alphaLcParenR" startAt="3"/>
            </a:pPr>
            <a:endParaRPr lang="cs-CZ" dirty="0"/>
          </a:p>
          <a:p>
            <a:pPr marL="514350" indent="-514350">
              <a:buClrTx/>
              <a:buSzPct val="100000"/>
              <a:buFont typeface="+mj-lt"/>
              <a:buAutoNum type="alphaLcParenR" startAt="3"/>
            </a:pPr>
            <a:endParaRPr lang="cs-CZ" dirty="0" smtClean="0"/>
          </a:p>
          <a:p>
            <a:pPr marL="0" indent="0" algn="ctr">
              <a:buClrTx/>
              <a:buSzPct val="100000"/>
              <a:buNone/>
            </a:pPr>
            <a:endParaRPr lang="cs-CZ" dirty="0" smtClean="0"/>
          </a:p>
          <a:p>
            <a:pPr marL="0" indent="0" algn="ctr">
              <a:buClrTx/>
              <a:buSzPct val="100000"/>
              <a:buNone/>
            </a:pPr>
            <a:endParaRPr lang="cs-CZ" dirty="0" smtClean="0"/>
          </a:p>
          <a:p>
            <a:pPr marL="0" indent="0" algn="ctr">
              <a:buClrTx/>
              <a:buSzPct val="100000"/>
              <a:buNone/>
            </a:pPr>
            <a:endParaRPr lang="cs-CZ" b="1" dirty="0" smtClean="0"/>
          </a:p>
          <a:p>
            <a:pPr marL="0" indent="0" algn="ctr">
              <a:buClrTx/>
              <a:buSzPct val="100000"/>
              <a:buNone/>
            </a:pPr>
            <a:r>
              <a:rPr lang="cs-CZ" b="1" dirty="0" smtClean="0"/>
              <a:t>Souhrnně můžeme říci, že výběr je tím složitější </a:t>
            </a:r>
            <a:br>
              <a:rPr lang="cs-CZ" b="1" dirty="0" smtClean="0"/>
            </a:br>
            <a:r>
              <a:rPr lang="cs-CZ" b="1" dirty="0" smtClean="0"/>
              <a:t>a náročnější, čím složitější a náročnější funkci chce podnik obsazovat.</a:t>
            </a:r>
            <a:endParaRPr lang="cs-CZ" b="1" dirty="0"/>
          </a:p>
        </p:txBody>
      </p:sp>
      <p:pic>
        <p:nvPicPr>
          <p:cNvPr id="2050" name="Picture 2" descr="C:\Documents and Settings\Tatka\Local Settings\Temporary Internet Files\Content.IE5\RQK60YTW\MC90021301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852936"/>
            <a:ext cx="2880320" cy="2196000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LeftFacing">
              <a:rot lat="623785" lon="2636332" rev="21594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076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Jak se ucházet o zaměstnání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cs-CZ" dirty="0" smtClean="0"/>
              <a:t>Uchazeč o místo většinou zasílá </a:t>
            </a:r>
            <a:r>
              <a:rPr lang="cs-CZ" b="1" dirty="0" smtClean="0"/>
              <a:t>strukturovaný životopis</a:t>
            </a:r>
            <a:r>
              <a:rPr lang="cs-CZ" dirty="0" smtClean="0"/>
              <a:t>, v němž uvede svůj osobní profil, dosažené vzdělání, praxi a další údaje.</a:t>
            </a:r>
          </a:p>
          <a:p>
            <a:pPr algn="just"/>
            <a:r>
              <a:rPr lang="cs-CZ" dirty="0" smtClean="0"/>
              <a:t>Obvyklé je také zasílání </a:t>
            </a:r>
            <a:r>
              <a:rPr lang="cs-CZ" b="1" dirty="0" smtClean="0"/>
              <a:t>motivačního dopisu</a:t>
            </a:r>
            <a:r>
              <a:rPr lang="cs-CZ" dirty="0" smtClean="0"/>
              <a:t>, </a:t>
            </a:r>
            <a:br>
              <a:rPr lang="cs-CZ" dirty="0" smtClean="0"/>
            </a:br>
            <a:r>
              <a:rPr lang="cs-CZ" dirty="0" smtClean="0"/>
              <a:t>v němž uchazeč popisuje, proč má zájem právě o tuto práci a právě v tomto podniku.</a:t>
            </a:r>
          </a:p>
          <a:p>
            <a:pPr algn="just"/>
            <a:r>
              <a:rPr lang="cs-CZ" dirty="0" smtClean="0"/>
              <a:t>Některé podniky při přijímání zadávají uchazečům dotazník a </a:t>
            </a:r>
            <a:r>
              <a:rPr lang="cs-CZ" b="1" dirty="0" smtClean="0"/>
              <a:t>psychologické testy.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xmlns="" val="33337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Tatka MSI\Local Settings\Temporary Internet Files\Content.IE5\90P8FI6V\MC90039841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1472" y="3284984"/>
            <a:ext cx="4752528" cy="3456384"/>
          </a:xfrm>
          <a:prstGeom prst="rect">
            <a:avLst/>
          </a:prstGeom>
          <a:noFill/>
          <a:scene3d>
            <a:camera prst="orthographicFront">
              <a:rot lat="1200000" lon="12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Jak se ucházet o zaměstnání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1368151"/>
          </a:xfrm>
        </p:spPr>
        <p:txBody>
          <a:bodyPr/>
          <a:lstStyle/>
          <a:p>
            <a:r>
              <a:rPr lang="cs-CZ" dirty="0" smtClean="0"/>
              <a:t>Pokud životopis a motivační dopis vzbudí zájem, je uchazeč pozván na </a:t>
            </a:r>
            <a:r>
              <a:rPr lang="cs-CZ" b="1" dirty="0" smtClean="0"/>
              <a:t>pohovor</a:t>
            </a:r>
            <a:r>
              <a:rPr lang="cs-CZ" dirty="0" smtClean="0"/>
              <a:t>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496144" y="3140968"/>
            <a:ext cx="367240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/>
              <a:t>A nyní se podíváme na jednotlivé písemnosti a potom také na </a:t>
            </a:r>
            <a:r>
              <a:rPr lang="cs-CZ" sz="3200" b="1" dirty="0"/>
              <a:t>přijímací pohovor</a:t>
            </a:r>
            <a:r>
              <a:rPr lang="cs-CZ" sz="3200" dirty="0"/>
              <a:t>!!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09834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9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Životopis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4835723"/>
          </a:xfrm>
        </p:spPr>
        <p:txBody>
          <a:bodyPr>
            <a:normAutofit/>
          </a:bodyPr>
          <a:lstStyle/>
          <a:p>
            <a:pPr algn="just"/>
            <a:r>
              <a:rPr lang="cs-CZ" b="1" dirty="0"/>
              <a:t>Váš životopis</a:t>
            </a:r>
            <a:r>
              <a:rPr lang="cs-CZ" dirty="0"/>
              <a:t> je spolu s motivačním dopisem Vaší </a:t>
            </a:r>
            <a:r>
              <a:rPr lang="cs-CZ" b="1" dirty="0"/>
              <a:t>první vizitkou</a:t>
            </a:r>
            <a:r>
              <a:rPr lang="cs-CZ" dirty="0"/>
              <a:t> pro </a:t>
            </a:r>
            <a:r>
              <a:rPr lang="cs-CZ" dirty="0" smtClean="0"/>
              <a:t>Vašeho </a:t>
            </a:r>
            <a:r>
              <a:rPr lang="cs-CZ" dirty="0"/>
              <a:t>potencionálního zaměstnavatele. Proto by měl být životopis především přehledný, protože zkušený personalista Váš životopis ohodnotí </a:t>
            </a:r>
            <a:r>
              <a:rPr lang="cs-CZ" dirty="0" smtClean="0"/>
              <a:t>během minuty a </a:t>
            </a:r>
            <a:r>
              <a:rPr lang="cs-CZ" dirty="0"/>
              <a:t>rozhodne tak </a:t>
            </a:r>
            <a:r>
              <a:rPr lang="cs-CZ" dirty="0" smtClean="0"/>
              <a:t>o </a:t>
            </a:r>
            <a:r>
              <a:rPr lang="cs-CZ" dirty="0"/>
              <a:t>Vašem osudu. Životopis</a:t>
            </a:r>
            <a:r>
              <a:rPr lang="cs-CZ" b="1" dirty="0"/>
              <a:t> proto musí zaujmout a zároveň musí být přehledný.</a:t>
            </a:r>
            <a:endParaRPr lang="cs-CZ" dirty="0"/>
          </a:p>
          <a:p>
            <a:endParaRPr lang="cs-CZ" dirty="0"/>
          </a:p>
        </p:txBody>
      </p:sp>
      <p:pic>
        <p:nvPicPr>
          <p:cNvPr id="1026" name="Picture 2" descr="C:\Documents and Settings\Tatka MSI\Local Settings\Temporary Internet Files\Content.IE5\R3L4VVR7\MC90043571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4306" y="4581128"/>
            <a:ext cx="1368152" cy="186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071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TC010219416[[fn=Motiv přivítání]]</Template>
  <TotalTime>532</TotalTime>
  <Words>857</Words>
  <Application>Microsoft Office PowerPoint</Application>
  <PresentationFormat>Předvádění na obrazovce (4:3)</PresentationFormat>
  <Paragraphs>141</Paragraphs>
  <Slides>29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1" baseType="lpstr">
      <vt:lpstr>Welcome</vt:lpstr>
      <vt:lpstr>Dokument</vt:lpstr>
      <vt:lpstr>Snímek 1</vt:lpstr>
      <vt:lpstr>Anotace</vt:lpstr>
      <vt:lpstr>Výběr uchazečů o zaměstnání</vt:lpstr>
      <vt:lpstr>Způsob výběru zaměstnanců</vt:lpstr>
      <vt:lpstr>Způsob výběru zaměstnanců</vt:lpstr>
      <vt:lpstr>Způsob výběru zaměstnanců</vt:lpstr>
      <vt:lpstr>Jak se ucházet o zaměstnání</vt:lpstr>
      <vt:lpstr>Jak se ucházet o zaměstnání</vt:lpstr>
      <vt:lpstr>Životopis</vt:lpstr>
      <vt:lpstr>Životopis</vt:lpstr>
      <vt:lpstr>Životopis</vt:lpstr>
      <vt:lpstr>Životopis</vt:lpstr>
      <vt:lpstr>Životopis</vt:lpstr>
      <vt:lpstr>Životopis</vt:lpstr>
      <vt:lpstr>Životopis</vt:lpstr>
      <vt:lpstr>Struktura životopisu</vt:lpstr>
      <vt:lpstr>Vzor životopisu</vt:lpstr>
      <vt:lpstr>Motivační dopis</vt:lpstr>
      <vt:lpstr>Motivační dopis</vt:lpstr>
      <vt:lpstr>Motivační dopis</vt:lpstr>
      <vt:lpstr>Motivační dopis</vt:lpstr>
      <vt:lpstr>Vzor motivačního dopisu</vt:lpstr>
      <vt:lpstr>Pohovor</vt:lpstr>
      <vt:lpstr>Pohovor</vt:lpstr>
      <vt:lpstr>Pohovor</vt:lpstr>
      <vt:lpstr>Pohovor</vt:lpstr>
      <vt:lpstr>Úkoly k procvičení</vt:lpstr>
      <vt:lpstr>Zdroje</vt:lpstr>
      <vt:lpstr>Zdroje</vt:lpstr>
    </vt:vector>
  </TitlesOfParts>
  <Company>Bosak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Výběr uchazečů o zaměstnání</dc:title>
  <dc:creator>Bosak</dc:creator>
  <cp:lastModifiedBy>Magda</cp:lastModifiedBy>
  <cp:revision>58</cp:revision>
  <dcterms:created xsi:type="dcterms:W3CDTF">2012-01-10T15:31:58Z</dcterms:created>
  <dcterms:modified xsi:type="dcterms:W3CDTF">2013-02-26T14:56:39Z</dcterms:modified>
</cp:coreProperties>
</file>