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84" r:id="rId2"/>
    <p:sldId id="28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80" r:id="rId12"/>
    <p:sldId id="264" r:id="rId13"/>
    <p:sldId id="270" r:id="rId14"/>
    <p:sldId id="271" r:id="rId15"/>
    <p:sldId id="265" r:id="rId16"/>
    <p:sldId id="266" r:id="rId17"/>
    <p:sldId id="268" r:id="rId18"/>
    <p:sldId id="286" r:id="rId19"/>
    <p:sldId id="267" r:id="rId20"/>
    <p:sldId id="269" r:id="rId21"/>
    <p:sldId id="272" r:id="rId22"/>
    <p:sldId id="273" r:id="rId23"/>
    <p:sldId id="274" r:id="rId24"/>
    <p:sldId id="277" r:id="rId25"/>
    <p:sldId id="278" r:id="rId26"/>
    <p:sldId id="282" r:id="rId27"/>
    <p:sldId id="279" r:id="rId28"/>
    <p:sldId id="283" r:id="rId29"/>
    <p:sldId id="276" r:id="rId30"/>
    <p:sldId id="275" r:id="rId3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7546A-6B79-40D8-91D1-869E3F94E58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58F33-CD31-443A-BE28-0DB448DD99A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7294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58F33-CD31-443A-BE28-0DB448DD99AB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02386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cs-CZ" sz="2000" smtClean="0"/>
              <a:t>Kliknutím na ikonu přidáte obrázek.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7EBBCDCF-D191-42AF-9A43-69A25C5BEF43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cs-CZ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6521EA30-6523-4ABD-8D0D-7135650A450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l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l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l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l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l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l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l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kmaplocha.cz/student/lekce/detail/3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ym-bohumin.cz/predmet/zea/studijni-materialy-6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okument_aplikace_Microsoft_Office_Word1.docx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ym-bohumin.cz/predmet/zea/studijni-materialy-6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Dokument_aplikace_Microsoft_Office_Word2.docx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ym-bohumin.cz/predmet/zea/studijni-materialy-6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Dokument_aplikace_Microsoft_Office_Word3.docx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hyperlink" Target="http://business.center.cz/business/pravo/zakony/zakonik-prac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siness.center.cz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322" y="260648"/>
            <a:ext cx="8285163" cy="120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37080599"/>
              </p:ext>
            </p:extLst>
          </p:nvPr>
        </p:nvGraphicFramePr>
        <p:xfrm>
          <a:off x="430323" y="1468047"/>
          <a:ext cx="8285162" cy="5129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1630"/>
                <a:gridCol w="5633532"/>
              </a:tblGrid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  <a:latin typeface="+mn-lt"/>
                        </a:rPr>
                        <a:t>Gymnázium Františka Živného, Bohumín, Jana Palacha 794, příspěvková organizace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Člověk a svět práce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Informatika a informační a komunikační technologie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</a:rPr>
                        <a:t>Základy ekonomiky a administrativy pro 3. –</a:t>
                      </a:r>
                      <a:r>
                        <a:rPr lang="cs-CZ" sz="1200" baseline="0" dirty="0" smtClean="0">
                          <a:effectLst/>
                          <a:latin typeface="+mn-lt"/>
                        </a:rPr>
                        <a:t> 4. ročník SŠ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</a:rPr>
                        <a:t>Vznik a změny pracovního poměru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Ing.</a:t>
                      </a:r>
                      <a:r>
                        <a:rPr lang="cs-CZ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Jana Bosáková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</a:rPr>
                        <a:t>8. 10. </a:t>
                      </a:r>
                      <a:r>
                        <a:rPr lang="cs-CZ" sz="1200" dirty="0">
                          <a:effectLst/>
                          <a:latin typeface="+mn-lt"/>
                        </a:rPr>
                        <a:t>2012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  <a:latin typeface="+mn-lt"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  <a:latin typeface="+mn-lt"/>
                        </a:rPr>
                        <a:t>CZ.1.07/1.5.00/34.0629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+mn-lt"/>
                        </a:rPr>
                        <a:t>VY_32_INOVACE_</a:t>
                      </a:r>
                      <a:r>
                        <a:rPr lang="cs-CZ" sz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ZEA.BO.05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0246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47936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Pracovní poměr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5661248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cs-CZ" sz="2600" b="1" dirty="0" smtClean="0"/>
              <a:t>Postup před vznikem pracovního poměru:</a:t>
            </a:r>
          </a:p>
          <a:p>
            <a:pPr marL="182880" indent="0">
              <a:buNone/>
            </a:pPr>
            <a:endParaRPr lang="cs-CZ" sz="2600" b="1" dirty="0" smtClean="0"/>
          </a:p>
          <a:p>
            <a:pPr algn="just"/>
            <a:r>
              <a:rPr lang="cs-CZ" sz="2400" dirty="0" smtClean="0"/>
              <a:t>Zaměstnavatel smí vyžadovat od fyzické osoby před vznikem pracovního poměru jen údaje, které </a:t>
            </a:r>
            <a:r>
              <a:rPr lang="cs-CZ" sz="2400" dirty="0" smtClean="0">
                <a:solidFill>
                  <a:srgbClr val="FF0000"/>
                </a:solidFill>
              </a:rPr>
              <a:t>bezprostředně souvisejí s uzavřením pracovní smlouvy (PS)</a:t>
            </a:r>
            <a:r>
              <a:rPr lang="cs-CZ" sz="2400" dirty="0" smtClean="0"/>
              <a:t>.</a:t>
            </a:r>
          </a:p>
          <a:p>
            <a:pPr algn="just"/>
            <a:r>
              <a:rPr lang="cs-CZ" sz="2400" dirty="0" smtClean="0"/>
              <a:t>Před uzavřením PS je povinen seznámit zaměstnance s právy a povinnostmi, pracovními podmínkami, podmínkami odměňování, které mají být předmětem pracovního poměru.</a:t>
            </a:r>
          </a:p>
          <a:p>
            <a:pPr algn="just"/>
            <a:r>
              <a:rPr lang="cs-CZ" sz="2400" dirty="0" smtClean="0"/>
              <a:t>V některých případech je zaměstnavatel povinen zajistit, aby se zaměstnanec podrobil před uzavřením PS vstupní lékařské prohlídce.</a:t>
            </a:r>
          </a:p>
          <a:p>
            <a:endParaRPr lang="cs-CZ" sz="2200" dirty="0" smtClean="0"/>
          </a:p>
        </p:txBody>
      </p:sp>
    </p:spTree>
    <p:extLst>
      <p:ext uri="{BB962C8B-B14F-4D97-AF65-F5344CB8AC3E}">
        <p14:creationId xmlns:p14="http://schemas.microsoft.com/office/powerpoint/2010/main" xmlns="" val="3919715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91952"/>
          </a:xfrm>
        </p:spPr>
        <p:txBody>
          <a:bodyPr>
            <a:normAutofit fontScale="90000"/>
          </a:bodyPr>
          <a:lstStyle/>
          <a:p>
            <a:r>
              <a:rPr lang="cs-CZ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Pracovní poměr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0" indent="0" algn="ctr">
              <a:buNone/>
            </a:pPr>
            <a:r>
              <a:rPr lang="cs-CZ" dirty="0" smtClean="0">
                <a:solidFill>
                  <a:srgbClr val="FF0000"/>
                </a:solidFill>
              </a:rPr>
              <a:t>Které dokumenty budeš potřebovat </a:t>
            </a:r>
            <a:r>
              <a:rPr lang="cs-CZ" dirty="0">
                <a:solidFill>
                  <a:srgbClr val="FF0000"/>
                </a:solidFill>
              </a:rPr>
              <a:t>při nástupu do zaměstnání</a:t>
            </a:r>
            <a:r>
              <a:rPr lang="cs-CZ" dirty="0" smtClean="0">
                <a:solidFill>
                  <a:srgbClr val="FF0000"/>
                </a:solidFill>
              </a:rPr>
              <a:t>?</a:t>
            </a:r>
          </a:p>
          <a:p>
            <a:pPr marL="182880" indent="0" algn="ctr">
              <a:buNone/>
            </a:pPr>
            <a:endParaRPr lang="cs-CZ" dirty="0" smtClean="0"/>
          </a:p>
          <a:p>
            <a:pPr marL="182880" indent="0" algn="ctr">
              <a:buNone/>
            </a:pPr>
            <a:r>
              <a:rPr lang="cs-CZ" dirty="0" smtClean="0"/>
              <a:t>Zkus </a:t>
            </a:r>
            <a:r>
              <a:rPr lang="cs-CZ" dirty="0"/>
              <a:t>odpovědět na tento kvíz</a:t>
            </a:r>
            <a:r>
              <a:rPr lang="cs-CZ" dirty="0" smtClean="0"/>
              <a:t>:</a:t>
            </a:r>
          </a:p>
          <a:p>
            <a:pPr marL="182880" indent="0" algn="ctr">
              <a:buNone/>
            </a:pPr>
            <a:endParaRPr lang="cs-CZ" dirty="0"/>
          </a:p>
          <a:p>
            <a:pPr marL="182880" indent="0" algn="ctr">
              <a:buNone/>
            </a:pPr>
            <a:endParaRPr lang="cs-CZ" sz="2000" dirty="0" smtClean="0">
              <a:hlinkClick r:id="rId2"/>
            </a:endParaRPr>
          </a:p>
          <a:p>
            <a:pPr marL="182880" indent="0" algn="ctr">
              <a:buNone/>
            </a:pPr>
            <a:r>
              <a:rPr lang="cs-CZ" sz="2000" dirty="0" smtClean="0">
                <a:hlinkClick r:id="rId2"/>
              </a:rPr>
              <a:t>http</a:t>
            </a:r>
            <a:r>
              <a:rPr lang="cs-CZ" sz="2000" dirty="0">
                <a:hlinkClick r:id="rId2"/>
              </a:rPr>
              <a:t>://www.sikmaplocha.cz/student/lekce/detail/36</a:t>
            </a:r>
            <a:endParaRPr lang="cs-CZ" sz="2000" dirty="0"/>
          </a:p>
          <a:p>
            <a:pPr marL="182880" indent="0" algn="ctr">
              <a:buNone/>
            </a:pPr>
            <a:endParaRPr lang="cs-CZ" dirty="0" smtClean="0"/>
          </a:p>
          <a:p>
            <a:pPr marL="182880" indent="0" algn="ctr">
              <a:buNone/>
            </a:pPr>
            <a:endParaRPr lang="cs-CZ" dirty="0" smtClean="0">
              <a:solidFill>
                <a:srgbClr val="FF0000"/>
              </a:solidFill>
            </a:endParaRPr>
          </a:p>
          <a:p>
            <a:pPr marL="18288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512566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Pracovní poměr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z="4000" dirty="0" smtClean="0"/>
              <a:t>Pracovní poměr se </a:t>
            </a:r>
            <a:r>
              <a:rPr lang="cs-CZ" sz="4000" b="1" dirty="0" smtClean="0">
                <a:solidFill>
                  <a:srgbClr val="FF0000"/>
                </a:solidFill>
              </a:rPr>
              <a:t>zakládá</a:t>
            </a:r>
            <a:r>
              <a:rPr lang="cs-CZ" sz="4000" dirty="0" smtClean="0"/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cs-CZ" sz="3600" dirty="0" smtClean="0"/>
              <a:t> Sepsáním pracovní smlouvy</a:t>
            </a:r>
          </a:p>
          <a:p>
            <a:pPr lvl="1">
              <a:buFont typeface="Wingdings" pitchFamily="2" charset="2"/>
              <a:buChar char="Ø"/>
            </a:pPr>
            <a:endParaRPr lang="cs-CZ" sz="3600" dirty="0" smtClean="0"/>
          </a:p>
          <a:p>
            <a:pPr lvl="1">
              <a:buFont typeface="Wingdings" pitchFamily="2" charset="2"/>
              <a:buChar char="Ø"/>
            </a:pPr>
            <a:r>
              <a:rPr lang="cs-CZ" sz="3600" dirty="0" smtClean="0"/>
              <a:t> Jmenováním </a:t>
            </a:r>
            <a:r>
              <a:rPr lang="cs-CZ" sz="2400" dirty="0" smtClean="0"/>
              <a:t>(na významná řídící místa, řídící pracovníky jmenuje ten, komu přímo podléhají, např. ředitelé příspěvkových organizací)</a:t>
            </a:r>
          </a:p>
          <a:p>
            <a:pPr lvl="1">
              <a:buFont typeface="Wingdings" pitchFamily="2" charset="2"/>
              <a:buChar char="Ø"/>
            </a:pPr>
            <a:endParaRPr lang="cs-CZ" sz="3600" dirty="0" smtClean="0"/>
          </a:p>
          <a:p>
            <a:pPr lvl="1">
              <a:buFont typeface="Wingdings" pitchFamily="2" charset="2"/>
              <a:buChar char="Ø"/>
            </a:pPr>
            <a:r>
              <a:rPr lang="cs-CZ" sz="3600" dirty="0" smtClean="0"/>
              <a:t> Volbou </a:t>
            </a:r>
            <a:r>
              <a:rPr lang="cs-CZ" sz="2400" dirty="0" smtClean="0"/>
              <a:t>(volba probíhá u těch míst, kde zvolený představitel reprezentuje zájmy nebo názory těch, kteří ho zvolili, např. u starostů)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203854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Pracovní poměr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4000" dirty="0" smtClean="0"/>
              <a:t>Pracovní poměr </a:t>
            </a:r>
            <a:r>
              <a:rPr lang="cs-CZ" sz="4000" b="1" dirty="0" smtClean="0">
                <a:solidFill>
                  <a:srgbClr val="FF0000"/>
                </a:solidFill>
              </a:rPr>
              <a:t>vzniká</a:t>
            </a:r>
            <a:r>
              <a:rPr lang="cs-CZ" sz="4000" dirty="0" smtClean="0"/>
              <a:t>:</a:t>
            </a:r>
          </a:p>
          <a:p>
            <a:endParaRPr lang="cs-CZ" sz="4000" dirty="0" smtClean="0"/>
          </a:p>
          <a:p>
            <a:pPr marL="530352" lvl="1" indent="0" algn="ctr">
              <a:buNone/>
            </a:pPr>
            <a:r>
              <a:rPr lang="cs-CZ" sz="3600" b="1" dirty="0" smtClean="0"/>
              <a:t>dnem, který byl sjednán </a:t>
            </a:r>
            <a:br>
              <a:rPr lang="cs-CZ" sz="3600" b="1" dirty="0" smtClean="0"/>
            </a:br>
            <a:r>
              <a:rPr lang="cs-CZ" sz="3600" b="1" dirty="0" smtClean="0"/>
              <a:t>v pracovní smlouvě jako den nástupu do práce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xmlns="" val="2403938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Pracovní poměr na dobu určitou </a:t>
            </a:r>
            <a:endParaRPr lang="cs-CZ" sz="4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Pracovní poměr trvá po dobu </a:t>
            </a:r>
            <a:r>
              <a:rPr lang="cs-CZ" dirty="0" smtClean="0">
                <a:solidFill>
                  <a:srgbClr val="FF0000"/>
                </a:solidFill>
              </a:rPr>
              <a:t>neurčitou</a:t>
            </a:r>
            <a:r>
              <a:rPr lang="cs-CZ" dirty="0" smtClean="0"/>
              <a:t>, pokud </a:t>
            </a:r>
            <a:r>
              <a:rPr lang="cs-CZ" dirty="0" smtClean="0">
                <a:solidFill>
                  <a:srgbClr val="FF0000"/>
                </a:solidFill>
              </a:rPr>
              <a:t>nebyla</a:t>
            </a:r>
            <a:r>
              <a:rPr lang="cs-CZ" dirty="0" smtClean="0"/>
              <a:t> výslovně </a:t>
            </a:r>
            <a:r>
              <a:rPr lang="cs-CZ" dirty="0" smtClean="0">
                <a:solidFill>
                  <a:srgbClr val="FF0000"/>
                </a:solidFill>
              </a:rPr>
              <a:t>sjednána doba jeho trvání</a:t>
            </a:r>
            <a:r>
              <a:rPr lang="cs-CZ" dirty="0" smtClean="0"/>
              <a:t>.</a:t>
            </a:r>
          </a:p>
          <a:p>
            <a:r>
              <a:rPr lang="cs-CZ" dirty="0" smtClean="0"/>
              <a:t>Doba trvání PP na dobu určitou mezi týmiž smluvními stranami </a:t>
            </a:r>
            <a:r>
              <a:rPr lang="cs-CZ" dirty="0" smtClean="0">
                <a:solidFill>
                  <a:srgbClr val="FF0000"/>
                </a:solidFill>
              </a:rPr>
              <a:t>nesmí přesáhnou 3 roky</a:t>
            </a:r>
            <a:r>
              <a:rPr lang="cs-CZ" dirty="0" smtClean="0"/>
              <a:t> a ode dne vzniku prvního PP na dobu určitou </a:t>
            </a:r>
            <a:r>
              <a:rPr lang="cs-CZ" dirty="0" smtClean="0">
                <a:solidFill>
                  <a:srgbClr val="FF0000"/>
                </a:solidFill>
              </a:rPr>
              <a:t>může být opakována nejvýše dvakrát</a:t>
            </a:r>
            <a:r>
              <a:rPr lang="cs-CZ" dirty="0" smtClean="0"/>
              <a:t>.</a:t>
            </a:r>
          </a:p>
          <a:p>
            <a:r>
              <a:rPr lang="cs-CZ" dirty="0" smtClean="0"/>
              <a:t>Za opakování PP na dobu určitou se považuje rovněž i jeho </a:t>
            </a:r>
            <a:r>
              <a:rPr lang="cs-CZ" dirty="0" smtClean="0">
                <a:solidFill>
                  <a:srgbClr val="FF0000"/>
                </a:solidFill>
              </a:rPr>
              <a:t>prodloužení</a:t>
            </a:r>
            <a:r>
              <a:rPr lang="cs-CZ" dirty="0" smtClean="0"/>
              <a:t>.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1975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Pracovní smlouva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483768" y="1600200"/>
            <a:ext cx="6203032" cy="4525963"/>
          </a:xfrm>
        </p:spPr>
        <p:txBody>
          <a:bodyPr/>
          <a:lstStyle/>
          <a:p>
            <a:r>
              <a:rPr lang="cs-CZ" sz="3200" dirty="0" smtClean="0">
                <a:solidFill>
                  <a:srgbClr val="FF0000"/>
                </a:solidFill>
              </a:rPr>
              <a:t>Musí</a:t>
            </a:r>
            <a:r>
              <a:rPr lang="cs-CZ" sz="3200" dirty="0" smtClean="0"/>
              <a:t> být uzavřena </a:t>
            </a:r>
            <a:r>
              <a:rPr lang="cs-CZ" sz="3200" dirty="0" smtClean="0">
                <a:solidFill>
                  <a:srgbClr val="FF0000"/>
                </a:solidFill>
              </a:rPr>
              <a:t>písemně</a:t>
            </a:r>
            <a:r>
              <a:rPr lang="cs-CZ" sz="3200" dirty="0" smtClean="0"/>
              <a:t> a </a:t>
            </a:r>
            <a:r>
              <a:rPr lang="cs-CZ" sz="3200" dirty="0" smtClean="0">
                <a:solidFill>
                  <a:srgbClr val="FF0000"/>
                </a:solidFill>
              </a:rPr>
              <a:t>musí</a:t>
            </a:r>
            <a:r>
              <a:rPr lang="cs-CZ" sz="3200" dirty="0" smtClean="0"/>
              <a:t> obsahovat:</a:t>
            </a:r>
          </a:p>
          <a:p>
            <a:endParaRPr lang="cs-CZ" sz="3200" dirty="0" smtClean="0"/>
          </a:p>
          <a:p>
            <a:pPr marL="987552" lvl="1" indent="-457200">
              <a:buFont typeface="+mj-lt"/>
              <a:buAutoNum type="alphaUcPeriod"/>
            </a:pPr>
            <a:r>
              <a:rPr lang="cs-CZ" sz="2800" dirty="0" smtClean="0">
                <a:solidFill>
                  <a:srgbClr val="FF0000"/>
                </a:solidFill>
              </a:rPr>
              <a:t>druh práce</a:t>
            </a:r>
          </a:p>
          <a:p>
            <a:pPr marL="987552" lvl="1" indent="-457200">
              <a:buFont typeface="+mj-lt"/>
              <a:buAutoNum type="alphaUcPeriod"/>
            </a:pPr>
            <a:endParaRPr lang="cs-CZ" sz="2800" dirty="0" smtClean="0">
              <a:solidFill>
                <a:srgbClr val="FF0000"/>
              </a:solidFill>
            </a:endParaRPr>
          </a:p>
          <a:p>
            <a:pPr marL="987552" lvl="1" indent="-457200">
              <a:buFont typeface="+mj-lt"/>
              <a:buAutoNum type="alphaUcPeriod"/>
            </a:pPr>
            <a:r>
              <a:rPr lang="cs-CZ" sz="2800" dirty="0" smtClean="0">
                <a:solidFill>
                  <a:srgbClr val="FF0000"/>
                </a:solidFill>
              </a:rPr>
              <a:t>místo výkonu práce</a:t>
            </a:r>
          </a:p>
          <a:p>
            <a:pPr marL="987552" lvl="1" indent="-457200">
              <a:buFont typeface="+mj-lt"/>
              <a:buAutoNum type="alphaUcPeriod"/>
            </a:pPr>
            <a:endParaRPr lang="cs-CZ" sz="2800" dirty="0" smtClean="0">
              <a:solidFill>
                <a:srgbClr val="FF0000"/>
              </a:solidFill>
            </a:endParaRPr>
          </a:p>
          <a:p>
            <a:pPr marL="987552" lvl="1" indent="-457200">
              <a:buFont typeface="+mj-lt"/>
              <a:buAutoNum type="alphaUcPeriod"/>
            </a:pPr>
            <a:r>
              <a:rPr lang="cs-CZ" sz="2800" dirty="0" smtClean="0">
                <a:solidFill>
                  <a:srgbClr val="FF0000"/>
                </a:solidFill>
              </a:rPr>
              <a:t>datum nástupu do práce</a:t>
            </a:r>
            <a:endParaRPr lang="cs-CZ" sz="2800" dirty="0">
              <a:solidFill>
                <a:srgbClr val="FF0000"/>
              </a:solidFill>
            </a:endParaRPr>
          </a:p>
          <a:p>
            <a:pPr marL="530352" lvl="1" indent="0">
              <a:buNone/>
            </a:pPr>
            <a:endParaRPr lang="cs-CZ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C:\Documents and Settings\bosakova_j\Local Settings\Temp\Temporary Internet Files\Content.IE5\TGDRINCG\MC90043388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9521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7442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63960"/>
          </a:xfrm>
        </p:spPr>
        <p:txBody>
          <a:bodyPr/>
          <a:lstStyle/>
          <a:p>
            <a:r>
              <a:rPr lang="cs-CZ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Pracovní smlouva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85000" lnSpcReduction="10000"/>
          </a:bodyPr>
          <a:lstStyle/>
          <a:p>
            <a:pPr marL="530352" lvl="1" indent="0">
              <a:buNone/>
            </a:pPr>
            <a:r>
              <a:rPr lang="cs-CZ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Kromě toho obsahuje další údaje</a:t>
            </a:r>
            <a:r>
              <a:rPr lang="cs-CZ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např</a:t>
            </a: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530352" lvl="1" indent="0">
              <a:buNone/>
            </a:pPr>
            <a:endParaRPr lang="cs-CZ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údaj o týdenní pracovní době a jejím rozvržení</a:t>
            </a:r>
            <a:endParaRPr lang="cs-CZ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údaj o mzdě nebo platu (včetně </a:t>
            </a:r>
            <a:r>
              <a:rPr lang="cs-CZ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splatnosti a způsobu </a:t>
            </a: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vyplácení)</a:t>
            </a:r>
            <a:endParaRPr lang="cs-CZ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ujednání o dovolené</a:t>
            </a:r>
          </a:p>
          <a:p>
            <a:pPr lvl="1">
              <a:buFont typeface="Wingdings" pitchFamily="2" charset="2"/>
              <a:buChar char="ü"/>
            </a:pP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údaj </a:t>
            </a:r>
            <a:r>
              <a:rPr lang="cs-CZ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 výpovědních dobách </a:t>
            </a:r>
          </a:p>
          <a:p>
            <a:pPr lvl="1">
              <a:buFont typeface="Wingdings" pitchFamily="2" charset="2"/>
              <a:buChar char="ü"/>
            </a:pP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údaj o kolektivních smlouvách, které upravují pracovní podmínky zaměstnance a označení smluvních stran těchto kolektivních smluv.</a:t>
            </a:r>
          </a:p>
          <a:p>
            <a:pPr lvl="1">
              <a:buFont typeface="Wingdings" pitchFamily="2" charset="2"/>
              <a:buChar char="ü"/>
            </a:pPr>
            <a:endParaRPr lang="cs-CZ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30352" lvl="1" indent="0">
              <a:buNone/>
            </a:pP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Tyto údaje musí být sjednány </a:t>
            </a:r>
            <a:r>
              <a:rPr lang="cs-CZ" sz="2800" b="1" dirty="0" smtClean="0">
                <a:solidFill>
                  <a:srgbClr val="FF0000"/>
                </a:solidFill>
              </a:rPr>
              <a:t>písemně</a:t>
            </a: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ale ne přímo v pracovní smlouvě. Často bývá </a:t>
            </a:r>
            <a:b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 pracovní smlouvě sjednána </a:t>
            </a:r>
            <a:r>
              <a:rPr lang="cs-CZ" sz="2800" b="1" dirty="0" smtClean="0">
                <a:solidFill>
                  <a:srgbClr val="FF0000"/>
                </a:solidFill>
              </a:rPr>
              <a:t>zkušební doba</a:t>
            </a: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cs-CZ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29569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Pracovní smlouva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dirty="0"/>
              <a:t>Od pracovní smlouvy je možné odstoupit, jen dokud zaměstnanec nenastoupil do práce</a:t>
            </a:r>
            <a:r>
              <a:rPr lang="cs-CZ" dirty="0" smtClean="0"/>
              <a:t>.</a:t>
            </a:r>
          </a:p>
          <a:p>
            <a:pPr algn="just"/>
            <a:r>
              <a:rPr lang="cs-CZ" dirty="0"/>
              <a:t>Nenastoupí-li zaměstnanec ve sjednaný den do práce, aniž mu v tom bránila překážka v </a:t>
            </a:r>
            <a:r>
              <a:rPr lang="cs-CZ" dirty="0" smtClean="0"/>
              <a:t>práci, </a:t>
            </a:r>
            <a:r>
              <a:rPr lang="cs-CZ" dirty="0"/>
              <a:t>může zaměstnavatel od pracovní smlouvy odstoupit</a:t>
            </a:r>
            <a:r>
              <a:rPr lang="cs-CZ" dirty="0" smtClean="0"/>
              <a:t>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08524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Pracovní smlouva</a:t>
            </a:r>
          </a:p>
        </p:txBody>
      </p:sp>
      <p:graphicFrame>
        <p:nvGraphicFramePr>
          <p:cNvPr id="4" name="Objekt 3">
            <a:hlinkClick r:id="rId3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0846312"/>
              </p:ext>
            </p:extLst>
          </p:nvPr>
        </p:nvGraphicFramePr>
        <p:xfrm>
          <a:off x="3779912" y="2420888"/>
          <a:ext cx="1944216" cy="1365300"/>
        </p:xfrm>
        <a:graphic>
          <a:graphicData uri="http://schemas.openxmlformats.org/presentationml/2006/ole">
            <p:oleObj spid="_x0000_s3099" name="Dokument" showAsIcon="1" r:id="rId4" imgW="914400" imgH="71424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74191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19944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Zkušební doba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Musí být sjednána </a:t>
            </a:r>
            <a:r>
              <a:rPr lang="cs-CZ" dirty="0" smtClean="0">
                <a:solidFill>
                  <a:srgbClr val="FF0000"/>
                </a:solidFill>
              </a:rPr>
              <a:t>písemně</a:t>
            </a:r>
            <a:r>
              <a:rPr lang="cs-CZ" dirty="0" smtClean="0"/>
              <a:t>.</a:t>
            </a:r>
          </a:p>
          <a:p>
            <a:r>
              <a:rPr lang="cs-CZ" dirty="0" smtClean="0"/>
              <a:t>Je-li sjednána, nesmí být </a:t>
            </a:r>
            <a:r>
              <a:rPr lang="cs-CZ" dirty="0" smtClean="0">
                <a:solidFill>
                  <a:srgbClr val="FF0000"/>
                </a:solidFill>
              </a:rPr>
              <a:t>delší než</a:t>
            </a:r>
            <a:r>
              <a:rPr lang="cs-CZ" dirty="0" smtClean="0"/>
              <a:t>:</a:t>
            </a:r>
          </a:p>
          <a:p>
            <a:pPr lvl="1" algn="just"/>
            <a:r>
              <a:rPr lang="cs-CZ" dirty="0">
                <a:solidFill>
                  <a:srgbClr val="FF0000"/>
                </a:solidFill>
              </a:rPr>
              <a:t>3 měsíce </a:t>
            </a:r>
            <a:r>
              <a:rPr lang="cs-CZ" dirty="0"/>
              <a:t>po sobě jdoucí ode dne vzniku PP</a:t>
            </a:r>
          </a:p>
          <a:p>
            <a:pPr lvl="1" algn="just"/>
            <a:r>
              <a:rPr lang="cs-CZ" dirty="0">
                <a:solidFill>
                  <a:srgbClr val="FF0000"/>
                </a:solidFill>
              </a:rPr>
              <a:t>6 měsíců </a:t>
            </a:r>
            <a:r>
              <a:rPr lang="cs-CZ" dirty="0"/>
              <a:t>po sobě jdoucích ode dne vzniku PP </a:t>
            </a:r>
            <a:br>
              <a:rPr lang="cs-CZ" dirty="0"/>
            </a:br>
            <a:r>
              <a:rPr lang="cs-CZ" dirty="0"/>
              <a:t>u vedoucího zaměstnance</a:t>
            </a:r>
          </a:p>
          <a:p>
            <a:pPr algn="just"/>
            <a:r>
              <a:rPr lang="cs-CZ" dirty="0" smtClean="0"/>
              <a:t>Zkušební doba nesmí být sjednána delší, než je </a:t>
            </a:r>
            <a:r>
              <a:rPr lang="cs-CZ" dirty="0" smtClean="0">
                <a:solidFill>
                  <a:srgbClr val="FF0000"/>
                </a:solidFill>
              </a:rPr>
              <a:t>polovina sjednané doby trvání PP</a:t>
            </a:r>
            <a:r>
              <a:rPr lang="cs-CZ" dirty="0" smtClean="0"/>
              <a:t>.</a:t>
            </a:r>
          </a:p>
          <a:p>
            <a:pPr algn="just"/>
            <a:r>
              <a:rPr lang="cs-CZ" dirty="0" smtClean="0"/>
              <a:t>Zkušební doba </a:t>
            </a:r>
            <a:r>
              <a:rPr lang="cs-CZ" dirty="0" smtClean="0">
                <a:solidFill>
                  <a:srgbClr val="FF0000"/>
                </a:solidFill>
              </a:rPr>
              <a:t>nesmí</a:t>
            </a:r>
            <a:r>
              <a:rPr lang="cs-CZ" dirty="0" smtClean="0"/>
              <a:t> být dodatečně prodlužována, pouze o dobu celodenních překážek v práci a o dobu celodenní dovolené se prodlužuje.</a:t>
            </a:r>
          </a:p>
          <a:p>
            <a:pPr algn="just"/>
            <a:r>
              <a:rPr lang="cs-CZ" dirty="0" smtClean="0"/>
              <a:t>Zkušební dobu je možné sjednat nejpozději v den, který byl sjednán jako den nástupu do práce.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0849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75928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Anotace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836712"/>
            <a:ext cx="8424936" cy="5832648"/>
          </a:xfrm>
        </p:spPr>
        <p:txBody>
          <a:bodyPr>
            <a:normAutofit/>
          </a:bodyPr>
          <a:lstStyle/>
          <a:p>
            <a:pPr algn="just"/>
            <a:r>
              <a:rPr lang="cs-CZ" sz="1600" dirty="0" smtClean="0"/>
              <a:t>Výuka je vedena formou výkladu s podporou prezentace; žáci se seznámí s </a:t>
            </a:r>
            <a:r>
              <a:rPr lang="cs-CZ" sz="1600" dirty="0"/>
              <a:t>pojmy zákoník </a:t>
            </a:r>
            <a:r>
              <a:rPr lang="cs-CZ" sz="1600" dirty="0" smtClean="0"/>
              <a:t>práce</a:t>
            </a:r>
            <a:r>
              <a:rPr lang="cs-CZ" sz="1600" dirty="0"/>
              <a:t>, závislá práce, pracovní právo, budou </a:t>
            </a:r>
            <a:r>
              <a:rPr lang="cs-CZ" sz="1600" dirty="0" smtClean="0"/>
              <a:t>umět </a:t>
            </a:r>
            <a:r>
              <a:rPr lang="cs-CZ" sz="1600" dirty="0"/>
              <a:t>rozdělit </a:t>
            </a:r>
            <a:r>
              <a:rPr lang="cs-CZ" sz="1600" dirty="0" smtClean="0"/>
              <a:t>základní </a:t>
            </a:r>
            <a:r>
              <a:rPr lang="cs-CZ" sz="1600" dirty="0"/>
              <a:t>pracovně právní vztahy, </a:t>
            </a:r>
            <a:r>
              <a:rPr lang="cs-CZ" sz="1600" dirty="0" smtClean="0"/>
              <a:t>budou </a:t>
            </a:r>
            <a:r>
              <a:rPr lang="cs-CZ" sz="1600" dirty="0"/>
              <a:t>vědět, kdo může být zaměstnancem </a:t>
            </a:r>
            <a:r>
              <a:rPr lang="cs-CZ" sz="1600" dirty="0" smtClean="0"/>
              <a:t>a </a:t>
            </a:r>
            <a:r>
              <a:rPr lang="cs-CZ" sz="1600" dirty="0"/>
              <a:t>kdo </a:t>
            </a:r>
            <a:r>
              <a:rPr lang="cs-CZ" sz="1600" dirty="0" smtClean="0"/>
              <a:t>zaměstnavatelem</a:t>
            </a:r>
            <a:r>
              <a:rPr lang="cs-CZ" sz="1600" dirty="0"/>
              <a:t>, dozví </a:t>
            </a:r>
            <a:r>
              <a:rPr lang="cs-CZ" sz="1600" dirty="0" smtClean="0"/>
              <a:t>se, jak </a:t>
            </a:r>
            <a:r>
              <a:rPr lang="cs-CZ" sz="1600" dirty="0"/>
              <a:t>se zakládá, kdy </a:t>
            </a:r>
            <a:r>
              <a:rPr lang="cs-CZ" sz="1600" dirty="0" smtClean="0"/>
              <a:t>vzniká a </a:t>
            </a:r>
            <a:r>
              <a:rPr lang="cs-CZ" sz="1600" dirty="0"/>
              <a:t>na základě čeho vzniká pracovní </a:t>
            </a:r>
            <a:r>
              <a:rPr lang="cs-CZ" sz="1600" dirty="0" smtClean="0"/>
              <a:t>poměr.</a:t>
            </a:r>
          </a:p>
          <a:p>
            <a:pPr algn="just"/>
            <a:r>
              <a:rPr lang="cs-CZ" sz="1600" dirty="0" smtClean="0"/>
              <a:t>Při práci s prezentací se učitel hlavně opírá o zákoník práce </a:t>
            </a:r>
            <a:br>
              <a:rPr lang="cs-CZ" sz="1600" dirty="0" smtClean="0"/>
            </a:br>
            <a:r>
              <a:rPr lang="cs-CZ" sz="1600" dirty="0" smtClean="0"/>
              <a:t>v platném znění.</a:t>
            </a:r>
          </a:p>
          <a:p>
            <a:pPr algn="just"/>
            <a:r>
              <a:rPr lang="cs-CZ" sz="1600" dirty="0" smtClean="0"/>
              <a:t>Prezentace je doplněna o jeden kvíz, kterým si žáci vyzkouší odpovědět, jaké dokumenty budou potřebovat při nástupu do zaměstnání. </a:t>
            </a:r>
            <a:endParaRPr lang="cs-CZ" sz="1600" dirty="0"/>
          </a:p>
          <a:p>
            <a:pPr algn="just"/>
            <a:r>
              <a:rPr lang="cs-CZ" sz="1600" dirty="0" smtClean="0"/>
              <a:t>Prezentace je také doplněna o ukázky dohod o pracích konaných mimo pracovní poměr a ukázku pracovní smlouvy (zpracovala autorka). Tyto ukázky mají žáci k dispozici na webových stránkách školy jako studijní materiál.</a:t>
            </a:r>
          </a:p>
          <a:p>
            <a:pPr algn="just"/>
            <a:r>
              <a:rPr lang="cs-CZ" sz="1600" dirty="0" smtClean="0"/>
              <a:t>Na závěr prezentace žáci odpovídají na otázky k zopakování.</a:t>
            </a:r>
          </a:p>
          <a:p>
            <a:pPr algn="just"/>
            <a:r>
              <a:rPr lang="cs-CZ" sz="1600" dirty="0" smtClean="0"/>
              <a:t>K procvičení a upevnění učiva slouží pracovní list (VY_32_INOVACE_</a:t>
            </a:r>
            <a:r>
              <a:rPr lang="cs-CZ" sz="1600" dirty="0" smtClean="0">
                <a:solidFill>
                  <a:schemeClr val="dk1"/>
                </a:solidFill>
              </a:rPr>
              <a:t>ZEA.BO.06).</a:t>
            </a:r>
            <a:endParaRPr lang="cs-CZ" sz="1600" dirty="0">
              <a:ea typeface="Calibri"/>
              <a:cs typeface="Times New Roman"/>
            </a:endParaRPr>
          </a:p>
          <a:p>
            <a:pPr algn="just"/>
            <a:r>
              <a:rPr lang="cs-CZ" sz="1600" dirty="0" smtClean="0"/>
              <a:t>K ověření znalostí tohoto učiva slouží dva testy (</a:t>
            </a:r>
            <a:r>
              <a:rPr lang="cs-CZ" sz="1600" dirty="0"/>
              <a:t>VY_32_INOVACE_ </a:t>
            </a:r>
            <a:r>
              <a:rPr lang="cs-CZ" sz="1600" dirty="0" smtClean="0"/>
              <a:t>ZEA.BO.07 a VY_32_INOVACE_ZEA.BO.08), které mají žáci v elektronické podobě na webových stránkách školy.</a:t>
            </a:r>
          </a:p>
          <a:p>
            <a:pPr algn="just"/>
            <a:r>
              <a:rPr lang="cs-CZ" sz="1600" dirty="0"/>
              <a:t>Zpracováno dle ŠVP – část 6.1. – </a:t>
            </a:r>
            <a:r>
              <a:rPr lang="cs-CZ" sz="1600" smtClean="0"/>
              <a:t>Povinně volitelné </a:t>
            </a:r>
            <a:r>
              <a:rPr lang="cs-CZ" sz="1600" dirty="0"/>
              <a:t>předměty - pro osmileté i čtyřleté studium gymnázia.</a:t>
            </a:r>
          </a:p>
          <a:p>
            <a:pPr marL="182880" indent="0" algn="just">
              <a:buNone/>
            </a:pPr>
            <a:endParaRPr lang="cs-CZ" sz="1600" dirty="0" smtClean="0"/>
          </a:p>
          <a:p>
            <a:pPr algn="just"/>
            <a:endParaRPr lang="cs-CZ" sz="2000" dirty="0" smtClean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970667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Změny pracovního poměru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solidFill>
                  <a:srgbClr val="FF0000"/>
                </a:solidFill>
              </a:rPr>
              <a:t>Převedení na jinou práci </a:t>
            </a:r>
            <a:r>
              <a:rPr lang="cs-CZ" dirty="0" smtClean="0"/>
              <a:t>– např. ze zdravotních důvodů, z důvodu naléhavé potřeby zaměstnavatele, proti zaměstnanci bylo zahájeno trestní řízení pro podezření z úmyslné trestné činnosti spáchané při plnění pracovních úkolů.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 smtClean="0"/>
              <a:t>Důvody převedení musí odpovídat důvodům uvedeným v zákoníku práce.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26229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Změny pracovního poměru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solidFill>
                  <a:srgbClr val="FF0000"/>
                </a:solidFill>
              </a:rPr>
              <a:t>Pracovní cesta </a:t>
            </a:r>
            <a:r>
              <a:rPr lang="cs-CZ" dirty="0" smtClean="0"/>
              <a:t>– je časově omezené vyslání zaměstnance zaměstnavatelem </a:t>
            </a:r>
            <a:br>
              <a:rPr lang="cs-CZ" dirty="0" smtClean="0"/>
            </a:br>
            <a:r>
              <a:rPr lang="cs-CZ" dirty="0" smtClean="0"/>
              <a:t>k výkonu práce mimo sjednané místo výkonu práce. </a:t>
            </a:r>
          </a:p>
          <a:p>
            <a:pPr algn="just"/>
            <a:r>
              <a:rPr lang="cs-CZ" dirty="0" smtClean="0"/>
              <a:t>Zaměstnavatel může vyslat zaměstnance na dobu nezbytné potřeby na pracovní cestu jen na základě dohody se zaměstnancem.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29046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Změny pracovního poměru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solidFill>
                  <a:srgbClr val="FF0000"/>
                </a:solidFill>
              </a:rPr>
              <a:t>Přeložení</a:t>
            </a:r>
            <a:r>
              <a:rPr lang="cs-CZ" dirty="0" smtClean="0"/>
              <a:t> – přeložení zaměstnance </a:t>
            </a:r>
            <a:br>
              <a:rPr lang="cs-CZ" dirty="0" smtClean="0"/>
            </a:br>
            <a:r>
              <a:rPr lang="cs-CZ" dirty="0" smtClean="0"/>
              <a:t>k výkonu práce </a:t>
            </a:r>
            <a:r>
              <a:rPr lang="cs-CZ" dirty="0" smtClean="0">
                <a:solidFill>
                  <a:srgbClr val="FF0000"/>
                </a:solidFill>
              </a:rPr>
              <a:t>do jiného místa</a:t>
            </a:r>
            <a:r>
              <a:rPr lang="cs-CZ" dirty="0" smtClean="0"/>
              <a:t>, než bylo sjednáno v pracovní smlouvě, je možné pouze s jeho souhlasem a v rámci zaměstnavatele, pokud to nezbytně vyžaduje jeho provozní potřeba.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3267263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Změny pracovního poměru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solidFill>
                  <a:srgbClr val="FF0000"/>
                </a:solidFill>
              </a:rPr>
              <a:t>Dočasné přidělení zaměstnance k jinému zaměstnavateli</a:t>
            </a:r>
            <a:r>
              <a:rPr lang="cs-CZ" dirty="0" smtClean="0"/>
              <a:t> – zaměstnavatel může se zaměstnancem uzavřít nejdříve po uplynutí 6 měsíců ode dne vzniku PP dohodu o dočasném přidělení.</a:t>
            </a:r>
          </a:p>
          <a:p>
            <a:pPr algn="just"/>
            <a:r>
              <a:rPr lang="cs-CZ" dirty="0" smtClean="0"/>
              <a:t>Po dobu dočasného přidělení poskytuje zaměstnanci mzdu nebo plat, popřípadě také cestovní náhrady zaměstnavatel, který zaměstnance dočasně přidělil.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64879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0"/>
          </a:xfrm>
        </p:spPr>
        <p:txBody>
          <a:bodyPr>
            <a:noAutofit/>
          </a:bodyPr>
          <a:lstStyle/>
          <a:p>
            <a:r>
              <a:rPr lang="cs-CZ" sz="4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Dohody o pracích konaných mimo pracovní poměr</a:t>
            </a:r>
            <a:endParaRPr lang="cs-CZ" sz="4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Dohoda o provedení práce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Dohoda o pracovní činnosti</a:t>
            </a:r>
          </a:p>
          <a:p>
            <a:endParaRPr lang="cs-CZ" dirty="0"/>
          </a:p>
          <a:p>
            <a:pPr marL="182880" indent="0" algn="just">
              <a:buNone/>
            </a:pPr>
            <a:r>
              <a:rPr lang="cs-CZ" dirty="0" smtClean="0"/>
              <a:t>V dohodách o pracích konaných mimo pracovní poměr není zaměstnavatel povinen rozvrhnout zaměstnanci pracovní dobu.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96336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47936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Dohoda o provedení práce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dirty="0" smtClean="0"/>
              <a:t>Rozsah práce, na který se dohoda uzavírá, </a:t>
            </a:r>
            <a:r>
              <a:rPr lang="cs-CZ" dirty="0" smtClean="0">
                <a:solidFill>
                  <a:srgbClr val="FF0000"/>
                </a:solidFill>
              </a:rPr>
              <a:t>nesmí být větší než 300 hodin 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>v kalendářním roce</a:t>
            </a:r>
            <a:r>
              <a:rPr lang="cs-CZ" dirty="0" smtClean="0"/>
              <a:t>.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r>
              <a:rPr lang="cs-CZ" dirty="0" smtClean="0"/>
              <a:t>V dohodě </a:t>
            </a:r>
            <a:r>
              <a:rPr lang="cs-CZ" dirty="0" smtClean="0">
                <a:solidFill>
                  <a:srgbClr val="FF0000"/>
                </a:solidFill>
              </a:rPr>
              <a:t>musí být uvedena doba, na kterou se dohoda uzavírá</a:t>
            </a:r>
            <a:r>
              <a:rPr lang="cs-CZ" dirty="0" smtClean="0"/>
              <a:t>.</a:t>
            </a:r>
          </a:p>
          <a:p>
            <a:pPr algn="just"/>
            <a:r>
              <a:rPr lang="cs-CZ" dirty="0" smtClean="0"/>
              <a:t>Musí být uzavřena </a:t>
            </a:r>
            <a:r>
              <a:rPr lang="cs-CZ" dirty="0" smtClean="0">
                <a:solidFill>
                  <a:srgbClr val="FF0000"/>
                </a:solidFill>
              </a:rPr>
              <a:t>písemně</a:t>
            </a:r>
            <a:r>
              <a:rPr lang="cs-CZ" dirty="0" smtClean="0"/>
              <a:t>.</a:t>
            </a:r>
          </a:p>
          <a:p>
            <a:pPr marL="182880" indent="0">
              <a:buNone/>
            </a:pPr>
            <a:endParaRPr lang="cs-CZ" dirty="0" smtClean="0">
              <a:solidFill>
                <a:srgbClr val="FF0000"/>
              </a:solidFill>
            </a:endParaRPr>
          </a:p>
          <a:p>
            <a:pPr marL="182880" indent="0">
              <a:buNone/>
            </a:pPr>
            <a:endParaRPr lang="cs-CZ" dirty="0" smtClean="0">
              <a:solidFill>
                <a:srgbClr val="FF0000"/>
              </a:solidFill>
            </a:endParaRPr>
          </a:p>
          <a:p>
            <a:endParaRPr lang="cs-CZ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 případě, že počitatelný měsíční příjem </a:t>
            </a:r>
            <a:b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 dohody přesáhne </a:t>
            </a:r>
            <a:r>
              <a:rPr lang="cs-CZ" dirty="0" smtClean="0">
                <a:solidFill>
                  <a:srgbClr val="FF0000"/>
                </a:solidFill>
              </a:rPr>
              <a:t>10.000 Kč</a:t>
            </a: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musí být </a:t>
            </a:r>
            <a:b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 dohody </a:t>
            </a:r>
            <a:r>
              <a:rPr lang="cs-CZ" dirty="0" smtClean="0">
                <a:solidFill>
                  <a:srgbClr val="FF0000"/>
                </a:solidFill>
              </a:rPr>
              <a:t>odváděno pojistné na sociální 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>i zdravotní pojištění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5123" name="Picture 3" descr="C:\Documents and Settings\Tatka MSI\Local Settings\Temporary Internet Files\Content.IE5\82XK0YG9\MP90043940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93015"/>
            <a:ext cx="1103141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4584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Dohoda o provedení práce</a:t>
            </a:r>
          </a:p>
        </p:txBody>
      </p:sp>
      <p:graphicFrame>
        <p:nvGraphicFramePr>
          <p:cNvPr id="4" name="Objekt 3">
            <a:hlinkClick r:id="rId3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62311350"/>
              </p:ext>
            </p:extLst>
          </p:nvPr>
        </p:nvGraphicFramePr>
        <p:xfrm>
          <a:off x="3419872" y="2420888"/>
          <a:ext cx="2232248" cy="1656183"/>
        </p:xfrm>
        <a:graphic>
          <a:graphicData uri="http://schemas.openxmlformats.org/presentationml/2006/ole">
            <p:oleObj spid="_x0000_s1056" name="Dokument" showAsIcon="1" r:id="rId4" imgW="914400" imgH="71424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1073840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19944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Dohoda o pracovní činnosti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just"/>
            <a:r>
              <a:rPr lang="cs-CZ" dirty="0" smtClean="0"/>
              <a:t>Uzavírá se pro práce v menším rozsahu, které budou prováděny souvisle nebo opakovaně. </a:t>
            </a:r>
          </a:p>
          <a:p>
            <a:pPr algn="just"/>
            <a:r>
              <a:rPr lang="cs-CZ" dirty="0" smtClean="0"/>
              <a:t>Odpracovaná doba </a:t>
            </a:r>
            <a:r>
              <a:rPr lang="cs-CZ" dirty="0" smtClean="0">
                <a:solidFill>
                  <a:srgbClr val="FF0000"/>
                </a:solidFill>
              </a:rPr>
              <a:t>nesmí přesáhnout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v </a:t>
            </a:r>
            <a:r>
              <a:rPr lang="cs-CZ" dirty="0" smtClean="0">
                <a:solidFill>
                  <a:srgbClr val="FF0000"/>
                </a:solidFill>
              </a:rPr>
              <a:t>průměru poloviční rozsah týdenní pracovní doby</a:t>
            </a:r>
            <a:r>
              <a:rPr lang="cs-CZ" dirty="0" smtClean="0"/>
              <a:t>. </a:t>
            </a:r>
          </a:p>
          <a:p>
            <a:pPr algn="just"/>
            <a:r>
              <a:rPr lang="cs-CZ" dirty="0" smtClean="0">
                <a:solidFill>
                  <a:srgbClr val="FF0000"/>
                </a:solidFill>
              </a:rPr>
              <a:t>Odměna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FF0000"/>
                </a:solidFill>
              </a:rPr>
              <a:t>podléhá odvodům pojistného na sociální i zdravotní pojištění</a:t>
            </a:r>
            <a:r>
              <a:rPr lang="cs-CZ" dirty="0" smtClean="0"/>
              <a:t>.</a:t>
            </a:r>
            <a:endParaRPr lang="cs-CZ" dirty="0" smtClean="0">
              <a:solidFill>
                <a:srgbClr val="FF0000"/>
              </a:solidFill>
            </a:endParaRPr>
          </a:p>
          <a:p>
            <a:pPr algn="just"/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Musí být uzavřena </a:t>
            </a:r>
            <a:r>
              <a:rPr lang="cs-CZ" dirty="0" smtClean="0">
                <a:solidFill>
                  <a:srgbClr val="FF0000"/>
                </a:solidFill>
              </a:rPr>
              <a:t>písemně</a:t>
            </a:r>
            <a:r>
              <a:rPr lang="cs-CZ" dirty="0" smtClean="0"/>
              <a:t>.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2739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Dohoda o pracovní činnosti</a:t>
            </a:r>
          </a:p>
        </p:txBody>
      </p:sp>
      <p:graphicFrame>
        <p:nvGraphicFramePr>
          <p:cNvPr id="3" name="Objekt 2">
            <a:hlinkClick r:id="rId3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04153552"/>
              </p:ext>
            </p:extLst>
          </p:nvPr>
        </p:nvGraphicFramePr>
        <p:xfrm>
          <a:off x="3347864" y="2636912"/>
          <a:ext cx="2016224" cy="1365301"/>
        </p:xfrm>
        <a:graphic>
          <a:graphicData uri="http://schemas.openxmlformats.org/presentationml/2006/ole">
            <p:oleObj spid="_x0000_s4118" name="Dokument" showAsIcon="1" r:id="rId4" imgW="914400" imgH="71424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6962391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9724" y="188640"/>
            <a:ext cx="8229600" cy="576064"/>
          </a:xfrm>
        </p:spPr>
        <p:txBody>
          <a:bodyPr>
            <a:noAutofit/>
          </a:bodyPr>
          <a:lstStyle/>
          <a:p>
            <a:r>
              <a:rPr lang="cs-CZ" sz="4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Otázky k opakování</a:t>
            </a:r>
            <a:endParaRPr lang="cs-CZ" sz="4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6048672"/>
          </a:xfrm>
        </p:spPr>
        <p:txBody>
          <a:bodyPr>
            <a:normAutofit fontScale="92500"/>
          </a:bodyPr>
          <a:lstStyle/>
          <a:p>
            <a:pPr marL="182880" indent="0" algn="ctr">
              <a:buNone/>
            </a:pPr>
            <a:r>
              <a:rPr lang="cs-CZ" sz="2000" dirty="0" smtClean="0">
                <a:hlinkClick r:id="rId2"/>
              </a:rPr>
              <a:t>http</a:t>
            </a:r>
            <a:r>
              <a:rPr lang="cs-CZ" sz="2000" dirty="0">
                <a:hlinkClick r:id="rId2"/>
              </a:rPr>
              <a:t>://business.center.cz/business/pravo/zakony/zakonik-prace/</a:t>
            </a:r>
            <a:endParaRPr lang="cs-CZ" sz="2200" dirty="0" smtClean="0"/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Jakými způsoby lze založit pracovní poměr?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Od kolika let může mít zaměstnanec hmotnou odpovědnost?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Která právní norma v oblasti PPV je základní?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Jak dělíme pracovně-právní vztahy?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Kdo může být zaměstnancem a kdo zaměstnavatelem?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Jak se nazývají subjekty vstupující do PPV?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Jaké náležitosti musí obsahovat pracovní smlouva?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Definuj pracovní poměr na dobu určitou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Na jak dlouho může být sjednána zkušební doba, pokud se nejedná o vedoucího pracovníka?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Které mohou nastat změny pracovního poměru?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Které další údaje (kromě povinných) může pracovní smlouva obsahovat?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Kterým dnem vzniká pracovní poměr?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 smtClean="0"/>
              <a:t>Může být datum podpisu pracovní smlouvy dřívější než datum nástupu do zaměstnání?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/>
              <a:t>Jak dělíme dohody o pracích konaných mimo PP?</a:t>
            </a:r>
          </a:p>
          <a:p>
            <a:pPr marL="640080" indent="-457200">
              <a:buFont typeface="+mj-lt"/>
              <a:buAutoNum type="arabicPeriod"/>
            </a:pPr>
            <a:r>
              <a:rPr lang="cs-CZ" sz="2200" dirty="0"/>
              <a:t>Uveď rozdíl mezi DPČ a </a:t>
            </a:r>
            <a:r>
              <a:rPr lang="cs-CZ" sz="2200" dirty="0" smtClean="0"/>
              <a:t>DPP?</a:t>
            </a:r>
            <a:endParaRPr lang="cs-CZ" sz="2200" dirty="0"/>
          </a:p>
          <a:p>
            <a:pPr marL="640080" indent="-457200">
              <a:buFont typeface="+mj-lt"/>
              <a:buAutoNum type="arabicPeriod"/>
            </a:pPr>
            <a:endParaRPr lang="cs-CZ" sz="22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  <p:pic>
        <p:nvPicPr>
          <p:cNvPr id="1026" name="Picture 2" descr="C:\Documents and Settings\bosakova_j\Local Settings\Temp\Temporary Internet Files\Content.IE5\S2ENAUVJ\MC9004344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70" y="5526000"/>
            <a:ext cx="873707" cy="12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7032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3108960"/>
          </a:xfrm>
        </p:spPr>
        <p:txBody>
          <a:bodyPr/>
          <a:lstStyle/>
          <a:p>
            <a:r>
              <a:rPr lang="cs-CZ" sz="5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Vznik a změny pracovního poměru</a:t>
            </a:r>
            <a:endParaRPr lang="cs-CZ" sz="5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7" name="Picture 3" descr="C:\Documents and Settings\bosakova_j\Local Settings\Temp\Temporary Internet Files\Content.IE5\S2ENAUVJ\MC9002899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7409" y="2708920"/>
            <a:ext cx="2983117" cy="2304256"/>
          </a:xfrm>
          <a:prstGeom prst="rect">
            <a:avLst/>
          </a:prstGeom>
          <a:noFill/>
          <a:scene3d>
            <a:camera prst="perspectiveContrastingLeftFacing" fov="0">
              <a:rot lat="623785" lon="1800000" rev="21386789"/>
            </a:camera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3413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75928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Literatura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cs-CZ" sz="2400" dirty="0" smtClean="0"/>
              <a:t>KLÍNSKÝ</a:t>
            </a:r>
            <a:r>
              <a:rPr lang="cs-CZ" sz="2400" dirty="0"/>
              <a:t>, Ing. Petr , Ing. Otto MÜNCH, Ing. Jarmila ČECHOVÁ a Ing. Jana MACHÁČKOVÁ. </a:t>
            </a:r>
            <a:r>
              <a:rPr lang="cs-CZ" sz="2400" i="1" dirty="0"/>
              <a:t>Ekonomika pro gymnázia</a:t>
            </a:r>
            <a:r>
              <a:rPr lang="cs-CZ" sz="2400" dirty="0"/>
              <a:t>. první. Praha 8-Čimice: EDUKO, 2011. ISBN 978-80-87204-49-8. </a:t>
            </a:r>
            <a:endParaRPr lang="cs-CZ" sz="2400" dirty="0" smtClean="0"/>
          </a:p>
          <a:p>
            <a:endParaRPr lang="cs-CZ" sz="2400" dirty="0"/>
          </a:p>
          <a:p>
            <a:pPr marL="182880" indent="0">
              <a:buNone/>
            </a:pPr>
            <a:r>
              <a:rPr lang="cs-CZ" sz="2400" b="1" dirty="0" smtClean="0">
                <a:solidFill>
                  <a:schemeClr val="tx2"/>
                </a:solidFill>
              </a:rPr>
              <a:t>Zdroje:</a:t>
            </a:r>
          </a:p>
          <a:p>
            <a:r>
              <a:rPr lang="cs-CZ" sz="2400" dirty="0"/>
              <a:t>Zákoník </a:t>
            </a:r>
            <a:r>
              <a:rPr lang="cs-CZ" sz="2400" dirty="0" smtClean="0"/>
              <a:t>práce č. 262/2006 Sb., </a:t>
            </a:r>
            <a:r>
              <a:rPr lang="cs-CZ" sz="2400" dirty="0"/>
              <a:t>v platném </a:t>
            </a:r>
            <a:r>
              <a:rPr lang="cs-CZ" sz="2400" dirty="0" smtClean="0"/>
              <a:t>znění</a:t>
            </a:r>
          </a:p>
          <a:p>
            <a:r>
              <a:rPr lang="cs-CZ" sz="2400" dirty="0" smtClean="0">
                <a:hlinkClick r:id="rId2"/>
              </a:rPr>
              <a:t>www.business.center.cz</a:t>
            </a:r>
            <a:endParaRPr lang="cs-CZ" sz="2400" dirty="0" smtClean="0"/>
          </a:p>
          <a:p>
            <a:endParaRPr lang="cs-CZ" sz="2400" dirty="0"/>
          </a:p>
          <a:p>
            <a:r>
              <a:rPr lang="cs-CZ" sz="2400" dirty="0" smtClean="0"/>
              <a:t>Všechny obrázky a kliparty byly použity z webu: Office.com</a:t>
            </a:r>
          </a:p>
          <a:p>
            <a:endParaRPr lang="cs-CZ" sz="2400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6334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Pracovně-právní vztahy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marL="571500" indent="-571500" algn="ctr">
              <a:buFont typeface="Arial" pitchFamily="34" charset="0"/>
              <a:buChar char="•"/>
            </a:pPr>
            <a:r>
              <a:rPr lang="cs-CZ" dirty="0"/>
              <a:t>Vztahy týkající se práce, v nichž na jedné straně vystupují zaměstnanci a na straně druhé zaměstnavatelé, upravuje </a:t>
            </a:r>
            <a:r>
              <a:rPr lang="cs-CZ" b="1" dirty="0"/>
              <a:t>pracovní právo</a:t>
            </a:r>
            <a:r>
              <a:rPr lang="cs-CZ" dirty="0" smtClean="0"/>
              <a:t>. </a:t>
            </a:r>
            <a:endParaRPr lang="cs-CZ" dirty="0"/>
          </a:p>
          <a:p>
            <a:pPr marL="571500" indent="-571500" algn="ctr">
              <a:buFont typeface="Arial" pitchFamily="34" charset="0"/>
              <a:buChar char="•"/>
            </a:pPr>
            <a:r>
              <a:rPr lang="cs-CZ" dirty="0"/>
              <a:t>Základní právní normou je </a:t>
            </a:r>
            <a:r>
              <a:rPr lang="cs-CZ" b="1" dirty="0" smtClean="0">
                <a:solidFill>
                  <a:srgbClr val="FF0000"/>
                </a:solidFill>
              </a:rPr>
              <a:t>zákoník  práce</a:t>
            </a:r>
            <a:r>
              <a:rPr lang="cs-CZ" b="1" dirty="0" smtClean="0"/>
              <a:t> (ZP) - č</a:t>
            </a:r>
            <a:r>
              <a:rPr lang="cs-CZ" b="1" dirty="0"/>
              <a:t>. 262/2006 Sb., v platném znění)</a:t>
            </a:r>
            <a:r>
              <a:rPr lang="cs-CZ" dirty="0"/>
              <a:t> </a:t>
            </a:r>
            <a:endParaRPr lang="cs-CZ" dirty="0" smtClean="0"/>
          </a:p>
          <a:p>
            <a:pPr marL="571500" indent="-571500">
              <a:buFont typeface="Arial" pitchFamily="34" charset="0"/>
              <a:buChar char="•"/>
            </a:pPr>
            <a:endParaRPr lang="cs-CZ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cs-CZ" dirty="0" smtClean="0"/>
              <a:t>od </a:t>
            </a:r>
            <a:r>
              <a:rPr lang="cs-CZ" dirty="0"/>
              <a:t>1.1.2012 </a:t>
            </a:r>
            <a:r>
              <a:rPr lang="cs-CZ" dirty="0" smtClean="0"/>
              <a:t>– došlo k </a:t>
            </a:r>
            <a:r>
              <a:rPr lang="cs-CZ" dirty="0" smtClean="0">
                <a:solidFill>
                  <a:srgbClr val="FF0000"/>
                </a:solidFill>
              </a:rPr>
              <a:t>velké novele </a:t>
            </a:r>
            <a:r>
              <a:rPr lang="cs-CZ" dirty="0"/>
              <a:t>ZP.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1120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Pracovně-právní </a:t>
            </a:r>
            <a:r>
              <a:rPr lang="cs-CZ" sz="4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vztahy (PPV)</a:t>
            </a:r>
            <a:endParaRPr lang="cs-CZ" sz="4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628800"/>
            <a:ext cx="8460432" cy="4997152"/>
          </a:xfrm>
        </p:spPr>
        <p:txBody>
          <a:bodyPr>
            <a:normAutofit/>
          </a:bodyPr>
          <a:lstStyle/>
          <a:p>
            <a:r>
              <a:rPr lang="cs-CZ" b="1" dirty="0" smtClean="0"/>
              <a:t>Zákoník práce:</a:t>
            </a:r>
          </a:p>
          <a:p>
            <a:pPr marL="697230" indent="-514350">
              <a:buFont typeface="+mj-lt"/>
              <a:buAutoNum type="alphaLcParenR"/>
            </a:pPr>
            <a:r>
              <a:rPr lang="cs-CZ" sz="2400" dirty="0" smtClean="0"/>
              <a:t>Upravuje právní vztahy vznikající při výkonu </a:t>
            </a:r>
            <a:r>
              <a:rPr lang="cs-CZ" sz="2400" dirty="0" smtClean="0">
                <a:solidFill>
                  <a:srgbClr val="FF0000"/>
                </a:solidFill>
              </a:rPr>
              <a:t>závislé práce </a:t>
            </a:r>
            <a:r>
              <a:rPr lang="cs-CZ" sz="2400" dirty="0" smtClean="0"/>
              <a:t>mezi zaměstnanci a zaměstnavateli</a:t>
            </a:r>
          </a:p>
          <a:p>
            <a:pPr marL="697230" indent="-514350">
              <a:buFont typeface="+mj-lt"/>
              <a:buAutoNum type="alphaLcParenR"/>
            </a:pPr>
            <a:r>
              <a:rPr lang="cs-CZ" sz="2400" dirty="0" smtClean="0"/>
              <a:t>Upravuje právní vztahy kolektivní povahy</a:t>
            </a:r>
          </a:p>
          <a:p>
            <a:pPr marL="697230" indent="-514350">
              <a:buFont typeface="+mj-lt"/>
              <a:buAutoNum type="alphaLcParenR"/>
            </a:pPr>
            <a:r>
              <a:rPr lang="cs-CZ" sz="2400" dirty="0" smtClean="0"/>
              <a:t>Zapracovává příslušné předpisy Evropské unie</a:t>
            </a:r>
          </a:p>
          <a:p>
            <a:pPr marL="697230" indent="-514350">
              <a:buFont typeface="+mj-lt"/>
              <a:buAutoNum type="alphaLcParenR"/>
            </a:pPr>
            <a:r>
              <a:rPr lang="cs-CZ" sz="2400" dirty="0" smtClean="0"/>
              <a:t>Upravuje některé právní vztahy před vznikem PPV.</a:t>
            </a:r>
          </a:p>
          <a:p>
            <a:pPr marL="697230" indent="-514350">
              <a:buFont typeface="+mj-lt"/>
              <a:buAutoNum type="alphaLcParenR"/>
            </a:pPr>
            <a:r>
              <a:rPr lang="cs-CZ" sz="2400" dirty="0" smtClean="0"/>
              <a:t>Upravuje některé práva a povinnosti zaměstnavatelů a zaměstnanců při dodržování režimu dočasně práce neschopného pojištěnce.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4008407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Pracovně-právní vztahy (PPV)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4137323"/>
          </a:xfrm>
        </p:spPr>
        <p:txBody>
          <a:bodyPr/>
          <a:lstStyle/>
          <a:p>
            <a:r>
              <a:rPr lang="cs-CZ" sz="2400" dirty="0" smtClean="0"/>
              <a:t>Týkají se vzniku, průběhu a ukončení pracovního poměru</a:t>
            </a:r>
          </a:p>
          <a:p>
            <a:r>
              <a:rPr lang="cs-CZ" sz="2400" dirty="0" smtClean="0"/>
              <a:t>Upřesňují pracovní podmínky a odpovědnost za škody</a:t>
            </a:r>
          </a:p>
          <a:p>
            <a:r>
              <a:rPr lang="cs-CZ" sz="2400" dirty="0" smtClean="0"/>
              <a:t>Jsou závazné pro fyzické i právnické osoby</a:t>
            </a:r>
          </a:p>
          <a:p>
            <a:r>
              <a:rPr lang="cs-CZ" sz="2400" dirty="0" smtClean="0"/>
              <a:t>Zaměstnanec je ve výkonu práce </a:t>
            </a:r>
            <a:r>
              <a:rPr lang="cs-CZ" sz="2400" dirty="0" smtClean="0">
                <a:solidFill>
                  <a:srgbClr val="FF0000"/>
                </a:solidFill>
              </a:rPr>
              <a:t>závislý</a:t>
            </a:r>
            <a:r>
              <a:rPr lang="cs-CZ" sz="2400" dirty="0" smtClean="0"/>
              <a:t> na zaměstnavateli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82090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19944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Závislá práce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073427"/>
          </a:xfrm>
        </p:spPr>
        <p:txBody>
          <a:bodyPr>
            <a:normAutofit fontScale="92500" lnSpcReduction="10000"/>
          </a:bodyPr>
          <a:lstStyle/>
          <a:p>
            <a:pPr marL="182880" indent="0">
              <a:buNone/>
            </a:pPr>
            <a:r>
              <a:rPr lang="cs-CZ" b="1" dirty="0" smtClean="0"/>
              <a:t>Je práce:</a:t>
            </a:r>
          </a:p>
          <a:p>
            <a:r>
              <a:rPr lang="cs-CZ" dirty="0" smtClean="0"/>
              <a:t>která je vykovávána ve vztahu </a:t>
            </a:r>
            <a:r>
              <a:rPr lang="cs-CZ" b="1" dirty="0" smtClean="0">
                <a:solidFill>
                  <a:srgbClr val="FF0000"/>
                </a:solidFill>
              </a:rPr>
              <a:t>nadřízenosti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smtClean="0"/>
              <a:t>zaměstnavatele a </a:t>
            </a:r>
            <a:r>
              <a:rPr lang="cs-CZ" b="1" dirty="0" smtClean="0">
                <a:solidFill>
                  <a:srgbClr val="FF0000"/>
                </a:solidFill>
              </a:rPr>
              <a:t>podřízenosti</a:t>
            </a:r>
            <a:r>
              <a:rPr lang="cs-CZ" dirty="0" smtClean="0"/>
              <a:t> zaměstnance</a:t>
            </a:r>
          </a:p>
          <a:p>
            <a:r>
              <a:rPr lang="cs-CZ" b="1" dirty="0" smtClean="0">
                <a:solidFill>
                  <a:srgbClr val="FF0000"/>
                </a:solidFill>
              </a:rPr>
              <a:t>Jménem</a:t>
            </a:r>
            <a:r>
              <a:rPr lang="cs-CZ" dirty="0" smtClean="0"/>
              <a:t> zaměstnavatele</a:t>
            </a:r>
          </a:p>
          <a:p>
            <a:r>
              <a:rPr lang="cs-CZ" dirty="0" smtClean="0"/>
              <a:t>Podle </a:t>
            </a:r>
            <a:r>
              <a:rPr lang="cs-CZ" b="1" dirty="0" smtClean="0">
                <a:solidFill>
                  <a:srgbClr val="FF0000"/>
                </a:solidFill>
              </a:rPr>
              <a:t>pokynů</a:t>
            </a:r>
            <a:r>
              <a:rPr lang="cs-CZ" dirty="0" smtClean="0"/>
              <a:t> zaměstnavatele  </a:t>
            </a:r>
          </a:p>
          <a:p>
            <a:r>
              <a:rPr lang="cs-CZ" dirty="0" smtClean="0"/>
              <a:t>Zaměstnanec ji pro zaměstnavatele vykonává </a:t>
            </a:r>
            <a:r>
              <a:rPr lang="cs-CZ" b="1" dirty="0" smtClean="0">
                <a:solidFill>
                  <a:srgbClr val="FF0000"/>
                </a:solidFill>
              </a:rPr>
              <a:t>osobně</a:t>
            </a:r>
          </a:p>
          <a:p>
            <a:r>
              <a:rPr lang="cs-CZ" dirty="0" smtClean="0"/>
              <a:t>Musí být vykovávána </a:t>
            </a:r>
            <a:r>
              <a:rPr lang="cs-CZ" b="1" dirty="0" smtClean="0">
                <a:solidFill>
                  <a:srgbClr val="FF0000"/>
                </a:solidFill>
              </a:rPr>
              <a:t>za mzdu, plat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smtClean="0"/>
              <a:t>nebo </a:t>
            </a:r>
            <a:r>
              <a:rPr lang="cs-CZ" b="1" dirty="0" smtClean="0">
                <a:solidFill>
                  <a:srgbClr val="FF0000"/>
                </a:solidFill>
              </a:rPr>
              <a:t>odměnu</a:t>
            </a:r>
            <a:r>
              <a:rPr lang="cs-CZ" dirty="0" smtClean="0"/>
              <a:t> za práci</a:t>
            </a:r>
          </a:p>
          <a:p>
            <a:r>
              <a:rPr lang="cs-CZ" b="1" dirty="0" smtClean="0">
                <a:solidFill>
                  <a:srgbClr val="FF0000"/>
                </a:solidFill>
              </a:rPr>
              <a:t>Na náklady a odpovědnost </a:t>
            </a:r>
            <a:r>
              <a:rPr lang="cs-CZ" dirty="0" smtClean="0"/>
              <a:t>zaměstnavatele</a:t>
            </a:r>
          </a:p>
          <a:p>
            <a:r>
              <a:rPr lang="cs-CZ" b="1" dirty="0" smtClean="0">
                <a:solidFill>
                  <a:srgbClr val="FF0000"/>
                </a:solidFill>
              </a:rPr>
              <a:t>V pracovní době na pracovišti </a:t>
            </a:r>
            <a:r>
              <a:rPr lang="cs-CZ" dirty="0" smtClean="0"/>
              <a:t>zaměstnavatele, popřípadě jiném dohodnutém místě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84222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936104"/>
          </a:xfrm>
        </p:spPr>
        <p:txBody>
          <a:bodyPr>
            <a:normAutofit/>
          </a:bodyPr>
          <a:lstStyle/>
          <a:p>
            <a:r>
              <a:rPr lang="cs-CZ" sz="4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Základní pracovně-právními vztahy</a:t>
            </a:r>
            <a:endParaRPr lang="cs-CZ" sz="4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00000"/>
              <a:buFont typeface="Wingdings" pitchFamily="2" charset="2"/>
              <a:buChar char="q"/>
            </a:pPr>
            <a:r>
              <a:rPr lang="cs-CZ" dirty="0"/>
              <a:t> </a:t>
            </a:r>
            <a:r>
              <a:rPr lang="cs-CZ" sz="3200" dirty="0" smtClean="0">
                <a:solidFill>
                  <a:srgbClr val="FF0000"/>
                </a:solidFill>
              </a:rPr>
              <a:t>pracovní poměr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Wingdings" pitchFamily="2" charset="2"/>
              <a:buChar char="q"/>
            </a:pPr>
            <a:endParaRPr lang="cs-CZ" sz="3200" dirty="0">
              <a:solidFill>
                <a:srgbClr val="FF0000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Wingdings" pitchFamily="2" charset="2"/>
              <a:buChar char="q"/>
            </a:pPr>
            <a:r>
              <a:rPr lang="cs-CZ" sz="3200" dirty="0" smtClean="0"/>
              <a:t> </a:t>
            </a:r>
            <a:r>
              <a:rPr lang="cs-CZ" sz="3200" dirty="0" smtClean="0">
                <a:solidFill>
                  <a:srgbClr val="FF0000"/>
                </a:solidFill>
              </a:rPr>
              <a:t>dohody o pracích konaných mimo </a:t>
            </a:r>
            <a:br>
              <a:rPr lang="cs-CZ" sz="3200" dirty="0" smtClean="0">
                <a:solidFill>
                  <a:srgbClr val="FF0000"/>
                </a:solidFill>
              </a:rPr>
            </a:br>
            <a:r>
              <a:rPr lang="cs-CZ" sz="3200" dirty="0" smtClean="0">
                <a:solidFill>
                  <a:srgbClr val="FF0000"/>
                </a:solidFill>
              </a:rPr>
              <a:t> pracovní poměr:</a:t>
            </a:r>
          </a:p>
          <a:p>
            <a:pPr lvl="1">
              <a:buClr>
                <a:schemeClr val="accent2">
                  <a:lumMod val="75000"/>
                </a:schemeClr>
              </a:buClr>
              <a:buSzPct val="100000"/>
              <a:buFont typeface="Wingdings" pitchFamily="2" charset="2"/>
              <a:buChar char="q"/>
            </a:pPr>
            <a:r>
              <a:rPr lang="cs-CZ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cs-CZ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dohoda o provedení práce</a:t>
            </a:r>
          </a:p>
          <a:p>
            <a:pPr lvl="1">
              <a:buClr>
                <a:schemeClr val="accent2">
                  <a:lumMod val="75000"/>
                </a:schemeClr>
              </a:buClr>
              <a:buSzPct val="100000"/>
              <a:buFont typeface="Wingdings" pitchFamily="2" charset="2"/>
              <a:buChar char="q"/>
            </a:pPr>
            <a:r>
              <a:rPr lang="cs-CZ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dohoda o pracovní činnosti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Wingdings" pitchFamily="2" charset="2"/>
              <a:buChar char="q"/>
            </a:pPr>
            <a:endParaRPr lang="cs-CZ" dirty="0"/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Wingdings" pitchFamily="2" charset="2"/>
              <a:buChar char="q"/>
            </a:pPr>
            <a:endParaRPr lang="cs-CZ" dirty="0" smtClean="0"/>
          </a:p>
          <a:p>
            <a:pPr marL="182880" indent="0">
              <a:buClr>
                <a:schemeClr val="accent2">
                  <a:lumMod val="75000"/>
                </a:schemeClr>
              </a:buClr>
              <a:buSzPct val="100000"/>
              <a:buNone/>
            </a:pPr>
            <a:endParaRPr lang="cs-CZ" dirty="0" smtClean="0"/>
          </a:p>
          <a:p>
            <a:endParaRPr lang="cs-CZ" dirty="0"/>
          </a:p>
        </p:txBody>
      </p:sp>
      <p:pic>
        <p:nvPicPr>
          <p:cNvPr id="2050" name="Picture 2" descr="C:\Documents and Settings\Tatka\Local Settings\Temporary Internet Files\Content.IE5\QWMBZPIY\MC9002339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77072"/>
            <a:ext cx="2183394" cy="170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8491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19944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Smluvní strany PPV</a:t>
            </a:r>
            <a:endParaRPr lang="cs-CZ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89654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Zaměstnanec</a:t>
            </a:r>
          </a:p>
          <a:p>
            <a:pPr lvl="1"/>
            <a:r>
              <a:rPr lang="cs-CZ" dirty="0"/>
              <a:t>Způsobilost fyzické osoby jako zaměstnance mít </a:t>
            </a:r>
            <a:br>
              <a:rPr lang="cs-CZ" dirty="0"/>
            </a:br>
            <a:r>
              <a:rPr lang="cs-CZ" dirty="0"/>
              <a:t>v PPV práva a povinnosti vzniká </a:t>
            </a:r>
            <a:r>
              <a:rPr lang="cs-CZ" dirty="0">
                <a:solidFill>
                  <a:srgbClr val="FF0000"/>
                </a:solidFill>
              </a:rPr>
              <a:t>dovršením 15 let </a:t>
            </a:r>
            <a:r>
              <a:rPr lang="cs-CZ" dirty="0"/>
              <a:t>věku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>
                <a:solidFill>
                  <a:srgbClr val="FF0000"/>
                </a:solidFill>
              </a:rPr>
              <a:t>ukončením povinné školní </a:t>
            </a:r>
            <a:r>
              <a:rPr lang="cs-CZ" dirty="0" smtClean="0">
                <a:solidFill>
                  <a:srgbClr val="FF0000"/>
                </a:solidFill>
              </a:rPr>
              <a:t>docházky. </a:t>
            </a: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Zaměstnancem může být pouze </a:t>
            </a:r>
            <a:r>
              <a:rPr lang="cs-CZ" dirty="0" smtClean="0">
                <a:solidFill>
                  <a:srgbClr val="FF0000"/>
                </a:solidFill>
              </a:rPr>
              <a:t>fyzická osoba</a:t>
            </a: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lvl="1"/>
            <a:r>
              <a:rPr lang="cs-CZ" dirty="0" smtClean="0">
                <a:solidFill>
                  <a:srgbClr val="FF0000"/>
                </a:solidFill>
              </a:rPr>
              <a:t>Dohodu o hmotné odpovědnosti </a:t>
            </a: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může zaměstnanec uzavřít až po dosažení </a:t>
            </a:r>
            <a:r>
              <a:rPr lang="cs-CZ" dirty="0" smtClean="0">
                <a:solidFill>
                  <a:srgbClr val="FF0000"/>
                </a:solidFill>
              </a:rPr>
              <a:t>18 let </a:t>
            </a:r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věku.</a:t>
            </a:r>
          </a:p>
          <a:p>
            <a:endParaRPr lang="cs-CZ" dirty="0" smtClean="0">
              <a:solidFill>
                <a:srgbClr val="FF0000"/>
              </a:solidFill>
            </a:endParaRPr>
          </a:p>
          <a:p>
            <a:endParaRPr lang="cs-CZ" dirty="0"/>
          </a:p>
          <a:p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Zaměstnavatel</a:t>
            </a:r>
          </a:p>
          <a:p>
            <a:pPr lvl="1"/>
            <a:r>
              <a:rPr lang="cs-CZ" dirty="0" smtClean="0"/>
              <a:t>Zaměstnavatelem se rozumí </a:t>
            </a:r>
            <a:r>
              <a:rPr lang="cs-CZ" dirty="0" smtClean="0">
                <a:solidFill>
                  <a:srgbClr val="FF0000"/>
                </a:solidFill>
              </a:rPr>
              <a:t>právnická nebo fyzická </a:t>
            </a:r>
            <a:r>
              <a:rPr lang="cs-CZ" dirty="0" smtClean="0"/>
              <a:t>osoba, která zaměstnává </a:t>
            </a:r>
            <a:r>
              <a:rPr lang="cs-CZ" dirty="0" smtClean="0">
                <a:solidFill>
                  <a:srgbClr val="FF0000"/>
                </a:solidFill>
              </a:rPr>
              <a:t>fyzickou osobu </a:t>
            </a:r>
            <a:r>
              <a:rPr lang="cs-CZ" dirty="0" smtClean="0"/>
              <a:t>v PPV.</a:t>
            </a:r>
          </a:p>
          <a:p>
            <a:pPr lvl="1"/>
            <a:r>
              <a:rPr lang="cs-CZ" dirty="0" smtClean="0"/>
              <a:t>Způsobilost fyzické osoby vlastními právními úkony nabývat práv a brát na sebe povinnosti v PPV jako zaměstnavatel vzniká dosažením </a:t>
            </a:r>
            <a:r>
              <a:rPr lang="cs-CZ" dirty="0" smtClean="0">
                <a:solidFill>
                  <a:srgbClr val="FF0000"/>
                </a:solidFill>
              </a:rPr>
              <a:t>18 let věku</a:t>
            </a:r>
            <a:r>
              <a:rPr lang="cs-CZ" dirty="0" smtClean="0"/>
              <a:t>.</a:t>
            </a:r>
          </a:p>
        </p:txBody>
      </p:sp>
      <p:pic>
        <p:nvPicPr>
          <p:cNvPr id="3074" name="Picture 2" descr="C:\Documents and Settings\Tatka\Local Settings\Temporary Internet Files\Content.IE5\SWRJRIWA\MC90021301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5189" y="5446813"/>
            <a:ext cx="1270080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Tatka\Local Settings\Temporary Internet Files\Content.IE5\S0IHQ2PO\MC90003106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78976" y="2924944"/>
            <a:ext cx="962506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77187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nival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TC010205351[[fn=Karnevalový motiv]]</Template>
  <TotalTime>1204</TotalTime>
  <Words>1117</Words>
  <Application>Microsoft Office PowerPoint</Application>
  <PresentationFormat>Předvádění na obrazovce (4:3)</PresentationFormat>
  <Paragraphs>193</Paragraphs>
  <Slides>30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2" baseType="lpstr">
      <vt:lpstr>Carnival</vt:lpstr>
      <vt:lpstr>Dokument</vt:lpstr>
      <vt:lpstr>Snímek 1</vt:lpstr>
      <vt:lpstr>Anotace</vt:lpstr>
      <vt:lpstr>Vznik a změny pracovního poměru</vt:lpstr>
      <vt:lpstr>Pracovně-právní vztahy</vt:lpstr>
      <vt:lpstr>Pracovně-právní vztahy (PPV)</vt:lpstr>
      <vt:lpstr>Pracovně-právní vztahy (PPV)</vt:lpstr>
      <vt:lpstr>Závislá práce</vt:lpstr>
      <vt:lpstr>Základní pracovně-právními vztahy</vt:lpstr>
      <vt:lpstr>Smluvní strany PPV</vt:lpstr>
      <vt:lpstr>Pracovní poměr</vt:lpstr>
      <vt:lpstr>Pracovní poměr</vt:lpstr>
      <vt:lpstr>Pracovní poměr</vt:lpstr>
      <vt:lpstr>Pracovní poměr</vt:lpstr>
      <vt:lpstr>Pracovní poměr na dobu určitou </vt:lpstr>
      <vt:lpstr>Pracovní smlouva</vt:lpstr>
      <vt:lpstr>Pracovní smlouva</vt:lpstr>
      <vt:lpstr>Pracovní smlouva</vt:lpstr>
      <vt:lpstr>Pracovní smlouva</vt:lpstr>
      <vt:lpstr>Zkušební doba</vt:lpstr>
      <vt:lpstr>Změny pracovního poměru</vt:lpstr>
      <vt:lpstr>Změny pracovního poměru</vt:lpstr>
      <vt:lpstr>Změny pracovního poměru</vt:lpstr>
      <vt:lpstr>Změny pracovního poměru</vt:lpstr>
      <vt:lpstr>Dohody o pracích konaných mimo pracovní poměr</vt:lpstr>
      <vt:lpstr>Dohoda o provedení práce</vt:lpstr>
      <vt:lpstr>Dohoda o provedení práce</vt:lpstr>
      <vt:lpstr>Dohoda o pracovní činnosti</vt:lpstr>
      <vt:lpstr>Dohoda o pracovní činnosti</vt:lpstr>
      <vt:lpstr>Otázky k opakování</vt:lpstr>
      <vt:lpstr>Literatura</vt:lpstr>
    </vt:vector>
  </TitlesOfParts>
  <Company>Škola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Pracovně-právní vztahy</dc:title>
  <dc:creator>bosakova_j</dc:creator>
  <cp:lastModifiedBy>Magda</cp:lastModifiedBy>
  <cp:revision>79</cp:revision>
  <dcterms:created xsi:type="dcterms:W3CDTF">2012-01-12T09:07:10Z</dcterms:created>
  <dcterms:modified xsi:type="dcterms:W3CDTF">2013-02-26T14:57:03Z</dcterms:modified>
</cp:coreProperties>
</file>