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95" r:id="rId2"/>
    <p:sldId id="294" r:id="rId3"/>
    <p:sldId id="256" r:id="rId4"/>
    <p:sldId id="280" r:id="rId5"/>
    <p:sldId id="285" r:id="rId6"/>
    <p:sldId id="281" r:id="rId7"/>
    <p:sldId id="292" r:id="rId8"/>
    <p:sldId id="282" r:id="rId9"/>
    <p:sldId id="290" r:id="rId10"/>
    <p:sldId id="283" r:id="rId11"/>
    <p:sldId id="284" r:id="rId12"/>
    <p:sldId id="286" r:id="rId13"/>
    <p:sldId id="287" r:id="rId14"/>
    <p:sldId id="288" r:id="rId15"/>
    <p:sldId id="289" r:id="rId16"/>
    <p:sldId id="293" r:id="rId17"/>
    <p:sldId id="275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3E661-3A70-4606-8DD6-6943FD3BB39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79C00-2D6B-49D3-BB51-CDABAC288A8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420388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722376" y="2688336"/>
            <a:ext cx="7772400" cy="3108960"/>
          </a:xfrm>
        </p:spPr>
        <p:txBody>
          <a:bodyPr anchor="t" anchorCtr="0">
            <a:noAutofit/>
          </a:bodyPr>
          <a:lstStyle>
            <a:lvl1pPr algn="ctr">
              <a:defRPr lang="en-US" sz="6200" b="1" cap="none" spc="0" dirty="0" smtClean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722376" y="1133856"/>
            <a:ext cx="7772400" cy="1508760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200" b="0">
                <a:solidFill>
                  <a:schemeClr val="tx2">
                    <a:shade val="55000"/>
                  </a:schemeClr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90563" y="491696"/>
            <a:ext cx="7762875" cy="5874608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77240" y="795996"/>
            <a:ext cx="7589520" cy="3112843"/>
          </a:xfrm>
        </p:spPr>
        <p:txBody>
          <a:bodyPr anchor="b">
            <a:normAutofit/>
          </a:bodyPr>
          <a:lstStyle>
            <a:lvl1pPr algn="ctr">
              <a:buNone/>
              <a:defRPr lang="en-US" sz="6200" b="1" cap="none" spc="0" dirty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77240" y="3948552"/>
            <a:ext cx="7589520" cy="1509712"/>
          </a:xfrm>
        </p:spPr>
        <p:txBody>
          <a:bodyPr anchor="t">
            <a:normAutofit/>
          </a:bodyPr>
          <a:lstStyle>
            <a:lvl1pPr indent="0" algn="ctr">
              <a:buNone/>
              <a:defRPr lang="en-US" sz="22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762000" y="5958840"/>
            <a:ext cx="2133600" cy="365760"/>
          </a:xfrm>
        </p:spPr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5958840"/>
            <a:ext cx="28956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6248400" y="5958840"/>
            <a:ext cx="2133600" cy="365760"/>
          </a:xfrm>
        </p:spPr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965960" y="2785402"/>
            <a:ext cx="5760720" cy="914400"/>
          </a:xfrm>
        </p:spPr>
        <p:txBody>
          <a:bodyPr lIns="91440" rIns="91440" anchor="ctr">
            <a:noAutofit/>
          </a:bodyPr>
          <a:lstStyle>
            <a:lvl1pPr algn="ctr">
              <a:defRPr sz="35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1600200" y="547468"/>
            <a:ext cx="3383280" cy="639762"/>
          </a:xfrm>
          <a:prstGeom prst="roundRect">
            <a:avLst>
              <a:gd name="adj" fmla="val 6772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1600200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5128846" y="547468"/>
            <a:ext cx="3383280" cy="639762"/>
          </a:xfrm>
          <a:prstGeom prst="roundRect">
            <a:avLst>
              <a:gd name="adj" fmla="val 5673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5128846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828801" y="2888565"/>
            <a:ext cx="5486400" cy="914400"/>
          </a:xfrm>
        </p:spPr>
        <p:txBody>
          <a:bodyPr anchor="b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l">
              <a:defRPr sz="28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590800" y="602566"/>
            <a:ext cx="5943600" cy="5486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 rot="16200000">
            <a:off x="-859303" y="2888566"/>
            <a:ext cx="5486400" cy="914400"/>
          </a:xfrm>
        </p:spPr>
        <p:txBody>
          <a:bodyPr lIns="91440" rIns="91440"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740812" y="794822"/>
            <a:ext cx="3960051" cy="5294376"/>
          </a:xfrm>
          <a:prstGeom prst="roundRect">
            <a:avLst>
              <a:gd name="adj" fmla="val 3541"/>
            </a:avLst>
          </a:prstGeom>
          <a:solidFill>
            <a:srgbClr val="FFFFFF">
              <a:alpha val="40000"/>
            </a:srgb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277728" y="3501743"/>
            <a:ext cx="3200400" cy="1143000"/>
          </a:xfrm>
        </p:spPr>
        <p:txBody>
          <a:bodyPr anchor="t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ctr">
              <a:buNone/>
              <a:defRPr sz="26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527537" y="821202"/>
            <a:ext cx="4550899" cy="5215597"/>
          </a:xfrm>
          <a:prstGeom prst="roundRect">
            <a:avLst>
              <a:gd name="adj" fmla="val 622"/>
            </a:avLst>
          </a:prstGeom>
          <a:solidFill>
            <a:schemeClr val="bg1">
              <a:lumMod val="85000"/>
            </a:schemeClr>
          </a:solidFill>
          <a:ln w="101600">
            <a:solidFill>
              <a:srgbClr val="FFFFFF"/>
            </a:solidFill>
            <a:miter lim="800000"/>
          </a:ln>
          <a:effectLst>
            <a:outerShdw blurRad="65000" dist="25000" dir="5400000" algn="t" rotWithShape="0">
              <a:schemeClr val="bg2">
                <a:shade val="30000"/>
                <a:satMod val="250000"/>
                <a:alpha val="85000"/>
              </a:schemeClr>
            </a:outerShdw>
          </a:effectLst>
          <a:scene3d>
            <a:camera prst="orthographicFront"/>
            <a:lightRig rig="soft" dir="t">
              <a:rot lat="0" lon="0" rev="20100000"/>
            </a:lightRig>
          </a:scene3d>
          <a:sp3d contourW="3810">
            <a:bevelT w="95250" h="25400"/>
            <a:contourClr>
              <a:schemeClr val="bg2">
                <a:shade val="45000"/>
                <a:satMod val="145000"/>
              </a:schemeClr>
            </a:contourClr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cs-CZ" sz="2000" smtClean="0"/>
              <a:t>Kliknutím na ikonu přidáte obrázek.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277728" y="1600200"/>
            <a:ext cx="3200400" cy="1825343"/>
          </a:xfrm>
        </p:spPr>
        <p:txBody>
          <a:bodyPr bIns="0" anchor="b">
            <a:normAutofit/>
          </a:bodyPr>
          <a:lstStyle>
            <a:lvl1pPr marL="0" marR="0" indent="0" algn="ctr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42900" y="228600"/>
            <a:ext cx="8458200" cy="6400800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14404"/>
            <a:ext cx="2895600" cy="36576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cs-CZ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defPPr>
        <a:defRPr sz="4400">
          <a:solidFill>
            <a:schemeClr val="tx2">
              <a:shade val="80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53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/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457200" indent="-274320" algn="l" eaLnBrk="1" hangingPunct="1">
        <a:buClr>
          <a:schemeClr val="accent1"/>
        </a:buClr>
        <a:buSzPct val="80000"/>
        <a:buFont typeface="Wingdings 2" pitchFamily="18" charset="2"/>
        <a:buChar char="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758952" indent="-228600" algn="l" eaLnBrk="1" hangingPunct="1">
        <a:buClr>
          <a:schemeClr val="accent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1033272" indent="-228600" algn="l" eaLnBrk="1" hangingPunct="1">
        <a:buClr>
          <a:schemeClr val="accent3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298448" indent="-228600" algn="l" eaLnBrk="1" hangingPunct="1">
        <a:buClr>
          <a:schemeClr val="accent4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554480" indent="-228600" algn="l" eaLnBrk="1" hangingPunct="1">
        <a:buClr>
          <a:schemeClr val="accent5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810512" indent="-228600" algn="l" eaLnBrk="1" hangingPunct="1">
        <a:buClr>
          <a:schemeClr val="accent6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207568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340864" indent="-228600" algn="l" eaLnBrk="1" hangingPunct="1">
        <a:buClr>
          <a:schemeClr val="accent2"/>
        </a:buClr>
        <a:buFont typeface="Wingdings 2" pitchFamily="18" charset="2"/>
        <a:buChar char=""/>
        <a:defRPr sz="1600" baseline="0">
          <a:latin typeface="+mn-lt"/>
        </a:defRPr>
      </a:lvl8pPr>
      <a:lvl9pPr marL="2596896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hyperlink" Target="http://business.center.cz/business/pravo/zakony/zakonik-prace/cast2h4.asp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http://business.center.cz/business/pravo/zakony/zakonik-prace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business.center.cz/business/pravo/zakony/zakonik-prac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business.center.cz/business/pravo/zakony/zakonik-prace/cast2h4.asp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business.center.cz/business/pravo/zakony/zakonik-prace/cast2h4.asp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8544" y="260648"/>
            <a:ext cx="8285163" cy="120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1651221"/>
              </p:ext>
            </p:extLst>
          </p:nvPr>
        </p:nvGraphicFramePr>
        <p:xfrm>
          <a:off x="430323" y="1556792"/>
          <a:ext cx="8285163" cy="4968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1631"/>
                <a:gridCol w="5633532"/>
              </a:tblGrid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NÁZEV ŠKOLY: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VZDĚLÁVACÍ OBLAST: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Člověk</a:t>
                      </a:r>
                      <a:r>
                        <a:rPr lang="cs-CZ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a svět práce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Informatika a informační a komunikační technologie</a:t>
                      </a:r>
                      <a:endParaRPr lang="cs-CZ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VZDĚLÁVACÍ OBOR: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Základy ekonomiky a administrativy pro 3. – 4. ročník SŠ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TÉMA: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Ukončení pracovního poměru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AUTOR: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itchFamily="34" charset="0"/>
                        </a:rPr>
                        <a:t>Ing. Jana Bosáková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Calibri" pitchFamily="34" charset="0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DATUM: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smtClean="0">
                          <a:solidFill>
                            <a:schemeClr val="tx1"/>
                          </a:solidFill>
                          <a:effectLst/>
                        </a:rPr>
                        <a:t>19. </a:t>
                      </a: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</a:rPr>
                        <a:t>10. </a:t>
                      </a: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2012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NÁZEV A ČÍSLO PROJEKTU: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CZ.1.07/1.5.00/34.0629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OZNAČENÍ VÝUKOVÉHO MATERIÁLU: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</a:rPr>
                        <a:t>VY_32_INOVACE_</a:t>
                      </a:r>
                      <a:r>
                        <a:rPr lang="cs-CZ" sz="14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ZEA.BO.09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59515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dirty="0" smtClean="0">
                <a:latin typeface="Arial" pitchFamily="34" charset="0"/>
                <a:cs typeface="Arial" pitchFamily="34" charset="0"/>
              </a:rPr>
              <a:t>Ochranná doba</a:t>
            </a:r>
            <a:endParaRPr lang="cs-CZ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r>
              <a:rPr lang="cs-CZ" dirty="0" smtClean="0"/>
              <a:t>Jedná se o </a:t>
            </a:r>
            <a:r>
              <a:rPr lang="cs-CZ" dirty="0" smtClean="0">
                <a:solidFill>
                  <a:srgbClr val="FF0000"/>
                </a:solidFill>
              </a:rPr>
              <a:t>zákaz výpovědi dané zaměstnavatelem (§53)</a:t>
            </a:r>
            <a:r>
              <a:rPr lang="cs-CZ" dirty="0" smtClean="0"/>
              <a:t>.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smtClean="0"/>
              <a:t> Tento zákaz platí pro tyto případy:</a:t>
            </a:r>
          </a:p>
          <a:p>
            <a:endParaRPr lang="cs-CZ" dirty="0" smtClean="0"/>
          </a:p>
          <a:p>
            <a:r>
              <a:rPr lang="cs-CZ" dirty="0" smtClean="0"/>
              <a:t>Vyhledej na internetu a zapiš do svého pracovního listu, bod C</a:t>
            </a:r>
          </a:p>
          <a:p>
            <a:endParaRPr lang="cs-CZ" dirty="0" smtClean="0"/>
          </a:p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business.center.cz/business/pravo/zakony/zakonik-prace/cast2h4.aspx#par53</a:t>
            </a:r>
            <a:endParaRPr lang="cs-CZ" dirty="0" smtClean="0"/>
          </a:p>
          <a:p>
            <a:endParaRPr lang="cs-CZ" dirty="0" smtClean="0"/>
          </a:p>
        </p:txBody>
      </p:sp>
      <p:pic>
        <p:nvPicPr>
          <p:cNvPr id="1027" name="Picture 3" descr="C:\Documents and Settings\Tatka\Local Settings\Temporary Internet Files\Content.IE5\4T7LPY9M\MC90041130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04664"/>
            <a:ext cx="1824744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1885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79984"/>
          </a:xfrm>
        </p:spPr>
        <p:txBody>
          <a:bodyPr>
            <a:noAutofit/>
          </a:bodyPr>
          <a:lstStyle/>
          <a:p>
            <a:r>
              <a:rPr lang="cs-CZ" sz="3600" dirty="0" smtClean="0">
                <a:latin typeface="Arial" pitchFamily="34" charset="0"/>
                <a:cs typeface="Arial" pitchFamily="34" charset="0"/>
              </a:rPr>
              <a:t>Okamžité zrušení pracovního poměru</a:t>
            </a:r>
            <a:endParaRPr lang="cs-CZ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Zaměstnavatel může výjimečně PP okamžitě zrušit jen tehdy (§ 55):</a:t>
            </a:r>
          </a:p>
          <a:p>
            <a:pPr lvl="1" algn="just"/>
            <a:r>
              <a:rPr lang="cs-CZ" dirty="0" smtClean="0"/>
              <a:t>Byl-li zaměstnanec pravomocně odsouzen pro úmyslný trestný čin k nepodmíněnému trestu odnětí svobody na dobu delší než 1 rok nebo</a:t>
            </a:r>
          </a:p>
          <a:p>
            <a:pPr lvl="1" algn="just"/>
            <a:r>
              <a:rPr lang="cs-CZ" dirty="0" smtClean="0"/>
              <a:t>Byl-li odsouzen pro úmyslný trestný čin spáchaný při plnění pracovních úkolů k nepodmíněnému trestu odnětí svobody na dobu nejméně 6 měsíců.</a:t>
            </a:r>
          </a:p>
          <a:p>
            <a:pPr lvl="1" algn="just"/>
            <a:r>
              <a:rPr lang="cs-CZ" dirty="0" smtClean="0"/>
              <a:t>Porušil-li zaměstnanec povinnost vyplývající z právních předpisů vztahujících se k jím vykonávané práci </a:t>
            </a:r>
            <a:r>
              <a:rPr lang="cs-CZ" dirty="0" smtClean="0">
                <a:solidFill>
                  <a:srgbClr val="FF0000"/>
                </a:solidFill>
              </a:rPr>
              <a:t>zvlášť hrubým způsobem</a:t>
            </a:r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cs-CZ" dirty="0" smtClean="0">
              <a:solidFill>
                <a:srgbClr val="FF0000"/>
              </a:solidFill>
            </a:endParaRPr>
          </a:p>
          <a:p>
            <a:pPr lvl="1" algn="just"/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Zaměstnavatel nesmí okamžitě zrušit PP s těhotnou zaměstnankyní, zaměstnankyní na mateřské dovolené </a:t>
            </a:r>
            <a:b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s těmi, kteří čerpají rodičovskou dovolenou.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3448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15144"/>
          </a:xfrm>
        </p:spPr>
        <p:txBody>
          <a:bodyPr>
            <a:noAutofit/>
          </a:bodyPr>
          <a:lstStyle/>
          <a:p>
            <a:r>
              <a:rPr lang="cs-CZ" sz="3600" dirty="0">
                <a:latin typeface="Arial" pitchFamily="34" charset="0"/>
                <a:cs typeface="Arial" pitchFamily="34" charset="0"/>
              </a:rPr>
              <a:t>Okamžité zrušení pracovního poměru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Zaměstnanec může PP okamžitě zrušit jen, jestliže (§ 56):</a:t>
            </a:r>
          </a:p>
          <a:p>
            <a:pPr lvl="1" algn="just"/>
            <a:r>
              <a:rPr lang="cs-CZ" dirty="0" smtClean="0"/>
              <a:t>Podle lékařského posudku nemůže dále konat práci bez vážného ohrožení svého zdraví a zaměstnavatel mu neumožnil v době 15 dnů ode dne předložení tohoto posudku výkon jiné práce.</a:t>
            </a:r>
          </a:p>
          <a:p>
            <a:pPr lvl="1" algn="just"/>
            <a:r>
              <a:rPr lang="cs-CZ" dirty="0" smtClean="0"/>
              <a:t>Zaměstnavatel mu nevyplatil mzdu nebo plat nebo jejich náhrady do 15 dnů po uplynutí období splatnosti.</a:t>
            </a:r>
          </a:p>
          <a:p>
            <a:pPr lvl="1" algn="just"/>
            <a:r>
              <a:rPr lang="cs-CZ" dirty="0" smtClean="0">
                <a:solidFill>
                  <a:srgbClr val="FF0000"/>
                </a:solidFill>
              </a:rPr>
              <a:t>POZOR!</a:t>
            </a:r>
            <a:r>
              <a:rPr lang="cs-CZ" dirty="0" smtClean="0"/>
              <a:t> Nezaměňovat pojem období splatnosti </a:t>
            </a:r>
            <a:br>
              <a:rPr lang="cs-CZ" dirty="0" smtClean="0"/>
            </a:br>
            <a:r>
              <a:rPr lang="cs-CZ" dirty="0" smtClean="0"/>
              <a:t>a termín výplaty mzdy.</a:t>
            </a:r>
          </a:p>
          <a:p>
            <a:pPr lvl="1" algn="just"/>
            <a:r>
              <a:rPr lang="cs-CZ" b="1" dirty="0" smtClean="0"/>
              <a:t>Příklad:</a:t>
            </a:r>
            <a:r>
              <a:rPr lang="cs-CZ" dirty="0" smtClean="0"/>
              <a:t> mzda za březen – termín výplaty je stanoven na 15. dubna, avšak tato mzda je splatná do konce dubna.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734067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dirty="0" smtClean="0">
                <a:latin typeface="Arial" pitchFamily="34" charset="0"/>
                <a:cs typeface="Arial" pitchFamily="34" charset="0"/>
              </a:rPr>
              <a:t>Další případy skončení PP</a:t>
            </a:r>
            <a:endParaRPr lang="cs-CZ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Skončení PP na dobu určitou</a:t>
            </a:r>
          </a:p>
          <a:p>
            <a:pPr lvl="1" algn="just"/>
            <a:r>
              <a:rPr lang="cs-CZ" sz="2400" dirty="0" smtClean="0"/>
              <a:t>Pracovní poměr skončí uplynutím sjednané doby.</a:t>
            </a:r>
          </a:p>
          <a:p>
            <a:pPr lvl="1" algn="just"/>
            <a:r>
              <a:rPr lang="cs-CZ" sz="2400" dirty="0" smtClean="0"/>
              <a:t>Pokud byla doba trvání PP omezena na dobu konání určitých prací, upozorní zaměstnavatel zaměstnance na skončení těchto prací včas, zpravidla 3 dny předem. </a:t>
            </a:r>
          </a:p>
          <a:p>
            <a:pPr lvl="1" algn="just"/>
            <a:r>
              <a:rPr lang="cs-CZ" sz="2400" dirty="0" smtClean="0"/>
              <a:t>Pokračuje-li zaměstnanec po uplynutí sjednané doby s vědomím zaměstnavatele dále v konání prací, platí, že se jedná o PP </a:t>
            </a:r>
            <a:r>
              <a:rPr lang="cs-CZ" sz="2400" dirty="0" smtClean="0">
                <a:solidFill>
                  <a:srgbClr val="FF0000"/>
                </a:solidFill>
              </a:rPr>
              <a:t>na dobu neurčitou</a:t>
            </a:r>
            <a:r>
              <a:rPr lang="cs-CZ" sz="2400" dirty="0" smtClean="0"/>
              <a:t>.</a:t>
            </a:r>
          </a:p>
          <a:p>
            <a:pPr lvl="1" algn="just"/>
            <a:endParaRPr lang="cs-CZ" sz="2400" dirty="0" smtClean="0"/>
          </a:p>
          <a:p>
            <a:pPr lvl="1"/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3374283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latin typeface="Arial" pitchFamily="34" charset="0"/>
                <a:cs typeface="Arial" pitchFamily="34" charset="0"/>
              </a:rPr>
              <a:t>Další případy skončení PP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Zrušení PP ve zkušební době</a:t>
            </a:r>
          </a:p>
          <a:p>
            <a:pPr lvl="1" algn="just"/>
            <a:r>
              <a:rPr lang="cs-CZ" dirty="0"/>
              <a:t>Zaměstnavatel i zaměstnanec mohou zrušit PP ve zkušební době z jakéhokoliv důvodu nebo bez uvedení důvodu.</a:t>
            </a:r>
          </a:p>
          <a:p>
            <a:pPr lvl="1" algn="just"/>
            <a:r>
              <a:rPr lang="cs-CZ" dirty="0"/>
              <a:t>Zaměstnavatel </a:t>
            </a:r>
            <a:r>
              <a:rPr lang="cs-CZ" dirty="0">
                <a:solidFill>
                  <a:srgbClr val="FF0000"/>
                </a:solidFill>
              </a:rPr>
              <a:t>nesmí</a:t>
            </a:r>
            <a:r>
              <a:rPr lang="cs-CZ" dirty="0"/>
              <a:t> ve zkušební době zrušit PP </a:t>
            </a:r>
            <a:br>
              <a:rPr lang="cs-CZ" dirty="0"/>
            </a:br>
            <a:r>
              <a:rPr lang="cs-CZ" dirty="0"/>
              <a:t>v období od 1.1.2012 do 31.12.2013 v době prvních </a:t>
            </a:r>
            <a:r>
              <a:rPr lang="cs-CZ" dirty="0">
                <a:solidFill>
                  <a:srgbClr val="FF0000"/>
                </a:solidFill>
              </a:rPr>
              <a:t>21 kalendářních dnů trvání dočasné pracovní neschopnosti </a:t>
            </a:r>
            <a:r>
              <a:rPr lang="cs-CZ" dirty="0"/>
              <a:t>zaměstnance</a:t>
            </a:r>
            <a:r>
              <a:rPr lang="cs-CZ" dirty="0" smtClean="0"/>
              <a:t>.</a:t>
            </a:r>
          </a:p>
          <a:p>
            <a:pPr lvl="1" algn="just"/>
            <a:r>
              <a:rPr lang="cs-CZ" dirty="0" smtClean="0">
                <a:solidFill>
                  <a:srgbClr val="FF0000"/>
                </a:solidFill>
              </a:rPr>
              <a:t>Zrušení PP ve zkušební době musí být provedeno písemně</a:t>
            </a:r>
            <a:r>
              <a:rPr lang="cs-CZ" dirty="0" smtClean="0"/>
              <a:t> a PP skončí dnem doručení zrušení, není-li v něm uveden den pozdější.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139253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75928"/>
          </a:xfrm>
        </p:spPr>
        <p:txBody>
          <a:bodyPr>
            <a:noAutofit/>
          </a:bodyPr>
          <a:lstStyle/>
          <a:p>
            <a:r>
              <a:rPr lang="cs-CZ" sz="4400" dirty="0" smtClean="0">
                <a:latin typeface="Arial" pitchFamily="34" charset="0"/>
                <a:cs typeface="Arial" pitchFamily="34" charset="0"/>
              </a:rPr>
              <a:t>Otázky k zopakování</a:t>
            </a:r>
            <a:endParaRPr lang="cs-CZ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073427"/>
          </a:xfrm>
        </p:spPr>
        <p:txBody>
          <a:bodyPr>
            <a:normAutofit fontScale="92500" lnSpcReduction="20000"/>
          </a:bodyPr>
          <a:lstStyle/>
          <a:p>
            <a:endParaRPr lang="cs-CZ" sz="2200" dirty="0" smtClean="0"/>
          </a:p>
          <a:p>
            <a:pPr algn="ctr"/>
            <a:endParaRPr lang="cs-CZ" sz="2200" dirty="0" smtClean="0">
              <a:hlinkClick r:id="rId2"/>
            </a:endParaRPr>
          </a:p>
          <a:p>
            <a:pPr marL="182880" indent="0" algn="ctr">
              <a:buNone/>
            </a:pPr>
            <a:r>
              <a:rPr lang="cs-CZ" sz="2200" dirty="0" smtClean="0">
                <a:hlinkClick r:id="rId2"/>
              </a:rPr>
              <a:t>http</a:t>
            </a:r>
            <a:r>
              <a:rPr lang="cs-CZ" sz="2200" dirty="0">
                <a:hlinkClick r:id="rId2"/>
              </a:rPr>
              <a:t>://business.center.cz/business/pravo/zakony/zakonik-prace/</a:t>
            </a:r>
            <a:endParaRPr lang="cs-CZ" sz="2200" dirty="0"/>
          </a:p>
          <a:p>
            <a:endParaRPr lang="cs-CZ" sz="2200" dirty="0"/>
          </a:p>
          <a:p>
            <a:pPr marL="640080" indent="-457200">
              <a:buFont typeface="+mj-lt"/>
              <a:buAutoNum type="arabicParenR"/>
            </a:pPr>
            <a:r>
              <a:rPr lang="cs-CZ" sz="2400" dirty="0" smtClean="0"/>
              <a:t>Kterými způsoby může být rozvázán pracovní poměr?</a:t>
            </a:r>
          </a:p>
          <a:p>
            <a:pPr marL="640080" indent="-457200">
              <a:buFont typeface="+mj-lt"/>
              <a:buAutoNum type="arabicParenR"/>
            </a:pPr>
            <a:r>
              <a:rPr lang="cs-CZ" sz="2400" dirty="0" smtClean="0"/>
              <a:t>Kdy skončí pracovní poměr u cizince?</a:t>
            </a:r>
          </a:p>
          <a:p>
            <a:pPr marL="640080" indent="-457200">
              <a:buFont typeface="+mj-lt"/>
              <a:buAutoNum type="arabicParenR"/>
            </a:pPr>
            <a:r>
              <a:rPr lang="cs-CZ" sz="2400" dirty="0" smtClean="0"/>
              <a:t>Ve kterých případech může okamžitě zrušit PP zaměstnanec?</a:t>
            </a:r>
          </a:p>
          <a:p>
            <a:pPr marL="640080" indent="-457200">
              <a:buFont typeface="+mj-lt"/>
              <a:buAutoNum type="arabicParenR"/>
            </a:pPr>
            <a:r>
              <a:rPr lang="cs-CZ" sz="2400" dirty="0" smtClean="0"/>
              <a:t>Definuj pojem ochranná doba.</a:t>
            </a:r>
          </a:p>
          <a:p>
            <a:pPr marL="640080" indent="-457200">
              <a:buFont typeface="+mj-lt"/>
              <a:buAutoNum type="arabicParenR"/>
            </a:pPr>
            <a:r>
              <a:rPr lang="cs-CZ" sz="2400" dirty="0" smtClean="0"/>
              <a:t>Jak dlouhá může být výpovědní doba a kdy začne běžet?</a:t>
            </a:r>
          </a:p>
          <a:p>
            <a:pPr marL="640080" indent="-457200">
              <a:buFont typeface="+mj-lt"/>
              <a:buAutoNum type="arabicParenR"/>
            </a:pPr>
            <a:r>
              <a:rPr lang="cs-CZ" sz="2400" dirty="0" smtClean="0"/>
              <a:t>Z jakých důvodů může dát zaměstnanec výpověď?</a:t>
            </a:r>
          </a:p>
          <a:p>
            <a:pPr marL="640080" indent="-457200">
              <a:buFont typeface="+mj-lt"/>
              <a:buAutoNum type="arabicParenR"/>
            </a:pPr>
            <a:r>
              <a:rPr lang="cs-CZ" sz="2400" dirty="0" smtClean="0"/>
              <a:t>Kdy končí pracovní poměr na dobu určitou?</a:t>
            </a:r>
          </a:p>
          <a:p>
            <a:pPr marL="640080" indent="-457200">
              <a:buFont typeface="+mj-lt"/>
              <a:buAutoNum type="arabicParenR"/>
            </a:pPr>
            <a:r>
              <a:rPr lang="cs-CZ" sz="2400" dirty="0" smtClean="0"/>
              <a:t>Kdy nesmí zaměstnavatel zrušit ve zkušební době pracovní poměr se zaměstnancem?</a:t>
            </a:r>
          </a:p>
          <a:p>
            <a:pPr marL="640080" indent="-457200">
              <a:buFont typeface="+mj-lt"/>
              <a:buAutoNum type="arabicParenR"/>
            </a:pPr>
            <a:r>
              <a:rPr lang="cs-CZ" sz="2400" dirty="0" smtClean="0"/>
              <a:t>Vysvětli pojem jednostranný a dvoustranný právní akt.</a:t>
            </a:r>
          </a:p>
          <a:p>
            <a:pPr marL="640080" indent="-457200">
              <a:buFont typeface="+mj-lt"/>
              <a:buAutoNum type="arabicParenR"/>
            </a:pPr>
            <a:r>
              <a:rPr lang="cs-CZ" sz="2400" dirty="0" smtClean="0"/>
              <a:t>Smí být výpovědní doba prodloužena?</a:t>
            </a:r>
          </a:p>
          <a:p>
            <a:pPr marL="640080" indent="-457200">
              <a:buFont typeface="+mj-lt"/>
              <a:buAutoNum type="arabicParenR"/>
            </a:pPr>
            <a:r>
              <a:rPr lang="cs-CZ" sz="2400" dirty="0" smtClean="0"/>
              <a:t>Vysvětli pojem termín výplaty mzdy a období splatnosti.</a:t>
            </a:r>
          </a:p>
          <a:p>
            <a:endParaRPr lang="cs-CZ" sz="2400" dirty="0" smtClean="0"/>
          </a:p>
          <a:p>
            <a:endParaRPr lang="cs-CZ" sz="22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/>
          </a:p>
        </p:txBody>
      </p:sp>
      <p:pic>
        <p:nvPicPr>
          <p:cNvPr id="4" name="Picture 2" descr="C:\Documents and Settings\bosakova_j\Local Settings\Temp\Temporary Internet Files\Content.IE5\S2ENAUVJ\MC9004344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36710"/>
            <a:ext cx="950798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4019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dirty="0" smtClean="0">
                <a:latin typeface="Arial" pitchFamily="34" charset="0"/>
                <a:cs typeface="Arial" pitchFamily="34" charset="0"/>
              </a:rPr>
              <a:t>Procvičování</a:t>
            </a:r>
            <a:endParaRPr lang="cs-CZ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dirty="0" smtClean="0"/>
              <a:t>A nyní si doplníme zbývající body pracovního listu.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72994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75928"/>
          </a:xfrm>
        </p:spPr>
        <p:txBody>
          <a:bodyPr>
            <a:noAutofit/>
          </a:bodyPr>
          <a:lstStyle/>
          <a:p>
            <a:r>
              <a:rPr lang="cs-CZ" sz="4400" dirty="0" smtClean="0">
                <a:latin typeface="Arial" pitchFamily="34" charset="0"/>
                <a:cs typeface="Arial" pitchFamily="34" charset="0"/>
              </a:rPr>
              <a:t>Literatura</a:t>
            </a:r>
            <a:endParaRPr lang="cs-CZ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4929411"/>
          </a:xfrm>
        </p:spPr>
        <p:txBody>
          <a:bodyPr/>
          <a:lstStyle/>
          <a:p>
            <a:r>
              <a:rPr lang="cs-CZ" sz="2000" dirty="0" smtClean="0"/>
              <a:t>KLÍNSKÝ</a:t>
            </a:r>
            <a:r>
              <a:rPr lang="cs-CZ" sz="2000" dirty="0"/>
              <a:t>, Ing. Petr , Ing. Otto MÜNCH, Ing. Jarmila ČECHOVÁ a Ing. Jana MACHÁČKOVÁ. </a:t>
            </a:r>
            <a:r>
              <a:rPr lang="cs-CZ" sz="2000" i="1" dirty="0"/>
              <a:t>Ekonomika pro gymnázia</a:t>
            </a:r>
            <a:r>
              <a:rPr lang="cs-CZ" sz="2000" dirty="0"/>
              <a:t>. první. Praha 8-Čimice: EDUKO, 2011. ISBN 978-80-87204-49-8. </a:t>
            </a:r>
            <a:endParaRPr lang="cs-CZ" sz="2000" dirty="0" smtClean="0"/>
          </a:p>
          <a:p>
            <a:endParaRPr lang="cs-CZ" sz="2000" dirty="0"/>
          </a:p>
          <a:p>
            <a:pPr marL="182880" indent="0">
              <a:buNone/>
            </a:pPr>
            <a:r>
              <a:rPr lang="cs-CZ" sz="2000" b="1" dirty="0" smtClean="0">
                <a:solidFill>
                  <a:schemeClr val="tx2"/>
                </a:solidFill>
              </a:rPr>
              <a:t>Zdroje:</a:t>
            </a:r>
          </a:p>
          <a:p>
            <a:r>
              <a:rPr lang="cs-CZ" sz="2000" dirty="0"/>
              <a:t>Zákoník </a:t>
            </a:r>
            <a:r>
              <a:rPr lang="cs-CZ" sz="2000" dirty="0" smtClean="0"/>
              <a:t>práce č. 262/2006 Sb., </a:t>
            </a:r>
            <a:r>
              <a:rPr lang="cs-CZ" sz="2000" dirty="0"/>
              <a:t>v platném </a:t>
            </a:r>
            <a:r>
              <a:rPr lang="cs-CZ" sz="2000" dirty="0" smtClean="0"/>
              <a:t>znění</a:t>
            </a:r>
          </a:p>
          <a:p>
            <a:r>
              <a:rPr lang="cs-CZ" sz="2000" dirty="0">
                <a:hlinkClick r:id="rId2"/>
              </a:rPr>
              <a:t>http://business.center.cz/business/pravo/zakony/zakonik-prace</a:t>
            </a:r>
            <a:r>
              <a:rPr lang="cs-CZ" sz="2000" dirty="0" smtClean="0">
                <a:hlinkClick r:id="rId2"/>
              </a:rPr>
              <a:t>/</a:t>
            </a:r>
            <a:endParaRPr lang="cs-CZ" sz="2000" dirty="0" smtClean="0"/>
          </a:p>
          <a:p>
            <a:r>
              <a:rPr lang="cs-CZ" sz="2000" dirty="0" smtClean="0"/>
              <a:t>Obrázky a kliparty byly použity z webu Office.com</a:t>
            </a:r>
            <a:endParaRPr lang="cs-CZ" sz="2000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86334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75928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Anotace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/>
          </a:bodyPr>
          <a:lstStyle/>
          <a:p>
            <a:pPr algn="just"/>
            <a:r>
              <a:rPr lang="cs-CZ" sz="1600" dirty="0" smtClean="0"/>
              <a:t>Žáci </a:t>
            </a:r>
            <a:r>
              <a:rPr lang="cs-CZ" sz="1600" dirty="0"/>
              <a:t>se seznámí se základními </a:t>
            </a:r>
            <a:r>
              <a:rPr lang="cs-CZ" sz="1600" dirty="0" smtClean="0"/>
              <a:t>pojmy - výpověď</a:t>
            </a:r>
            <a:r>
              <a:rPr lang="cs-CZ" sz="1600" dirty="0"/>
              <a:t>, dohoda, okamžité zrušení </a:t>
            </a:r>
            <a:r>
              <a:rPr lang="cs-CZ" sz="1600" dirty="0" smtClean="0"/>
              <a:t>pracovního </a:t>
            </a:r>
            <a:r>
              <a:rPr lang="cs-CZ" sz="1600" dirty="0"/>
              <a:t>poměru, ochranná doba, zrušení </a:t>
            </a:r>
            <a:r>
              <a:rPr lang="cs-CZ" sz="1600" dirty="0" smtClean="0"/>
              <a:t>ve </a:t>
            </a:r>
            <a:r>
              <a:rPr lang="cs-CZ" sz="1600" dirty="0"/>
              <a:t>zkušební době, budou vědět, jakými 	způsoby mohou rozvázat pracovní </a:t>
            </a:r>
            <a:r>
              <a:rPr lang="cs-CZ" sz="1600" dirty="0" smtClean="0"/>
              <a:t>poměr.</a:t>
            </a:r>
          </a:p>
          <a:p>
            <a:pPr algn="just"/>
            <a:r>
              <a:rPr lang="cs-CZ" sz="1600" dirty="0" smtClean="0"/>
              <a:t>Vyučovací hodina je vedena formou výkladu s podporou prezentace, která je doplněna hypertextovými odkazy, kde žáci na základě studia dané webové stránky </a:t>
            </a:r>
            <a:r>
              <a:rPr lang="cs-CZ" sz="1600" dirty="0"/>
              <a:t>získávají praktické znalosti </a:t>
            </a:r>
            <a:r>
              <a:rPr lang="cs-CZ" sz="1600" dirty="0" smtClean="0"/>
              <a:t>k </a:t>
            </a:r>
            <a:r>
              <a:rPr lang="cs-CZ" sz="1600" dirty="0"/>
              <a:t>danému </a:t>
            </a:r>
            <a:r>
              <a:rPr lang="cs-CZ" sz="1600" dirty="0" smtClean="0"/>
              <a:t>tématu a doplňují odpovědi do pracovního listu, který jim slouží jako studijní materiál.</a:t>
            </a:r>
          </a:p>
          <a:p>
            <a:pPr algn="just"/>
            <a:r>
              <a:rPr lang="cs-CZ" sz="1600" dirty="0" smtClean="0"/>
              <a:t>K procvičení a upevnění učiva slouží žákům pracovní </a:t>
            </a:r>
            <a:r>
              <a:rPr lang="cs-CZ" sz="1600" dirty="0"/>
              <a:t>list (</a:t>
            </a:r>
            <a:r>
              <a:rPr lang="cs-CZ" sz="1600" dirty="0" smtClean="0"/>
              <a:t>VY_32_INOVACE_ZEA.BO.10). </a:t>
            </a:r>
          </a:p>
          <a:p>
            <a:pPr algn="just"/>
            <a:r>
              <a:rPr lang="cs-CZ" sz="1600" dirty="0" smtClean="0"/>
              <a:t>Prezentaci mají žáci k dispozici také na webových stránkách školy ke studijním účelům.</a:t>
            </a:r>
          </a:p>
          <a:p>
            <a:r>
              <a:rPr lang="cs-CZ" sz="1600" dirty="0"/>
              <a:t>K ověření znalostí tohoto učiva slouží </a:t>
            </a:r>
            <a:r>
              <a:rPr lang="cs-CZ" sz="1600" dirty="0" smtClean="0"/>
              <a:t>test </a:t>
            </a:r>
            <a:r>
              <a:rPr lang="cs-CZ" sz="1600" dirty="0"/>
              <a:t>(</a:t>
            </a:r>
            <a:r>
              <a:rPr lang="cs-CZ" sz="1600" dirty="0" smtClean="0"/>
              <a:t>VY_32_INOVACE_ZEA.BO.11), který </a:t>
            </a:r>
            <a:r>
              <a:rPr lang="cs-CZ" sz="1600" dirty="0"/>
              <a:t>mají žáci </a:t>
            </a:r>
            <a:r>
              <a:rPr lang="cs-CZ" sz="1600" dirty="0" smtClean="0"/>
              <a:t>v </a:t>
            </a:r>
            <a:r>
              <a:rPr lang="cs-CZ" sz="1600" dirty="0"/>
              <a:t>elektronické podobě na webových stránkách školy</a:t>
            </a:r>
            <a:r>
              <a:rPr lang="cs-CZ" sz="1600" dirty="0" smtClean="0"/>
              <a:t>.</a:t>
            </a:r>
          </a:p>
          <a:p>
            <a:pPr marL="182880" indent="0">
              <a:buNone/>
            </a:pPr>
            <a:endParaRPr lang="cs-CZ" sz="1600" dirty="0"/>
          </a:p>
          <a:p>
            <a:pPr algn="just"/>
            <a:r>
              <a:rPr lang="cs-CZ" sz="1600" dirty="0"/>
              <a:t>Zpracováno dle ŠVP – část 6.1. – </a:t>
            </a:r>
            <a:r>
              <a:rPr lang="cs-CZ" sz="1600" dirty="0" smtClean="0"/>
              <a:t>Povinně </a:t>
            </a:r>
            <a:r>
              <a:rPr lang="cs-CZ" sz="1600" smtClean="0"/>
              <a:t>volitelné předměty </a:t>
            </a:r>
            <a:r>
              <a:rPr lang="cs-CZ" sz="1600" dirty="0"/>
              <a:t>- pro osmileté i čtyřleté studium gymnázia.</a:t>
            </a:r>
          </a:p>
          <a:p>
            <a:pPr algn="just"/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224589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584176"/>
          </a:xfrm>
        </p:spPr>
        <p:txBody>
          <a:bodyPr/>
          <a:lstStyle/>
          <a:p>
            <a:r>
              <a:rPr lang="cs-CZ" sz="48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Ukončení pracovního poměru</a:t>
            </a:r>
            <a:br>
              <a:rPr lang="cs-CZ" sz="48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cs-CZ" sz="6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sz="6000" dirty="0" smtClean="0">
                <a:latin typeface="Arial" pitchFamily="34" charset="0"/>
                <a:cs typeface="Arial" pitchFamily="34" charset="0"/>
              </a:rPr>
            </a:br>
            <a:r>
              <a:rPr lang="cs-CZ" sz="6000" dirty="0" smtClean="0"/>
              <a:t/>
            </a:r>
            <a:br>
              <a:rPr lang="cs-CZ" sz="6000" dirty="0" smtClean="0"/>
            </a:br>
            <a:r>
              <a:rPr lang="cs-CZ" sz="6000" dirty="0" smtClean="0"/>
              <a:t>	</a:t>
            </a:r>
            <a:endParaRPr lang="cs-CZ" sz="4000" dirty="0"/>
          </a:p>
        </p:txBody>
      </p:sp>
      <p:pic>
        <p:nvPicPr>
          <p:cNvPr id="1027" name="Picture 3" descr="C:\Documents and Settings\bosakova_j\Local Settings\Temp\Temporary Internet Files\Content.IE5\S2ENAUVJ\MC90028994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7409" y="2708920"/>
            <a:ext cx="2983117" cy="2304256"/>
          </a:xfrm>
          <a:prstGeom prst="rect">
            <a:avLst/>
          </a:prstGeom>
          <a:noFill/>
          <a:scene3d>
            <a:camera prst="perspectiveContrastingLeftFacing" fov="0">
              <a:rot lat="623785" lon="1800000" rev="21386789"/>
            </a:camera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341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>
                <a:latin typeface="Arial" pitchFamily="34" charset="0"/>
                <a:cs typeface="Arial" pitchFamily="34" charset="0"/>
              </a:rPr>
              <a:t>Skončení pracovního poměru</a:t>
            </a:r>
            <a:endParaRPr lang="cs-CZ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/>
          </a:bodyPr>
          <a:lstStyle/>
          <a:p>
            <a:r>
              <a:rPr lang="cs-CZ" sz="3200" dirty="0" smtClean="0"/>
              <a:t>Pracovní poměr může být rozvázán dle zákoníku práce jen:</a:t>
            </a:r>
          </a:p>
          <a:p>
            <a:pPr lvl="1"/>
            <a:r>
              <a:rPr lang="cs-CZ" sz="2600" dirty="0" smtClean="0">
                <a:solidFill>
                  <a:srgbClr val="FF0000"/>
                </a:solidFill>
              </a:rPr>
              <a:t>dohodou</a:t>
            </a:r>
          </a:p>
          <a:p>
            <a:pPr lvl="1"/>
            <a:r>
              <a:rPr lang="cs-CZ" sz="2600" dirty="0" smtClean="0">
                <a:solidFill>
                  <a:srgbClr val="FF0000"/>
                </a:solidFill>
              </a:rPr>
              <a:t>výpovědí</a:t>
            </a:r>
          </a:p>
          <a:p>
            <a:pPr lvl="1"/>
            <a:r>
              <a:rPr lang="cs-CZ" sz="2600" dirty="0" smtClean="0">
                <a:solidFill>
                  <a:srgbClr val="FF0000"/>
                </a:solidFill>
              </a:rPr>
              <a:t>okamžitým zrušením</a:t>
            </a:r>
          </a:p>
          <a:p>
            <a:pPr lvl="1"/>
            <a:r>
              <a:rPr lang="cs-CZ" sz="2600" dirty="0" smtClean="0">
                <a:solidFill>
                  <a:srgbClr val="FF0000"/>
                </a:solidFill>
              </a:rPr>
              <a:t>zrušením ve zkušební době</a:t>
            </a:r>
          </a:p>
          <a:p>
            <a:pPr marL="530352" lvl="1" indent="0">
              <a:buNone/>
            </a:pPr>
            <a:endParaRPr lang="cs-CZ" sz="2600" dirty="0" smtClean="0"/>
          </a:p>
          <a:p>
            <a:pPr algn="just"/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Zákoník práce umožňuje ukončení pracovního poměru jak ze strany zaměstnance, tak ze strany zaměstnavatele. </a:t>
            </a:r>
          </a:p>
          <a:p>
            <a:pPr algn="just"/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Vždy je nutné dodržet zákonné podmínky </a:t>
            </a:r>
            <a:b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důvody.</a:t>
            </a:r>
          </a:p>
        </p:txBody>
      </p:sp>
    </p:spTree>
    <p:extLst>
      <p:ext uri="{BB962C8B-B14F-4D97-AF65-F5344CB8AC3E}">
        <p14:creationId xmlns:p14="http://schemas.microsoft.com/office/powerpoint/2010/main" xmlns="" val="3439423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>
                <a:latin typeface="Arial" pitchFamily="34" charset="0"/>
                <a:cs typeface="Arial" pitchFamily="34" charset="0"/>
              </a:rPr>
              <a:t>Skončení pracovního poměru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Pracovní poměr zaniká také </a:t>
            </a:r>
            <a:r>
              <a:rPr lang="cs-CZ" dirty="0">
                <a:solidFill>
                  <a:srgbClr val="FF0000"/>
                </a:solidFill>
              </a:rPr>
              <a:t>smrtí </a:t>
            </a:r>
            <a:r>
              <a:rPr lang="cs-CZ" dirty="0" smtClean="0">
                <a:solidFill>
                  <a:srgbClr val="FF0000"/>
                </a:solidFill>
              </a:rPr>
              <a:t>zaměstnance</a:t>
            </a:r>
            <a:r>
              <a:rPr lang="cs-CZ" dirty="0" smtClean="0"/>
              <a:t>.</a:t>
            </a:r>
            <a:endParaRPr lang="cs-CZ" dirty="0" smtClean="0">
              <a:solidFill>
                <a:srgbClr val="FF0000"/>
              </a:solidFill>
            </a:endParaRPr>
          </a:p>
          <a:p>
            <a:endParaRPr lang="cs-CZ" dirty="0" smtClean="0">
              <a:solidFill>
                <a:srgbClr val="FF0000"/>
              </a:solidFill>
            </a:endParaRPr>
          </a:p>
          <a:p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Pracovní poměr </a:t>
            </a:r>
            <a:r>
              <a:rPr lang="cs-CZ" dirty="0" smtClean="0">
                <a:solidFill>
                  <a:srgbClr val="FF0000"/>
                </a:solidFill>
              </a:rPr>
              <a:t>cizince</a:t>
            </a:r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končí:</a:t>
            </a:r>
          </a:p>
          <a:p>
            <a:pPr lvl="1" algn="just"/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Dnem, kterým má skončit jejich pobyt na území ČR podle vykonatelného rozhodnutí. </a:t>
            </a:r>
          </a:p>
          <a:p>
            <a:pPr lvl="1" algn="just"/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Dnem, kterým nabyl právní moci rozsudek o jejich vyhoštění z území ČR.</a:t>
            </a:r>
          </a:p>
          <a:p>
            <a:pPr lvl="1" algn="just"/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Uplynutím doby, na kterou bylo vydáno povolení </a:t>
            </a:r>
            <a:b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 pobytu nebo povolení k zaměstnání.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191275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dirty="0" smtClean="0">
                <a:latin typeface="Arial" pitchFamily="34" charset="0"/>
                <a:cs typeface="Arial" pitchFamily="34" charset="0"/>
              </a:rPr>
              <a:t>Dohoda (§ 49 ZP)</a:t>
            </a:r>
            <a:endParaRPr lang="cs-CZ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cs-CZ" dirty="0" smtClean="0"/>
              <a:t>Na adrese:</a:t>
            </a:r>
            <a:endParaRPr lang="cs-CZ" dirty="0">
              <a:hlinkClick r:id="rId2"/>
            </a:endParaRPr>
          </a:p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</a:t>
            </a:r>
            <a:r>
              <a:rPr lang="cs-CZ" dirty="0" smtClean="0">
                <a:hlinkClick r:id="rId2"/>
              </a:rPr>
              <a:t>business.center.cz/business/pravo/zakony/zakonik-prace/cast2h4.aspx</a:t>
            </a:r>
            <a:endParaRPr lang="cs-CZ" dirty="0" smtClean="0"/>
          </a:p>
          <a:p>
            <a:endParaRPr lang="cs-CZ" dirty="0"/>
          </a:p>
          <a:p>
            <a:pPr marL="182880" indent="0" algn="ctr">
              <a:buNone/>
            </a:pPr>
            <a:r>
              <a:rPr lang="cs-CZ" dirty="0" smtClean="0"/>
              <a:t>vyhledej informace, jak může být rozvázán pracovní poměr dohodou a doplň tyto informace do pracovního listu, bod A</a:t>
            </a:r>
          </a:p>
        </p:txBody>
      </p:sp>
    </p:spTree>
    <p:extLst>
      <p:ext uri="{BB962C8B-B14F-4D97-AF65-F5344CB8AC3E}">
        <p14:creationId xmlns:p14="http://schemas.microsoft.com/office/powerpoint/2010/main" xmlns="" val="995433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dirty="0">
                <a:latin typeface="Arial" pitchFamily="34" charset="0"/>
                <a:cs typeface="Arial" pitchFamily="34" charset="0"/>
              </a:rPr>
              <a:t>Dohoda (§ 49 ZP)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412776"/>
            <a:ext cx="8568952" cy="4713387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Než zaměstnavatel sepíše dohodu </a:t>
            </a:r>
            <a:br>
              <a:rPr lang="cs-CZ" dirty="0" smtClean="0"/>
            </a:br>
            <a:r>
              <a:rPr lang="cs-CZ" dirty="0" smtClean="0"/>
              <a:t>o rozvázání PP, mohou nastat dvě možnosti, jak postupovat:</a:t>
            </a:r>
          </a:p>
          <a:p>
            <a:pPr marL="697230" indent="-514350" algn="just">
              <a:buFont typeface="+mj-lt"/>
              <a:buAutoNum type="arabicPeriod"/>
            </a:pPr>
            <a:r>
              <a:rPr lang="cs-CZ" dirty="0" smtClean="0"/>
              <a:t>Obě strany se ústně domluví na rozvázání PP dohodou a zaměstnavatel připraví </a:t>
            </a:r>
            <a:br>
              <a:rPr lang="cs-CZ" dirty="0" smtClean="0"/>
            </a:br>
            <a:r>
              <a:rPr lang="cs-CZ" dirty="0" smtClean="0"/>
              <a:t>k podpisu pro obě strany dohodu </a:t>
            </a:r>
            <a:br>
              <a:rPr lang="cs-CZ" dirty="0" smtClean="0"/>
            </a:br>
            <a:r>
              <a:rPr lang="cs-CZ" dirty="0" smtClean="0"/>
              <a:t>o rozvázání pracovního poměru.</a:t>
            </a:r>
          </a:p>
          <a:p>
            <a:pPr marL="697230" indent="-514350" algn="just">
              <a:buFont typeface="+mj-lt"/>
              <a:buAutoNum type="arabicPeriod"/>
            </a:pPr>
            <a:r>
              <a:rPr lang="cs-CZ" dirty="0" smtClean="0"/>
              <a:t>Zaměstnanec předloží písemnou </a:t>
            </a:r>
            <a:r>
              <a:rPr lang="cs-CZ" u="sng" dirty="0" smtClean="0"/>
              <a:t>žádost </a:t>
            </a:r>
            <a:br>
              <a:rPr lang="cs-CZ" u="sng" dirty="0" smtClean="0"/>
            </a:br>
            <a:r>
              <a:rPr lang="cs-CZ" u="sng" dirty="0" smtClean="0"/>
              <a:t>o rozvázání PP dohodou </a:t>
            </a:r>
            <a:r>
              <a:rPr lang="cs-CZ" dirty="0" smtClean="0"/>
              <a:t>a zaměstnavatel na základě této žádosti připraví k podpisu pro obě strany dohodu o rozvázání PP.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69064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459904"/>
          </a:xfrm>
        </p:spPr>
        <p:txBody>
          <a:bodyPr>
            <a:noAutofit/>
          </a:bodyPr>
          <a:lstStyle/>
          <a:p>
            <a:r>
              <a:rPr lang="cs-CZ" sz="4000" dirty="0" smtClean="0">
                <a:latin typeface="Arial" pitchFamily="34" charset="0"/>
                <a:cs typeface="Arial" pitchFamily="34" charset="0"/>
              </a:rPr>
              <a:t>Výpověď (§ 50-54 ZP)</a:t>
            </a:r>
            <a:endParaRPr lang="cs-CZ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04656"/>
          </a:xfrm>
        </p:spPr>
        <p:txBody>
          <a:bodyPr>
            <a:noAutofit/>
          </a:bodyPr>
          <a:lstStyle/>
          <a:p>
            <a:pPr algn="just"/>
            <a:r>
              <a:rPr lang="cs-CZ" sz="2250" dirty="0" smtClean="0"/>
              <a:t>Musí být </a:t>
            </a:r>
            <a:r>
              <a:rPr lang="cs-CZ" sz="2250" dirty="0" smtClean="0">
                <a:solidFill>
                  <a:srgbClr val="FF0000"/>
                </a:solidFill>
              </a:rPr>
              <a:t>písemná</a:t>
            </a:r>
            <a:r>
              <a:rPr lang="cs-CZ" sz="2250" dirty="0" smtClean="0"/>
              <a:t>.</a:t>
            </a:r>
            <a:endParaRPr lang="cs-CZ" sz="2250" dirty="0" smtClean="0">
              <a:solidFill>
                <a:srgbClr val="FF0000"/>
              </a:solidFill>
            </a:endParaRPr>
          </a:p>
          <a:p>
            <a:pPr algn="just"/>
            <a:r>
              <a:rPr lang="cs-CZ" sz="2250" dirty="0" smtClean="0"/>
              <a:t>Zaměstnavatel může dát zaměstnanci výpověď jen </a:t>
            </a:r>
            <a:br>
              <a:rPr lang="cs-CZ" sz="2250" dirty="0" smtClean="0"/>
            </a:br>
            <a:r>
              <a:rPr lang="cs-CZ" sz="2250" dirty="0" smtClean="0"/>
              <a:t>z důvodu výslovně uvedených v zákoníku práce </a:t>
            </a:r>
            <a:br>
              <a:rPr lang="cs-CZ" sz="2250" dirty="0" smtClean="0"/>
            </a:br>
            <a:r>
              <a:rPr lang="cs-CZ" sz="2250" dirty="0" smtClean="0"/>
              <a:t>(§ 52) a musí ve výpovědi tyto důvody uvést. </a:t>
            </a:r>
          </a:p>
          <a:p>
            <a:pPr algn="just"/>
            <a:r>
              <a:rPr lang="cs-CZ" sz="2250" dirty="0" smtClean="0">
                <a:solidFill>
                  <a:srgbClr val="FF0000"/>
                </a:solidFill>
              </a:rPr>
              <a:t>Důvod výpovědi nesmí </a:t>
            </a:r>
            <a:r>
              <a:rPr lang="cs-CZ" sz="2250" dirty="0" smtClean="0"/>
              <a:t>být dodatečně </a:t>
            </a:r>
            <a:r>
              <a:rPr lang="cs-CZ" sz="2250" dirty="0" smtClean="0">
                <a:solidFill>
                  <a:srgbClr val="FF0000"/>
                </a:solidFill>
              </a:rPr>
              <a:t>měněn</a:t>
            </a:r>
            <a:r>
              <a:rPr lang="cs-CZ" sz="22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cs-CZ" sz="2250" dirty="0" smtClean="0">
              <a:solidFill>
                <a:srgbClr val="FF0000"/>
              </a:solidFill>
            </a:endParaRPr>
          </a:p>
          <a:p>
            <a:pPr algn="just"/>
            <a:r>
              <a:rPr lang="cs-CZ" sz="2250" dirty="0" smtClean="0"/>
              <a:t>Zaměstnanec může dát výpověď bez udání důvodu nebo z jakéhokoli důvodu (§ 50).</a:t>
            </a:r>
          </a:p>
          <a:p>
            <a:pPr algn="just"/>
            <a:r>
              <a:rPr lang="cs-CZ" sz="2250" dirty="0" smtClean="0"/>
              <a:t>Byla-li dána výpověď, skončí pracovní poměr uplynutím </a:t>
            </a:r>
            <a:r>
              <a:rPr lang="cs-CZ" sz="2250" dirty="0" smtClean="0">
                <a:solidFill>
                  <a:srgbClr val="FF0000"/>
                </a:solidFill>
              </a:rPr>
              <a:t>výpovědní doby</a:t>
            </a:r>
            <a:r>
              <a:rPr lang="cs-CZ" sz="2250" dirty="0" smtClean="0"/>
              <a:t>, která musí být stejná pro zaměstnavatele i zaměstnance a činí nejméně </a:t>
            </a:r>
            <a:br>
              <a:rPr lang="cs-CZ" sz="2250" dirty="0" smtClean="0"/>
            </a:br>
            <a:r>
              <a:rPr lang="cs-CZ" sz="2250" dirty="0" smtClean="0">
                <a:solidFill>
                  <a:srgbClr val="FF0000"/>
                </a:solidFill>
              </a:rPr>
              <a:t>2 měsíce </a:t>
            </a:r>
            <a:r>
              <a:rPr lang="cs-CZ" sz="2250" dirty="0" smtClean="0"/>
              <a:t>a začíná prvním dnem kalendářního měsíce následujícího po doručení výpovědi druhé straně </a:t>
            </a:r>
            <a:br>
              <a:rPr lang="cs-CZ" sz="2250" dirty="0" smtClean="0"/>
            </a:br>
            <a:r>
              <a:rPr lang="cs-CZ" sz="2250" dirty="0" smtClean="0"/>
              <a:t>a končí uplynutím posledního dne příslušného kalendářního měsíce.</a:t>
            </a:r>
          </a:p>
          <a:p>
            <a:endParaRPr lang="cs-CZ" sz="2250" dirty="0" smtClean="0"/>
          </a:p>
          <a:p>
            <a:r>
              <a:rPr lang="cs-CZ" sz="2000" b="1" dirty="0"/>
              <a:t>Příklad:</a:t>
            </a:r>
            <a:r>
              <a:rPr lang="cs-CZ" sz="2000" dirty="0"/>
              <a:t> </a:t>
            </a:r>
            <a:r>
              <a:rPr lang="cs-CZ" sz="2000" dirty="0" smtClean="0"/>
              <a:t>Výpověď </a:t>
            </a:r>
            <a:r>
              <a:rPr lang="cs-CZ" sz="2000" dirty="0"/>
              <a:t>jsme podali 3. ledna, lhůta začne běžet od 1. února, pracovní poměr tedy končí 31. března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701550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91952"/>
          </a:xfrm>
        </p:spPr>
        <p:txBody>
          <a:bodyPr>
            <a:normAutofit/>
          </a:bodyPr>
          <a:lstStyle/>
          <a:p>
            <a:r>
              <a:rPr lang="cs-CZ" sz="4800" dirty="0">
                <a:latin typeface="Arial" pitchFamily="34" charset="0"/>
                <a:cs typeface="Arial" pitchFamily="34" charset="0"/>
              </a:rPr>
              <a:t>Výpověď (§ 50-54 ZP)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Výpovědní doba smí být prodloužena </a:t>
            </a:r>
            <a:r>
              <a:rPr lang="cs-CZ" dirty="0"/>
              <a:t>jen smlouvou mezi zaměstnavatelem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zaměstnancem a </a:t>
            </a:r>
            <a:r>
              <a:rPr lang="cs-CZ" dirty="0">
                <a:solidFill>
                  <a:srgbClr val="FF0000"/>
                </a:solidFill>
              </a:rPr>
              <a:t>musí</a:t>
            </a:r>
            <a:r>
              <a:rPr lang="cs-CZ" dirty="0"/>
              <a:t> být </a:t>
            </a:r>
            <a:r>
              <a:rPr lang="cs-CZ" dirty="0" smtClean="0"/>
              <a:t>písemná.</a:t>
            </a:r>
          </a:p>
          <a:p>
            <a:endParaRPr lang="cs-CZ" dirty="0"/>
          </a:p>
          <a:p>
            <a:pPr marL="182880" indent="0" algn="ctr">
              <a:buNone/>
            </a:pPr>
            <a:r>
              <a:rPr lang="cs-CZ" sz="2400" dirty="0" smtClean="0"/>
              <a:t>Na adrese:</a:t>
            </a:r>
          </a:p>
          <a:p>
            <a:r>
              <a:rPr lang="cs-CZ" sz="2000" dirty="0">
                <a:hlinkClick r:id="rId2"/>
              </a:rPr>
              <a:t>http://</a:t>
            </a:r>
            <a:r>
              <a:rPr lang="cs-CZ" sz="2000" dirty="0" smtClean="0">
                <a:hlinkClick r:id="rId2"/>
              </a:rPr>
              <a:t>business.center.cz/business/pravo/zakony/zakonik-prace/cast2h4.aspx#par52</a:t>
            </a:r>
            <a:endParaRPr lang="cs-CZ" sz="2000" dirty="0" smtClean="0"/>
          </a:p>
          <a:p>
            <a:pPr marL="182880" indent="0">
              <a:buNone/>
            </a:pPr>
            <a:endParaRPr lang="cs-CZ" sz="2000" dirty="0" smtClean="0"/>
          </a:p>
          <a:p>
            <a:pPr marL="182880" indent="0" algn="ctr">
              <a:buNone/>
            </a:pPr>
            <a:r>
              <a:rPr lang="cs-CZ" sz="2000" dirty="0" smtClean="0"/>
              <a:t>vyhledej důvody, pro které může dát zaměstnavatel zaměstnanci výpověď a zapiš si tyto důvody do svého pracovního listu, bod B</a:t>
            </a:r>
            <a:endParaRPr lang="cs-CZ" sz="2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054370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nival">
  <a:themeElements>
    <a:clrScheme name="Carnival">
      <a:dk1>
        <a:sysClr val="windowText" lastClr="000000"/>
      </a:dk1>
      <a:lt1>
        <a:sysClr val="window" lastClr="FFFFFF"/>
      </a:lt1>
      <a:dk2>
        <a:srgbClr val="2A2D6C"/>
      </a:dk2>
      <a:lt2>
        <a:srgbClr val="FCED90"/>
      </a:lt2>
      <a:accent1>
        <a:srgbClr val="E0B602"/>
      </a:accent1>
      <a:accent2>
        <a:srgbClr val="C77D00"/>
      </a:accent2>
      <a:accent3>
        <a:srgbClr val="C43D1F"/>
      </a:accent3>
      <a:accent4>
        <a:srgbClr val="B42469"/>
      </a:accent4>
      <a:accent5>
        <a:srgbClr val="7B309B"/>
      </a:accent5>
      <a:accent6>
        <a:srgbClr val="4560AD"/>
      </a:accent6>
      <a:hlink>
        <a:srgbClr val="118FBF"/>
      </a:hlink>
      <a:folHlink>
        <a:srgbClr val="0CA15F"/>
      </a:folHlink>
    </a:clrScheme>
    <a:fontScheme name="Carnival">
      <a:majorFont>
        <a:latin typeface="Bodoni MT"/>
        <a:ea typeface=""/>
        <a:cs typeface=""/>
        <a:font script="Cyrl" typeface="Times New Roman"/>
        <a:font script="Grek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Verdana"/>
        <a:ea typeface=""/>
        <a:cs typeface=""/>
        <a:font script="Jpan" typeface="ＭＳ Ｐゴシック"/>
        <a:font script="Hang" typeface="맑은 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nival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75000"/>
                <a:satMod val="170000"/>
              </a:schemeClr>
            </a:gs>
            <a:gs pos="37000">
              <a:schemeClr val="phClr">
                <a:tint val="50000"/>
                <a:satMod val="180000"/>
              </a:schemeClr>
            </a:gs>
            <a:gs pos="50000">
              <a:schemeClr val="phClr">
                <a:tint val="46000"/>
                <a:satMod val="180000"/>
              </a:schemeClr>
            </a:gs>
            <a:gs pos="64000">
              <a:schemeClr val="phClr">
                <a:tint val="50000"/>
                <a:satMod val="180000"/>
              </a:schemeClr>
            </a:gs>
            <a:gs pos="100000">
              <a:schemeClr val="phClr">
                <a:tint val="75000"/>
                <a:satMod val="17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35000"/>
                <a:satMod val="190000"/>
              </a:schemeClr>
            </a:gs>
            <a:gs pos="30000">
              <a:schemeClr val="phClr">
                <a:shade val="64000"/>
                <a:satMod val="165000"/>
              </a:schemeClr>
            </a:gs>
            <a:gs pos="46000">
              <a:schemeClr val="phClr">
                <a:shade val="74000"/>
                <a:satMod val="165000"/>
              </a:schemeClr>
            </a:gs>
            <a:gs pos="56000">
              <a:schemeClr val="phClr">
                <a:shade val="74000"/>
                <a:satMod val="165000"/>
              </a:schemeClr>
            </a:gs>
            <a:gs pos="70000">
              <a:schemeClr val="phClr">
                <a:shade val="64000"/>
                <a:satMod val="165000"/>
              </a:schemeClr>
            </a:gs>
            <a:gs pos="100000">
              <a:schemeClr val="phClr">
                <a:shade val="35000"/>
                <a:satMod val="190000"/>
              </a:schemeClr>
            </a:gs>
          </a:gsLst>
          <a:lin ang="5400000" scaled="0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54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000" dir="54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000" dir="540000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r">
              <a:rot lat="0" lon="0" rev="7000000"/>
            </a:lightRig>
          </a:scene3d>
          <a:sp3d prstMaterial="powder">
            <a:bevelT w="110000" h="50000"/>
          </a:sp3d>
        </a:effectStyle>
      </a:effectStyleLst>
      <a:bg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shade val="68000"/>
                <a:satMod val="150000"/>
              </a:schemeClr>
            </a:gs>
            <a:gs pos="40000">
              <a:schemeClr val="phClr">
                <a:tint val="90000"/>
                <a:satMod val="220000"/>
              </a:schemeClr>
            </a:gs>
            <a:gs pos="50000">
              <a:schemeClr val="phClr">
                <a:tint val="86500"/>
                <a:satMod val="255000"/>
              </a:schemeClr>
            </a:gs>
            <a:gs pos="53000">
              <a:schemeClr val="phClr">
                <a:tint val="86500"/>
                <a:satMod val="255000"/>
              </a:schemeClr>
            </a:gs>
            <a:gs pos="62000">
              <a:schemeClr val="phClr">
                <a:tint val="90000"/>
                <a:satMod val="220000"/>
              </a:schemeClr>
            </a:gs>
            <a:gs pos="100000">
              <a:schemeClr val="phClr">
                <a:shade val="68000"/>
                <a:satMod val="15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190000"/>
              </a:schemeClr>
              <a:schemeClr val="phClr">
                <a:shade val="78000"/>
                <a:satMod val="18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TC010205351[[fn=Karnevalový motiv]]</Template>
  <TotalTime>1316</TotalTime>
  <Words>729</Words>
  <Application>Microsoft Office PowerPoint</Application>
  <PresentationFormat>Předvádění na obrazovce (4:3)</PresentationFormat>
  <Paragraphs>124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Carnival</vt:lpstr>
      <vt:lpstr>Snímek 1</vt:lpstr>
      <vt:lpstr>Anotace</vt:lpstr>
      <vt:lpstr>Ukončení pracovního poměru    </vt:lpstr>
      <vt:lpstr>Skončení pracovního poměru</vt:lpstr>
      <vt:lpstr>Skončení pracovního poměru</vt:lpstr>
      <vt:lpstr>Dohoda (§ 49 ZP)</vt:lpstr>
      <vt:lpstr>Dohoda (§ 49 ZP)</vt:lpstr>
      <vt:lpstr>Výpověď (§ 50-54 ZP)</vt:lpstr>
      <vt:lpstr>Výpověď (§ 50-54 ZP)</vt:lpstr>
      <vt:lpstr>Ochranná doba</vt:lpstr>
      <vt:lpstr>Okamžité zrušení pracovního poměru</vt:lpstr>
      <vt:lpstr>Okamžité zrušení pracovního poměru</vt:lpstr>
      <vt:lpstr>Další případy skončení PP</vt:lpstr>
      <vt:lpstr>Další případy skončení PP</vt:lpstr>
      <vt:lpstr>Otázky k zopakování</vt:lpstr>
      <vt:lpstr>Procvičování</vt:lpstr>
      <vt:lpstr>Literatura</vt:lpstr>
    </vt:vector>
  </TitlesOfParts>
  <Company>Škola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Pracovně-právní vztahy</dc:title>
  <dc:creator>bosakova_j</dc:creator>
  <cp:lastModifiedBy>Magda</cp:lastModifiedBy>
  <cp:revision>73</cp:revision>
  <dcterms:created xsi:type="dcterms:W3CDTF">2012-01-12T09:07:10Z</dcterms:created>
  <dcterms:modified xsi:type="dcterms:W3CDTF">2013-02-26T14:58:36Z</dcterms:modified>
</cp:coreProperties>
</file>