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7" r:id="rId2"/>
    <p:sldId id="256" r:id="rId3"/>
    <p:sldId id="279" r:id="rId4"/>
    <p:sldId id="261" r:id="rId5"/>
    <p:sldId id="270" r:id="rId6"/>
    <p:sldId id="266" r:id="rId7"/>
    <p:sldId id="276" r:id="rId8"/>
    <p:sldId id="268" r:id="rId9"/>
    <p:sldId id="280" r:id="rId10"/>
    <p:sldId id="284" r:id="rId11"/>
    <p:sldId id="273" r:id="rId12"/>
    <p:sldId id="282" r:id="rId13"/>
    <p:sldId id="281" r:id="rId14"/>
    <p:sldId id="269" r:id="rId15"/>
    <p:sldId id="283" r:id="rId16"/>
    <p:sldId id="274" r:id="rId17"/>
    <p:sldId id="263" r:id="rId18"/>
    <p:sldId id="278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CC00"/>
    <a:srgbClr val="0066FF"/>
    <a:srgbClr val="0099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33" autoAdjust="0"/>
  </p:normalViewPr>
  <p:slideViewPr>
    <p:cSldViewPr>
      <p:cViewPr>
        <p:scale>
          <a:sx n="97" d="100"/>
          <a:sy n="97" d="100"/>
        </p:scale>
        <p:origin x="-1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4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8738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25.10.2013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tesfrance.fr/carte-france-region/carte-france-regions.html" TargetMode="Externa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hyperlink" Target="http://www.youtube.com/watch?v=zymObk9MNKk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732233"/>
              </p:ext>
            </p:extLst>
          </p:nvPr>
        </p:nvGraphicFramePr>
        <p:xfrm>
          <a:off x="0" y="1680254"/>
          <a:ext cx="9108504" cy="5163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</a:t>
                      </a:r>
                      <a:r>
                        <a:rPr lang="cs-CZ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 3. ročník SŠ a odpovídající ročník víceletého gymnázia</a:t>
                      </a:r>
                      <a:r>
                        <a:rPr lang="cs-CZ" dirty="0" smtClean="0"/>
                        <a:t> 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Rodina 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 život v regionu 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(La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famille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et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la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vie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en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région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3. </a:t>
                      </a:r>
                      <a:r>
                        <a:rPr lang="cs-CZ" sz="1800" smtClean="0">
                          <a:effectLst/>
                        </a:rPr>
                        <a:t>09. </a:t>
                      </a:r>
                      <a:r>
                        <a:rPr lang="cs-CZ" sz="1800" dirty="0" smtClean="0">
                          <a:effectLst/>
                        </a:rPr>
                        <a:t>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FJ.HJ.05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EXPRESSIONS UTILES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/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La région est recherchée pour …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Vous pouvez y déguster/boire/essayer….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Je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vais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Je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voudrais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    +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infinitif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aller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rester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quitter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…)                 (4) 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J´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espère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J´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aimerais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VOCABULAIRE  (2)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500166" y="6200681"/>
            <a:ext cx="67866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4)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Bourdais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Danièle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Jones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, Marian 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Lonsdale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, Tony 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Maynard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, Gill 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Pillette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, Martine.  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Francouzština-maturitní příprava. Učebnice. 1.díl.  INFOA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, 20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10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978-80-7240-721-7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str. 9</a:t>
            </a: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1600" dirty="0"/>
          </a:p>
        </p:txBody>
      </p:sp>
      <p:cxnSp>
        <p:nvCxnSpPr>
          <p:cNvPr id="17" name="Přímá spojovací čára 16"/>
          <p:cNvCxnSpPr/>
          <p:nvPr/>
        </p:nvCxnSpPr>
        <p:spPr>
          <a:xfrm>
            <a:off x="3143240" y="3429000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Skupina 19"/>
          <p:cNvGrpSpPr/>
          <p:nvPr/>
        </p:nvGrpSpPr>
        <p:grpSpPr>
          <a:xfrm>
            <a:off x="3143240" y="3429794"/>
            <a:ext cx="357984" cy="1500992"/>
            <a:chOff x="3143240" y="3429794"/>
            <a:chExt cx="357984" cy="1500992"/>
          </a:xfrm>
        </p:grpSpPr>
        <p:cxnSp>
          <p:nvCxnSpPr>
            <p:cNvPr id="15" name="Přímá spojovací čára 14"/>
            <p:cNvCxnSpPr/>
            <p:nvPr/>
          </p:nvCxnSpPr>
          <p:spPr>
            <a:xfrm rot="5400000">
              <a:off x="2750331" y="4179099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římá spojovací čára 18"/>
            <p:cNvCxnSpPr/>
            <p:nvPr/>
          </p:nvCxnSpPr>
          <p:spPr>
            <a:xfrm>
              <a:off x="3143240" y="4929198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85852" y="1214422"/>
            <a:ext cx="7143800" cy="6357982"/>
          </a:xfrm>
        </p:spPr>
        <p:txBody>
          <a:bodyPr>
            <a:normAutofit/>
          </a:bodyPr>
          <a:lstStyle/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4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Répondez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questions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Où habitez-vous? (dans quel pays, en quelle région, dans quelle ville, quel village?)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Où se trouve ce pays/cette région/ ville/ce village?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Quelle est la capitale de la région?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Quels sont les autres grandes villes de la région?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C´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st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une région rurale ou industrielle? Précisez-le.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Y a-t-il des forêts, des lacs, des étangs ou des montagnes?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Est-ce une région intéressante pour les touristes? Qu´est-ce qu´il peuvent y voir/ y visiter?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AutoNum type="alphaLcPeriod"/>
            </a:pPr>
            <a:endParaRPr lang="cs-CZ" sz="2400" dirty="0" smtClean="0">
              <a:latin typeface="Calibri"/>
            </a:endParaRPr>
          </a:p>
          <a:p>
            <a:pPr marL="587502" indent="-514350"/>
            <a:r>
              <a:rPr lang="cs-CZ" sz="2400" dirty="0" smtClean="0">
                <a:latin typeface="Calibri"/>
              </a:rPr>
              <a:t> </a:t>
            </a: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14414" y="571480"/>
            <a:ext cx="7406640" cy="785794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SAVOIR PARLER DE LA RÉGION OÙ J´HABITE</a:t>
            </a:r>
            <a:r>
              <a:rPr lang="cs-CZ" sz="36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/>
            </a:r>
            <a:br>
              <a:rPr lang="cs-CZ" sz="3600" b="1" dirty="0" smtClean="0">
                <a:solidFill>
                  <a:schemeClr val="tx1"/>
                </a:solidFill>
                <a:effectLst/>
                <a:latin typeface="Calibri" pitchFamily="34" charset="0"/>
              </a:rPr>
            </a:br>
            <a:endParaRPr lang="cs-CZ" sz="2000" b="1" dirty="0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85852" y="571480"/>
            <a:ext cx="7143800" cy="7429552"/>
          </a:xfrm>
        </p:spPr>
        <p:txBody>
          <a:bodyPr>
            <a:normAutofit/>
          </a:bodyPr>
          <a:lstStyle/>
          <a:p>
            <a:pPr marL="530352" indent="-457200">
              <a:buFont typeface="+mj-lt"/>
              <a:buAutoNum type="alphaLcPeriod" startAt="6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 startAt="6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Si on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parle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la gastronomie, q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uelles sont les spécialités de la région?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 startAt="6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Quel temps fait-il dans les différentes saisons de l´année dans la région où vous habitez?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 startAt="6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Êtes-vous content d´habiter dans cette région? Voulez-vous déménager? Où et pourquoi?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AutoNum type="alphaLcPeriod"/>
            </a:pPr>
            <a:endParaRPr lang="cs-CZ" sz="2400" dirty="0" smtClean="0">
              <a:latin typeface="Calibri"/>
            </a:endParaRPr>
          </a:p>
          <a:p>
            <a:pPr marL="587502" indent="-514350"/>
            <a:r>
              <a:rPr lang="cs-CZ" sz="2400" dirty="0" smtClean="0">
                <a:latin typeface="Calibri"/>
              </a:rPr>
              <a:t> </a:t>
            </a: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135940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CORRIGÉS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728" y="-24"/>
            <a:ext cx="7406640" cy="778486"/>
          </a:xfrm>
        </p:spPr>
        <p:txBody>
          <a:bodyPr>
            <a:normAutofit/>
          </a:bodyPr>
          <a:lstStyle/>
          <a:p>
            <a:r>
              <a:rPr lang="cs-CZ" sz="3600" i="1" dirty="0" smtClean="0">
                <a:latin typeface="Calibri" pitchFamily="34" charset="0"/>
              </a:rPr>
              <a:t>CORRIGÉ  </a:t>
            </a:r>
            <a:r>
              <a:rPr lang="cs-CZ" sz="3600" i="1" dirty="0" err="1" smtClean="0">
                <a:latin typeface="Calibri" pitchFamily="34" charset="0"/>
              </a:rPr>
              <a:t>Activités</a:t>
            </a:r>
            <a:r>
              <a:rPr lang="cs-CZ" sz="3600" i="1" dirty="0" smtClean="0">
                <a:latin typeface="Calibri" pitchFamily="34" charset="0"/>
              </a:rPr>
              <a:t> 1</a:t>
            </a:r>
            <a:endParaRPr lang="cs-CZ" sz="3600" i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714356"/>
            <a:ext cx="7282844" cy="5429288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1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22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régions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métropolitaines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27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régions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au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total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	L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a France compte 27 régions et 101 départements :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b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- 22 régions en France métropolitaine (en comptant la Corse). </a:t>
            </a:r>
            <a:b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fr-FR" sz="2000" b="1" dirty="0" smtClean="0">
                <a:solidFill>
                  <a:srgbClr val="FF0000"/>
                </a:solidFill>
              </a:rPr>
              <a:t>5 régions d'outre mer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qui sont aussi des départements : la Guadeloupe, la Martinique, la Guyane, la Réunion et Mayotte. A noter que </a:t>
            </a:r>
            <a:r>
              <a:rPr lang="fr-FR" sz="2000" b="1" dirty="0" smtClean="0">
                <a:solidFill>
                  <a:srgbClr val="FF0000"/>
                </a:solidFill>
              </a:rPr>
              <a:t>Mayotte a obtenu, fin mars 2011, le statut de région (et de département)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fr-FR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La France avait auparavant 26 régions et 100 départements.</a:t>
            </a:r>
            <a:b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2000" dirty="0" smtClean="0"/>
              <a:t>En savoir plus: </a:t>
            </a:r>
            <a:r>
              <a:rPr lang="fr-FR" sz="2000" dirty="0" smtClean="0">
                <a:hlinkClick r:id="rId3"/>
              </a:rPr>
              <a:t>http://www.cartesfrance.fr/carte-france-region/carte-france-regions.html#ixzz2ZmIj4mwm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1428728" y="5857892"/>
            <a:ext cx="74295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(9)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Carte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de France - Region 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© www.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LaFranceaDomicile.com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[Cita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5-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7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-201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.]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http://www.cartesfrance.fr/carte-france-region/carte-france-regions.html#ixzz2ZmIj4mwm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cs-C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728" y="-24"/>
            <a:ext cx="7406640" cy="778486"/>
          </a:xfrm>
        </p:spPr>
        <p:txBody>
          <a:bodyPr>
            <a:normAutofit/>
          </a:bodyPr>
          <a:lstStyle/>
          <a:p>
            <a:r>
              <a:rPr lang="cs-CZ" sz="3600" i="1" dirty="0" smtClean="0">
                <a:latin typeface="Calibri" pitchFamily="34" charset="0"/>
              </a:rPr>
              <a:t>CORRIGÉ  </a:t>
            </a:r>
            <a:r>
              <a:rPr lang="cs-CZ" sz="3600" i="1" dirty="0" err="1" smtClean="0">
                <a:latin typeface="Calibri" pitchFamily="34" charset="0"/>
              </a:rPr>
              <a:t>Activités</a:t>
            </a:r>
            <a:r>
              <a:rPr lang="cs-CZ" sz="3600" i="1" dirty="0" smtClean="0">
                <a:latin typeface="Calibri" pitchFamily="34" charset="0"/>
              </a:rPr>
              <a:t> 2</a:t>
            </a:r>
            <a:endParaRPr lang="cs-CZ" sz="3600" i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714356"/>
            <a:ext cx="7282844" cy="5429288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2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)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/RÉGION</a:t>
            </a: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Paris/ ILE-DE-FRANCE</a:t>
            </a: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Marseille/ PROVENCE-ALPES-CÔTE D´AZUR</a:t>
            </a: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Lyon / RHÔNE-ALPES</a:t>
            </a: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Toulouse/ MIDI-PYRENÉES</a:t>
            </a: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Nice/ PROVENCE-ALPES-CÔTE D´AZUR</a:t>
            </a: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Nantes/ PAYS-DE-LA-LOIRE </a:t>
            </a: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Strasbourg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/ ALSACE</a:t>
            </a: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Montpellier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 LANGUEDOC-ROUSSILLON</a:t>
            </a: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Bordeaux/ AQUITAINE</a:t>
            </a: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Rennes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 BRETAGNE</a:t>
            </a: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728" y="221622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i="1" dirty="0" smtClean="0">
                <a:latin typeface="Calibri" pitchFamily="34" charset="0"/>
              </a:rPr>
              <a:t>CORRIGÉ  </a:t>
            </a:r>
            <a:r>
              <a:rPr lang="cs-CZ" sz="3600" i="1" dirty="0" err="1" smtClean="0">
                <a:latin typeface="Calibri" pitchFamily="34" charset="0"/>
              </a:rPr>
              <a:t>Activités</a:t>
            </a:r>
            <a:r>
              <a:rPr lang="cs-CZ" sz="3600" i="1" dirty="0" smtClean="0">
                <a:latin typeface="Calibri" pitchFamily="34" charset="0"/>
              </a:rPr>
              <a:t>  3</a:t>
            </a:r>
            <a:endParaRPr lang="cs-CZ" sz="3600" i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928694"/>
            <a:ext cx="7406640" cy="6215082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3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France			</a:t>
            </a:r>
          </a:p>
          <a:p>
            <a:pPr marL="587502" indent="-51435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à Berlin</a:t>
            </a: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États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Unis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Champagne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au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Havre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au Japon</a:t>
            </a:r>
          </a:p>
          <a:p>
            <a:pPr marL="587502" indent="-51435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à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Rochelle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Italie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au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Luxembourg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5572164"/>
          </a:xfrm>
        </p:spPr>
        <p:txBody>
          <a:bodyPr>
            <a:normAutofit/>
          </a:bodyPr>
          <a:lstStyle/>
          <a:p>
            <a:pPr marL="587502" indent="-514350">
              <a:buAutoNum type="arabicParenBoth"/>
            </a:pP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France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Regions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. [cit. 2013-22-07] dostupné pod licencí public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http://en.wikipedia.org/wiki/File:France-Regions_et_blasons.svg</a:t>
            </a:r>
          </a:p>
          <a:p>
            <a:pPr marL="587502" lvl="0" indent="-514350">
              <a:buFont typeface="Wingdings 2"/>
              <a:buAutoNum type="arabicParenBoth"/>
            </a:pP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Hendrich,Josef a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Radina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,Otomar a Tláskal,Jaromír. 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Francouzská mluvnice.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lzeň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Nakladatelství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Fraus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, 200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80-7238-064-8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Youtube.com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© 2013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YouTube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, LLC.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[Cita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5-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7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-201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.]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http://www.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youtube.com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watch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?v=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eKCgdK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-qvw0</a:t>
            </a:r>
          </a:p>
          <a:p>
            <a:pPr marL="587502" lvl="0" indent="-514350">
              <a:buFont typeface="Wingdings 2"/>
              <a:buAutoNum type="arabicParenBoth"/>
            </a:pP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Bourdais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Danièle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a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Jones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, Marian a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Lonsdale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, Tony a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Maynard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, Gill a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Pillette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, Martine.  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Francouzština-maturitní příprava. Učebnice. 1.díl.  INFOA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, 20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10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978-80-7240-721-7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str. 9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Carte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de France - Region 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© www.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LaFranceaDomicile.com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[Cita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5-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7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-201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.]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http://www.cartesfrance.fr/carte-france-region/carte-france-regions.html#ixzz2ZmIj4mwm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lvl="0" indent="-514350"/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učiva. Může být také využita jako didaktický materiál pro žáka při zpracovávání domácího úkolu.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slovní zásoby a na gramatiku vztahující se k tématu „Rodina a život v regionu“.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– Můj region</a:t>
            </a:r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493130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LA FAMILLE </a:t>
            </a:r>
            <a:br>
              <a:rPr lang="cs-CZ" sz="3600" b="1" dirty="0" smtClean="0">
                <a:latin typeface="Calibri" pitchFamily="34" charset="0"/>
              </a:rPr>
            </a:br>
            <a:r>
              <a:rPr lang="cs-CZ" sz="3600" b="1" dirty="0" smtClean="0">
                <a:latin typeface="Calibri" pitchFamily="34" charset="0"/>
              </a:rPr>
              <a:t>ET </a:t>
            </a:r>
            <a:br>
              <a:rPr lang="cs-CZ" sz="3600" b="1" dirty="0" smtClean="0">
                <a:latin typeface="Calibri" pitchFamily="34" charset="0"/>
              </a:rPr>
            </a:br>
            <a:r>
              <a:rPr lang="cs-CZ" sz="3600" b="1" dirty="0" smtClean="0">
                <a:latin typeface="Calibri" pitchFamily="34" charset="0"/>
              </a:rPr>
              <a:t>LA VIE EN RÉGION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Přímá spojovací čára 28"/>
          <p:cNvCxnSpPr/>
          <p:nvPr/>
        </p:nvCxnSpPr>
        <p:spPr>
          <a:xfrm>
            <a:off x="10572792" y="464344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Nadpis 47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Autofit/>
          </a:bodyPr>
          <a:lstStyle/>
          <a:p>
            <a:pPr lvl="0"/>
            <a:r>
              <a:rPr lang="cs-CZ" sz="3600" b="1" dirty="0" smtClean="0">
                <a:latin typeface="Calibri" pitchFamily="34" charset="0"/>
              </a:rPr>
              <a:t>RÉGIONS DE LA FRANCE</a:t>
            </a:r>
            <a:br>
              <a:rPr lang="cs-CZ" sz="3600" b="1" dirty="0" smtClean="0">
                <a:latin typeface="Calibri" pitchFamily="34" charset="0"/>
              </a:rPr>
            </a:br>
            <a:endParaRPr lang="cs-CZ" sz="3600" dirty="0">
              <a:latin typeface="Calibri" pitchFamily="34" charset="0"/>
            </a:endParaRPr>
          </a:p>
        </p:txBody>
      </p:sp>
      <p:sp>
        <p:nvSpPr>
          <p:cNvPr id="51" name="Podnadpis 50"/>
          <p:cNvSpPr>
            <a:spLocks noGrp="1"/>
          </p:cNvSpPr>
          <p:nvPr>
            <p:ph type="subTitle" idx="1"/>
          </p:nvPr>
        </p:nvSpPr>
        <p:spPr>
          <a:xfrm>
            <a:off x="1357290" y="571480"/>
            <a:ext cx="7406640" cy="6286520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chemeClr val="accent1">
                    <a:lumMod val="50000"/>
                  </a:schemeClr>
                </a:solidFill>
              </a:rPr>
              <a:t>ACTIVITÉ 1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Combien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régions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y a-t-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France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métropolitaine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Combien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régions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y a-t-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France au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total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)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800" b="1" dirty="0" smtClean="0"/>
          </a:p>
          <a:p>
            <a:endParaRPr lang="cs-CZ" dirty="0"/>
          </a:p>
        </p:txBody>
      </p:sp>
      <p:grpSp>
        <p:nvGrpSpPr>
          <p:cNvPr id="8" name="Skupina 7"/>
          <p:cNvGrpSpPr/>
          <p:nvPr/>
        </p:nvGrpSpPr>
        <p:grpSpPr>
          <a:xfrm>
            <a:off x="1643042" y="1980983"/>
            <a:ext cx="5572164" cy="4808327"/>
            <a:chOff x="1643042" y="1980983"/>
            <a:chExt cx="5572164" cy="480832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14546" y="1980983"/>
              <a:ext cx="5000660" cy="4808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ovéPole 6"/>
            <p:cNvSpPr txBox="1"/>
            <p:nvPr/>
          </p:nvSpPr>
          <p:spPr>
            <a:xfrm>
              <a:off x="1643042" y="6286520"/>
              <a:ext cx="500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2000" dirty="0" smtClean="0">
                  <a:solidFill>
                    <a:schemeClr val="accent1">
                      <a:lumMod val="50000"/>
                    </a:schemeClr>
                  </a:solidFill>
                </a:rPr>
                <a:t>(1)</a:t>
              </a:r>
              <a:endParaRPr lang="cs-CZ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0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2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714356"/>
            <a:ext cx="7406640" cy="6143644"/>
          </a:xfrm>
        </p:spPr>
        <p:txBody>
          <a:bodyPr>
            <a:normAutofit/>
          </a:bodyPr>
          <a:lstStyle/>
          <a:p>
            <a:pPr marL="342900" indent="-34290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2</a:t>
            </a:r>
          </a:p>
          <a:p>
            <a:pPr marL="342900" indent="-3429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Regardez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premières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40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secondes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vidéo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dessous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http://www.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youtube.com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watch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?v=zymObk9MNKk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associez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villes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plus de 200 000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habitants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région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correspondante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/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)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4714908"/>
          </a:xfrm>
        </p:spPr>
        <p:txBody>
          <a:bodyPr>
            <a:normAutofit/>
          </a:bodyPr>
          <a:lstStyle/>
          <a:p>
            <a:pPr marL="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VYNECHÁNÍ NEBO UŽITÍ ČLENU S PŘEDLOŽKOU MÍSTA</a:t>
            </a:r>
          </a:p>
          <a:p>
            <a:pPr marL="530352" indent="-457200"/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ZEMĚ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člen se vynechává po předložce „EN“ u jména zemí </a:t>
            </a:r>
            <a:r>
              <a:rPr lang="cs-CZ" sz="2000" u="sng" dirty="0" smtClean="0">
                <a:solidFill>
                  <a:schemeClr val="accent1">
                    <a:lumMod val="50000"/>
                  </a:schemeClr>
                </a:solidFill>
              </a:rPr>
              <a:t>ženského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rodu např.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la France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→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France,  la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Belgique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→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Belgique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předložka „ À“ se stahuje s určitým členem u jména zemí </a:t>
            </a:r>
            <a:r>
              <a:rPr lang="cs-CZ" sz="2000" u="sng" dirty="0" smtClean="0">
                <a:solidFill>
                  <a:schemeClr val="accent1">
                    <a:lumMod val="50000"/>
                  </a:schemeClr>
                </a:solidFill>
              </a:rPr>
              <a:t>mužského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rodu (À+LE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→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AU  À+LES→AUX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např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.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Japon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→ au Japon, les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Pays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-Bas →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aux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Pays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-Bas                  (2)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sz="20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500166" y="5929330"/>
            <a:ext cx="67866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dirty="0" smtClean="0"/>
              <a:t>(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2) Hendrich,Josef 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Radina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,Otomar a Tláskal,Jaromír.  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Francouzská mluvnice.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lzeň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Nakladatelství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Fraus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, 200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80-7238-064-8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str. 217-222</a:t>
            </a:r>
          </a:p>
          <a:p>
            <a:endParaRPr lang="cs-CZ" sz="1600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GRAMMAIRE 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714356"/>
            <a:ext cx="7406640" cy="6357982"/>
          </a:xfrm>
        </p:spPr>
        <p:txBody>
          <a:bodyPr>
            <a:normAutofit/>
          </a:bodyPr>
          <a:lstStyle/>
          <a:p>
            <a:pPr marL="530352" indent="-45720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REGIONY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člen se vynechává po předložce „EN“ u jména regionu </a:t>
            </a:r>
            <a:r>
              <a:rPr lang="cs-CZ" sz="2000" u="sng" dirty="0" smtClean="0">
                <a:solidFill>
                  <a:schemeClr val="accent1">
                    <a:lumMod val="50000"/>
                  </a:schemeClr>
                </a:solidFill>
              </a:rPr>
              <a:t>ženského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rodu např. 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La Normandie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→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Normandie,  La Provence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→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en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 Provence</a:t>
            </a:r>
          </a:p>
          <a:p>
            <a:pPr>
              <a:buFont typeface="Arial" pitchFamily="34" charset="0"/>
              <a:buChar char="•"/>
            </a:pP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Pzn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u ostatních jmen regionu se jedná spíše o výjimky jako např. </a:t>
            </a:r>
            <a:r>
              <a:rPr lang="fr-FR" sz="1600" i="1" dirty="0" smtClean="0">
                <a:solidFill>
                  <a:schemeClr val="accent1">
                    <a:lumMod val="50000"/>
                  </a:schemeClr>
                </a:solidFill>
              </a:rPr>
              <a:t>dans le / en Languedoc-Roussillon (n.m.), dans le Nord-Pas-de-Calais </a:t>
            </a:r>
            <a:r>
              <a:rPr lang="cs-CZ" sz="1600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1600" i="1" dirty="0" smtClean="0">
                <a:solidFill>
                  <a:schemeClr val="accent1">
                    <a:lumMod val="50000"/>
                  </a:schemeClr>
                </a:solidFill>
              </a:rPr>
              <a:t>"dans la région Midi-Pyrénées</a:t>
            </a:r>
            <a:endParaRPr lang="cs-CZ" sz="16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16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MĚSTA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člen se vynechává po předložce „À“ nebo „DE“ u jména měst, obcí a osad , např.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à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Paris, à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Prague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à  Dolní Lhota, de Dijon, de Lyon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(6)</a:t>
            </a:r>
          </a:p>
          <a:p>
            <a:pPr>
              <a:buFont typeface="Arial" pitchFamily="34" charset="0"/>
              <a:buChar char="•"/>
            </a:pP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ale některá jména měst mají člen např.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Havre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La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Rochelle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pak se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ředložky „ À“ nebo „DE“ s určitým členem stahují, např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Nous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allons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à la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Rochelle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Nous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partons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Havre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</a:rPr>
              <a:t>(3) </a:t>
            </a:r>
            <a:endParaRPr lang="cs-CZ" sz="22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500166" y="6272119"/>
            <a:ext cx="67866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3) Hendrich,Josef 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Radina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,Otomar a Tláskal,Jaromír.  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Francouzská mluvnice.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lzeň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Nakladatelství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Fraus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, 200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80-7238-064-8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str. 217-222</a:t>
            </a: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1600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1435608" y="71414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GRAMMAIRE 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57290" y="214290"/>
            <a:ext cx="7406640" cy="642942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3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5572164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chemeClr val="accent1">
                    <a:lumMod val="50000"/>
                  </a:schemeClr>
                </a:solidFill>
              </a:rPr>
              <a:t>ACTIVITÉ 3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Complétez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préposions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lieu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„EN“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„À“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France			</a:t>
            </a:r>
          </a:p>
          <a:p>
            <a:pPr marL="587502" indent="-51435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Berlin</a:t>
            </a: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États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Unis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Champagne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Havre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Japon</a:t>
            </a:r>
          </a:p>
          <a:p>
            <a:pPr marL="587502" indent="-51435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Rochelle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Italie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Portugal</a:t>
            </a:r>
          </a:p>
          <a:p>
            <a:pPr marL="587502" indent="-51435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EXPRESSIONS UTILES </a:t>
            </a:r>
          </a:p>
          <a:p>
            <a:pPr marL="0"/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J´habite à +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+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région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Cette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région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trouve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située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au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nord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…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Cette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région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voisine avec …../ Elle se trouve à la frontière avec…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y a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plages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montagnes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…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n´y a pas d´industrie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C´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région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historique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moderne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dynamique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La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Cette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région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connue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/par … 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La région est devenue célèbre par….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La région est appréciée par ….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       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VOCABULAIRE  (1)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1608</TotalTime>
  <Words>1063</Words>
  <Application>Microsoft Office PowerPoint</Application>
  <PresentationFormat>Předvádění na obrazovce (4:3)</PresentationFormat>
  <Paragraphs>205</Paragraphs>
  <Slides>18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Slunovrat</vt:lpstr>
      <vt:lpstr>Prezentace aplikace PowerPoint</vt:lpstr>
      <vt:lpstr>ANOTACE</vt:lpstr>
      <vt:lpstr>LA FAMILLE  ET  LA VIE EN RÉGION</vt:lpstr>
      <vt:lpstr>RÉGIONS DE LA FRANCE </vt:lpstr>
      <vt:lpstr>ACTIVITÉ 2</vt:lpstr>
      <vt:lpstr>POINTS DE GRAMMAIRE (1)</vt:lpstr>
      <vt:lpstr>POINTS DE GRAMMAIRE (2)</vt:lpstr>
      <vt:lpstr>ACTIVITÉ 3</vt:lpstr>
      <vt:lpstr>POINTS DE VOCABULAIRE  (1)</vt:lpstr>
      <vt:lpstr>POINTS DE VOCABULAIRE  (2)</vt:lpstr>
      <vt:lpstr>SAVOIR PARLER DE LA RÉGION OÙ J´HABITE </vt:lpstr>
      <vt:lpstr>Prezentace aplikace PowerPoint</vt:lpstr>
      <vt:lpstr>CORRIGÉS</vt:lpstr>
      <vt:lpstr>CORRIGÉ  Activités 1</vt:lpstr>
      <vt:lpstr>CORRIGÉ  Activités 2</vt:lpstr>
      <vt:lpstr>CORRIGÉ  Activités  3</vt:lpstr>
      <vt:lpstr>Zdroje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Konetzná Magda</cp:lastModifiedBy>
  <cp:revision>196</cp:revision>
  <dcterms:created xsi:type="dcterms:W3CDTF">2013-02-12T13:43:20Z</dcterms:created>
  <dcterms:modified xsi:type="dcterms:W3CDTF">2013-10-25T08:41:46Z</dcterms:modified>
</cp:coreProperties>
</file>