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6" r:id="rId3"/>
    <p:sldId id="279" r:id="rId4"/>
    <p:sldId id="287" r:id="rId5"/>
    <p:sldId id="309" r:id="rId6"/>
    <p:sldId id="310" r:id="rId7"/>
    <p:sldId id="312" r:id="rId8"/>
    <p:sldId id="314" r:id="rId9"/>
    <p:sldId id="313" r:id="rId10"/>
    <p:sldId id="299" r:id="rId11"/>
    <p:sldId id="316" r:id="rId12"/>
    <p:sldId id="315" r:id="rId13"/>
    <p:sldId id="311" r:id="rId14"/>
    <p:sldId id="278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93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2.12.2013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ancaisfacile.com/whoamif.php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rancaisfacile.com/whoamif.ph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ancaisfacile.com/whoamif.php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36900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Décrire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image,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une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photo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28. 11. 2013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FJ.HJ.12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err="1" smtClean="0"/>
              <a:t>Sur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le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dessin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il</a:t>
            </a:r>
            <a:r>
              <a:rPr lang="cs-CZ" sz="2000" b="1" dirty="0" smtClean="0"/>
              <a:t> y a </a:t>
            </a:r>
            <a:r>
              <a:rPr lang="cs-CZ" sz="2000" dirty="0" smtClean="0"/>
              <a:t>+ </a:t>
            </a:r>
            <a:r>
              <a:rPr lang="cs-CZ" sz="2000" dirty="0" err="1" smtClean="0"/>
              <a:t>nom</a:t>
            </a:r>
            <a:endParaRPr lang="cs-CZ" sz="2000" b="1" dirty="0" smtClean="0"/>
          </a:p>
          <a:p>
            <a:r>
              <a:rPr lang="cs-CZ" sz="2000" b="1" dirty="0" smtClean="0"/>
              <a:t>O</a:t>
            </a:r>
            <a:r>
              <a:rPr lang="fr-FR" sz="2000" b="1" dirty="0" smtClean="0"/>
              <a:t>n voit </a:t>
            </a:r>
            <a:r>
              <a:rPr lang="cs-CZ" sz="2000" dirty="0" smtClean="0"/>
              <a:t>+ </a:t>
            </a:r>
            <a:r>
              <a:rPr lang="cs-CZ" sz="2000" dirty="0" err="1" smtClean="0"/>
              <a:t>nom</a:t>
            </a:r>
            <a:endParaRPr lang="fr-FR" sz="2000" dirty="0" smtClean="0"/>
          </a:p>
          <a:p>
            <a:r>
              <a:rPr lang="cs-CZ" sz="2000" b="1" dirty="0" err="1" smtClean="0"/>
              <a:t>Il</a:t>
            </a:r>
            <a:r>
              <a:rPr lang="cs-CZ" sz="2000" b="1" dirty="0" smtClean="0"/>
              <a:t> s'</a:t>
            </a:r>
            <a:r>
              <a:rPr lang="cs-CZ" sz="2000" b="1" dirty="0" err="1" smtClean="0"/>
              <a:t>agit</a:t>
            </a:r>
            <a:r>
              <a:rPr lang="cs-CZ" sz="2000" b="1" dirty="0" smtClean="0"/>
              <a:t> de </a:t>
            </a:r>
            <a:r>
              <a:rPr lang="cs-CZ" sz="2000" dirty="0" smtClean="0"/>
              <a:t>+ </a:t>
            </a:r>
            <a:r>
              <a:rPr lang="cs-CZ" sz="2000" dirty="0" err="1" smtClean="0"/>
              <a:t>nom</a:t>
            </a:r>
            <a:endParaRPr lang="cs-CZ" sz="2000" dirty="0" smtClean="0"/>
          </a:p>
          <a:p>
            <a:r>
              <a:rPr lang="cs-CZ" sz="2000" b="1" dirty="0" err="1" smtClean="0"/>
              <a:t>Il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semble</a:t>
            </a:r>
            <a:r>
              <a:rPr lang="cs-CZ" sz="2000" b="1" dirty="0" smtClean="0"/>
              <a:t> </a:t>
            </a:r>
            <a:r>
              <a:rPr lang="cs-CZ" sz="2000" b="1" dirty="0" err="1" smtClean="0"/>
              <a:t>que</a:t>
            </a:r>
            <a:r>
              <a:rPr lang="cs-CZ" sz="2000" b="1" dirty="0" smtClean="0"/>
              <a:t> </a:t>
            </a:r>
            <a:r>
              <a:rPr lang="cs-CZ" sz="2000" dirty="0" smtClean="0"/>
              <a:t>+ </a:t>
            </a:r>
            <a:r>
              <a:rPr lang="cs-CZ" sz="2000" dirty="0" err="1" smtClean="0"/>
              <a:t>subjonctif</a:t>
            </a:r>
            <a:endParaRPr lang="cs-CZ" sz="2000" dirty="0" smtClean="0"/>
          </a:p>
          <a:p>
            <a:r>
              <a:rPr lang="cs-CZ" sz="2000" b="1" dirty="0" smtClean="0"/>
              <a:t>Les </a:t>
            </a:r>
            <a:r>
              <a:rPr lang="cs-CZ" sz="2000" b="1" dirty="0" err="1" smtClean="0"/>
              <a:t>personnages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sont</a:t>
            </a:r>
            <a:r>
              <a:rPr lang="cs-CZ" sz="2000" b="1" dirty="0" smtClean="0"/>
              <a:t>  </a:t>
            </a:r>
            <a:r>
              <a:rPr lang="cs-CZ" sz="2000" b="1" dirty="0" err="1" smtClean="0"/>
              <a:t>représentés</a:t>
            </a:r>
            <a:r>
              <a:rPr lang="cs-CZ" sz="2000" b="1" dirty="0" smtClean="0"/>
              <a:t> au </a:t>
            </a:r>
            <a:r>
              <a:rPr lang="cs-CZ" sz="2000" b="1" dirty="0" err="1" smtClean="0"/>
              <a:t>second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plan</a:t>
            </a:r>
            <a:r>
              <a:rPr lang="cs-CZ" sz="2000" b="1" dirty="0" smtClean="0"/>
              <a:t> …</a:t>
            </a:r>
          </a:p>
          <a:p>
            <a:r>
              <a:rPr lang="cs-CZ" sz="2000" b="1" dirty="0" smtClean="0"/>
              <a:t>On </a:t>
            </a:r>
            <a:r>
              <a:rPr lang="cs-CZ" sz="2000" b="1" dirty="0" err="1" smtClean="0"/>
              <a:t>peut</a:t>
            </a:r>
            <a:r>
              <a:rPr lang="cs-CZ" sz="2000" b="1" dirty="0" smtClean="0"/>
              <a:t> y </a:t>
            </a:r>
            <a:r>
              <a:rPr lang="cs-CZ" sz="2000" b="1" dirty="0" err="1" smtClean="0"/>
              <a:t>lire</a:t>
            </a:r>
            <a:r>
              <a:rPr lang="cs-CZ" sz="2000" b="1" dirty="0" smtClean="0"/>
              <a:t> …</a:t>
            </a:r>
          </a:p>
          <a:p>
            <a:r>
              <a:rPr lang="cs-CZ" sz="2000" b="1" dirty="0" smtClean="0"/>
              <a:t>On </a:t>
            </a:r>
            <a:r>
              <a:rPr lang="cs-CZ" sz="2000" b="1" dirty="0" err="1" smtClean="0"/>
              <a:t>peut</a:t>
            </a:r>
            <a:r>
              <a:rPr lang="cs-CZ" sz="2000" b="1" dirty="0" smtClean="0"/>
              <a:t> </a:t>
            </a:r>
            <a:r>
              <a:rPr lang="cs-CZ" sz="2000" b="1" dirty="0" err="1" smtClean="0"/>
              <a:t>déduire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que</a:t>
            </a:r>
            <a:r>
              <a:rPr lang="cs-CZ" sz="2000" b="1" dirty="0" smtClean="0"/>
              <a:t> </a:t>
            </a:r>
            <a:r>
              <a:rPr lang="cs-CZ" sz="2000" dirty="0" smtClean="0"/>
              <a:t>+ </a:t>
            </a:r>
            <a:r>
              <a:rPr lang="cs-CZ" sz="2000" dirty="0" err="1" smtClean="0"/>
              <a:t>indicatif</a:t>
            </a:r>
            <a:endParaRPr lang="cs-CZ" sz="2000" dirty="0" smtClean="0"/>
          </a:p>
          <a:p>
            <a:r>
              <a:rPr lang="cs-CZ" sz="2000" b="1" dirty="0" smtClean="0"/>
              <a:t>C´</a:t>
            </a:r>
            <a:r>
              <a:rPr lang="cs-CZ" sz="2000" b="1" dirty="0" err="1" smtClean="0"/>
              <a:t>est</a:t>
            </a:r>
            <a:r>
              <a:rPr lang="cs-CZ" sz="2000" b="1" dirty="0" smtClean="0"/>
              <a:t> </a:t>
            </a:r>
            <a:r>
              <a:rPr lang="cs-CZ" sz="2000" dirty="0" smtClean="0"/>
              <a:t>+ </a:t>
            </a:r>
            <a:r>
              <a:rPr lang="cs-CZ" sz="2000" dirty="0" err="1" smtClean="0"/>
              <a:t>nom</a:t>
            </a:r>
            <a:endParaRPr lang="cs-CZ" sz="2000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err="1" smtClean="0">
                <a:latin typeface="Calibri" pitchFamily="34" charset="0"/>
              </a:rPr>
              <a:t>Expressions</a:t>
            </a:r>
            <a:r>
              <a:rPr lang="cs-CZ" sz="3600" b="1" dirty="0" smtClean="0">
                <a:latin typeface="Calibri" pitchFamily="34" charset="0"/>
              </a:rPr>
              <a:t> </a:t>
            </a:r>
            <a:r>
              <a:rPr lang="cs-CZ" sz="3600" b="1" dirty="0" err="1" smtClean="0">
                <a:latin typeface="Calibri" pitchFamily="34" charset="0"/>
              </a:rPr>
              <a:t>pour</a:t>
            </a:r>
            <a:r>
              <a:rPr lang="cs-CZ" sz="3600" b="1" dirty="0" smtClean="0">
                <a:latin typeface="Calibri" pitchFamily="34" charset="0"/>
              </a:rPr>
              <a:t> </a:t>
            </a:r>
            <a:r>
              <a:rPr lang="cs-CZ" sz="3600" b="1" dirty="0" err="1" smtClean="0">
                <a:latin typeface="Calibri" pitchFamily="34" charset="0"/>
              </a:rPr>
              <a:t>décrire</a:t>
            </a:r>
            <a:r>
              <a:rPr lang="cs-CZ" sz="3600" b="1" dirty="0" smtClean="0">
                <a:latin typeface="Calibri" pitchFamily="34" charset="0"/>
              </a:rPr>
              <a:t> </a:t>
            </a:r>
            <a:r>
              <a:rPr lang="cs-CZ" sz="3600" b="1" dirty="0" err="1" smtClean="0">
                <a:latin typeface="Calibri" pitchFamily="34" charset="0"/>
              </a:rPr>
              <a:t>une</a:t>
            </a:r>
            <a:r>
              <a:rPr lang="cs-CZ" sz="3600" b="1" dirty="0" smtClean="0">
                <a:latin typeface="Calibri" pitchFamily="34" charset="0"/>
              </a:rPr>
              <a:t> image, </a:t>
            </a:r>
            <a:r>
              <a:rPr lang="cs-CZ" sz="3600" b="1" dirty="0" err="1" smtClean="0">
                <a:latin typeface="Calibri" pitchFamily="34" charset="0"/>
              </a:rPr>
              <a:t>une</a:t>
            </a:r>
            <a:r>
              <a:rPr lang="cs-CZ" sz="3600" b="1" dirty="0" smtClean="0">
                <a:latin typeface="Calibri" pitchFamily="34" charset="0"/>
              </a:rPr>
              <a:t> </a:t>
            </a:r>
            <a:r>
              <a:rPr lang="cs-CZ" sz="3600" b="1" dirty="0" err="1" smtClean="0">
                <a:latin typeface="Calibri" pitchFamily="34" charset="0"/>
              </a:rPr>
              <a:t>photo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l´image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arenR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1</a:t>
            </a:r>
            <a:endParaRPr lang="cs-CZ" sz="3600" dirty="0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50197"/>
            <a:ext cx="6357982" cy="47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>
            <a:off x="1214414" y="60007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28728" y="6193057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(6)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Choisissez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manuel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Apportez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-la.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arenR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2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 fontScale="85000" lnSpcReduction="10000"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Kenya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countryside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2013-28-11]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 http://cs.wikipedia.org/wiki/Soubor:Kenya_countryside.jpg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it-IT" sz="1600" dirty="0" smtClean="0">
                <a:solidFill>
                  <a:schemeClr val="accent1">
                    <a:lumMod val="50000"/>
                  </a:schemeClr>
                </a:solidFill>
              </a:rPr>
              <a:t>Da Vinci Vitruve Luc Viatour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2013-28-10]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http://commons.wikimedia.org/wiki/File:Da_Vinci_Vitruve_Luc_Viatour.jpg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i="1" dirty="0" err="1" smtClean="0">
                <a:solidFill>
                  <a:schemeClr val="accent1">
                    <a:lumMod val="50000"/>
                  </a:schemeClr>
                </a:solidFill>
              </a:rPr>
              <a:t>Décrire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i="1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 image. </a:t>
            </a:r>
            <a:r>
              <a:rPr lang="cs-CZ" sz="1600" i="1" dirty="0" err="1" smtClean="0">
                <a:solidFill>
                  <a:schemeClr val="accent1">
                    <a:lumMod val="50000"/>
                  </a:schemeClr>
                </a:solidFill>
              </a:rPr>
              <a:t>Méthodologie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çaisFacile.com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©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Laurent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Camus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[cit. 2013-28-11] http://www.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francaisfacile.com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-2/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-81061.php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1bridesmaids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crop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2013-28-11]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http://en.wikipedia.org/wiki/File:1bridesmaids_crop.jpg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Elephant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safari.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2013-28-11]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http://en.wikipedia.org/wiki/File:Elephant_safari.jpg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MontagnePeléeMartinique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 .</a:t>
            </a:r>
            <a:r>
              <a:rPr lang="cs-CZ" sz="17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7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7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7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700" dirty="0" smtClean="0">
                <a:solidFill>
                  <a:schemeClr val="accent1">
                    <a:lumMod val="50000"/>
                  </a:schemeClr>
                </a:solidFill>
              </a:rPr>
              <a:t>[cit. 2013-28-11] dostupné pod licencí public </a:t>
            </a:r>
            <a:r>
              <a:rPr lang="cs-CZ" sz="17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700" dirty="0" smtClean="0">
                <a:solidFill>
                  <a:schemeClr val="accent1">
                    <a:lumMod val="50000"/>
                  </a:schemeClr>
                </a:solidFill>
              </a:rPr>
              <a:t> na www: http://upload.wikimedia.org/wikipedia/commons/f/f9/MontagnePeléeMartinique_1.jpg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„Popis obrázku, fotky 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Manželství, rozvod, volné svazky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DÉCRIRE UNE IMAGE, UNE PHOTO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587502" indent="-51435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DONNER L´ORIGINE</a:t>
            </a:r>
          </a:p>
          <a:p>
            <a:endParaRPr lang="cs-CZ" dirty="0" smtClean="0"/>
          </a:p>
          <a:p>
            <a:pPr marL="530352" indent="-457200"/>
            <a:r>
              <a:rPr lang="cs-CZ" sz="2200" b="1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200" b="1" dirty="0" err="1" smtClean="0">
                <a:solidFill>
                  <a:schemeClr val="accent1">
                    <a:lumMod val="50000"/>
                  </a:schemeClr>
                </a:solidFill>
              </a:rPr>
              <a:t>agit</a:t>
            </a:r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Jedná se o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image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(obrázek)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affiche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publicitaire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(reklamní plakát)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dessin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(obrázek, kresbu)</a:t>
            </a:r>
          </a:p>
          <a:p>
            <a:pPr>
              <a:buFont typeface="Arial" pitchFamily="34" charset="0"/>
              <a:buChar char="•"/>
            </a:pP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bande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dessinée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(komiks)</a:t>
            </a:r>
          </a:p>
          <a:p>
            <a:pPr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</a:rPr>
              <a:t>tableau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(obraz)</a:t>
            </a:r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DÉCRIRE UNE IMAGE</a:t>
            </a:r>
            <a:endParaRPr lang="cs-CZ" sz="3600" b="1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143248"/>
            <a:ext cx="168022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ovéPole 8"/>
          <p:cNvSpPr txBox="1"/>
          <p:nvPr/>
        </p:nvSpPr>
        <p:spPr>
          <a:xfrm>
            <a:off x="7929586" y="2643182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L´image (1)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715272" y="550070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/>
              <a:t>Le</a:t>
            </a:r>
            <a:r>
              <a:rPr lang="cs-CZ" sz="1400" dirty="0" smtClean="0"/>
              <a:t> </a:t>
            </a:r>
            <a:r>
              <a:rPr lang="cs-CZ" sz="1400" dirty="0" err="1" smtClean="0"/>
              <a:t>dessin</a:t>
            </a:r>
            <a:r>
              <a:rPr lang="cs-CZ" sz="1400" dirty="0" smtClean="0"/>
              <a:t> (2)</a:t>
            </a:r>
            <a:endParaRPr lang="cs-CZ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143636" y="500042"/>
            <a:ext cx="2762248" cy="207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ovéPole 11"/>
          <p:cNvSpPr txBox="1"/>
          <p:nvPr/>
        </p:nvSpPr>
        <p:spPr>
          <a:xfrm>
            <a:off x="1142976" y="6110607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7502"/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(3)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Décrire</a:t>
            </a:r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 image.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Méthodologie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çaisFacile.com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©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file"/>
              </a:rPr>
              <a:t>Laurent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  <a:hlinkClick r:id="rId4" action="ppaction://hlinkfile"/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file"/>
              </a:rPr>
              <a:t>Camus</a:t>
            </a:r>
            <a:r>
              <a:rPr lang="cs-CZ" sz="1200" dirty="0" smtClean="0"/>
              <a:t>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2013-28-11] http://www.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francaisfacile.com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-2/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-81061.php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DONNER L´ORIGINE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une photo de groupe.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Je to skupinová fotka.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s'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agit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d'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portrait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	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Jedná se o portrét</a:t>
            </a:r>
            <a:endParaRPr lang="fr-FR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photo montre un paysage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Na fotce je krajina.</a:t>
            </a:r>
            <a:endParaRPr lang="fr-FR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s'agit d'une nature morte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Jedná se o zátiší.</a:t>
            </a:r>
            <a:endParaRPr lang="fr-FR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Fotka je jasná.</a:t>
            </a:r>
          </a:p>
          <a:p>
            <a:pPr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foncée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Fotka je tmavá.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Fotka je zaostřená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floue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		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Fotka je nezaostřená.</a:t>
            </a:r>
          </a:p>
          <a:p>
            <a:pPr>
              <a:buFont typeface="Arial" pitchFamily="34" charset="0"/>
              <a:buChar char="•"/>
            </a:pP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PARLER D´UNE PHOTO</a:t>
            </a:r>
            <a:endParaRPr lang="cs-CZ" sz="3600" b="1" dirty="0">
              <a:latin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86446" y="357166"/>
            <a:ext cx="3052068" cy="189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ovéPole 10"/>
          <p:cNvSpPr txBox="1"/>
          <p:nvPr/>
        </p:nvSpPr>
        <p:spPr>
          <a:xfrm>
            <a:off x="7715272" y="235743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La </a:t>
            </a:r>
            <a:r>
              <a:rPr lang="cs-CZ" sz="1400" dirty="0" err="1" smtClean="0"/>
              <a:t>photo</a:t>
            </a:r>
            <a:r>
              <a:rPr lang="cs-CZ" sz="1400" dirty="0" smtClean="0"/>
              <a:t> de </a:t>
            </a:r>
            <a:r>
              <a:rPr lang="cs-CZ" sz="1400" dirty="0" err="1" smtClean="0"/>
              <a:t>groupe</a:t>
            </a:r>
            <a:r>
              <a:rPr lang="cs-CZ" sz="1400" dirty="0" smtClean="0"/>
              <a:t> (4)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142976" y="6110607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7502"/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(3)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Décrire</a:t>
            </a:r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200" i="1" dirty="0" smtClean="0">
                <a:solidFill>
                  <a:schemeClr val="accent1">
                    <a:lumMod val="50000"/>
                  </a:schemeClr>
                </a:solidFill>
              </a:rPr>
              <a:t> image. </a:t>
            </a:r>
            <a:r>
              <a:rPr lang="cs-CZ" sz="1200" i="1" dirty="0" err="1" smtClean="0">
                <a:solidFill>
                  <a:schemeClr val="accent1">
                    <a:lumMod val="50000"/>
                  </a:schemeClr>
                </a:solidFill>
              </a:rPr>
              <a:t>Méthodologie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çaisFacile.com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©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file"/>
              </a:rPr>
              <a:t>Laurent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  <a:hlinkClick r:id="rId3" action="ppaction://hlinkfile"/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file"/>
              </a:rPr>
              <a:t>Camus</a:t>
            </a:r>
            <a:r>
              <a:rPr lang="cs-CZ" sz="1200" dirty="0" smtClean="0"/>
              <a:t>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2013-28-11] http://www.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francaisfacile.com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-2/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-81061.php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Au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premier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plan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(v popředí)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À l´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arrière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plan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(v pozadí)</a:t>
            </a:r>
          </a:p>
          <a:p>
            <a:pPr marL="0"/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Au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second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plan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(„mezi, uprostřed“)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P</a:t>
            </a:r>
            <a:r>
              <a:rPr lang="fr-FR" sz="3200" b="1" dirty="0" smtClean="0"/>
              <a:t>our se repérer dans une image</a:t>
            </a:r>
            <a:r>
              <a:rPr lang="cs-CZ" sz="3200" b="1" dirty="0" smtClean="0"/>
              <a:t> (1) </a:t>
            </a:r>
            <a:endParaRPr lang="cs-CZ" sz="3200" b="1" dirty="0"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214546" y="6264495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(5)</a:t>
            </a:r>
            <a:endParaRPr lang="cs-CZ" sz="1400" dirty="0"/>
          </a:p>
        </p:txBody>
      </p:sp>
      <p:grpSp>
        <p:nvGrpSpPr>
          <p:cNvPr id="12" name="Skupina 11"/>
          <p:cNvGrpSpPr/>
          <p:nvPr/>
        </p:nvGrpSpPr>
        <p:grpSpPr>
          <a:xfrm>
            <a:off x="1928794" y="2000240"/>
            <a:ext cx="6786610" cy="4499156"/>
            <a:chOff x="1857356" y="1500174"/>
            <a:chExt cx="6786610" cy="449915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1736" y="1500174"/>
              <a:ext cx="5143536" cy="4499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ovéPole 7"/>
            <p:cNvSpPr txBox="1"/>
            <p:nvPr/>
          </p:nvSpPr>
          <p:spPr>
            <a:xfrm>
              <a:off x="6643702" y="5214950"/>
              <a:ext cx="2000264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s-CZ" i="1" dirty="0" smtClean="0"/>
                <a:t>Au </a:t>
              </a:r>
              <a:r>
                <a:rPr lang="cs-CZ" i="1" dirty="0" err="1" smtClean="0"/>
                <a:t>premier</a:t>
              </a:r>
              <a:r>
                <a:rPr lang="cs-CZ" i="1" dirty="0" smtClean="0"/>
                <a:t> </a:t>
              </a:r>
              <a:r>
                <a:rPr lang="cs-CZ" i="1" dirty="0" err="1" smtClean="0"/>
                <a:t>plan</a:t>
              </a:r>
              <a:endParaRPr lang="cs-CZ" i="1" dirty="0"/>
            </a:p>
          </p:txBody>
        </p:sp>
        <p:sp>
          <p:nvSpPr>
            <p:cNvPr id="9" name="TextovéPole 8"/>
            <p:cNvSpPr txBox="1"/>
            <p:nvPr/>
          </p:nvSpPr>
          <p:spPr>
            <a:xfrm>
              <a:off x="5929322" y="2214554"/>
              <a:ext cx="2000264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s-CZ" i="1" dirty="0" smtClean="0"/>
                <a:t>À l´</a:t>
              </a:r>
              <a:r>
                <a:rPr lang="cs-CZ" i="1" dirty="0" err="1" smtClean="0"/>
                <a:t>arrière</a:t>
              </a:r>
              <a:r>
                <a:rPr lang="cs-CZ" i="1" dirty="0" smtClean="0"/>
                <a:t> </a:t>
              </a:r>
              <a:r>
                <a:rPr lang="cs-CZ" i="1" dirty="0" err="1" smtClean="0"/>
                <a:t>plan</a:t>
              </a:r>
              <a:endParaRPr lang="cs-CZ" i="1" dirty="0"/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1857356" y="3714752"/>
              <a:ext cx="2000264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s-CZ" i="1" dirty="0" smtClean="0"/>
                <a:t>Au </a:t>
              </a:r>
              <a:r>
                <a:rPr lang="cs-CZ" i="1" dirty="0" err="1" smtClean="0"/>
                <a:t>second</a:t>
              </a:r>
              <a:r>
                <a:rPr lang="cs-CZ" i="1" dirty="0" smtClean="0"/>
                <a:t> </a:t>
              </a:r>
              <a:r>
                <a:rPr lang="cs-CZ" i="1" dirty="0" err="1" smtClean="0"/>
                <a:t>plan</a:t>
              </a:r>
              <a:endParaRPr lang="cs-CZ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coin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supérieur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gauche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droite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V levém/pravém horním rohu</a:t>
            </a:r>
            <a:endParaRPr lang="cs-CZ" sz="1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coin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inférieur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gauche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droite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V levém/pravém dolním rohu</a:t>
            </a:r>
            <a:endParaRPr lang="cs-CZ" sz="1800" i="1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P</a:t>
            </a:r>
            <a:r>
              <a:rPr lang="fr-FR" sz="3200" b="1" dirty="0" smtClean="0"/>
              <a:t>our se repérer dans une image</a:t>
            </a:r>
            <a:r>
              <a:rPr lang="cs-CZ" sz="3200" b="1" dirty="0" smtClean="0"/>
              <a:t> (2) </a:t>
            </a:r>
            <a:endParaRPr lang="cs-CZ" sz="3200" b="1" dirty="0"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214546" y="6335933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(5)</a:t>
            </a:r>
            <a:endParaRPr lang="cs-CZ" sz="1400" dirty="0"/>
          </a:p>
        </p:txBody>
      </p:sp>
      <p:grpSp>
        <p:nvGrpSpPr>
          <p:cNvPr id="16" name="Skupina 15"/>
          <p:cNvGrpSpPr/>
          <p:nvPr/>
        </p:nvGrpSpPr>
        <p:grpSpPr>
          <a:xfrm>
            <a:off x="785786" y="1787364"/>
            <a:ext cx="8001055" cy="4784908"/>
            <a:chOff x="500034" y="2000240"/>
            <a:chExt cx="8501123" cy="4499156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1736" y="2000240"/>
              <a:ext cx="5143536" cy="4499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ovéPole 7"/>
            <p:cNvSpPr txBox="1"/>
            <p:nvPr/>
          </p:nvSpPr>
          <p:spPr>
            <a:xfrm>
              <a:off x="4143372" y="3500438"/>
              <a:ext cx="2000264" cy="3472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cs-CZ" i="1" dirty="0" smtClean="0"/>
                <a:t>Au centre/au milieu</a:t>
              </a:r>
              <a:endParaRPr lang="cs-CZ" dirty="0"/>
            </a:p>
          </p:txBody>
        </p:sp>
        <p:sp>
          <p:nvSpPr>
            <p:cNvPr id="9" name="TextovéPole 8"/>
            <p:cNvSpPr txBox="1"/>
            <p:nvPr/>
          </p:nvSpPr>
          <p:spPr>
            <a:xfrm>
              <a:off x="6014275" y="2143116"/>
              <a:ext cx="2986882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Dans le coin supérieur droit </a:t>
              </a:r>
              <a:endParaRPr lang="cs-CZ" i="1" dirty="0"/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571470" y="2071678"/>
              <a:ext cx="2992030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Dans le coin supérieur gauche</a:t>
              </a:r>
              <a:endParaRPr lang="cs-CZ" dirty="0"/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5937690" y="5929330"/>
              <a:ext cx="299202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Dans le coin supérieur droit</a:t>
              </a:r>
              <a:r>
                <a:rPr lang="fr-FR" dirty="0" smtClean="0"/>
                <a:t> </a:t>
              </a:r>
              <a:endParaRPr lang="cs-CZ" dirty="0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500034" y="5929330"/>
              <a:ext cx="2986881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i="1" dirty="0" smtClean="0"/>
                <a:t>Dans le coin inférieur gauche</a:t>
              </a:r>
              <a:endParaRPr lang="cs-CZ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la partie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supérieure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gauche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droite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V levé/pravé horní části</a:t>
            </a:r>
            <a:endParaRPr lang="cs-CZ" sz="1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la partie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inférieure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gauche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droite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V levé/pravé dolní části</a:t>
            </a:r>
            <a:endParaRPr lang="cs-CZ" sz="1800" i="1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P</a:t>
            </a:r>
            <a:r>
              <a:rPr lang="fr-FR" sz="3200" b="1" dirty="0" smtClean="0"/>
              <a:t>our se repérer dans une image</a:t>
            </a:r>
            <a:r>
              <a:rPr lang="cs-CZ" sz="3200" b="1" dirty="0" smtClean="0"/>
              <a:t> (3) </a:t>
            </a:r>
            <a:endParaRPr lang="cs-CZ" sz="3200" b="1" dirty="0"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214546" y="6264495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(5)</a:t>
            </a:r>
            <a:endParaRPr lang="cs-CZ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5623" y="1785926"/>
            <a:ext cx="4840974" cy="478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ovéPole 8"/>
          <p:cNvSpPr txBox="1"/>
          <p:nvPr/>
        </p:nvSpPr>
        <p:spPr>
          <a:xfrm>
            <a:off x="6143636" y="2285992"/>
            <a:ext cx="1953927" cy="646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i="1" dirty="0" smtClean="0"/>
              <a:t>Dans la partie supérieure droite</a:t>
            </a:r>
            <a:endParaRPr lang="cs-CZ" i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857356" y="2285992"/>
            <a:ext cx="2004468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i="1" dirty="0" smtClean="0"/>
              <a:t>Dans la partie supérieure gauche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215074" y="5214950"/>
            <a:ext cx="1928826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i="1" dirty="0" smtClean="0"/>
              <a:t>Dans la partie inférieure droite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928794" y="5286388"/>
            <a:ext cx="1928826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i="1" dirty="0" smtClean="0"/>
              <a:t>Dans la partie inférieur</a:t>
            </a:r>
            <a:r>
              <a:rPr lang="cs-CZ" i="1" dirty="0" smtClean="0"/>
              <a:t>e </a:t>
            </a:r>
            <a:r>
              <a:rPr lang="fr-FR" i="1" dirty="0" smtClean="0"/>
              <a:t>gauche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haut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de l´image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Nahoře na obrázku</a:t>
            </a:r>
            <a:endParaRPr lang="cs-CZ" sz="1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1800" b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1800" b="1" dirty="0" smtClean="0">
                <a:solidFill>
                  <a:schemeClr val="accent1">
                    <a:lumMod val="50000"/>
                  </a:schemeClr>
                </a:solidFill>
              </a:rPr>
              <a:t> bas de l´image	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Dole na obrázku</a:t>
            </a:r>
            <a:endParaRPr lang="cs-CZ" sz="1800" i="1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P</a:t>
            </a:r>
            <a:r>
              <a:rPr lang="fr-FR" sz="3200" b="1" dirty="0" smtClean="0"/>
              <a:t>our se repérer dans une image</a:t>
            </a:r>
            <a:r>
              <a:rPr lang="cs-CZ" sz="3200" b="1" dirty="0" smtClean="0"/>
              <a:t> (4)  </a:t>
            </a:r>
            <a:endParaRPr lang="cs-CZ" sz="3200" b="1" dirty="0"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143240" y="6335933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(5)</a:t>
            </a:r>
            <a:endParaRPr lang="cs-CZ" sz="1400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1638841" y="1785926"/>
            <a:ext cx="6790811" cy="4784908"/>
            <a:chOff x="764775" y="1785926"/>
            <a:chExt cx="6790811" cy="4784908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14612" y="1785926"/>
              <a:ext cx="4840974" cy="4784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7" name="Skupina 16"/>
            <p:cNvGrpSpPr/>
            <p:nvPr/>
          </p:nvGrpSpPr>
          <p:grpSpPr>
            <a:xfrm>
              <a:off x="764775" y="1861901"/>
              <a:ext cx="2883262" cy="4471993"/>
              <a:chOff x="764775" y="1861901"/>
              <a:chExt cx="2883262" cy="4471993"/>
            </a:xfrm>
          </p:grpSpPr>
          <p:sp>
            <p:nvSpPr>
              <p:cNvPr id="13" name="TextovéPole 12"/>
              <p:cNvSpPr txBox="1"/>
              <p:nvPr/>
            </p:nvSpPr>
            <p:spPr>
              <a:xfrm>
                <a:off x="832009" y="1861901"/>
                <a:ext cx="2816028" cy="3693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i="1" dirty="0" smtClean="0"/>
                  <a:t>En haut</a:t>
                </a:r>
                <a:r>
                  <a:rPr lang="cs-CZ" i="1" dirty="0" smtClean="0"/>
                  <a:t> </a:t>
                </a:r>
                <a:r>
                  <a:rPr lang="fr-FR" i="1" dirty="0" smtClean="0"/>
                  <a:t>de l'image</a:t>
                </a:r>
                <a:endParaRPr lang="cs-CZ" dirty="0"/>
              </a:p>
            </p:txBody>
          </p:sp>
          <p:sp>
            <p:nvSpPr>
              <p:cNvPr id="16" name="TextovéPole 15"/>
              <p:cNvSpPr txBox="1"/>
              <p:nvPr/>
            </p:nvSpPr>
            <p:spPr>
              <a:xfrm>
                <a:off x="764775" y="5964562"/>
                <a:ext cx="2811181" cy="3693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i="1" dirty="0" smtClean="0"/>
                  <a:t>En bas de l'image</a:t>
                </a:r>
                <a:endParaRPr lang="cs-CZ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2394</TotalTime>
  <Words>597</Words>
  <Application>Microsoft Office PowerPoint</Application>
  <PresentationFormat>Předvádění na obrazovce (4:3)</PresentationFormat>
  <Paragraphs>166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Slunovrat</vt:lpstr>
      <vt:lpstr>Prezentace aplikace PowerPoint</vt:lpstr>
      <vt:lpstr>ANOTACE</vt:lpstr>
      <vt:lpstr>DÉCRIRE UNE IMAGE, UNE PHOTO</vt:lpstr>
      <vt:lpstr>DÉCRIRE UNE IMAGE</vt:lpstr>
      <vt:lpstr>PARLER D´UNE PHOTO</vt:lpstr>
      <vt:lpstr>Pour se repérer dans une image (1) </vt:lpstr>
      <vt:lpstr>Pour se repérer dans une image (2) </vt:lpstr>
      <vt:lpstr>Pour se repérer dans une image (3) </vt:lpstr>
      <vt:lpstr>Pour se repérer dans une image (4)  </vt:lpstr>
      <vt:lpstr>Expressions pour décrire une image, une photo</vt:lpstr>
      <vt:lpstr>ACTIVITÉ 1</vt:lpstr>
      <vt:lpstr>ACTIVITÉ 2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305</cp:revision>
  <dcterms:created xsi:type="dcterms:W3CDTF">2013-02-12T13:43:20Z</dcterms:created>
  <dcterms:modified xsi:type="dcterms:W3CDTF">2013-12-02T07:25:30Z</dcterms:modified>
</cp:coreProperties>
</file>