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56" r:id="rId3"/>
    <p:sldId id="279" r:id="rId4"/>
    <p:sldId id="326" r:id="rId5"/>
    <p:sldId id="330" r:id="rId6"/>
    <p:sldId id="319" r:id="rId7"/>
    <p:sldId id="331" r:id="rId8"/>
    <p:sldId id="299" r:id="rId9"/>
    <p:sldId id="311" r:id="rId10"/>
    <p:sldId id="27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FF00"/>
    <a:srgbClr val="00CC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9" autoAdjust="0"/>
    <p:restoredTop sz="86250" autoAdjust="0"/>
  </p:normalViewPr>
  <p:slideViewPr>
    <p:cSldViewPr>
      <p:cViewPr>
        <p:scale>
          <a:sx n="75" d="100"/>
          <a:sy n="75" d="100"/>
        </p:scale>
        <p:origin x="-744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43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007E9-7CD1-4F6F-8614-4F3E8F6DD9A8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76648-A5F0-4C16-96C4-2324D2FD4E0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20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Klepnutím lze upravit styl předlohy podnadpisů.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Klepnutím lze upravit styl předlohy nadpisů.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Klepnutím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8A2481B-5154-415F-B752-558547769AA3}" type="datetimeFigureOut">
              <a:rPr lang="cs-CZ" smtClean="0"/>
              <a:pPr/>
              <a:t>10.1.2014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el.fr/apprendre-francais/preparation-examen/comprehension-ecrit-b1-5.html" TargetMode="External"/><Relationship Id="rId2" Type="http://schemas.openxmlformats.org/officeDocument/2006/relationships/hyperlink" Target="http://insuf-fle.hautetfort.com/comprehension-orale-a-partir-de-video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2"/>
          <p:cNvSpPr>
            <a:spLocks noGrp="1"/>
          </p:cNvSpPr>
          <p:nvPr/>
        </p:nvSpPr>
        <p:spPr>
          <a:xfrm>
            <a:off x="685800" y="1859350"/>
            <a:ext cx="7772400" cy="1216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/>
          </a:p>
        </p:txBody>
      </p:sp>
      <p:sp>
        <p:nvSpPr>
          <p:cNvPr id="5" name="Podnadpis 5"/>
          <p:cNvSpPr>
            <a:spLocks noGrp="1"/>
          </p:cNvSpPr>
          <p:nvPr/>
        </p:nvSpPr>
        <p:spPr>
          <a:xfrm>
            <a:off x="1371600" y="3722196"/>
            <a:ext cx="6400800" cy="1450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Picture 2" descr="C:\Users\ICT_SS\Downloads\logo šabl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65804"/>
            <a:ext cx="82867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761492"/>
              </p:ext>
            </p:extLst>
          </p:nvPr>
        </p:nvGraphicFramePr>
        <p:xfrm>
          <a:off x="0" y="1680254"/>
          <a:ext cx="9108504" cy="5163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2714"/>
                <a:gridCol w="6365790"/>
              </a:tblGrid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ŠKOLY: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OBLAST: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Slovní zásoba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VZDĚLÁVACÍ OBOR: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Francouzský</a:t>
                      </a:r>
                      <a:r>
                        <a:rPr lang="cs-CZ" sz="1800" baseline="0" dirty="0" smtClean="0">
                          <a:effectLst/>
                        </a:rPr>
                        <a:t> jazyk</a:t>
                      </a:r>
                      <a:r>
                        <a:rPr lang="cs-CZ" sz="1800" dirty="0" smtClean="0">
                          <a:effectLst/>
                        </a:rPr>
                        <a:t> – 8.</a:t>
                      </a:r>
                      <a:r>
                        <a:rPr lang="cs-CZ" sz="1800" baseline="0" dirty="0" smtClean="0">
                          <a:effectLst/>
                        </a:rPr>
                        <a:t> </a:t>
                      </a:r>
                      <a:r>
                        <a:rPr lang="cs-CZ" sz="1800" baseline="0" dirty="0" err="1" smtClean="0">
                          <a:effectLst/>
                        </a:rPr>
                        <a:t>leté</a:t>
                      </a:r>
                      <a:r>
                        <a:rPr lang="cs-CZ" sz="1800" baseline="0" dirty="0" smtClean="0">
                          <a:effectLst/>
                        </a:rPr>
                        <a:t> gymnázium (septima)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</a:rPr>
                        <a:t>TÉMA: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Rodina: Mladí a vliv televize (La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famille</a:t>
                      </a:r>
                      <a:r>
                        <a:rPr lang="cs-CZ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: Les </a:t>
                      </a:r>
                      <a:r>
                        <a:rPr lang="cs-CZ" sz="18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jeunes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et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l´influence de la </a:t>
                      </a:r>
                      <a:r>
                        <a:rPr lang="cs-CZ" sz="18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télévision</a:t>
                      </a:r>
                      <a:r>
                        <a:rPr lang="cs-CZ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endParaRPr lang="cs-CZ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AUTOR: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Mgr. </a:t>
                      </a:r>
                      <a:r>
                        <a:rPr lang="cs-CZ" sz="1800" dirty="0" smtClean="0">
                          <a:effectLst/>
                        </a:rPr>
                        <a:t> Andrea Hájková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DATUM: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smtClean="0">
                          <a:effectLst/>
                        </a:rPr>
                        <a:t>22. </a:t>
                      </a:r>
                      <a:r>
                        <a:rPr lang="cs-CZ" sz="1800" dirty="0" smtClean="0">
                          <a:effectLst/>
                        </a:rPr>
                        <a:t>1. 2014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0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NÁZEV A ČÍSLO PROJEKTU: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</a:rPr>
                        <a:t>CZ.1.07/1.5.00/34.0629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6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OZNAČENÍ VÝUKOVÉHO MATERIÁLU:</a:t>
                      </a:r>
                      <a:endParaRPr lang="cs-C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effectLst/>
                        </a:rPr>
                        <a:t>VY_32_INOVACE_</a:t>
                      </a:r>
                      <a:r>
                        <a:rPr lang="cs-CZ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FJ.HJ.18</a:t>
                      </a:r>
                      <a:endParaRPr lang="cs-CZ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12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428604"/>
            <a:ext cx="7406640" cy="6643734"/>
          </a:xfrm>
        </p:spPr>
        <p:txBody>
          <a:bodyPr>
            <a:normAutofit/>
          </a:bodyPr>
          <a:lstStyle/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/>
            <a:endParaRPr lang="cs-CZ" sz="1800" dirty="0" smtClean="0"/>
          </a:p>
          <a:p>
            <a:pPr marL="587502" lvl="0" indent="-514350" algn="ctr"/>
            <a:r>
              <a:rPr lang="cs-CZ" sz="3200" b="1" dirty="0" smtClean="0">
                <a:solidFill>
                  <a:schemeClr val="accent1">
                    <a:lumMod val="50000"/>
                  </a:schemeClr>
                </a:solidFill>
              </a:rPr>
              <a:t>MERCI POUR VOTRE ATTENTION</a:t>
            </a:r>
          </a:p>
          <a:p>
            <a:pPr marL="587502" lvl="0" indent="-514350"/>
            <a:endParaRPr lang="cs-CZ" sz="3200" dirty="0" smtClean="0"/>
          </a:p>
          <a:p>
            <a:pPr marL="587502" lvl="0" indent="-514350"/>
            <a:endParaRPr lang="cs-CZ" sz="3200" dirty="0" smtClean="0"/>
          </a:p>
          <a:p>
            <a:pPr marL="587502" indent="-514350"/>
            <a:endParaRPr lang="cs-CZ" sz="1800" dirty="0" smtClean="0"/>
          </a:p>
          <a:p>
            <a:pPr marL="587502" indent="-514350"/>
            <a:endParaRPr lang="cs-CZ" sz="1800" dirty="0" smtClean="0"/>
          </a:p>
          <a:p>
            <a:pPr marL="587502" indent="-514350">
              <a:buFont typeface="+mj-lt"/>
              <a:buAutoNum type="arabicParenR" startAt="7"/>
            </a:pPr>
            <a:endParaRPr lang="cs-CZ" sz="1800" dirty="0" smtClean="0"/>
          </a:p>
          <a:p>
            <a:pPr marL="587502" lvl="0" indent="-514350">
              <a:buFont typeface="Wingdings 2"/>
              <a:buAutoNum type="arabicParenBoth"/>
            </a:pPr>
            <a:endParaRPr lang="cs-CZ" sz="1800" dirty="0" smtClean="0"/>
          </a:p>
          <a:p>
            <a:pPr marL="587502" indent="-514350">
              <a:buAutoNum type="arabicParenBoth"/>
            </a:pPr>
            <a:endParaRPr lang="cs-CZ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ANOTACE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214422"/>
            <a:ext cx="7406640" cy="5500726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Prezentace slouží jako pomůcka při opakování již probraného učiva nebo jeho rozšíření. Může být také využita jako didaktický materiál pro žáka při zpracovávání domácího úkolu.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Žáci se zaměřují na opakování nebo rozšíření slovní zásoby vztahující se k tématu „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Rodina: Mladí a vliv televize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“.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Formy výuky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 hromadná nebo s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kupinová výuka</a:t>
            </a: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Převládající klíčové kompetence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: 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  <a:ea typeface="Calibri"/>
                <a:cs typeface="Times New Roman"/>
              </a:rPr>
              <a:t>k</a:t>
            </a:r>
            <a:r>
              <a:rPr lang="cs-CZ" sz="2800" dirty="0" err="1" smtClean="0">
                <a:solidFill>
                  <a:schemeClr val="accent1">
                    <a:lumMod val="50000"/>
                  </a:schemeClr>
                </a:solidFill>
              </a:rPr>
              <a:t>ompetence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 k učení, kompetence komunikativní, kompetence sociální a personální</a:t>
            </a:r>
          </a:p>
          <a:p>
            <a:pPr algn="just"/>
            <a:endParaRPr lang="cs-CZ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cs-CZ" sz="2800" b="1" dirty="0" smtClean="0">
                <a:solidFill>
                  <a:schemeClr val="accent1">
                    <a:lumMod val="50000"/>
                  </a:schemeClr>
                </a:solidFill>
              </a:rPr>
              <a:t>Vazba na ŠVP: </a:t>
            </a:r>
            <a:r>
              <a:rPr lang="cs-CZ" sz="2800" dirty="0" smtClean="0">
                <a:solidFill>
                  <a:schemeClr val="accent1">
                    <a:lumMod val="50000"/>
                  </a:schemeClr>
                </a:solidFill>
              </a:rPr>
              <a:t>Školní vzdělávací program pro osmileté gymnázium – část B – vyšší gymnázium – učební osnovy FRANCOUZSKÝ JAZYK – septima – Nová média</a:t>
            </a:r>
            <a:endParaRPr lang="cs-CZ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3207378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>
                <a:latin typeface="Calibri" pitchFamily="34" charset="0"/>
              </a:rPr>
              <a:t>LA FAMILLE: LES JEUNES ET L´INFLUENCE DE LA TÉLÉVISION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r>
              <a:rPr lang="cs-CZ" sz="2000" dirty="0" err="1" smtClean="0"/>
              <a:t>Etes</a:t>
            </a:r>
            <a:r>
              <a:rPr lang="cs-CZ" sz="2000" dirty="0" smtClean="0"/>
              <a:t>-vous d´</a:t>
            </a:r>
            <a:r>
              <a:rPr lang="cs-CZ" sz="2000" dirty="0" err="1" smtClean="0"/>
              <a:t>accord</a:t>
            </a:r>
            <a:r>
              <a:rPr lang="cs-CZ" sz="2000" dirty="0" smtClean="0"/>
              <a:t> </a:t>
            </a:r>
            <a:r>
              <a:rPr lang="cs-CZ" sz="2000" dirty="0" err="1" smtClean="0"/>
              <a:t>avec</a:t>
            </a:r>
            <a:r>
              <a:rPr lang="cs-CZ" sz="2000" dirty="0" smtClean="0"/>
              <a:t> les </a:t>
            </a:r>
            <a:r>
              <a:rPr lang="cs-CZ" sz="2000" dirty="0" err="1" smtClean="0"/>
              <a:t>affirmations</a:t>
            </a:r>
            <a:r>
              <a:rPr lang="cs-CZ" sz="2000" dirty="0" smtClean="0"/>
              <a:t> </a:t>
            </a:r>
            <a:r>
              <a:rPr lang="cs-CZ" sz="2000" dirty="0" err="1" smtClean="0"/>
              <a:t>suivantes</a:t>
            </a:r>
            <a:r>
              <a:rPr lang="cs-CZ" sz="2000" dirty="0" smtClean="0"/>
              <a:t>?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jeune</a:t>
            </a:r>
            <a:r>
              <a:rPr lang="cs-CZ" sz="2000" dirty="0" smtClean="0"/>
              <a:t> </a:t>
            </a:r>
            <a:r>
              <a:rPr lang="cs-CZ" sz="2000" dirty="0" err="1" smtClean="0"/>
              <a:t>qui</a:t>
            </a:r>
            <a:r>
              <a:rPr lang="cs-CZ" sz="2000" dirty="0" smtClean="0"/>
              <a:t> </a:t>
            </a:r>
            <a:r>
              <a:rPr lang="cs-CZ" sz="2000" dirty="0" err="1" smtClean="0"/>
              <a:t>passe</a:t>
            </a:r>
            <a:r>
              <a:rPr lang="cs-CZ" sz="2000" dirty="0" smtClean="0"/>
              <a:t> </a:t>
            </a:r>
            <a:r>
              <a:rPr lang="cs-CZ" sz="2000" dirty="0" err="1" smtClean="0"/>
              <a:t>beaucoup</a:t>
            </a:r>
            <a:r>
              <a:rPr lang="cs-CZ" sz="2000" dirty="0" smtClean="0"/>
              <a:t> de </a:t>
            </a:r>
            <a:r>
              <a:rPr lang="cs-CZ" sz="2000" dirty="0" err="1" smtClean="0"/>
              <a:t>temps</a:t>
            </a:r>
            <a:r>
              <a:rPr lang="cs-CZ" sz="2000" dirty="0" smtClean="0"/>
              <a:t> </a:t>
            </a:r>
            <a:r>
              <a:rPr lang="cs-CZ" sz="2000" dirty="0" err="1" smtClean="0"/>
              <a:t>devant</a:t>
            </a:r>
            <a:r>
              <a:rPr lang="cs-CZ" sz="2000" dirty="0" smtClean="0"/>
              <a:t> </a:t>
            </a: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écran</a:t>
            </a:r>
            <a:r>
              <a:rPr lang="cs-CZ" sz="2000" dirty="0" smtClean="0"/>
              <a:t> </a:t>
            </a:r>
            <a:r>
              <a:rPr lang="cs-CZ" sz="2000" dirty="0" err="1" smtClean="0"/>
              <a:t>devient</a:t>
            </a:r>
            <a:r>
              <a:rPr lang="cs-CZ" sz="2000" dirty="0" smtClean="0"/>
              <a:t> </a:t>
            </a:r>
            <a:r>
              <a:rPr lang="cs-CZ" sz="2000" dirty="0" err="1" smtClean="0"/>
              <a:t>isolé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</a:t>
            </a:r>
            <a:r>
              <a:rPr lang="cs-CZ" sz="2000" dirty="0" err="1" smtClean="0"/>
              <a:t>asocial</a:t>
            </a:r>
            <a:r>
              <a:rPr lang="cs-CZ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Dans</a:t>
            </a:r>
            <a:r>
              <a:rPr lang="cs-CZ" sz="2000" dirty="0" smtClean="0"/>
              <a:t> les </a:t>
            </a:r>
            <a:r>
              <a:rPr lang="cs-CZ" sz="2000" dirty="0" err="1" smtClean="0"/>
              <a:t>émissions</a:t>
            </a:r>
            <a:r>
              <a:rPr lang="cs-CZ" sz="2000" dirty="0" smtClean="0"/>
              <a:t> de </a:t>
            </a:r>
            <a:r>
              <a:rPr lang="cs-CZ" sz="2000" dirty="0" err="1" smtClean="0"/>
              <a:t>télé</a:t>
            </a:r>
            <a:r>
              <a:rPr lang="cs-CZ" sz="2000" dirty="0" smtClean="0"/>
              <a:t>-</a:t>
            </a:r>
            <a:r>
              <a:rPr lang="cs-CZ" sz="2000" dirty="0" err="1" smtClean="0"/>
              <a:t>réalité</a:t>
            </a:r>
            <a:r>
              <a:rPr lang="cs-CZ" sz="2000" dirty="0" smtClean="0"/>
              <a:t>, on </a:t>
            </a:r>
            <a:r>
              <a:rPr lang="cs-CZ" sz="2000" dirty="0" err="1" smtClean="0"/>
              <a:t>entend</a:t>
            </a:r>
            <a:r>
              <a:rPr lang="cs-CZ" sz="2000" dirty="0" smtClean="0"/>
              <a:t> trop d´</a:t>
            </a:r>
            <a:r>
              <a:rPr lang="cs-CZ" sz="2000" dirty="0" err="1" smtClean="0"/>
              <a:t>insultes</a:t>
            </a:r>
            <a:r>
              <a:rPr lang="cs-CZ" sz="2000" dirty="0" smtClean="0"/>
              <a:t> </a:t>
            </a:r>
            <a:r>
              <a:rPr lang="cs-CZ" sz="2000" dirty="0" err="1" smtClean="0"/>
              <a:t>vulgaires</a:t>
            </a:r>
            <a:r>
              <a:rPr lang="cs-CZ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cs-CZ" sz="2000" dirty="0" err="1" smtClean="0"/>
              <a:t>Une</a:t>
            </a:r>
            <a:r>
              <a:rPr lang="cs-CZ" sz="2000" dirty="0" smtClean="0"/>
              <a:t> </a:t>
            </a:r>
            <a:r>
              <a:rPr lang="cs-CZ" sz="2000" dirty="0" err="1" smtClean="0"/>
              <a:t>émission</a:t>
            </a:r>
            <a:r>
              <a:rPr lang="cs-CZ" sz="2000" dirty="0" smtClean="0"/>
              <a:t> </a:t>
            </a:r>
            <a:r>
              <a:rPr lang="cs-CZ" sz="2000" dirty="0" err="1" smtClean="0"/>
              <a:t>culturelle</a:t>
            </a:r>
            <a:r>
              <a:rPr lang="cs-CZ" sz="2000" dirty="0" smtClean="0"/>
              <a:t> </a:t>
            </a:r>
            <a:r>
              <a:rPr lang="cs-CZ" sz="2000" dirty="0" err="1" smtClean="0"/>
              <a:t>peut</a:t>
            </a:r>
            <a:r>
              <a:rPr lang="cs-CZ" sz="2000" dirty="0" smtClean="0"/>
              <a:t> </a:t>
            </a:r>
            <a:r>
              <a:rPr lang="cs-CZ" sz="2000" dirty="0" err="1" smtClean="0"/>
              <a:t>encourager</a:t>
            </a:r>
            <a:r>
              <a:rPr lang="cs-CZ" sz="2000" dirty="0" smtClean="0"/>
              <a:t> les </a:t>
            </a:r>
            <a:r>
              <a:rPr lang="cs-CZ" sz="2000" dirty="0" err="1" smtClean="0"/>
              <a:t>téléspectateurs</a:t>
            </a:r>
            <a:r>
              <a:rPr lang="cs-CZ" sz="2000" dirty="0" smtClean="0"/>
              <a:t> à </a:t>
            </a:r>
            <a:r>
              <a:rPr lang="cs-CZ" sz="2000" dirty="0" err="1" smtClean="0"/>
              <a:t>aller</a:t>
            </a:r>
            <a:r>
              <a:rPr lang="cs-CZ" sz="2000" dirty="0" smtClean="0"/>
              <a:t> au </a:t>
            </a:r>
            <a:r>
              <a:rPr lang="cs-CZ" sz="2000" dirty="0" err="1" smtClean="0"/>
              <a:t>théâtre</a:t>
            </a:r>
            <a:r>
              <a:rPr lang="cs-CZ" sz="2000" dirty="0" smtClean="0"/>
              <a:t> </a:t>
            </a:r>
            <a:r>
              <a:rPr lang="cs-CZ" sz="2000" dirty="0" err="1" smtClean="0"/>
              <a:t>ou</a:t>
            </a:r>
            <a:r>
              <a:rPr lang="cs-CZ" sz="2000" dirty="0" smtClean="0"/>
              <a:t> à </a:t>
            </a: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concert</a:t>
            </a:r>
            <a:r>
              <a:rPr lang="cs-CZ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cs-CZ" sz="2000" dirty="0" smtClean="0"/>
              <a:t>Les </a:t>
            </a:r>
            <a:r>
              <a:rPr lang="cs-CZ" sz="2000" dirty="0" err="1" smtClean="0"/>
              <a:t>jeunes</a:t>
            </a:r>
            <a:r>
              <a:rPr lang="cs-CZ" sz="2000" dirty="0" smtClean="0"/>
              <a:t> </a:t>
            </a:r>
            <a:r>
              <a:rPr lang="cs-CZ" sz="2000" dirty="0" err="1" smtClean="0"/>
              <a:t>enfants</a:t>
            </a:r>
            <a:r>
              <a:rPr lang="cs-CZ" sz="2000" dirty="0" smtClean="0"/>
              <a:t> </a:t>
            </a:r>
            <a:r>
              <a:rPr lang="cs-CZ" sz="2000" dirty="0" err="1" smtClean="0"/>
              <a:t>qui</a:t>
            </a:r>
            <a:r>
              <a:rPr lang="cs-CZ" sz="2000" dirty="0" smtClean="0"/>
              <a:t> </a:t>
            </a:r>
            <a:r>
              <a:rPr lang="cs-CZ" sz="2000" dirty="0" err="1" smtClean="0"/>
              <a:t>regardent</a:t>
            </a:r>
            <a:r>
              <a:rPr lang="cs-CZ" sz="2000" dirty="0" smtClean="0"/>
              <a:t> trop la </a:t>
            </a:r>
            <a:r>
              <a:rPr lang="cs-CZ" sz="2000" dirty="0" err="1" smtClean="0"/>
              <a:t>télévision</a:t>
            </a:r>
            <a:r>
              <a:rPr lang="cs-CZ" sz="2000" dirty="0" smtClean="0"/>
              <a:t> </a:t>
            </a:r>
            <a:r>
              <a:rPr lang="cs-CZ" sz="2000" dirty="0" err="1" smtClean="0"/>
              <a:t>risquent</a:t>
            </a:r>
            <a:r>
              <a:rPr lang="cs-CZ" sz="2000" dirty="0" smtClean="0"/>
              <a:t> de </a:t>
            </a:r>
            <a:r>
              <a:rPr lang="cs-CZ" sz="2000" dirty="0" err="1" smtClean="0"/>
              <a:t>devenir</a:t>
            </a:r>
            <a:r>
              <a:rPr lang="cs-CZ" sz="2000" dirty="0" smtClean="0"/>
              <a:t> </a:t>
            </a:r>
            <a:r>
              <a:rPr lang="cs-CZ" sz="2000" dirty="0" err="1" smtClean="0"/>
              <a:t>inactifs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</a:t>
            </a:r>
            <a:r>
              <a:rPr lang="cs-CZ" sz="2000" dirty="0" err="1" smtClean="0"/>
              <a:t>obèses</a:t>
            </a:r>
            <a:r>
              <a:rPr lang="cs-CZ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cs-CZ" sz="2000" dirty="0" smtClean="0"/>
              <a:t>La </a:t>
            </a:r>
            <a:r>
              <a:rPr lang="cs-CZ" sz="2000" dirty="0" err="1" smtClean="0"/>
              <a:t>publicité</a:t>
            </a:r>
            <a:r>
              <a:rPr lang="cs-CZ" sz="2000" dirty="0" smtClean="0"/>
              <a:t> à la </a:t>
            </a:r>
            <a:r>
              <a:rPr lang="cs-CZ" sz="2000" dirty="0" err="1" smtClean="0"/>
              <a:t>télévision</a:t>
            </a:r>
            <a:r>
              <a:rPr lang="cs-CZ" sz="2000" dirty="0" smtClean="0"/>
              <a:t> </a:t>
            </a:r>
            <a:r>
              <a:rPr lang="cs-CZ" sz="2000" dirty="0" err="1" smtClean="0"/>
              <a:t>crée</a:t>
            </a:r>
            <a:r>
              <a:rPr lang="cs-CZ" sz="2000" dirty="0" smtClean="0"/>
              <a:t> de </a:t>
            </a:r>
            <a:r>
              <a:rPr lang="cs-CZ" sz="2000" dirty="0" err="1" smtClean="0"/>
              <a:t>jeunes</a:t>
            </a:r>
            <a:r>
              <a:rPr lang="cs-CZ" sz="2000" dirty="0" smtClean="0"/>
              <a:t> </a:t>
            </a:r>
            <a:r>
              <a:rPr lang="cs-CZ" sz="2000" dirty="0" err="1" smtClean="0"/>
              <a:t>consommateurs</a:t>
            </a:r>
            <a:r>
              <a:rPr lang="cs-CZ" sz="2000" dirty="0" smtClean="0"/>
              <a:t> </a:t>
            </a:r>
            <a:r>
              <a:rPr lang="cs-CZ" sz="2000" dirty="0" err="1" smtClean="0"/>
              <a:t>matérialistes</a:t>
            </a:r>
            <a:r>
              <a:rPr lang="cs-CZ" sz="2000" dirty="0" smtClean="0"/>
              <a:t>.</a:t>
            </a:r>
          </a:p>
          <a:p>
            <a:pPr marL="457200" indent="-457200">
              <a:buAutoNum type="arabicPeriod"/>
            </a:pPr>
            <a:r>
              <a:rPr lang="cs-CZ" sz="2000" dirty="0" smtClean="0"/>
              <a:t>On </a:t>
            </a:r>
            <a:r>
              <a:rPr lang="cs-CZ" sz="2000" dirty="0" err="1" smtClean="0"/>
              <a:t>apprend</a:t>
            </a:r>
            <a:r>
              <a:rPr lang="cs-CZ" sz="2000" dirty="0" smtClean="0"/>
              <a:t> </a:t>
            </a:r>
            <a:r>
              <a:rPr lang="cs-CZ" sz="2000" dirty="0" err="1" smtClean="0"/>
              <a:t>beaucoup</a:t>
            </a:r>
            <a:r>
              <a:rPr lang="cs-CZ" sz="2000" dirty="0" smtClean="0"/>
              <a:t> </a:t>
            </a:r>
            <a:r>
              <a:rPr lang="cs-CZ" sz="2000" dirty="0" err="1" smtClean="0"/>
              <a:t>en</a:t>
            </a:r>
            <a:r>
              <a:rPr lang="cs-CZ" sz="2000" dirty="0" smtClean="0"/>
              <a:t> </a:t>
            </a:r>
            <a:r>
              <a:rPr lang="cs-CZ" sz="2000" dirty="0" err="1" smtClean="0"/>
              <a:t>regardant</a:t>
            </a:r>
            <a:r>
              <a:rPr lang="cs-CZ" sz="2000" dirty="0" smtClean="0"/>
              <a:t> les </a:t>
            </a:r>
            <a:r>
              <a:rPr lang="cs-CZ" sz="2000" dirty="0" err="1" smtClean="0"/>
              <a:t>programmes</a:t>
            </a:r>
            <a:r>
              <a:rPr lang="cs-CZ" sz="2000" dirty="0" smtClean="0"/>
              <a:t> </a:t>
            </a:r>
            <a:r>
              <a:rPr lang="cs-CZ" sz="2000" dirty="0" err="1" smtClean="0"/>
              <a:t>éducatifs</a:t>
            </a:r>
            <a:r>
              <a:rPr lang="cs-CZ" sz="2000" dirty="0" smtClean="0"/>
              <a:t> </a:t>
            </a:r>
            <a:r>
              <a:rPr lang="cs-CZ" sz="2000" dirty="0" err="1" smtClean="0"/>
              <a:t>diffusés</a:t>
            </a:r>
            <a:r>
              <a:rPr lang="cs-CZ" sz="2000" dirty="0" smtClean="0"/>
              <a:t> l´</a:t>
            </a:r>
            <a:r>
              <a:rPr lang="cs-CZ" sz="2000" dirty="0" err="1" smtClean="0"/>
              <a:t>après</a:t>
            </a:r>
            <a:r>
              <a:rPr lang="cs-CZ" sz="2000" dirty="0" smtClean="0"/>
              <a:t>-</a:t>
            </a:r>
            <a:r>
              <a:rPr lang="cs-CZ" sz="2000" dirty="0" err="1" smtClean="0"/>
              <a:t>midi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</a:t>
            </a:r>
            <a:r>
              <a:rPr lang="cs-CZ" sz="2000" dirty="0" err="1" smtClean="0"/>
              <a:t>le</a:t>
            </a:r>
            <a:r>
              <a:rPr lang="cs-CZ" sz="2000" dirty="0" smtClean="0"/>
              <a:t> </a:t>
            </a:r>
            <a:r>
              <a:rPr lang="cs-CZ" sz="2000" dirty="0" err="1" smtClean="0"/>
              <a:t>soir</a:t>
            </a:r>
            <a:r>
              <a:rPr lang="cs-CZ" sz="2000" dirty="0" smtClean="0"/>
              <a:t>.</a:t>
            </a:r>
          </a:p>
          <a:p>
            <a:pPr marL="457200" indent="-457200"/>
            <a:endParaRPr lang="cs-CZ" sz="2000" dirty="0" smtClean="0"/>
          </a:p>
          <a:p>
            <a:pPr marL="457200" indent="-457200">
              <a:buAutoNum type="arabicPeriod"/>
            </a:pPr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QUESTIONS (1)</a:t>
            </a:r>
            <a:endParaRPr lang="cs-CZ" sz="3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857232"/>
            <a:ext cx="7406640" cy="65722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cs-CZ" sz="2000" dirty="0" err="1" smtClean="0"/>
              <a:t>Exposée</a:t>
            </a:r>
            <a:r>
              <a:rPr lang="cs-CZ" sz="2000" dirty="0" smtClean="0"/>
              <a:t> </a:t>
            </a:r>
            <a:r>
              <a:rPr lang="cs-CZ" sz="2000" dirty="0" err="1" smtClean="0"/>
              <a:t>aux</a:t>
            </a:r>
            <a:r>
              <a:rPr lang="cs-CZ" sz="2000" dirty="0" smtClean="0"/>
              <a:t> </a:t>
            </a:r>
            <a:r>
              <a:rPr lang="cs-CZ" sz="2000" dirty="0" err="1" smtClean="0"/>
              <a:t>nouvelles</a:t>
            </a:r>
            <a:r>
              <a:rPr lang="cs-CZ" sz="2000" dirty="0" smtClean="0"/>
              <a:t> </a:t>
            </a:r>
            <a:r>
              <a:rPr lang="cs-CZ" sz="2000" dirty="0" err="1" smtClean="0"/>
              <a:t>animatrices</a:t>
            </a:r>
            <a:r>
              <a:rPr lang="cs-CZ" sz="2000" dirty="0" smtClean="0"/>
              <a:t> </a:t>
            </a:r>
            <a:r>
              <a:rPr lang="cs-CZ" sz="2000" dirty="0" err="1" smtClean="0"/>
              <a:t>qui</a:t>
            </a:r>
            <a:r>
              <a:rPr lang="cs-CZ" sz="2000" dirty="0" smtClean="0"/>
              <a:t> </a:t>
            </a:r>
            <a:r>
              <a:rPr lang="cs-CZ" sz="2000" dirty="0" err="1" smtClean="0"/>
              <a:t>sont</a:t>
            </a:r>
            <a:r>
              <a:rPr lang="cs-CZ" sz="2000" dirty="0" smtClean="0"/>
              <a:t> </a:t>
            </a:r>
            <a:r>
              <a:rPr lang="cs-CZ" sz="2000" dirty="0" err="1" smtClean="0"/>
              <a:t>très</a:t>
            </a:r>
            <a:r>
              <a:rPr lang="cs-CZ" sz="2000" dirty="0" smtClean="0"/>
              <a:t> </a:t>
            </a:r>
            <a:r>
              <a:rPr lang="cs-CZ" sz="2000" dirty="0" err="1" smtClean="0"/>
              <a:t>belles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</a:t>
            </a:r>
            <a:r>
              <a:rPr lang="cs-CZ" sz="2000" dirty="0" err="1" smtClean="0"/>
              <a:t>très</a:t>
            </a:r>
            <a:r>
              <a:rPr lang="cs-CZ" sz="2000" dirty="0" smtClean="0"/>
              <a:t> </a:t>
            </a:r>
            <a:r>
              <a:rPr lang="cs-CZ" sz="2000" dirty="0" err="1" smtClean="0"/>
              <a:t>minces</a:t>
            </a:r>
            <a:r>
              <a:rPr lang="cs-CZ" sz="2000" dirty="0" smtClean="0"/>
              <a:t>, </a:t>
            </a:r>
            <a:r>
              <a:rPr lang="cs-CZ" sz="2000" dirty="0" err="1" smtClean="0"/>
              <a:t>une</a:t>
            </a:r>
            <a:r>
              <a:rPr lang="cs-CZ" sz="2000" dirty="0" smtClean="0"/>
              <a:t> adolescente </a:t>
            </a:r>
            <a:r>
              <a:rPr lang="cs-CZ" sz="2000" dirty="0" err="1" smtClean="0"/>
              <a:t>peut</a:t>
            </a:r>
            <a:r>
              <a:rPr lang="cs-CZ" sz="2000" dirty="0" smtClean="0"/>
              <a:t> </a:t>
            </a:r>
            <a:r>
              <a:rPr lang="cs-CZ" sz="2000" dirty="0" err="1" smtClean="0"/>
              <a:t>devenir</a:t>
            </a:r>
            <a:r>
              <a:rPr lang="cs-CZ" sz="2000" dirty="0" smtClean="0"/>
              <a:t> </a:t>
            </a:r>
            <a:r>
              <a:rPr lang="cs-CZ" sz="2000" dirty="0" err="1" smtClean="0"/>
              <a:t>dépressive</a:t>
            </a:r>
            <a:r>
              <a:rPr lang="cs-CZ" sz="2000" dirty="0" smtClean="0"/>
              <a:t>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cs-CZ" sz="2000" dirty="0" smtClean="0"/>
              <a:t>Les </a:t>
            </a:r>
            <a:r>
              <a:rPr lang="cs-CZ" sz="2000" dirty="0" err="1" smtClean="0"/>
              <a:t>dessins</a:t>
            </a:r>
            <a:r>
              <a:rPr lang="cs-CZ" sz="2000" dirty="0" smtClean="0"/>
              <a:t> </a:t>
            </a:r>
            <a:r>
              <a:rPr lang="cs-CZ" sz="2000" dirty="0" err="1" smtClean="0"/>
              <a:t>animés</a:t>
            </a:r>
            <a:r>
              <a:rPr lang="cs-CZ" sz="2000" dirty="0" smtClean="0"/>
              <a:t> </a:t>
            </a:r>
            <a:r>
              <a:rPr lang="cs-CZ" sz="2000" dirty="0" err="1" smtClean="0"/>
              <a:t>violents</a:t>
            </a:r>
            <a:r>
              <a:rPr lang="cs-CZ" sz="2000" dirty="0" smtClean="0"/>
              <a:t> </a:t>
            </a:r>
            <a:r>
              <a:rPr lang="cs-CZ" sz="2000" dirty="0" err="1" smtClean="0"/>
              <a:t>peuvent</a:t>
            </a:r>
            <a:r>
              <a:rPr lang="cs-CZ" sz="2000" dirty="0" smtClean="0"/>
              <a:t> </a:t>
            </a:r>
            <a:r>
              <a:rPr lang="cs-CZ" sz="2000" dirty="0" err="1" smtClean="0"/>
              <a:t>rendre</a:t>
            </a:r>
            <a:r>
              <a:rPr lang="cs-CZ" sz="2000" dirty="0" smtClean="0"/>
              <a:t> </a:t>
            </a:r>
            <a:r>
              <a:rPr lang="cs-CZ" sz="2000" dirty="0" err="1" smtClean="0"/>
              <a:t>un</a:t>
            </a:r>
            <a:r>
              <a:rPr lang="cs-CZ" sz="2000" dirty="0" smtClean="0"/>
              <a:t> </a:t>
            </a:r>
            <a:r>
              <a:rPr lang="cs-CZ" sz="2000" dirty="0" err="1" smtClean="0"/>
              <a:t>enfant</a:t>
            </a:r>
            <a:r>
              <a:rPr lang="cs-CZ" sz="2000" dirty="0" smtClean="0"/>
              <a:t> </a:t>
            </a:r>
            <a:r>
              <a:rPr lang="cs-CZ" sz="2000" dirty="0" err="1" smtClean="0"/>
              <a:t>violent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</a:t>
            </a:r>
            <a:r>
              <a:rPr lang="cs-CZ" sz="2000" dirty="0" err="1" smtClean="0"/>
              <a:t>agressif</a:t>
            </a:r>
            <a:endParaRPr lang="cs-CZ" sz="2000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cs-CZ" sz="2000" dirty="0" err="1" smtClean="0"/>
              <a:t>Après</a:t>
            </a:r>
            <a:r>
              <a:rPr lang="cs-CZ" sz="2000" dirty="0" smtClean="0"/>
              <a:t> </a:t>
            </a:r>
            <a:r>
              <a:rPr lang="cs-CZ" sz="2000" dirty="0" err="1" smtClean="0"/>
              <a:t>avoir</a:t>
            </a:r>
            <a:r>
              <a:rPr lang="cs-CZ" sz="2000" dirty="0" smtClean="0"/>
              <a:t> </a:t>
            </a:r>
            <a:r>
              <a:rPr lang="cs-CZ" sz="2000" dirty="0" err="1" smtClean="0"/>
              <a:t>regardé</a:t>
            </a:r>
            <a:r>
              <a:rPr lang="cs-CZ" sz="2000" dirty="0" smtClean="0"/>
              <a:t> </a:t>
            </a:r>
            <a:r>
              <a:rPr lang="cs-CZ" sz="2000" dirty="0" err="1" smtClean="0"/>
              <a:t>un</a:t>
            </a:r>
            <a:r>
              <a:rPr lang="cs-CZ" sz="2000" dirty="0" smtClean="0"/>
              <a:t> bon divertissement </a:t>
            </a:r>
            <a:r>
              <a:rPr lang="cs-CZ" sz="2000" dirty="0" err="1" smtClean="0"/>
              <a:t>ou</a:t>
            </a:r>
            <a:r>
              <a:rPr lang="cs-CZ" sz="2000" dirty="0" smtClean="0"/>
              <a:t> </a:t>
            </a:r>
            <a:r>
              <a:rPr lang="cs-CZ" sz="2000" dirty="0" err="1" smtClean="0"/>
              <a:t>une</a:t>
            </a:r>
            <a:r>
              <a:rPr lang="cs-CZ" sz="2000" dirty="0" smtClean="0"/>
              <a:t> </a:t>
            </a:r>
            <a:r>
              <a:rPr lang="cs-CZ" sz="2000" dirty="0" err="1" smtClean="0"/>
              <a:t>bonne</a:t>
            </a:r>
            <a:r>
              <a:rPr lang="cs-CZ" sz="2000" dirty="0" smtClean="0"/>
              <a:t> </a:t>
            </a:r>
            <a:r>
              <a:rPr lang="cs-CZ" sz="2000" dirty="0" err="1" smtClean="0"/>
              <a:t>comédie</a:t>
            </a:r>
            <a:r>
              <a:rPr lang="cs-CZ" sz="2000" dirty="0" smtClean="0"/>
              <a:t>, on se </a:t>
            </a:r>
            <a:r>
              <a:rPr lang="cs-CZ" sz="2000" dirty="0" err="1" smtClean="0"/>
              <a:t>sent</a:t>
            </a:r>
            <a:r>
              <a:rPr lang="cs-CZ" sz="2000" dirty="0" smtClean="0"/>
              <a:t> </a:t>
            </a:r>
            <a:r>
              <a:rPr lang="cs-CZ" sz="2000" dirty="0" err="1" smtClean="0"/>
              <a:t>toujours</a:t>
            </a:r>
            <a:r>
              <a:rPr lang="cs-CZ" sz="2000" dirty="0" smtClean="0"/>
              <a:t> plus </a:t>
            </a:r>
            <a:r>
              <a:rPr lang="cs-CZ" sz="2000" dirty="0" err="1" smtClean="0"/>
              <a:t>détendu</a:t>
            </a:r>
            <a:r>
              <a:rPr lang="cs-CZ" sz="2000" dirty="0" smtClean="0"/>
              <a:t> </a:t>
            </a:r>
            <a:r>
              <a:rPr lang="cs-CZ" sz="2000" dirty="0" err="1" smtClean="0"/>
              <a:t>et</a:t>
            </a:r>
            <a:r>
              <a:rPr lang="cs-CZ" sz="2000" dirty="0" smtClean="0"/>
              <a:t> plus </a:t>
            </a:r>
            <a:r>
              <a:rPr lang="cs-CZ" sz="2000" dirty="0" err="1" smtClean="0"/>
              <a:t>heureux</a:t>
            </a:r>
            <a:r>
              <a:rPr lang="cs-CZ" sz="2000" dirty="0" smtClean="0"/>
              <a:t>.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cs-CZ" sz="2000" dirty="0" smtClean="0"/>
              <a:t>Les </a:t>
            </a:r>
            <a:r>
              <a:rPr lang="cs-CZ" sz="2000" dirty="0" err="1" smtClean="0"/>
              <a:t>gens</a:t>
            </a:r>
            <a:r>
              <a:rPr lang="cs-CZ" sz="2000" dirty="0" smtClean="0"/>
              <a:t> </a:t>
            </a:r>
            <a:r>
              <a:rPr lang="cs-CZ" sz="2000" dirty="0" err="1" smtClean="0"/>
              <a:t>qui</a:t>
            </a:r>
            <a:r>
              <a:rPr lang="cs-CZ" sz="2000" dirty="0" smtClean="0"/>
              <a:t> </a:t>
            </a:r>
            <a:r>
              <a:rPr lang="cs-CZ" sz="2000" dirty="0" err="1" smtClean="0"/>
              <a:t>regardent</a:t>
            </a:r>
            <a:r>
              <a:rPr lang="cs-CZ" sz="2000" dirty="0" smtClean="0"/>
              <a:t> </a:t>
            </a:r>
            <a:r>
              <a:rPr lang="cs-CZ" sz="2000" dirty="0" err="1" smtClean="0"/>
              <a:t>le</a:t>
            </a:r>
            <a:r>
              <a:rPr lang="cs-CZ" sz="2000" dirty="0" smtClean="0"/>
              <a:t> </a:t>
            </a:r>
            <a:r>
              <a:rPr lang="cs-CZ" sz="2000" dirty="0" err="1" smtClean="0"/>
              <a:t>journal</a:t>
            </a:r>
            <a:r>
              <a:rPr lang="cs-CZ" sz="2000" dirty="0" smtClean="0"/>
              <a:t> </a:t>
            </a:r>
            <a:r>
              <a:rPr lang="cs-CZ" sz="2000" dirty="0" err="1" smtClean="0"/>
              <a:t>du</a:t>
            </a:r>
            <a:r>
              <a:rPr lang="cs-CZ" sz="2000" dirty="0" smtClean="0"/>
              <a:t> </a:t>
            </a:r>
            <a:r>
              <a:rPr lang="cs-CZ" sz="2000" dirty="0" err="1" smtClean="0"/>
              <a:t>soir</a:t>
            </a:r>
            <a:r>
              <a:rPr lang="cs-CZ" sz="2000" dirty="0" smtClean="0"/>
              <a:t> </a:t>
            </a:r>
            <a:r>
              <a:rPr lang="cs-CZ" sz="2000" dirty="0" err="1" smtClean="0"/>
              <a:t>sont</a:t>
            </a:r>
            <a:r>
              <a:rPr lang="cs-CZ" sz="2000" dirty="0" smtClean="0"/>
              <a:t> </a:t>
            </a:r>
            <a:r>
              <a:rPr lang="cs-CZ" sz="2000" dirty="0" err="1" smtClean="0"/>
              <a:t>toujours</a:t>
            </a:r>
            <a:r>
              <a:rPr lang="cs-CZ" sz="2000" dirty="0" smtClean="0"/>
              <a:t> </a:t>
            </a:r>
            <a:r>
              <a:rPr lang="cs-CZ" sz="2000" dirty="0" err="1" smtClean="0"/>
              <a:t>bien</a:t>
            </a:r>
            <a:r>
              <a:rPr lang="cs-CZ" sz="2000" dirty="0" smtClean="0"/>
              <a:t> </a:t>
            </a:r>
            <a:r>
              <a:rPr lang="cs-CZ" sz="2000" dirty="0" err="1" smtClean="0"/>
              <a:t>informés</a:t>
            </a:r>
            <a:r>
              <a:rPr lang="cs-CZ" sz="2000" dirty="0" smtClean="0"/>
              <a:t>.</a:t>
            </a:r>
          </a:p>
          <a:p>
            <a:pPr marL="457200" indent="-457200"/>
            <a:endParaRPr lang="cs-CZ" sz="2000" dirty="0" smtClean="0"/>
          </a:p>
          <a:p>
            <a:pPr marL="457200" indent="-457200">
              <a:buAutoNum type="arabicPeriod"/>
            </a:pPr>
            <a:endParaRPr lang="cs-CZ" sz="2000" dirty="0" smtClean="0"/>
          </a:p>
          <a:p>
            <a:endParaRPr lang="cs-CZ" sz="2200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600" b="1" smtClean="0">
                <a:latin typeface="Calibri" pitchFamily="34" charset="0"/>
              </a:rPr>
              <a:t>QUESTIONS (2</a:t>
            </a:r>
            <a:r>
              <a:rPr lang="cs-CZ" sz="3600" b="1" dirty="0" smtClean="0">
                <a:latin typeface="Calibri" pitchFamily="34" charset="0"/>
              </a:rPr>
              <a:t>)</a:t>
            </a:r>
            <a:endParaRPr lang="cs-CZ" sz="3600" b="1" dirty="0">
              <a:latin typeface="Calibri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428728" y="6143644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err="1" smtClean="0"/>
              <a:t>Bourdais</a:t>
            </a:r>
            <a:r>
              <a:rPr lang="cs-CZ" sz="1400" dirty="0" smtClean="0"/>
              <a:t>,D.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Jones</a:t>
            </a:r>
            <a:r>
              <a:rPr lang="cs-CZ" sz="1400" dirty="0" smtClean="0"/>
              <a:t>,M.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Lonsdale</a:t>
            </a:r>
            <a:r>
              <a:rPr lang="cs-CZ" sz="1400" dirty="0" smtClean="0"/>
              <a:t>,T.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Maynard</a:t>
            </a:r>
            <a:r>
              <a:rPr lang="cs-CZ" sz="1400" dirty="0" smtClean="0"/>
              <a:t>,G </a:t>
            </a:r>
            <a:r>
              <a:rPr lang="cs-CZ" sz="1400" dirty="0" err="1" smtClean="0"/>
              <a:t>et</a:t>
            </a:r>
            <a:r>
              <a:rPr lang="cs-CZ" sz="1400" dirty="0" smtClean="0"/>
              <a:t> </a:t>
            </a:r>
            <a:r>
              <a:rPr lang="cs-CZ" sz="1400" dirty="0" err="1" smtClean="0"/>
              <a:t>Pilette</a:t>
            </a:r>
            <a:r>
              <a:rPr lang="cs-CZ" sz="1400" dirty="0" smtClean="0"/>
              <a:t>, M. </a:t>
            </a:r>
            <a:r>
              <a:rPr lang="cs-CZ" sz="1400" i="1" dirty="0" smtClean="0"/>
              <a:t>Francouzština – maturitní </a:t>
            </a:r>
            <a:r>
              <a:rPr lang="cs-CZ" sz="1400" i="1" dirty="0" err="1" smtClean="0"/>
              <a:t>přprava</a:t>
            </a:r>
            <a:r>
              <a:rPr lang="cs-CZ" sz="1400" i="1" dirty="0" smtClean="0"/>
              <a:t> (učebnice). 1.díl. </a:t>
            </a:r>
            <a:r>
              <a:rPr lang="cs-CZ" sz="1400" dirty="0" err="1" smtClean="0"/>
              <a:t>Dubicko</a:t>
            </a:r>
            <a:r>
              <a:rPr lang="cs-CZ" sz="1400" dirty="0" smtClean="0"/>
              <a:t>: 2010, </a:t>
            </a:r>
            <a:r>
              <a:rPr lang="cs-CZ" sz="1400" dirty="0" err="1" smtClean="0"/>
              <a:t>Infoa</a:t>
            </a:r>
            <a:r>
              <a:rPr lang="cs-CZ" sz="1400" dirty="0" smtClean="0"/>
              <a:t>. ISBN 978-80-7240-721-7 p. 48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Lisez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texte 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le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site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mentionné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dessous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faites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exercices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qui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  <a:hlinkClick r:id="rId2"/>
            </a:endParaRPr>
          </a:p>
          <a:p>
            <a:pPr marL="457200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ciel.fr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apprendre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francais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preparation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-examen/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comprehension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ecrit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-b1-5.html</a:t>
            </a: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COMPRÉHENSION DE L´ÉCRIT</a:t>
            </a:r>
            <a:endParaRPr lang="cs-CZ" sz="3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57290" y="6143645"/>
            <a:ext cx="714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CIEL BRETAGNE.. </a:t>
            </a:r>
            <a:r>
              <a:rPr lang="cs-CZ" sz="1200" dirty="0" err="1" smtClean="0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 –examen. 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2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200" dirty="0" smtClean="0"/>
              <a:t>© 2008 CIEL </a:t>
            </a:r>
            <a:r>
              <a:rPr lang="cs-CZ" sz="1200" dirty="0" smtClean="0">
                <a:solidFill>
                  <a:schemeClr val="accent1">
                    <a:lumMod val="50000"/>
                  </a:schemeClr>
                </a:solidFill>
              </a:rPr>
              <a:t>[cit. 2013-28-12]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ciel.fr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apprendre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-examen/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comprehension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ecrit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-b1-5.html</a:t>
            </a:r>
          </a:p>
          <a:p>
            <a:endParaRPr lang="cs-CZ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000108"/>
            <a:ext cx="7406640" cy="6429420"/>
          </a:xfrm>
        </p:spPr>
        <p:txBody>
          <a:bodyPr>
            <a:normAutofit/>
          </a:bodyPr>
          <a:lstStyle/>
          <a:p>
            <a:pPr marL="457200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Connaissez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-vous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mots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suivants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Émission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Violent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Téléspectateur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Consommateur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Divertissement (m.)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Isolé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,e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Diffusé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Insulte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Animatrice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Inactif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,ve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Éducatif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,ve</a:t>
            </a: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7406640" cy="63561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RÉVISION DU VOCABULAIRE</a:t>
            </a:r>
            <a:endParaRPr lang="cs-CZ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7406640" cy="6000792"/>
          </a:xfrm>
        </p:spPr>
        <p:txBody>
          <a:bodyPr>
            <a:normAutofit/>
          </a:bodyPr>
          <a:lstStyle/>
          <a:p>
            <a:pPr marL="530352" indent="-457200"/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avez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exactement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une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pour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exprimez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votre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opinion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l´influence de la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télévision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sur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jeunes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Préparez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ce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que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vous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allez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dire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 pendant 2-3 </a:t>
            </a:r>
            <a:r>
              <a:rPr lang="cs-CZ" sz="2000" dirty="0" err="1" smtClean="0">
                <a:solidFill>
                  <a:schemeClr val="accent1">
                    <a:lumMod val="50000"/>
                  </a:schemeClr>
                </a:solidFill>
              </a:rPr>
              <a:t>minutes</a:t>
            </a:r>
            <a:r>
              <a:rPr lang="cs-CZ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0352" indent="-457200"/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0352" indent="-457200">
              <a:buAutoNum type="arabicPeriod"/>
            </a:pPr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cs-CZ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cs-CZ" sz="2000" dirty="0" smtClean="0"/>
          </a:p>
          <a:p>
            <a:pPr>
              <a:buFont typeface="Arial" pitchFamily="34" charset="0"/>
              <a:buChar char="•"/>
            </a:pPr>
            <a:endParaRPr lang="cs-CZ" sz="1800" dirty="0" smtClean="0"/>
          </a:p>
          <a:p>
            <a:pPr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928694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latin typeface="Calibri" pitchFamily="34" charset="0"/>
              </a:rPr>
              <a:t>ACTIVITÉ</a:t>
            </a:r>
            <a:endParaRPr lang="cs-CZ" sz="3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052510" cy="21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 rot="10800000" flipV="1">
            <a:off x="7656233" y="2746952"/>
            <a:ext cx="559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400" dirty="0" smtClean="0"/>
              <a:t>(1)</a:t>
            </a:r>
            <a:endParaRPr lang="cs-C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707048"/>
          </a:xfrm>
        </p:spPr>
        <p:txBody>
          <a:bodyPr>
            <a:normAutofit/>
          </a:bodyPr>
          <a:lstStyle/>
          <a:p>
            <a:r>
              <a:rPr lang="cs-CZ" sz="3600" smtClean="0">
                <a:latin typeface="Calibri" pitchFamily="34" charset="0"/>
              </a:rPr>
              <a:t>Zdroje</a:t>
            </a:r>
            <a:endParaRPr lang="cs-CZ" sz="3600" dirty="0"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6072230"/>
          </a:xfrm>
        </p:spPr>
        <p:txBody>
          <a:bodyPr>
            <a:normAutofit/>
          </a:bodyPr>
          <a:lstStyle/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Wooden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hourglass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3.jpg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http://en.wikipedia.org/wiki/File:Wooden_hourglass_3.jpg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Bourdais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,D.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Jones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,M.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Lonsdale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,T.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Maynard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,G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Pilette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, M. 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Francouzština – maturitní </a:t>
            </a:r>
            <a:r>
              <a:rPr lang="cs-CZ" sz="1600" i="1" dirty="0" err="1" smtClean="0">
                <a:solidFill>
                  <a:schemeClr val="accent1">
                    <a:lumMod val="50000"/>
                  </a:schemeClr>
                </a:solidFill>
              </a:rPr>
              <a:t>přprava</a:t>
            </a:r>
            <a:r>
              <a:rPr lang="cs-CZ" sz="1600" i="1" dirty="0" smtClean="0">
                <a:solidFill>
                  <a:schemeClr val="accent1">
                    <a:lumMod val="50000"/>
                  </a:schemeClr>
                </a:solidFill>
              </a:rPr>
              <a:t> (učebnice). 1.díl.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Dubicko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: 2010,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Infoa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. ISBN 978-80-7240-721-7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Radio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DAB .JPG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[cit. 2013-28-12] dostupné pod licencí public 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domain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 na www: http://en.wikipedia.org/wiki/File:Radio_DAB_.JPG</a:t>
            </a:r>
          </a:p>
          <a:p>
            <a:pPr marL="587502" indent="-514350">
              <a:buFont typeface="Wingdings 2"/>
              <a:buAutoNum type="arabicParenBoth"/>
            </a:pP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CIEL BRETAGNE.. </a:t>
            </a:r>
            <a:r>
              <a:rPr lang="cs-CZ" sz="1400" dirty="0" err="1" smtClean="0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 –examen.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online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] </a:t>
            </a:r>
            <a:r>
              <a:rPr lang="cs-CZ" sz="1400" dirty="0" smtClean="0">
                <a:solidFill>
                  <a:schemeClr val="accent1">
                    <a:lumMod val="50000"/>
                  </a:schemeClr>
                </a:solidFill>
              </a:rPr>
              <a:t>© 2008 CIEL [cit. 2013-28-12] 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http://www.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ciel.fr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apprendre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francais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preparation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-examen/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comprehension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cs-CZ" sz="1600" dirty="0" err="1" smtClean="0">
                <a:solidFill>
                  <a:schemeClr val="accent1">
                    <a:lumMod val="50000"/>
                  </a:schemeClr>
                </a:solidFill>
              </a:rPr>
              <a:t>ecrit</a:t>
            </a:r>
            <a:r>
              <a:rPr lang="cs-CZ" sz="1600" dirty="0" smtClean="0">
                <a:solidFill>
                  <a:schemeClr val="accent1">
                    <a:lumMod val="50000"/>
                  </a:schemeClr>
                </a:solidFill>
              </a:rPr>
              <a:t>-b1-5.html</a:t>
            </a: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87502" indent="-514350">
              <a:buFont typeface="Wingdings 2"/>
              <a:buAutoNum type="arabicParenBoth"/>
            </a:pPr>
            <a:endParaRPr lang="cs-CZ" sz="1600" dirty="0" err="1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TS010082295</Template>
  <TotalTime>5854</TotalTime>
  <Words>580</Words>
  <Application>Microsoft Office PowerPoint</Application>
  <PresentationFormat>Předvádění na obrazovce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Slunovrat</vt:lpstr>
      <vt:lpstr>Prezentace aplikace PowerPoint</vt:lpstr>
      <vt:lpstr>ANOTACE</vt:lpstr>
      <vt:lpstr>LA FAMILLE: LES JEUNES ET L´INFLUENCE DE LA TÉLÉVISION</vt:lpstr>
      <vt:lpstr>QUESTIONS (1)</vt:lpstr>
      <vt:lpstr>QUESTIONS (2)</vt:lpstr>
      <vt:lpstr>COMPRÉHENSION DE L´ÉCRIT</vt:lpstr>
      <vt:lpstr>RÉVISION DU VOCABULAIRE</vt:lpstr>
      <vt:lpstr>ACTIVITÉ</vt:lpstr>
      <vt:lpstr>Zdroje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Andrea</dc:creator>
  <cp:lastModifiedBy>Konetzná Magda</cp:lastModifiedBy>
  <cp:revision>439</cp:revision>
  <dcterms:created xsi:type="dcterms:W3CDTF">2013-02-12T13:43:20Z</dcterms:created>
  <dcterms:modified xsi:type="dcterms:W3CDTF">2014-01-10T10:18:33Z</dcterms:modified>
</cp:coreProperties>
</file>