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7" r:id="rId2"/>
    <p:sldId id="256" r:id="rId3"/>
    <p:sldId id="279" r:id="rId4"/>
    <p:sldId id="270" r:id="rId5"/>
    <p:sldId id="285" r:id="rId6"/>
    <p:sldId id="268" r:id="rId7"/>
    <p:sldId id="280" r:id="rId8"/>
    <p:sldId id="284" r:id="rId9"/>
    <p:sldId id="286" r:id="rId10"/>
    <p:sldId id="287" r:id="rId11"/>
    <p:sldId id="281" r:id="rId12"/>
    <p:sldId id="269" r:id="rId13"/>
    <p:sldId id="263" r:id="rId14"/>
    <p:sldId id="278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CC00"/>
    <a:srgbClr val="0066FF"/>
    <a:srgbClr val="0099FF"/>
    <a:srgbClr val="00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7" autoAdjust="0"/>
    <p:restoredTop sz="86333" autoAdjust="0"/>
  </p:normalViewPr>
  <p:slideViewPr>
    <p:cSldViewPr>
      <p:cViewPr varScale="1">
        <p:scale>
          <a:sx n="64" d="100"/>
          <a:sy n="64" d="100"/>
        </p:scale>
        <p:origin x="-3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01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2478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B007E9-7CD1-4F6F-8614-4F3E8F6DD9A8}" type="datetimeFigureOut">
              <a:rPr lang="cs-CZ" smtClean="0"/>
              <a:pPr/>
              <a:t>4.8.2013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D76648-A5F0-4C16-96C4-2324D2FD4E06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76648-A5F0-4C16-96C4-2324D2FD4E06}" type="slidenum">
              <a:rPr lang="cs-CZ" smtClean="0"/>
              <a:pPr/>
              <a:t>5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76648-A5F0-4C16-96C4-2324D2FD4E06}" type="slidenum">
              <a:rPr lang="cs-CZ" smtClean="0"/>
              <a:pPr/>
              <a:t>6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cs-CZ" noProof="1" smtClean="0"/>
              <a:t>Klepnutím lze upravit styl předlohy nadpisů.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cs-CZ" noProof="1" smtClean="0"/>
              <a:t>Klepnutím lze upravit styl předlohy podnadpisů.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4.8.2013</a:t>
            </a:fld>
            <a:endParaRPr lang="cs-CZ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4.8.2013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4.8.2013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4.8.2013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4.8.2013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4.8.2013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4.8.2013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4.8.2013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4.8.2013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4.8.2013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4.8.2013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0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/>
            <a:r>
              <a:rPr lang="cs-CZ" smtClean="0"/>
              <a:t>Klepnutím na ikonu přidáte obrázek.</a:t>
            </a:r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cs-CZ" noProof="1" smtClean="0"/>
              <a:t>Klepnutím lze upravit styl předlohy nadpisů.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lang="cs-CZ" noProof="1" smtClean="0"/>
              <a:t>Klepnutím lze upravit styly předlohy textu.</a:t>
            </a:r>
          </a:p>
          <a:p>
            <a:pPr lvl="1"/>
            <a:r>
              <a:rPr lang="cs-CZ" noProof="1" smtClean="0"/>
              <a:t>Druhá úroveň</a:t>
            </a:r>
          </a:p>
          <a:p>
            <a:pPr lvl="2"/>
            <a:r>
              <a:rPr lang="cs-CZ" noProof="1" smtClean="0"/>
              <a:t>Třetí úroveň</a:t>
            </a:r>
          </a:p>
          <a:p>
            <a:pPr lvl="3"/>
            <a:r>
              <a:rPr lang="cs-CZ" noProof="1" smtClean="0"/>
              <a:t>Čtvrtá úroveň</a:t>
            </a:r>
          </a:p>
          <a:p>
            <a:pPr lvl="4"/>
            <a:r>
              <a:rPr lang="cs-CZ" noProof="1" smtClean="0"/>
              <a:t>Pátá úroveň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8A2481B-5154-415F-B752-558547769AA3}" type="datetimeFigureOut">
              <a:rPr lang="cs-CZ" smtClean="0"/>
              <a:pPr/>
              <a:t>4.8.2013</a:t>
            </a:fld>
            <a:endParaRPr lang="cs-C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cs-CZ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odcastfrancaisfacile.com/podcast/2009/10/pr&#233;sentation-bruno-1.html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2"/>
          <p:cNvSpPr>
            <a:spLocks noGrp="1"/>
          </p:cNvSpPr>
          <p:nvPr/>
        </p:nvSpPr>
        <p:spPr>
          <a:xfrm>
            <a:off x="685800" y="1859350"/>
            <a:ext cx="7772400" cy="1216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dirty="0"/>
          </a:p>
        </p:txBody>
      </p:sp>
      <p:sp>
        <p:nvSpPr>
          <p:cNvPr id="5" name="Podnadpis 5"/>
          <p:cNvSpPr>
            <a:spLocks noGrp="1"/>
          </p:cNvSpPr>
          <p:nvPr/>
        </p:nvSpPr>
        <p:spPr>
          <a:xfrm>
            <a:off x="1371600" y="3722196"/>
            <a:ext cx="6400800" cy="14502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pic>
        <p:nvPicPr>
          <p:cNvPr id="7" name="Picture 2" descr="C:\Users\ICT_SS\Downloads\logo šablon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625" y="365804"/>
            <a:ext cx="8286750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13736900"/>
              </p:ext>
            </p:extLst>
          </p:nvPr>
        </p:nvGraphicFramePr>
        <p:xfrm>
          <a:off x="0" y="1680254"/>
          <a:ext cx="9108504" cy="51630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42714"/>
                <a:gridCol w="6365790"/>
              </a:tblGrid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ŠKOLY: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OBLAST: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Slovní zásoba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Francouzský</a:t>
                      </a:r>
                      <a:r>
                        <a:rPr lang="cs-CZ" sz="1800" baseline="0" dirty="0" smtClean="0">
                          <a:effectLst/>
                        </a:rPr>
                        <a:t> jazyk</a:t>
                      </a:r>
                      <a:r>
                        <a:rPr lang="cs-CZ" sz="1800" dirty="0" smtClean="0">
                          <a:effectLst/>
                        </a:rPr>
                        <a:t> – </a:t>
                      </a:r>
                      <a:r>
                        <a:rPr lang="cs-CZ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 3. ročník SŠ a odpovídající ročník víceletého gymnázia</a:t>
                      </a:r>
                      <a:r>
                        <a:rPr lang="cs-CZ" dirty="0" smtClean="0"/>
                        <a:t> 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effectLst/>
                        </a:rPr>
                        <a:t>TÉMA: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Mluvte o sobě (</a:t>
                      </a:r>
                      <a:r>
                        <a:rPr lang="cs-CZ" sz="18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Parler</a:t>
                      </a:r>
                      <a:r>
                        <a:rPr lang="cs-CZ" sz="18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de </a:t>
                      </a:r>
                      <a:r>
                        <a:rPr lang="cs-CZ" sz="18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soi</a:t>
                      </a:r>
                      <a:r>
                        <a:rPr lang="cs-CZ" sz="18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cs-CZ" sz="18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AUTOR: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Mgr. </a:t>
                      </a:r>
                      <a:r>
                        <a:rPr lang="cs-CZ" sz="1800" dirty="0" smtClean="0">
                          <a:effectLst/>
                        </a:rPr>
                        <a:t> Andrea Hájková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DATUM: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5. </a:t>
                      </a:r>
                      <a:r>
                        <a:rPr lang="cs-CZ" sz="1800" smtClean="0">
                          <a:effectLst/>
                        </a:rPr>
                        <a:t>8. </a:t>
                      </a:r>
                      <a:r>
                        <a:rPr lang="cs-CZ" sz="1800" dirty="0" smtClean="0">
                          <a:effectLst/>
                        </a:rPr>
                        <a:t>2013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A ČÍSLO PROJEKTU: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CZ.1.07/1.5.00/34.0629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863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OZNAČENÍ VÝUKOVÉHO MATERIÁLU: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VY_32_INOVACE_</a:t>
                      </a:r>
                      <a:r>
                        <a:rPr lang="cs-CZ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FJ.HJ.07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31212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357290" y="-24"/>
            <a:ext cx="7406640" cy="642942"/>
          </a:xfrm>
        </p:spPr>
        <p:txBody>
          <a:bodyPr>
            <a:norm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ACTIVITÉ 3</a:t>
            </a:r>
            <a:endParaRPr lang="cs-CZ" sz="3600" b="1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642918"/>
            <a:ext cx="7406640" cy="7072362"/>
          </a:xfrm>
        </p:spPr>
        <p:txBody>
          <a:bodyPr>
            <a:normAutofit/>
          </a:bodyPr>
          <a:lstStyle/>
          <a:p>
            <a:r>
              <a:rPr lang="cs-CZ" sz="2200" b="1" dirty="0" smtClean="0">
                <a:solidFill>
                  <a:schemeClr val="accent1">
                    <a:lumMod val="50000"/>
                  </a:schemeClr>
                </a:solidFill>
              </a:rPr>
              <a:t>ACTIVITÉ 3</a:t>
            </a:r>
          </a:p>
          <a:p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Créez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questions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pour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connaître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données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suivantes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 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Adressez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-vous à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une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personne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lui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tutoyant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(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dire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tu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)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vouvoyant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(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dire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vous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cs-CZ" sz="20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Nom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/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Prénom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Âge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+mj-lt"/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Domicile (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location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pays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, de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région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, de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ville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où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habitez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pPr marL="587502" indent="-51435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Nationalité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Langues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parlées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587502" indent="-51435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Famille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(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frères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soeurs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nom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âge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occupation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pPr marL="587502" indent="-51435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Occupation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(type d´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études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matières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préférées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…)</a:t>
            </a:r>
          </a:p>
          <a:p>
            <a:pPr marL="587502" indent="-51435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Passe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temps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(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où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avec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combien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fois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par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semaine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…)</a:t>
            </a:r>
          </a:p>
          <a:p>
            <a:pPr marL="587502" indent="-51435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Projets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(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études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, futur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métier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pPr marL="587502" indent="-514350">
              <a:buFont typeface="+mj-lt"/>
              <a:buAutoNum type="alphaL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+mj-lt"/>
              <a:buAutoNum type="alphaL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+mj-lt"/>
              <a:buAutoNum type="alphaLcParenR"/>
            </a:pPr>
            <a:endParaRPr lang="cs-CZ" dirty="0" smtClean="0"/>
          </a:p>
          <a:p>
            <a:pPr marL="587502" indent="-514350">
              <a:buFont typeface="+mj-lt"/>
              <a:buAutoNum type="alphaLcParenR"/>
            </a:pPr>
            <a:endParaRPr lang="cs-CZ" dirty="0" smtClean="0"/>
          </a:p>
          <a:p>
            <a:pPr marL="587502" indent="-514350">
              <a:buFont typeface="+mj-lt"/>
              <a:buAutoNum type="alphaLcParenR"/>
            </a:pPr>
            <a:endParaRPr lang="cs-CZ" dirty="0" smtClean="0"/>
          </a:p>
          <a:p>
            <a:pPr marL="587502" indent="-514350">
              <a:buFont typeface="+mj-lt"/>
              <a:buAutoNum type="alphaLcParenR"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3135940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 smtClean="0">
                <a:latin typeface="Calibri" pitchFamily="34" charset="0"/>
              </a:rPr>
              <a:t>CORRIGÉS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28728" y="-24"/>
            <a:ext cx="7406640" cy="778486"/>
          </a:xfrm>
        </p:spPr>
        <p:txBody>
          <a:bodyPr>
            <a:normAutofit/>
          </a:bodyPr>
          <a:lstStyle/>
          <a:p>
            <a:r>
              <a:rPr lang="cs-CZ" sz="3600" i="1" dirty="0" smtClean="0">
                <a:latin typeface="Calibri" pitchFamily="34" charset="0"/>
              </a:rPr>
              <a:t>CORRIGÉ  </a:t>
            </a:r>
            <a:r>
              <a:rPr lang="cs-CZ" sz="3600" i="1" dirty="0" err="1" smtClean="0">
                <a:latin typeface="Calibri" pitchFamily="34" charset="0"/>
              </a:rPr>
              <a:t>Activités</a:t>
            </a:r>
            <a:r>
              <a:rPr lang="cs-CZ" sz="3600" i="1" dirty="0" smtClean="0">
                <a:latin typeface="Calibri" pitchFamily="34" charset="0"/>
              </a:rPr>
              <a:t> 1</a:t>
            </a:r>
            <a:endParaRPr lang="cs-CZ" sz="3600" i="1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714356"/>
            <a:ext cx="7282844" cy="5786478"/>
          </a:xfrm>
        </p:spPr>
        <p:txBody>
          <a:bodyPr>
            <a:normAutofit/>
          </a:bodyPr>
          <a:lstStyle/>
          <a:p>
            <a:pPr marL="0">
              <a:spcBef>
                <a:spcPts val="0"/>
              </a:spcBef>
            </a:pP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ACTIVITÉ 1 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(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voir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 la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consigne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)</a:t>
            </a:r>
            <a:endParaRPr lang="cs-CZ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Bruno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Coursimaux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530352" indent="-457200">
              <a:buFont typeface="+mj-lt"/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À Limoges  </a:t>
            </a:r>
          </a:p>
          <a:p>
            <a:pPr marL="530352" indent="-457200">
              <a:buFont typeface="+mj-lt"/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A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u centre de la France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130 000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habitants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P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roche de la campagne.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Depuis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environ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cinq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530352" indent="-45720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Graphiste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indépendant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530352" indent="-457200">
              <a:buFont typeface="+mj-lt"/>
              <a:buAutoNum type="alphaLcPeriod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La plupart du temps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à la maison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, p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arfois,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se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déplace à 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Paris. </a:t>
            </a:r>
          </a:p>
          <a:p>
            <a:pPr marL="530352" indent="-457200">
              <a:buFont typeface="+mj-lt"/>
              <a:buAutoNum type="alphaLcPeriod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Un garçon de six ans et une fille de trois ans. 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L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a musique, le piano notamment et le chant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visiter des expositions notamment d'art 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707048"/>
          </a:xfrm>
        </p:spPr>
        <p:txBody>
          <a:bodyPr>
            <a:normAutofit/>
          </a:bodyPr>
          <a:lstStyle/>
          <a:p>
            <a:r>
              <a:rPr lang="cs-CZ" sz="3600" dirty="0" smtClean="0">
                <a:latin typeface="Calibri" pitchFamily="34" charset="0"/>
              </a:rPr>
              <a:t>Zdroje</a:t>
            </a:r>
            <a:endParaRPr lang="cs-CZ" sz="3600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142984"/>
            <a:ext cx="7406640" cy="5715016"/>
          </a:xfrm>
        </p:spPr>
        <p:txBody>
          <a:bodyPr>
            <a:normAutofit/>
          </a:bodyPr>
          <a:lstStyle/>
          <a:p>
            <a:pPr marL="587502" indent="-514350">
              <a:buFont typeface="Wingdings 2"/>
              <a:buAutoNum type="arabicParenBoth"/>
            </a:pPr>
            <a:r>
              <a:rPr lang="cs-CZ" sz="1800" i="1" dirty="0" err="1" smtClean="0">
                <a:solidFill>
                  <a:schemeClr val="accent1">
                    <a:lumMod val="50000"/>
                  </a:schemeClr>
                </a:solidFill>
              </a:rPr>
              <a:t>Présentation</a:t>
            </a:r>
            <a:r>
              <a:rPr lang="cs-CZ" sz="1800" i="1" dirty="0" smtClean="0">
                <a:solidFill>
                  <a:schemeClr val="accent1">
                    <a:lumMod val="50000"/>
                  </a:schemeClr>
                </a:solidFill>
              </a:rPr>
              <a:t> Bruno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Podcastfrancaisfacile.com [online]©CopyrightFrance .com  [Citace: 2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9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-7-2013.] 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http://www.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podcastfrancaisfacile.com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podcast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/2009/10/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présentation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bruno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-1.html</a:t>
            </a:r>
          </a:p>
          <a:p>
            <a:pPr marL="587502" indent="-514350">
              <a:buFont typeface="Wingdings 2"/>
              <a:buAutoNum type="arabicParenBoth"/>
            </a:pPr>
            <a:r>
              <a:rPr lang="cs-CZ" sz="1800" i="1" dirty="0" err="1" smtClean="0">
                <a:solidFill>
                  <a:schemeClr val="accent1">
                    <a:lumMod val="50000"/>
                  </a:schemeClr>
                </a:solidFill>
              </a:rPr>
              <a:t>Activités</a:t>
            </a:r>
            <a:r>
              <a:rPr lang="cs-CZ" sz="18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800" i="1" dirty="0" err="1" smtClean="0">
                <a:solidFill>
                  <a:schemeClr val="accent1">
                    <a:lumMod val="50000"/>
                  </a:schemeClr>
                </a:solidFill>
              </a:rPr>
              <a:t>ludiques</a:t>
            </a:r>
            <a:r>
              <a:rPr lang="cs-CZ" sz="1800" i="1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cs-CZ" sz="1800" i="1" dirty="0" err="1" smtClean="0">
                <a:solidFill>
                  <a:schemeClr val="accent1">
                    <a:lumMod val="50000"/>
                  </a:schemeClr>
                </a:solidFill>
              </a:rPr>
              <a:t>quelques</a:t>
            </a:r>
            <a:r>
              <a:rPr lang="cs-CZ" sz="18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800" i="1" dirty="0" err="1" smtClean="0">
                <a:solidFill>
                  <a:schemeClr val="accent1">
                    <a:lumMod val="50000"/>
                  </a:schemeClr>
                </a:solidFill>
              </a:rPr>
              <a:t>exemples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FrancomaniaR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[online]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© Ambassade de France en Russie 2005-2013,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[Citace: 2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9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-7-2013.] 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http://www.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francomania.ru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savoir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faire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francais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jeux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activites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ludiques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quelques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exemples</a:t>
            </a:r>
            <a:endParaRPr lang="cs-CZ" sz="1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Wingdings 2"/>
              <a:buAutoNum type="arabicParenBoth"/>
            </a:pPr>
            <a:r>
              <a:rPr lang="fr-FR" sz="1800" i="1" dirty="0" smtClean="0">
                <a:solidFill>
                  <a:schemeClr val="accent1">
                    <a:lumMod val="50000"/>
                  </a:schemeClr>
                </a:solidFill>
              </a:rPr>
              <a:t>Le nouveau Petit Robert de la langue française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, version éléctronique 2008. © 2011 Dictionnaires Le Robert. </a:t>
            </a:r>
            <a:endParaRPr lang="cs-CZ" sz="2900" dirty="0" smtClean="0"/>
          </a:p>
          <a:p>
            <a:pPr marL="587502" indent="-514350">
              <a:buFont typeface="Wingdings 2"/>
              <a:buAutoNum type="arabicParenBoth"/>
            </a:pPr>
            <a:r>
              <a:rPr lang="cs-CZ" sz="1800" i="1" dirty="0" err="1" smtClean="0">
                <a:solidFill>
                  <a:schemeClr val="accent1">
                    <a:lumMod val="50000"/>
                  </a:schemeClr>
                </a:solidFill>
              </a:rPr>
              <a:t>Parler</a:t>
            </a:r>
            <a:r>
              <a:rPr lang="cs-CZ" sz="1800" i="1" dirty="0" smtClean="0">
                <a:solidFill>
                  <a:schemeClr val="accent1">
                    <a:lumMod val="50000"/>
                  </a:schemeClr>
                </a:solidFill>
              </a:rPr>
              <a:t> des </a:t>
            </a:r>
            <a:r>
              <a:rPr lang="cs-CZ" sz="1800" i="1" dirty="0" err="1" smtClean="0">
                <a:solidFill>
                  <a:schemeClr val="accent1">
                    <a:lumMod val="50000"/>
                  </a:schemeClr>
                </a:solidFill>
              </a:rPr>
              <a:t>activités</a:t>
            </a:r>
            <a:r>
              <a:rPr lang="cs-CZ" sz="1800" i="1" dirty="0" smtClean="0">
                <a:solidFill>
                  <a:schemeClr val="accent1">
                    <a:lumMod val="50000"/>
                  </a:schemeClr>
                </a:solidFill>
              </a:rPr>
              <a:t>, des </a:t>
            </a:r>
            <a:r>
              <a:rPr lang="cs-CZ" sz="1800" i="1" dirty="0" err="1" smtClean="0">
                <a:solidFill>
                  <a:schemeClr val="accent1">
                    <a:lumMod val="50000"/>
                  </a:schemeClr>
                </a:solidFill>
              </a:rPr>
              <a:t>loisirs</a:t>
            </a:r>
            <a:r>
              <a:rPr lang="cs-CZ" sz="1800" i="1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coin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français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[online]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© 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BlogdeWordPress.com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[Citace: 2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9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-7-2013.] http://lecoinducervanties.wordpress.com/2012/10/22/parler-des-activites-de-loisirs/</a:t>
            </a:r>
            <a:endParaRPr lang="cs-CZ" sz="18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428604"/>
            <a:ext cx="7406640" cy="6643734"/>
          </a:xfrm>
        </p:spPr>
        <p:txBody>
          <a:bodyPr>
            <a:normAutofit/>
          </a:bodyPr>
          <a:lstStyle/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 algn="ctr"/>
            <a:r>
              <a:rPr lang="cs-CZ" sz="3200" b="1" dirty="0" smtClean="0">
                <a:solidFill>
                  <a:schemeClr val="accent1">
                    <a:lumMod val="50000"/>
                  </a:schemeClr>
                </a:solidFill>
              </a:rPr>
              <a:t>MERCI POUR VOTRE ATTENTION</a:t>
            </a:r>
          </a:p>
          <a:p>
            <a:pPr marL="587502" lvl="0" indent="-514350"/>
            <a:endParaRPr lang="cs-CZ" sz="3200" dirty="0" smtClean="0"/>
          </a:p>
          <a:p>
            <a:pPr marL="587502" lvl="0" indent="-514350"/>
            <a:endParaRPr lang="cs-CZ" sz="3200" dirty="0" smtClean="0"/>
          </a:p>
          <a:p>
            <a:pPr marL="587502" indent="-514350"/>
            <a:endParaRPr lang="cs-CZ" sz="1800" dirty="0" smtClean="0"/>
          </a:p>
          <a:p>
            <a:pPr marL="587502" indent="-514350"/>
            <a:endParaRPr lang="cs-CZ" sz="1800" dirty="0" smtClean="0"/>
          </a:p>
          <a:p>
            <a:pPr marL="587502" indent="-514350">
              <a:buFont typeface="+mj-lt"/>
              <a:buAutoNum type="arabicParenR" startAt="7"/>
            </a:pPr>
            <a:endParaRPr lang="cs-CZ" sz="1800" dirty="0" smtClean="0"/>
          </a:p>
          <a:p>
            <a:pPr marL="587502" lvl="0" indent="-514350">
              <a:buFont typeface="Wingdings 2"/>
              <a:buAutoNum type="arabicParenBoth"/>
            </a:pPr>
            <a:endParaRPr lang="cs-CZ" sz="1800" dirty="0" smtClean="0"/>
          </a:p>
          <a:p>
            <a:pPr marL="587502" indent="-514350">
              <a:buAutoNum type="arabicParenBoth"/>
            </a:pPr>
            <a:endParaRPr lang="cs-CZ" sz="2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ANOTACE</a:t>
            </a:r>
            <a:endParaRPr lang="cs-CZ" sz="3600" b="1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214422"/>
            <a:ext cx="7406640" cy="5500726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Prezentace slouží jako pomůcka při opakování již probraného učiva. Může být také využita jako didaktický materiál pro žáka při zpracovávání domácího úkolu.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Žáci se zaměřují na opakování slovní zásoby vztahující se k tématu „Mluvte o sobě“.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Formy výuky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:  hromadná nebo s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kupinová výuka</a:t>
            </a: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Převládající klíčové kompetence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: </a:t>
            </a:r>
            <a:r>
              <a:rPr lang="cs-CZ" sz="2800" dirty="0" err="1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k</a:t>
            </a:r>
            <a:r>
              <a:rPr lang="cs-CZ" sz="2800" dirty="0" err="1" smtClean="0">
                <a:solidFill>
                  <a:schemeClr val="accent1">
                    <a:lumMod val="50000"/>
                  </a:schemeClr>
                </a:solidFill>
              </a:rPr>
              <a:t>ompetence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 k učení, kompetence komunikativní, kompetence sociální a personální</a:t>
            </a:r>
          </a:p>
          <a:p>
            <a:pPr algn="just"/>
            <a:endParaRPr lang="cs-CZ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0"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Vazba na ŠVP: 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Školní vzdělávací program pro osmileté gymnázium – část B – vyšší gymnázium – učební osnovy FRANCOUZSKÝ JAZYK – septima – Manželství, rozvod, volné svazky</a:t>
            </a:r>
          </a:p>
          <a:p>
            <a:pPr algn="just"/>
            <a:endParaRPr lang="cs-CZ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6207774"/>
          </a:xfrm>
        </p:spPr>
        <p:txBody>
          <a:bodyPr anchor="ctr">
            <a:normAutofit/>
          </a:bodyPr>
          <a:lstStyle/>
          <a:p>
            <a:pPr algn="ctr"/>
            <a:r>
              <a:rPr lang="cs-CZ" sz="3600" b="1" dirty="0" smtClean="0">
                <a:latin typeface="Calibri" pitchFamily="34" charset="0"/>
              </a:rPr>
              <a:t>PARLER DE SOI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0"/>
            <a:ext cx="7406640" cy="707048"/>
          </a:xfrm>
        </p:spPr>
        <p:txBody>
          <a:bodyPr>
            <a:norm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ACTIVITÉ 1 - ÉCOUTE</a:t>
            </a:r>
            <a:endParaRPr lang="cs-CZ" sz="3600" b="1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714356"/>
            <a:ext cx="7406640" cy="4857784"/>
          </a:xfrm>
        </p:spPr>
        <p:txBody>
          <a:bodyPr>
            <a:normAutofit/>
          </a:bodyPr>
          <a:lstStyle/>
          <a:p>
            <a:pPr marL="342900" indent="-342900"/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ACTIVITÉ 1</a:t>
            </a:r>
          </a:p>
          <a:p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allez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entendre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homme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parle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soi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 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Écoutez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enregistrement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deux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fois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essayez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prendre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maximum de notes. </a:t>
            </a:r>
          </a:p>
          <a:p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Ensuite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à la base de vos notes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répondez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aux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questions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à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page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suivante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</a:p>
          <a:p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http://www.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podcastfrancaisfacile.com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/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podcast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/2009/10/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présentation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bruno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-1.html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1500166" y="5929330"/>
            <a:ext cx="678661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(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1) </a:t>
            </a:r>
            <a:r>
              <a:rPr lang="cs-CZ" sz="1400" i="1" dirty="0" err="1" smtClean="0">
                <a:solidFill>
                  <a:schemeClr val="accent1">
                    <a:lumMod val="50000"/>
                  </a:schemeClr>
                </a:solidFill>
              </a:rPr>
              <a:t>Présentation</a:t>
            </a:r>
            <a:r>
              <a:rPr lang="cs-CZ" sz="1400" i="1" dirty="0" smtClean="0">
                <a:solidFill>
                  <a:schemeClr val="accent1">
                    <a:lumMod val="50000"/>
                  </a:schemeClr>
                </a:solidFill>
              </a:rPr>
              <a:t> Bruno. 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Podcastfrancaisfacile.com [online]©CopyrightFrance .com  [Citace: 2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9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-7-2013.] 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http://www.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podcastfrancaisfacile.com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podcast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/2009/10/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présentation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bruno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-1.html</a:t>
            </a:r>
          </a:p>
          <a:p>
            <a:endParaRPr lang="fr-FR" sz="1400" dirty="0" smtClean="0"/>
          </a:p>
          <a:p>
            <a:pPr lvl="0"/>
            <a:endParaRPr lang="cs-CZ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1142984"/>
            <a:ext cx="7406640" cy="8358246"/>
          </a:xfrm>
        </p:spPr>
        <p:txBody>
          <a:bodyPr>
            <a:normAutofit/>
          </a:bodyPr>
          <a:lstStyle/>
          <a:p>
            <a:pPr marL="530352" indent="-457200">
              <a:buFont typeface="+mj-lt"/>
              <a:buAutoNum type="alphaLcPeriod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Comment s’appelle-t-il?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Où habite-t-il?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Où est située cette ville?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Combien d’habitants y a-t-il dans cette ville?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Où est située sa maison?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Depuis combien de temps habite-t-il cette ville?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Quelle est sa profession?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Où travaille-t-il?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Quel âge ont ses enfants?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Qu’est-ce qu’il aime faire dans la vie?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/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(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voir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le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corrigé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)</a:t>
            </a:r>
            <a:endParaRPr lang="cs-CZ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/>
          </a:p>
          <a:p>
            <a:pPr marL="530352" indent="-457200">
              <a:buFont typeface="+mj-lt"/>
              <a:buAutoNum type="alphaLcPeriod"/>
            </a:pPr>
            <a:endParaRPr lang="cs-CZ" sz="2000" dirty="0" smtClean="0"/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6" name="Nadpis 3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ACTIVITÉ 1 - QUESTIONS</a:t>
            </a:r>
            <a:endParaRPr lang="cs-CZ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51640" y="-24"/>
            <a:ext cx="7406640" cy="642942"/>
          </a:xfrm>
        </p:spPr>
        <p:txBody>
          <a:bodyPr>
            <a:norm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ACTIVITÉ 2</a:t>
            </a:r>
            <a:endParaRPr lang="cs-CZ" sz="3600" b="1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642918"/>
            <a:ext cx="7406640" cy="6929486"/>
          </a:xfrm>
        </p:spPr>
        <p:txBody>
          <a:bodyPr>
            <a:normAutofit/>
          </a:bodyPr>
          <a:lstStyle/>
          <a:p>
            <a:r>
              <a:rPr lang="cs-CZ" sz="2200" b="1" dirty="0" smtClean="0">
                <a:solidFill>
                  <a:schemeClr val="accent1">
                    <a:lumMod val="50000"/>
                  </a:schemeClr>
                </a:solidFill>
              </a:rPr>
              <a:t>ACTIVITÉ 2</a:t>
            </a:r>
          </a:p>
          <a:p>
            <a:r>
              <a:rPr lang="fr-FR" sz="2000" b="1" dirty="0" smtClean="0">
                <a:solidFill>
                  <a:schemeClr val="accent1">
                    <a:lumMod val="50000"/>
                  </a:schemeClr>
                </a:solidFill>
              </a:rPr>
              <a:t>La présentation "acrostiche" du prénom</a:t>
            </a: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É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cri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v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z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votre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prénom à la vertical sur une feuille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E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nsuite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t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rouve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z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 pour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chaque lettre du prénom un mot commençant par cette lettre.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Ensuite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votre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camarade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classe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vous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pose des questions sur ce qu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e vous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 a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vez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 écrit. 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(2)</a:t>
            </a:r>
          </a:p>
          <a:p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Exemple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  <a:p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atation</a:t>
            </a:r>
            <a:endParaRPr lang="cs-CZ" sz="20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talie</a:t>
            </a:r>
          </a:p>
          <a:p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C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ourir</a:t>
            </a:r>
            <a:endParaRPr lang="cs-CZ" sz="20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O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péra</a:t>
            </a:r>
          </a:p>
          <a:p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ire</a:t>
            </a:r>
            <a:endParaRPr lang="cs-CZ" sz="20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A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nniversaire</a:t>
            </a:r>
            <a:endParaRPr lang="cs-CZ" sz="20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oleil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                     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Question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:  </a:t>
            </a:r>
            <a:r>
              <a:rPr lang="fr-FR" sz="2000" i="1" dirty="0" smtClean="0">
                <a:solidFill>
                  <a:schemeClr val="accent1">
                    <a:lumMod val="50000"/>
                  </a:schemeClr>
                </a:solidFill>
              </a:rPr>
              <a:t>As-tu déjà voyagé en Italie ? 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Par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exemple</a:t>
            </a:r>
            <a:endParaRPr lang="cs-CZ" sz="20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+mj-lt"/>
              <a:buAutoNum type="alphaL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+mj-lt"/>
              <a:buAutoNum type="alphaL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+mj-lt"/>
              <a:buAutoNum type="alphaLcParenR"/>
            </a:pPr>
            <a:endParaRPr lang="cs-CZ" dirty="0" smtClean="0"/>
          </a:p>
          <a:p>
            <a:pPr marL="587502" indent="-514350">
              <a:buFont typeface="+mj-lt"/>
              <a:buAutoNum type="alphaLcParenR"/>
            </a:pPr>
            <a:endParaRPr lang="cs-CZ" dirty="0" smtClean="0"/>
          </a:p>
          <a:p>
            <a:pPr marL="587502" indent="-514350">
              <a:buFont typeface="+mj-lt"/>
              <a:buAutoNum type="alphaLcParenR"/>
            </a:pPr>
            <a:endParaRPr lang="cs-CZ" dirty="0" smtClean="0"/>
          </a:p>
          <a:p>
            <a:pPr marL="587502" indent="-514350">
              <a:buFont typeface="+mj-lt"/>
              <a:buAutoNum type="alphaLcParenR"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928670"/>
            <a:ext cx="7406640" cy="6500858"/>
          </a:xfrm>
        </p:spPr>
        <p:txBody>
          <a:bodyPr>
            <a:normAutofit/>
          </a:bodyPr>
          <a:lstStyle/>
          <a:p>
            <a:pPr marL="0"/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EXPRESSIONS POUR PARLER DE SOI (DES LOISIRS)</a:t>
            </a:r>
          </a:p>
          <a:p>
            <a:pPr marL="0"/>
            <a:endParaRPr lang="cs-CZ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>
              <a:buFont typeface="Arial" pitchFamily="34" charset="0"/>
              <a:buChar char="•"/>
            </a:pP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J´AIME (BEAUCOUP) 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faire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qch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JE SUIS PASSIONNÉ,E DE / POUR / PAR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qch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(3)</a:t>
            </a:r>
          </a:p>
          <a:p>
            <a:pPr marL="384048" lvl="1" algn="l">
              <a:buFont typeface="Arial" pitchFamily="34" charset="0"/>
              <a:buChar char="•"/>
            </a:pPr>
            <a:r>
              <a:rPr lang="cs-CZ" sz="22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1800" i="1" dirty="0" smtClean="0">
                <a:solidFill>
                  <a:schemeClr val="accent1">
                    <a:lumMod val="50000"/>
                  </a:schemeClr>
                </a:solidFill>
              </a:rPr>
              <a:t>Il est passionné par son travail, par ce qu'il fait.</a:t>
            </a:r>
            <a:r>
              <a:rPr lang="cs-CZ" sz="18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384048" lvl="1" algn="l">
              <a:buFont typeface="Arial" pitchFamily="34" charset="0"/>
              <a:buChar char="•"/>
            </a:pPr>
            <a:r>
              <a:rPr lang="cs-CZ" sz="24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1800" i="1" dirty="0" smtClean="0">
                <a:solidFill>
                  <a:schemeClr val="accent1">
                    <a:lumMod val="50000"/>
                  </a:schemeClr>
                </a:solidFill>
              </a:rPr>
              <a:t>Elle est passionnée de musique.</a:t>
            </a:r>
            <a:r>
              <a:rPr lang="cs-CZ" sz="18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cs-CZ" sz="24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JE ME PASSIONNE POUR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qch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JE SUIS AMATEUR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qch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</a:p>
          <a:p>
            <a:pPr marL="384048" lvl="1" algn="l">
              <a:buFont typeface="Arial" pitchFamily="34" charset="0"/>
              <a:buChar char="•"/>
            </a:pP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800" i="1" dirty="0" err="1" smtClean="0">
                <a:solidFill>
                  <a:schemeClr val="accent1">
                    <a:lumMod val="50000"/>
                  </a:schemeClr>
                </a:solidFill>
              </a:rPr>
              <a:t>Un</a:t>
            </a:r>
            <a:r>
              <a:rPr lang="cs-CZ" sz="18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800" i="1" dirty="0" err="1" smtClean="0">
                <a:solidFill>
                  <a:schemeClr val="accent1">
                    <a:lumMod val="50000"/>
                  </a:schemeClr>
                </a:solidFill>
              </a:rPr>
              <a:t>amateur</a:t>
            </a:r>
            <a:r>
              <a:rPr lang="cs-CZ" sz="1800" i="1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1800" i="1" dirty="0" err="1" smtClean="0">
                <a:solidFill>
                  <a:schemeClr val="accent1">
                    <a:lumMod val="50000"/>
                  </a:schemeClr>
                </a:solidFill>
              </a:rPr>
              <a:t>musique</a:t>
            </a:r>
            <a:r>
              <a:rPr lang="cs-CZ" sz="1800" i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0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JE M´INTÉRESSE À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qch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84048" lvl="1" algn="l">
              <a:buFont typeface="Arial" pitchFamily="34" charset="0"/>
              <a:buChar char="•"/>
            </a:pP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1800" i="1" dirty="0" smtClean="0">
                <a:solidFill>
                  <a:schemeClr val="accent1">
                    <a:lumMod val="50000"/>
                  </a:schemeClr>
                </a:solidFill>
              </a:rPr>
              <a:t>S'intéresser à une science, à un sport</a:t>
            </a:r>
            <a:r>
              <a:rPr lang="cs-CZ" sz="1800" i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0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JE PASSE MON TEMPS / LES SOIRÉES À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faire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qch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/>
            <a:endParaRPr lang="cs-CZ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POINTS DE VOCABULAIRE  (1)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928670"/>
            <a:ext cx="7500990" cy="8358246"/>
          </a:xfrm>
        </p:spPr>
        <p:txBody>
          <a:bodyPr>
            <a:normAutofit/>
          </a:bodyPr>
          <a:lstStyle/>
          <a:p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LES VERBES „JOUER“ ET „FAIRE“</a:t>
            </a:r>
          </a:p>
          <a:p>
            <a:endParaRPr lang="cs-CZ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fr-FR" sz="2000" b="1" dirty="0" smtClean="0">
                <a:solidFill>
                  <a:schemeClr val="accent1">
                    <a:lumMod val="50000"/>
                  </a:schemeClr>
                </a:solidFill>
              </a:rPr>
              <a:t>JOUER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 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b="1" dirty="0" smtClean="0">
                <a:solidFill>
                  <a:schemeClr val="accent1">
                    <a:lumMod val="50000"/>
                  </a:schemeClr>
                </a:solidFill>
              </a:rPr>
              <a:t>AU </a:t>
            </a: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/ </a:t>
            </a:r>
            <a:r>
              <a:rPr lang="fr-FR" sz="2000" b="1" dirty="0" smtClean="0">
                <a:solidFill>
                  <a:schemeClr val="accent1">
                    <a:lumMod val="50000"/>
                  </a:schemeClr>
                </a:solidFill>
              </a:rPr>
              <a:t>À LA </a:t>
            </a: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fr-FR" sz="2000" b="1" dirty="0" smtClean="0">
                <a:solidFill>
                  <a:schemeClr val="accent1">
                    <a:lumMod val="50000"/>
                  </a:schemeClr>
                </a:solidFill>
              </a:rPr>
              <a:t> À L’</a:t>
            </a: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 /</a:t>
            </a:r>
            <a:r>
              <a:rPr lang="fr-FR" sz="2000" b="1" dirty="0" smtClean="0">
                <a:solidFill>
                  <a:schemeClr val="accent1">
                    <a:lumMod val="50000"/>
                  </a:schemeClr>
                </a:solidFill>
              </a:rPr>
              <a:t> AUX</a:t>
            </a: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b="1" dirty="0" smtClean="0">
                <a:solidFill>
                  <a:schemeClr val="accent1">
                    <a:lumMod val="50000"/>
                  </a:schemeClr>
                </a:solidFill>
              </a:rPr>
              <a:t>+</a:t>
            </a: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 sport </a:t>
            </a:r>
            <a:r>
              <a:rPr lang="cs-CZ" sz="2000" b="1" dirty="0" err="1" smtClean="0">
                <a:solidFill>
                  <a:schemeClr val="accent1">
                    <a:lumMod val="50000"/>
                  </a:schemeClr>
                </a:solidFill>
              </a:rPr>
              <a:t>ou</a:t>
            </a: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b="1" dirty="0" err="1" smtClean="0">
                <a:solidFill>
                  <a:schemeClr val="accent1">
                    <a:lumMod val="50000"/>
                  </a:schemeClr>
                </a:solidFill>
              </a:rPr>
              <a:t>jeu</a:t>
            </a:r>
            <a:endParaRPr lang="fr-FR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1" algn="l">
              <a:buFont typeface="Arial" pitchFamily="34" charset="0"/>
              <a:buChar char="•"/>
            </a:pP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i="1" dirty="0" smtClean="0">
                <a:solidFill>
                  <a:schemeClr val="accent1">
                    <a:lumMod val="50000"/>
                  </a:schemeClr>
                </a:solidFill>
              </a:rPr>
              <a:t>Joue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au 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foot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/ à la pétanque/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aux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cartes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fr-FR" sz="2000" b="1" dirty="0" smtClean="0">
                <a:solidFill>
                  <a:schemeClr val="accent1">
                    <a:lumMod val="50000"/>
                  </a:schemeClr>
                </a:solidFill>
              </a:rPr>
              <a:t>JOUER DU</a:t>
            </a: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 / DE L´ /</a:t>
            </a:r>
            <a:r>
              <a:rPr lang="fr-FR" sz="2000" b="1" dirty="0" smtClean="0">
                <a:solidFill>
                  <a:schemeClr val="accent1">
                    <a:lumMod val="50000"/>
                  </a:schemeClr>
                </a:solidFill>
              </a:rPr>
              <a:t> DE LA + </a:t>
            </a: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instrument de </a:t>
            </a:r>
            <a:r>
              <a:rPr lang="cs-CZ" sz="2000" b="1" dirty="0" err="1" smtClean="0">
                <a:solidFill>
                  <a:schemeClr val="accent1">
                    <a:lumMod val="50000"/>
                  </a:schemeClr>
                </a:solidFill>
              </a:rPr>
              <a:t>musique</a:t>
            </a:r>
            <a:r>
              <a:rPr lang="fr-FR" sz="2000" b="1" dirty="0" smtClean="0">
                <a:solidFill>
                  <a:schemeClr val="accent1">
                    <a:lumMod val="50000"/>
                  </a:schemeClr>
                </a:solidFill>
              </a:rPr>
              <a:t> </a:t>
            </a:r>
          </a:p>
          <a:p>
            <a:pPr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Jouer du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/de l´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+ instrument masculin: 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1" algn="l">
              <a:buFont typeface="Arial" pitchFamily="34" charset="0"/>
              <a:buChar char="•"/>
            </a:pP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i="1" dirty="0" smtClean="0">
                <a:solidFill>
                  <a:schemeClr val="accent1">
                    <a:lumMod val="50000"/>
                  </a:schemeClr>
                </a:solidFill>
              </a:rPr>
              <a:t>Jouer du piano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/ de l´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accordéon</a:t>
            </a:r>
            <a:r>
              <a:rPr lang="fr-FR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Jouer de la +</a:t>
            </a:r>
            <a:r>
              <a:rPr lang="fr-FR" sz="2000" i="1" dirty="0" smtClean="0">
                <a:solidFill>
                  <a:schemeClr val="accent1">
                    <a:lumMod val="50000"/>
                  </a:schemeClr>
                </a:solidFill>
              </a:rPr>
              <a:t> 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instrument féminin:</a:t>
            </a:r>
            <a:r>
              <a:rPr lang="fr-FR" sz="2000" i="1" dirty="0" smtClean="0">
                <a:solidFill>
                  <a:schemeClr val="accent1">
                    <a:lumMod val="50000"/>
                  </a:schemeClr>
                </a:solidFill>
              </a:rPr>
              <a:t> </a:t>
            </a:r>
            <a:endParaRPr lang="cs-CZ" sz="20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1" algn="l">
              <a:buFont typeface="Arial" pitchFamily="34" charset="0"/>
              <a:buChar char="•"/>
            </a:pP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i="1" dirty="0" smtClean="0">
                <a:solidFill>
                  <a:schemeClr val="accent1">
                    <a:lumMod val="50000"/>
                  </a:schemeClr>
                </a:solidFill>
              </a:rPr>
              <a:t>Jouer de la guitare </a:t>
            </a:r>
            <a:endParaRPr lang="cs-CZ" sz="20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fr-FR" sz="2000" dirty="0" smtClean="0"/>
          </a:p>
          <a:p>
            <a:pPr marL="530352" indent="-457200">
              <a:buFont typeface="+mj-lt"/>
              <a:buAutoNum type="alphaL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POINTS DE VOCABULAIRE  (2)</a:t>
            </a:r>
            <a:endParaRPr lang="cs-CZ" sz="3600" b="1" dirty="0">
              <a:latin typeface="Calibri" pitchFamily="34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1500166" y="6134725"/>
            <a:ext cx="678661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(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4) </a:t>
            </a:r>
            <a:r>
              <a:rPr lang="cs-CZ" sz="1400" i="1" dirty="0" err="1" smtClean="0">
                <a:solidFill>
                  <a:schemeClr val="accent1">
                    <a:lumMod val="50000"/>
                  </a:schemeClr>
                </a:solidFill>
              </a:rPr>
              <a:t>Parler</a:t>
            </a:r>
            <a:r>
              <a:rPr lang="cs-CZ" sz="1400" i="1" dirty="0" smtClean="0">
                <a:solidFill>
                  <a:schemeClr val="accent1">
                    <a:lumMod val="50000"/>
                  </a:schemeClr>
                </a:solidFill>
              </a:rPr>
              <a:t> des </a:t>
            </a:r>
            <a:r>
              <a:rPr lang="cs-CZ" sz="1400" i="1" dirty="0" err="1" smtClean="0">
                <a:solidFill>
                  <a:schemeClr val="accent1">
                    <a:lumMod val="50000"/>
                  </a:schemeClr>
                </a:solidFill>
              </a:rPr>
              <a:t>activités</a:t>
            </a:r>
            <a:r>
              <a:rPr lang="cs-CZ" sz="1400" i="1" dirty="0" smtClean="0">
                <a:solidFill>
                  <a:schemeClr val="accent1">
                    <a:lumMod val="50000"/>
                  </a:schemeClr>
                </a:solidFill>
              </a:rPr>
              <a:t>, des </a:t>
            </a:r>
            <a:r>
              <a:rPr lang="cs-CZ" sz="1400" i="1" dirty="0" err="1" smtClean="0">
                <a:solidFill>
                  <a:schemeClr val="accent1">
                    <a:lumMod val="50000"/>
                  </a:schemeClr>
                </a:solidFill>
              </a:rPr>
              <a:t>loisirs</a:t>
            </a:r>
            <a:r>
              <a:rPr lang="cs-CZ" sz="1400" i="1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coin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français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[online]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©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BlogdeWordPress.com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[Citace: 2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9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-7-2013.] http://lecoinducervanties.wordpress.com/2012/10/22/parler-des-activites-de-loisirs/</a:t>
            </a:r>
            <a:endParaRPr lang="cs-CZ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fr-FR" sz="1400" dirty="0" smtClean="0"/>
          </a:p>
          <a:p>
            <a:pPr lvl="0"/>
            <a:endParaRPr lang="cs-CZ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1071546"/>
            <a:ext cx="7500990" cy="4857784"/>
          </a:xfrm>
        </p:spPr>
        <p:txBody>
          <a:bodyPr>
            <a:normAutofit/>
          </a:bodyPr>
          <a:lstStyle/>
          <a:p>
            <a:r>
              <a:rPr lang="fr-FR" sz="2000" b="1" dirty="0" smtClean="0">
                <a:solidFill>
                  <a:schemeClr val="accent1">
                    <a:lumMod val="50000"/>
                  </a:schemeClr>
                </a:solidFill>
              </a:rPr>
              <a:t>FAIRE DU</a:t>
            </a: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fr-FR" sz="2000" b="1" dirty="0" smtClean="0">
                <a:solidFill>
                  <a:schemeClr val="accent1">
                    <a:lumMod val="50000"/>
                  </a:schemeClr>
                </a:solidFill>
              </a:rPr>
              <a:t> DE LA </a:t>
            </a: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fr-FR" sz="2000" b="1" dirty="0" smtClean="0">
                <a:solidFill>
                  <a:schemeClr val="accent1">
                    <a:lumMod val="50000"/>
                  </a:schemeClr>
                </a:solidFill>
              </a:rPr>
              <a:t>DE L’  +</a:t>
            </a: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b="1" dirty="0" err="1" smtClean="0">
                <a:solidFill>
                  <a:schemeClr val="accent1">
                    <a:lumMod val="50000"/>
                  </a:schemeClr>
                </a:solidFill>
              </a:rPr>
              <a:t>activité</a:t>
            </a: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Faire du + activité masculine: 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1" algn="l">
              <a:buFont typeface="Arial" pitchFamily="34" charset="0"/>
              <a:buChar char="•"/>
            </a:pP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i="1" dirty="0" smtClean="0">
                <a:solidFill>
                  <a:schemeClr val="accent1">
                    <a:lumMod val="50000"/>
                  </a:schemeClr>
                </a:solidFill>
              </a:rPr>
              <a:t>Faire du judo / du basket / du théâtre </a:t>
            </a:r>
            <a:endParaRPr lang="cs-CZ" sz="20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1" algn="l">
              <a:buFont typeface="Arial" pitchFamily="34" charset="0"/>
              <a:buChar char="•"/>
            </a:pPr>
            <a:endParaRPr lang="fr-FR" sz="20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 Faire de la + activité féminine: 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1" algn="l">
              <a:buFont typeface="Arial" pitchFamily="34" charset="0"/>
              <a:buChar char="•"/>
            </a:pP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i="1" dirty="0" smtClean="0">
                <a:solidFill>
                  <a:schemeClr val="accent1">
                    <a:lumMod val="50000"/>
                  </a:schemeClr>
                </a:solidFill>
              </a:rPr>
              <a:t>Faire de la natation / de la peinture </a:t>
            </a:r>
            <a:endParaRPr lang="cs-CZ" sz="20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1" algn="l"/>
            <a:endParaRPr lang="cs-CZ" sz="20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Faire de l’ + activité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commence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par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une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voyelle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 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1" algn="l">
              <a:buFont typeface="Arial" pitchFamily="34" charset="0"/>
              <a:buChar char="•"/>
            </a:pP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i="1" dirty="0" smtClean="0">
                <a:solidFill>
                  <a:schemeClr val="accent1">
                    <a:lumMod val="50000"/>
                  </a:schemeClr>
                </a:solidFill>
              </a:rPr>
              <a:t>Faire de l’escalade </a:t>
            </a:r>
            <a:endParaRPr lang="cs-CZ" sz="20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Tx/>
              <a:buChar char="-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POINTS DE VOCABULAIRE  (3)  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unovrat">
  <a:themeElements>
    <a:clrScheme name="Slunovrat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lunovrat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TS010082295</Template>
  <TotalTime>2662</TotalTime>
  <Words>620</Words>
  <Application>Microsoft Office PowerPoint</Application>
  <PresentationFormat>Předvádění na obrazovce (4:3)</PresentationFormat>
  <Paragraphs>203</Paragraphs>
  <Slides>14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Slunovrat</vt:lpstr>
      <vt:lpstr>Snímek 1</vt:lpstr>
      <vt:lpstr>ANOTACE</vt:lpstr>
      <vt:lpstr>PARLER DE SOI</vt:lpstr>
      <vt:lpstr>ACTIVITÉ 1 - ÉCOUTE</vt:lpstr>
      <vt:lpstr>ACTIVITÉ 1 - QUESTIONS</vt:lpstr>
      <vt:lpstr>ACTIVITÉ 2</vt:lpstr>
      <vt:lpstr>POINTS DE VOCABULAIRE  (1)</vt:lpstr>
      <vt:lpstr>POINTS DE VOCABULAIRE  (2)</vt:lpstr>
      <vt:lpstr>POINTS DE VOCABULAIRE  (3)  </vt:lpstr>
      <vt:lpstr>ACTIVITÉ 3</vt:lpstr>
      <vt:lpstr>CORRIGÉS</vt:lpstr>
      <vt:lpstr>CORRIGÉ  Activités 1</vt:lpstr>
      <vt:lpstr>Zdroje</vt:lpstr>
      <vt:lpstr>Snímek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Andrea</dc:creator>
  <cp:lastModifiedBy>Magda</cp:lastModifiedBy>
  <cp:revision>266</cp:revision>
  <dcterms:created xsi:type="dcterms:W3CDTF">2013-02-12T13:43:20Z</dcterms:created>
  <dcterms:modified xsi:type="dcterms:W3CDTF">2013-08-04T08:48:52Z</dcterms:modified>
</cp:coreProperties>
</file>