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7" r:id="rId2"/>
    <p:sldId id="256" r:id="rId3"/>
    <p:sldId id="279" r:id="rId4"/>
    <p:sldId id="330" r:id="rId5"/>
    <p:sldId id="319" r:id="rId6"/>
    <p:sldId id="331" r:id="rId7"/>
    <p:sldId id="299" r:id="rId8"/>
    <p:sldId id="311" r:id="rId9"/>
    <p:sldId id="278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FF00"/>
    <a:srgbClr val="00CC00"/>
    <a:srgbClr val="0066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09" autoAdjust="0"/>
    <p:restoredTop sz="86250" autoAdjust="0"/>
  </p:normalViewPr>
  <p:slideViewPr>
    <p:cSldViewPr>
      <p:cViewPr>
        <p:scale>
          <a:sx n="75" d="100"/>
          <a:sy n="75" d="100"/>
        </p:scale>
        <p:origin x="-744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43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007E9-7CD1-4F6F-8614-4F3E8F6DD9A8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76648-A5F0-4C16-96C4-2324D2FD4E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3201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cs-CZ" noProof="1" smtClean="0"/>
              <a:t>Klepnutím lze upravit styl předlohy podnadpisů.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cs-CZ" smtClean="0"/>
              <a:t>Klepnutím na ikonu přidáte obrázek.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cs-CZ" noProof="1" smtClean="0"/>
              <a:t>Klepnutím lze upravit styly předlohy textu.</a:t>
            </a:r>
          </a:p>
          <a:p>
            <a:pPr lvl="1"/>
            <a:r>
              <a:rPr lang="cs-CZ" noProof="1" smtClean="0"/>
              <a:t>Druhá úroveň</a:t>
            </a:r>
          </a:p>
          <a:p>
            <a:pPr lvl="2"/>
            <a:r>
              <a:rPr lang="cs-CZ" noProof="1" smtClean="0"/>
              <a:t>Třetí úroveň</a:t>
            </a:r>
          </a:p>
          <a:p>
            <a:pPr lvl="3"/>
            <a:r>
              <a:rPr lang="cs-CZ" noProof="1" smtClean="0"/>
              <a:t>Čtvrtá úroveň</a:t>
            </a:r>
          </a:p>
          <a:p>
            <a:pPr lvl="4"/>
            <a:r>
              <a:rPr lang="cs-CZ" noProof="1" smtClean="0"/>
              <a:t>Pátá úroveň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njourdefrance.com/exercices/contenu/comprendre-une-publicite.html" TargetMode="External"/><Relationship Id="rId2" Type="http://schemas.openxmlformats.org/officeDocument/2006/relationships/hyperlink" Target="http://insuf-fle.hautetfort.com/comprehension-orale-a-partir-de-video/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2"/>
          <p:cNvSpPr>
            <a:spLocks noGrp="1"/>
          </p:cNvSpPr>
          <p:nvPr/>
        </p:nvSpPr>
        <p:spPr>
          <a:xfrm>
            <a:off x="685800" y="1859350"/>
            <a:ext cx="7772400" cy="1216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/>
          </a:p>
        </p:txBody>
      </p:sp>
      <p:sp>
        <p:nvSpPr>
          <p:cNvPr id="5" name="Podnadpis 5"/>
          <p:cNvSpPr>
            <a:spLocks noGrp="1"/>
          </p:cNvSpPr>
          <p:nvPr/>
        </p:nvSpPr>
        <p:spPr>
          <a:xfrm>
            <a:off x="1371600" y="3722196"/>
            <a:ext cx="6400800" cy="1450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7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65804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906910"/>
              </p:ext>
            </p:extLst>
          </p:nvPr>
        </p:nvGraphicFramePr>
        <p:xfrm>
          <a:off x="0" y="1680254"/>
          <a:ext cx="9108504" cy="51630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2714"/>
                <a:gridCol w="6365790"/>
              </a:tblGrid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Slovní zásoba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Francouzský</a:t>
                      </a:r>
                      <a:r>
                        <a:rPr lang="cs-CZ" sz="1800" baseline="0" dirty="0" smtClean="0">
                          <a:effectLst/>
                        </a:rPr>
                        <a:t> jazyk</a:t>
                      </a:r>
                      <a:r>
                        <a:rPr lang="cs-CZ" sz="1800" dirty="0" smtClean="0">
                          <a:effectLst/>
                        </a:rPr>
                        <a:t> – 8.</a:t>
                      </a:r>
                      <a:r>
                        <a:rPr lang="cs-CZ" sz="1800" baseline="0" dirty="0" smtClean="0">
                          <a:effectLst/>
                        </a:rPr>
                        <a:t> </a:t>
                      </a:r>
                      <a:r>
                        <a:rPr lang="cs-CZ" sz="1800" baseline="0" dirty="0" err="1" smtClean="0">
                          <a:effectLst/>
                        </a:rPr>
                        <a:t>leté</a:t>
                      </a:r>
                      <a:r>
                        <a:rPr lang="cs-CZ" sz="1800" baseline="0" dirty="0" smtClean="0">
                          <a:effectLst/>
                        </a:rPr>
                        <a:t> gymnázium (septima)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Rodina: Mladí a vliv reklamy(La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famille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: Les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jeunes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et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l´influence de la </a:t>
                      </a:r>
                      <a:r>
                        <a:rPr lang="cs-CZ" sz="18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pub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 </a:t>
                      </a:r>
                      <a:endParaRPr lang="cs-CZ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</a:t>
                      </a:r>
                      <a:r>
                        <a:rPr lang="cs-CZ" sz="1800" dirty="0" smtClean="0">
                          <a:effectLst/>
                        </a:rPr>
                        <a:t> Andrea Hájková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smtClean="0">
                          <a:effectLst/>
                        </a:rPr>
                        <a:t>25. </a:t>
                      </a:r>
                      <a:r>
                        <a:rPr lang="cs-CZ" sz="1800" dirty="0" smtClean="0">
                          <a:effectLst/>
                        </a:rPr>
                        <a:t>1. 2014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86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VY_32_INOVACE_</a:t>
                      </a:r>
                      <a:r>
                        <a:rPr lang="cs-CZ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FJ.HJ.18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21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ANOTACE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214422"/>
            <a:ext cx="7406640" cy="5500726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Prezentace slouží jako pomůcka při opakování již probraného učiva nebo jeho rozšíření. Může být také využita jako didaktický materiál pro žáka při zpracovávání domácího úkolu.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Žáci se zaměřují na opakování nebo rozšíření slovní zásoby vztahující se k tématu „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Rodina: Mladí a vliv reklamy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“.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Formy výuky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 hromadná nebo s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kupinová výuka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k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k učení, kompetence komunikativní, kompetence sociální a personální</a:t>
            </a:r>
          </a:p>
          <a:p>
            <a:pPr algn="just"/>
            <a:endParaRPr lang="cs-CZ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Vazba na ŠVP: 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Školní vzdělávací program pro osmileté gymnázium – část B – vyšší gymnázium – učební osnovy FRANCOUZSKÝ JAZYK – septima – Nová média</a:t>
            </a:r>
            <a:endParaRPr lang="cs-CZ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3207378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Calibri" pitchFamily="34" charset="0"/>
              </a:rPr>
              <a:t>LA FAMILLE: LES JEUNES ET L´INFLUENCE DE LA PUB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857232"/>
            <a:ext cx="7406640" cy="6572296"/>
          </a:xfrm>
        </p:spPr>
        <p:txBody>
          <a:bodyPr>
            <a:normAutofit/>
          </a:bodyPr>
          <a:lstStyle/>
          <a:p>
            <a:pPr marL="457200" indent="-457200"/>
            <a:endParaRPr lang="cs-CZ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Est-</a:t>
            </a:r>
            <a:r>
              <a:rPr lang="cs-CZ" sz="2000" dirty="0" err="1" smtClean="0"/>
              <a:t>ce</a:t>
            </a:r>
            <a:r>
              <a:rPr lang="cs-CZ" sz="2000" dirty="0" smtClean="0"/>
              <a:t> </a:t>
            </a:r>
            <a:r>
              <a:rPr lang="cs-CZ" sz="2000" dirty="0" err="1" smtClean="0"/>
              <a:t>que</a:t>
            </a:r>
            <a:r>
              <a:rPr lang="cs-CZ" sz="2000" dirty="0" smtClean="0"/>
              <a:t> les </a:t>
            </a:r>
            <a:r>
              <a:rPr lang="cs-CZ" sz="2000" dirty="0" err="1" smtClean="0"/>
              <a:t>parents</a:t>
            </a:r>
            <a:r>
              <a:rPr lang="cs-CZ" sz="2000" dirty="0" smtClean="0"/>
              <a:t> </a:t>
            </a:r>
            <a:r>
              <a:rPr lang="cs-CZ" sz="2000" dirty="0" err="1" smtClean="0"/>
              <a:t>passent</a:t>
            </a:r>
            <a:r>
              <a:rPr lang="cs-CZ" sz="2000" dirty="0" smtClean="0"/>
              <a:t> plus de </a:t>
            </a:r>
            <a:r>
              <a:rPr lang="cs-CZ" sz="2000" dirty="0" err="1" smtClean="0"/>
              <a:t>temps</a:t>
            </a:r>
            <a:r>
              <a:rPr lang="cs-CZ" sz="2000" dirty="0" smtClean="0"/>
              <a:t> au </a:t>
            </a:r>
            <a:r>
              <a:rPr lang="cs-CZ" sz="2000" dirty="0" err="1" smtClean="0"/>
              <a:t>travail</a:t>
            </a:r>
            <a:r>
              <a:rPr lang="cs-CZ" sz="2000" dirty="0" smtClean="0"/>
              <a:t> afin de </a:t>
            </a:r>
            <a:r>
              <a:rPr lang="cs-CZ" sz="2000" dirty="0" err="1" smtClean="0"/>
              <a:t>satisfaire</a:t>
            </a:r>
            <a:r>
              <a:rPr lang="cs-CZ" sz="2000" dirty="0" smtClean="0"/>
              <a:t> les </a:t>
            </a:r>
            <a:r>
              <a:rPr lang="cs-CZ" sz="2000" dirty="0" err="1" smtClean="0"/>
              <a:t>désirs</a:t>
            </a:r>
            <a:r>
              <a:rPr lang="cs-CZ" sz="2000" dirty="0" smtClean="0"/>
              <a:t> de </a:t>
            </a:r>
            <a:r>
              <a:rPr lang="cs-CZ" sz="2000" dirty="0" err="1" smtClean="0"/>
              <a:t>leurs</a:t>
            </a:r>
            <a:r>
              <a:rPr lang="cs-CZ" sz="2000" dirty="0" smtClean="0"/>
              <a:t> </a:t>
            </a:r>
            <a:r>
              <a:rPr lang="cs-CZ" sz="2000" dirty="0" err="1" smtClean="0"/>
              <a:t>enfants</a:t>
            </a:r>
            <a:r>
              <a:rPr lang="cs-CZ" sz="2000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Est-</a:t>
            </a:r>
            <a:r>
              <a:rPr lang="cs-CZ" sz="2000" dirty="0" err="1" smtClean="0"/>
              <a:t>ce</a:t>
            </a:r>
            <a:r>
              <a:rPr lang="cs-CZ" sz="2000" dirty="0" smtClean="0"/>
              <a:t> </a:t>
            </a:r>
            <a:r>
              <a:rPr lang="cs-CZ" sz="2000" dirty="0" err="1" smtClean="0"/>
              <a:t>qu</a:t>
            </a:r>
            <a:r>
              <a:rPr lang="cs-CZ" sz="2000" dirty="0" smtClean="0"/>
              <a:t>´</a:t>
            </a:r>
            <a:r>
              <a:rPr lang="cs-CZ" sz="2000" dirty="0" err="1" smtClean="0"/>
              <a:t>il</a:t>
            </a:r>
            <a:r>
              <a:rPr lang="cs-CZ" sz="2000" dirty="0" smtClean="0"/>
              <a:t> y a </a:t>
            </a:r>
            <a:r>
              <a:rPr lang="cs-CZ" sz="2000" dirty="0" err="1" smtClean="0"/>
              <a:t>un</a:t>
            </a:r>
            <a:r>
              <a:rPr lang="cs-CZ" sz="2000" dirty="0" smtClean="0"/>
              <a:t> </a:t>
            </a:r>
            <a:r>
              <a:rPr lang="cs-CZ" sz="2000" dirty="0" err="1" smtClean="0"/>
              <a:t>enfant</a:t>
            </a:r>
            <a:r>
              <a:rPr lang="cs-CZ" sz="2000" dirty="0" smtClean="0"/>
              <a:t> </a:t>
            </a:r>
            <a:r>
              <a:rPr lang="cs-CZ" sz="2000" dirty="0" err="1" smtClean="0"/>
              <a:t>dans</a:t>
            </a:r>
            <a:r>
              <a:rPr lang="cs-CZ" sz="2000" dirty="0" smtClean="0"/>
              <a:t> </a:t>
            </a:r>
            <a:r>
              <a:rPr lang="cs-CZ" sz="2000" dirty="0" err="1" smtClean="0"/>
              <a:t>une</a:t>
            </a:r>
            <a:r>
              <a:rPr lang="cs-CZ" sz="2000" dirty="0" smtClean="0"/>
              <a:t> </a:t>
            </a:r>
            <a:r>
              <a:rPr lang="cs-CZ" sz="2000" dirty="0" err="1" smtClean="0"/>
              <a:t>famille</a:t>
            </a:r>
            <a:r>
              <a:rPr lang="cs-CZ" sz="2000" dirty="0" smtClean="0"/>
              <a:t> </a:t>
            </a:r>
            <a:r>
              <a:rPr lang="cs-CZ" sz="2000" dirty="0" err="1" smtClean="0"/>
              <a:t>dans</a:t>
            </a:r>
            <a:r>
              <a:rPr lang="cs-CZ" sz="2000" dirty="0" smtClean="0"/>
              <a:t> </a:t>
            </a:r>
            <a:r>
              <a:rPr lang="cs-CZ" sz="2000" dirty="0" err="1" smtClean="0"/>
              <a:t>le</a:t>
            </a:r>
            <a:r>
              <a:rPr lang="cs-CZ" sz="2000" dirty="0" smtClean="0"/>
              <a:t> </a:t>
            </a:r>
            <a:r>
              <a:rPr lang="cs-CZ" sz="2000" dirty="0" err="1" smtClean="0"/>
              <a:t>but</a:t>
            </a:r>
            <a:r>
              <a:rPr lang="cs-CZ" sz="2000" dirty="0" smtClean="0"/>
              <a:t> </a:t>
            </a:r>
            <a:r>
              <a:rPr lang="cs-CZ" sz="2000" dirty="0" err="1" smtClean="0"/>
              <a:t>qu</a:t>
            </a:r>
            <a:r>
              <a:rPr lang="cs-CZ" sz="2000" dirty="0" smtClean="0"/>
              <a:t>´</a:t>
            </a:r>
            <a:r>
              <a:rPr lang="cs-CZ" sz="2000" dirty="0" err="1" smtClean="0"/>
              <a:t>ils</a:t>
            </a:r>
            <a:r>
              <a:rPr lang="cs-CZ" sz="2000" dirty="0" smtClean="0"/>
              <a:t> </a:t>
            </a:r>
            <a:r>
              <a:rPr lang="cs-CZ" sz="2000" dirty="0" err="1" smtClean="0"/>
              <a:t>peuvent</a:t>
            </a:r>
            <a:r>
              <a:rPr lang="cs-CZ" sz="2000" dirty="0" smtClean="0"/>
              <a:t> </a:t>
            </a:r>
            <a:r>
              <a:rPr lang="cs-CZ" sz="2000" dirty="0" err="1" smtClean="0"/>
              <a:t>satisfaire</a:t>
            </a:r>
            <a:r>
              <a:rPr lang="cs-CZ" sz="2000" dirty="0" smtClean="0"/>
              <a:t> </a:t>
            </a:r>
            <a:r>
              <a:rPr lang="cs-CZ" sz="2000" dirty="0" err="1" smtClean="0"/>
              <a:t>tout</a:t>
            </a:r>
            <a:r>
              <a:rPr lang="cs-CZ" sz="2000" dirty="0" smtClean="0"/>
              <a:t> </a:t>
            </a:r>
            <a:r>
              <a:rPr lang="cs-CZ" sz="2000" dirty="0" err="1" smtClean="0"/>
              <a:t>leur</a:t>
            </a:r>
            <a:r>
              <a:rPr lang="cs-CZ" sz="2000" dirty="0" smtClean="0"/>
              <a:t> </a:t>
            </a:r>
            <a:r>
              <a:rPr lang="cs-CZ" sz="2000" dirty="0" err="1" smtClean="0"/>
              <a:t>besoin</a:t>
            </a:r>
            <a:r>
              <a:rPr lang="cs-CZ" sz="2000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Est-</a:t>
            </a:r>
            <a:r>
              <a:rPr lang="cs-CZ" sz="2000" dirty="0" err="1" smtClean="0"/>
              <a:t>ce</a:t>
            </a:r>
            <a:r>
              <a:rPr lang="cs-CZ" sz="2000" dirty="0" smtClean="0"/>
              <a:t> </a:t>
            </a:r>
            <a:r>
              <a:rPr lang="cs-CZ" sz="2000" dirty="0" err="1" smtClean="0"/>
              <a:t>que</a:t>
            </a:r>
            <a:r>
              <a:rPr lang="cs-CZ" sz="2000" dirty="0" smtClean="0"/>
              <a:t> les </a:t>
            </a:r>
            <a:r>
              <a:rPr lang="cs-CZ" sz="2000" dirty="0" err="1" smtClean="0"/>
              <a:t>enfants</a:t>
            </a:r>
            <a:r>
              <a:rPr lang="cs-CZ" sz="2000" dirty="0" smtClean="0"/>
              <a:t> </a:t>
            </a:r>
            <a:r>
              <a:rPr lang="cs-CZ" sz="2000" dirty="0" err="1" smtClean="0"/>
              <a:t>désirent</a:t>
            </a:r>
            <a:r>
              <a:rPr lang="cs-CZ" sz="2000" dirty="0" smtClean="0"/>
              <a:t> </a:t>
            </a:r>
            <a:r>
              <a:rPr lang="cs-CZ" sz="2000" dirty="0" err="1" smtClean="0"/>
              <a:t>tout</a:t>
            </a:r>
            <a:r>
              <a:rPr lang="cs-CZ" sz="2000" dirty="0" smtClean="0"/>
              <a:t> </a:t>
            </a:r>
            <a:r>
              <a:rPr lang="cs-CZ" sz="2000" dirty="0" err="1" smtClean="0"/>
              <a:t>ce</a:t>
            </a:r>
            <a:r>
              <a:rPr lang="cs-CZ" sz="2000" dirty="0" smtClean="0"/>
              <a:t> </a:t>
            </a:r>
            <a:r>
              <a:rPr lang="cs-CZ" sz="2000" dirty="0" err="1" smtClean="0"/>
              <a:t>qu</a:t>
            </a:r>
            <a:r>
              <a:rPr lang="cs-CZ" sz="2000" dirty="0" smtClean="0"/>
              <a:t>´</a:t>
            </a:r>
            <a:r>
              <a:rPr lang="cs-CZ" sz="2000" dirty="0" err="1" smtClean="0"/>
              <a:t>ils</a:t>
            </a:r>
            <a:r>
              <a:rPr lang="cs-CZ" sz="2000" dirty="0" smtClean="0"/>
              <a:t> </a:t>
            </a:r>
            <a:r>
              <a:rPr lang="cs-CZ" sz="2000" dirty="0" err="1" smtClean="0"/>
              <a:t>voient</a:t>
            </a:r>
            <a:r>
              <a:rPr lang="cs-CZ" sz="2000" dirty="0" smtClean="0"/>
              <a:t> </a:t>
            </a:r>
            <a:r>
              <a:rPr lang="cs-CZ" sz="2000" dirty="0" err="1" smtClean="0"/>
              <a:t>dans</a:t>
            </a:r>
            <a:r>
              <a:rPr lang="cs-CZ" sz="2000" dirty="0" smtClean="0"/>
              <a:t> la </a:t>
            </a:r>
            <a:r>
              <a:rPr lang="cs-CZ" sz="2000" dirty="0" err="1" smtClean="0"/>
              <a:t>pub</a:t>
            </a:r>
            <a:r>
              <a:rPr lang="cs-CZ" sz="2000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Est-</a:t>
            </a:r>
            <a:r>
              <a:rPr lang="cs-CZ" sz="2000" dirty="0" err="1" smtClean="0"/>
              <a:t>il</a:t>
            </a:r>
            <a:r>
              <a:rPr lang="cs-CZ" sz="2000" dirty="0" smtClean="0"/>
              <a:t> bon </a:t>
            </a:r>
            <a:r>
              <a:rPr lang="cs-CZ" sz="2000" dirty="0" err="1" smtClean="0"/>
              <a:t>pour</a:t>
            </a:r>
            <a:r>
              <a:rPr lang="cs-CZ" sz="2000" dirty="0" smtClean="0"/>
              <a:t> </a:t>
            </a:r>
            <a:r>
              <a:rPr lang="cs-CZ" sz="2000" dirty="0" err="1" smtClean="0"/>
              <a:t>un</a:t>
            </a:r>
            <a:r>
              <a:rPr lang="cs-CZ" sz="2000" dirty="0" smtClean="0"/>
              <a:t> </a:t>
            </a:r>
            <a:r>
              <a:rPr lang="cs-CZ" sz="2000" dirty="0" err="1" smtClean="0"/>
              <a:t>enfant</a:t>
            </a:r>
            <a:r>
              <a:rPr lang="cs-CZ" sz="2000" dirty="0" smtClean="0"/>
              <a:t> s´</a:t>
            </a:r>
            <a:r>
              <a:rPr lang="cs-CZ" sz="2000" dirty="0" err="1" smtClean="0"/>
              <a:t>il</a:t>
            </a:r>
            <a:r>
              <a:rPr lang="cs-CZ" sz="2000" dirty="0" smtClean="0"/>
              <a:t> </a:t>
            </a:r>
            <a:r>
              <a:rPr lang="cs-CZ" sz="2000" dirty="0" err="1" smtClean="0"/>
              <a:t>reçoit</a:t>
            </a:r>
            <a:r>
              <a:rPr lang="cs-CZ" sz="2000" dirty="0" smtClean="0"/>
              <a:t> </a:t>
            </a:r>
            <a:r>
              <a:rPr lang="cs-CZ" sz="2000" dirty="0" err="1" smtClean="0"/>
              <a:t>tout</a:t>
            </a:r>
            <a:r>
              <a:rPr lang="cs-CZ" sz="2000" dirty="0" smtClean="0"/>
              <a:t> </a:t>
            </a:r>
            <a:r>
              <a:rPr lang="cs-CZ" sz="2000" dirty="0" err="1" smtClean="0"/>
              <a:t>ce</a:t>
            </a:r>
            <a:r>
              <a:rPr lang="cs-CZ" sz="2000" dirty="0" smtClean="0"/>
              <a:t> </a:t>
            </a:r>
            <a:r>
              <a:rPr lang="cs-CZ" sz="2000" dirty="0" err="1" smtClean="0"/>
              <a:t>qu</a:t>
            </a:r>
            <a:r>
              <a:rPr lang="cs-CZ" sz="2000" dirty="0" smtClean="0"/>
              <a:t>´</a:t>
            </a:r>
            <a:r>
              <a:rPr lang="cs-CZ" sz="2000" dirty="0" err="1" smtClean="0"/>
              <a:t>il</a:t>
            </a:r>
            <a:r>
              <a:rPr lang="cs-CZ" sz="2000" dirty="0" smtClean="0"/>
              <a:t> </a:t>
            </a:r>
            <a:r>
              <a:rPr lang="cs-CZ" sz="2000" dirty="0" err="1" smtClean="0"/>
              <a:t>désire</a:t>
            </a:r>
            <a:r>
              <a:rPr lang="cs-CZ" sz="2000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Est-</a:t>
            </a:r>
            <a:r>
              <a:rPr lang="cs-CZ" sz="2000" dirty="0" err="1" smtClean="0"/>
              <a:t>il</a:t>
            </a:r>
            <a:r>
              <a:rPr lang="cs-CZ" sz="2000" dirty="0" smtClean="0"/>
              <a:t> bon </a:t>
            </a:r>
            <a:r>
              <a:rPr lang="cs-CZ" sz="2000" dirty="0" err="1" smtClean="0"/>
              <a:t>que</a:t>
            </a:r>
            <a:r>
              <a:rPr lang="cs-CZ" sz="2000" dirty="0" smtClean="0"/>
              <a:t> les </a:t>
            </a:r>
            <a:r>
              <a:rPr lang="cs-CZ" sz="2000" dirty="0" err="1" smtClean="0"/>
              <a:t>parents</a:t>
            </a:r>
            <a:r>
              <a:rPr lang="cs-CZ" sz="2000" dirty="0" smtClean="0"/>
              <a:t> </a:t>
            </a:r>
            <a:r>
              <a:rPr lang="cs-CZ" sz="2000" dirty="0" err="1" smtClean="0"/>
              <a:t>gâtent</a:t>
            </a:r>
            <a:r>
              <a:rPr lang="cs-CZ" sz="2000" dirty="0" smtClean="0"/>
              <a:t> </a:t>
            </a:r>
            <a:r>
              <a:rPr lang="cs-CZ" sz="2000" dirty="0" err="1" smtClean="0"/>
              <a:t>leur</a:t>
            </a:r>
            <a:r>
              <a:rPr lang="cs-CZ" sz="2000" dirty="0" smtClean="0"/>
              <a:t> </a:t>
            </a:r>
            <a:r>
              <a:rPr lang="cs-CZ" sz="2000" dirty="0" err="1" smtClean="0"/>
              <a:t>enfants</a:t>
            </a:r>
            <a:r>
              <a:rPr lang="cs-CZ" sz="2000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Est-</a:t>
            </a:r>
            <a:r>
              <a:rPr lang="cs-CZ" sz="2000" dirty="0" err="1" smtClean="0"/>
              <a:t>ce</a:t>
            </a:r>
            <a:r>
              <a:rPr lang="cs-CZ" sz="2000" dirty="0" smtClean="0"/>
              <a:t> </a:t>
            </a:r>
            <a:r>
              <a:rPr lang="cs-CZ" sz="2000" dirty="0" err="1" smtClean="0"/>
              <a:t>qu</a:t>
            </a:r>
            <a:r>
              <a:rPr lang="cs-CZ" sz="2000" dirty="0" smtClean="0"/>
              <a:t>´</a:t>
            </a:r>
            <a:r>
              <a:rPr lang="cs-CZ" sz="2000" dirty="0" err="1" smtClean="0"/>
              <a:t>il</a:t>
            </a:r>
            <a:r>
              <a:rPr lang="cs-CZ" sz="2000" dirty="0" smtClean="0"/>
              <a:t> </a:t>
            </a:r>
            <a:r>
              <a:rPr lang="cs-CZ" sz="2000" dirty="0" err="1" smtClean="0"/>
              <a:t>faut</a:t>
            </a:r>
            <a:r>
              <a:rPr lang="cs-CZ" sz="2000" dirty="0" smtClean="0"/>
              <a:t> </a:t>
            </a:r>
            <a:r>
              <a:rPr lang="cs-CZ" sz="2000" dirty="0" err="1" smtClean="0"/>
              <a:t>interdire</a:t>
            </a:r>
            <a:r>
              <a:rPr lang="cs-CZ" sz="2000" dirty="0" smtClean="0"/>
              <a:t> la </a:t>
            </a:r>
            <a:r>
              <a:rPr lang="cs-CZ" sz="2000" dirty="0" err="1" smtClean="0"/>
              <a:t>pub</a:t>
            </a:r>
            <a:r>
              <a:rPr lang="cs-CZ" sz="2000" dirty="0" smtClean="0"/>
              <a:t> </a:t>
            </a:r>
            <a:r>
              <a:rPr lang="cs-CZ" sz="2000" dirty="0" err="1" smtClean="0"/>
              <a:t>pour</a:t>
            </a:r>
            <a:r>
              <a:rPr lang="cs-CZ" sz="2000" dirty="0" smtClean="0"/>
              <a:t> </a:t>
            </a:r>
            <a:r>
              <a:rPr lang="cs-CZ" sz="2000" dirty="0" err="1" smtClean="0"/>
              <a:t>certains</a:t>
            </a:r>
            <a:r>
              <a:rPr lang="cs-CZ" sz="2000" dirty="0" smtClean="0"/>
              <a:t> </a:t>
            </a:r>
            <a:r>
              <a:rPr lang="cs-CZ" sz="2000" dirty="0" err="1" smtClean="0"/>
              <a:t>produits</a:t>
            </a:r>
            <a:r>
              <a:rPr lang="cs-CZ" sz="2000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Est-</a:t>
            </a:r>
            <a:r>
              <a:rPr lang="cs-CZ" sz="2000" dirty="0" err="1" smtClean="0"/>
              <a:t>ce</a:t>
            </a:r>
            <a:r>
              <a:rPr lang="cs-CZ" sz="2000" dirty="0" smtClean="0"/>
              <a:t> </a:t>
            </a:r>
            <a:r>
              <a:rPr lang="cs-CZ" sz="2000" dirty="0" err="1" smtClean="0"/>
              <a:t>que</a:t>
            </a:r>
            <a:r>
              <a:rPr lang="cs-CZ" sz="2000" dirty="0" smtClean="0"/>
              <a:t> </a:t>
            </a:r>
            <a:r>
              <a:rPr lang="cs-CZ" sz="2000" dirty="0" err="1" smtClean="0"/>
              <a:t>que</a:t>
            </a:r>
            <a:r>
              <a:rPr lang="cs-CZ" sz="2000" dirty="0" smtClean="0"/>
              <a:t> la </a:t>
            </a:r>
            <a:r>
              <a:rPr lang="cs-CZ" sz="2000" dirty="0" err="1" smtClean="0"/>
              <a:t>pub</a:t>
            </a:r>
            <a:r>
              <a:rPr lang="cs-CZ" sz="2000" dirty="0" smtClean="0"/>
              <a:t> </a:t>
            </a:r>
            <a:r>
              <a:rPr lang="cs-CZ" sz="2000" dirty="0" err="1" smtClean="0"/>
              <a:t>est</a:t>
            </a:r>
            <a:r>
              <a:rPr lang="cs-CZ" sz="2000" dirty="0" smtClean="0"/>
              <a:t> </a:t>
            </a:r>
            <a:r>
              <a:rPr lang="cs-CZ" sz="2000" dirty="0" err="1" smtClean="0"/>
              <a:t>en</a:t>
            </a:r>
            <a:r>
              <a:rPr lang="cs-CZ" sz="2000" dirty="0" smtClean="0"/>
              <a:t> </a:t>
            </a:r>
            <a:r>
              <a:rPr lang="cs-CZ" sz="2000" dirty="0" err="1" smtClean="0"/>
              <a:t>général</a:t>
            </a:r>
            <a:r>
              <a:rPr lang="cs-CZ" sz="2000" dirty="0" smtClean="0"/>
              <a:t> </a:t>
            </a:r>
            <a:r>
              <a:rPr lang="cs-CZ" sz="2000" dirty="0" err="1" smtClean="0"/>
              <a:t>nuisible</a:t>
            </a:r>
            <a:r>
              <a:rPr lang="cs-CZ" sz="2000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endParaRPr lang="cs-CZ" sz="2000" dirty="0" smtClean="0"/>
          </a:p>
          <a:p>
            <a:pPr marL="457200" indent="-457200"/>
            <a:endParaRPr lang="cs-CZ" sz="2000" dirty="0" smtClean="0"/>
          </a:p>
          <a:p>
            <a:pPr marL="457200" indent="-457200">
              <a:buAutoNum type="arabicPeriod"/>
            </a:pPr>
            <a:endParaRPr lang="cs-CZ" sz="2000" dirty="0" smtClean="0"/>
          </a:p>
          <a:p>
            <a:endParaRPr lang="cs-CZ" sz="2200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QUESTIONS (1)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00108"/>
            <a:ext cx="7406640" cy="6429420"/>
          </a:xfrm>
        </p:spPr>
        <p:txBody>
          <a:bodyPr>
            <a:normAutofit/>
          </a:bodyPr>
          <a:lstStyle/>
          <a:p>
            <a:pPr marL="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Faites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exercice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se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trouve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site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mentionné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dessous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  <a:hlinkClick r:id="rId2"/>
            </a:endParaRPr>
          </a:p>
          <a:p>
            <a:pPr marL="457200" indent="-4572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http://www.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bonjourdefrance.com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exercices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contenu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comprendre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une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publicite.html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COMPRÉHENSION D´UNE PUB</a:t>
            </a:r>
            <a:endParaRPr lang="cs-CZ" sz="32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357290" y="6000769"/>
            <a:ext cx="7143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Comprendre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publicité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Bonjour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 de France . </a:t>
            </a:r>
            <a:r>
              <a:rPr lang="fr-FR" sz="12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2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200" dirty="0" smtClean="0"/>
              <a:t>© 2008 CIEL 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[cit. 2013-28-12]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http://www.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bonjourdefrance.com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exercices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contenu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comprendre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publicite.html</a:t>
            </a:r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00108"/>
            <a:ext cx="7406640" cy="6429420"/>
          </a:xfrm>
        </p:spPr>
        <p:txBody>
          <a:bodyPr>
            <a:normAutofit/>
          </a:bodyPr>
          <a:lstStyle/>
          <a:p>
            <a:pPr marL="457200" indent="-45720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Connaissez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expressions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suivant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(e)s?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Slogan (m.)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Image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Couleur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Choquer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Surprendre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message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caché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Influencer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Produit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(m.)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Flatter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Consommateur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(m.)</a:t>
            </a:r>
          </a:p>
          <a:p>
            <a:pPr marL="457200" indent="-457200"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RÉVISION DU VOCABULAIRE</a:t>
            </a:r>
            <a:endParaRPr lang="cs-CZ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214422"/>
            <a:ext cx="7406640" cy="6000792"/>
          </a:xfrm>
        </p:spPr>
        <p:txBody>
          <a:bodyPr>
            <a:normAutofit/>
          </a:bodyPr>
          <a:lstStyle/>
          <a:p>
            <a:pPr marL="530352" indent="-4572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exactement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minute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exprimez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30352" indent="-45720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opinion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l´influence de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pub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jeunes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30352" indent="-45720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Préparez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allez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pendant 2-3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minutes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AutoNum type="arabicPeriod"/>
            </a:pPr>
            <a:endParaRPr lang="cs-CZ" sz="2000" b="1" dirty="0" smtClean="0"/>
          </a:p>
          <a:p>
            <a:endParaRPr lang="cs-CZ" sz="2000" b="1" dirty="0" smtClean="0"/>
          </a:p>
          <a:p>
            <a:endParaRPr lang="cs-CZ" sz="2000" b="1" dirty="0" smtClean="0"/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928694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</a:t>
            </a:r>
            <a:endParaRPr lang="cs-CZ" sz="3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428604"/>
            <a:ext cx="1052510" cy="2133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ovéPole 5"/>
          <p:cNvSpPr txBox="1"/>
          <p:nvPr/>
        </p:nvSpPr>
        <p:spPr>
          <a:xfrm rot="10800000" flipV="1">
            <a:off x="7656233" y="2746952"/>
            <a:ext cx="559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(1)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dirty="0" smtClean="0">
                <a:latin typeface="Calibri" pitchFamily="34" charset="0"/>
              </a:rPr>
              <a:t>Zdroje</a:t>
            </a:r>
            <a:endParaRPr lang="cs-CZ" sz="3600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000108"/>
            <a:ext cx="7406640" cy="6072230"/>
          </a:xfrm>
        </p:spPr>
        <p:txBody>
          <a:bodyPr>
            <a:normAutofit/>
          </a:bodyPr>
          <a:lstStyle/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Wooden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hourglass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3.jpg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http://en.wikipedia.org/wiki/File:Wooden_hourglass_3.jpg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Bourdais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,D.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Jones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,M.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Lonsdale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,T.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Maynard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,G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Pilette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, M. </a:t>
            </a:r>
            <a:r>
              <a:rPr lang="cs-CZ" sz="1600" i="1" dirty="0" smtClean="0">
                <a:solidFill>
                  <a:schemeClr val="accent1">
                    <a:lumMod val="50000"/>
                  </a:schemeClr>
                </a:solidFill>
              </a:rPr>
              <a:t>Francouzština – maturitní </a:t>
            </a:r>
            <a:r>
              <a:rPr lang="cs-CZ" sz="1600" i="1" dirty="0" err="1" smtClean="0">
                <a:solidFill>
                  <a:schemeClr val="accent1">
                    <a:lumMod val="50000"/>
                  </a:schemeClr>
                </a:solidFill>
              </a:rPr>
              <a:t>přprava</a:t>
            </a:r>
            <a:r>
              <a:rPr lang="cs-CZ" sz="1600" i="1" dirty="0" smtClean="0">
                <a:solidFill>
                  <a:schemeClr val="accent1">
                    <a:lumMod val="50000"/>
                  </a:schemeClr>
                </a:solidFill>
              </a:rPr>
              <a:t> (učebnice). 1.díl.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Dubicko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: 2010,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Infoa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. ISBN 978-80-7240-721-7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Radio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DAB .JPG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http://en.wikipedia.org/wiki/File:Radio_DAB_.JPG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Comprendre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publicité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Bonjour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de France .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/>
              <a:t>© 2008 CIEL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http://www.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bonjourdefrance.com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exercices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contenu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comprendre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publicite.html</a:t>
            </a: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endParaRPr lang="cs-CZ" sz="1600" dirty="0" err="1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428604"/>
            <a:ext cx="7406640" cy="6643734"/>
          </a:xfrm>
        </p:spPr>
        <p:txBody>
          <a:bodyPr>
            <a:normAutofit/>
          </a:bodyPr>
          <a:lstStyle/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 algn="ctr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MERCI POUR VOTRE ATTENTION</a:t>
            </a:r>
          </a:p>
          <a:p>
            <a:pPr marL="587502" lvl="0" indent="-514350"/>
            <a:endParaRPr lang="cs-CZ" sz="3200" dirty="0" smtClean="0"/>
          </a:p>
          <a:p>
            <a:pPr marL="587502" lvl="0" indent="-514350"/>
            <a:endParaRPr lang="cs-CZ" sz="3200" dirty="0" smtClean="0"/>
          </a:p>
          <a:p>
            <a:pPr marL="587502" indent="-514350"/>
            <a:endParaRPr lang="cs-CZ" sz="1800" dirty="0" smtClean="0"/>
          </a:p>
          <a:p>
            <a:pPr marL="587502" indent="-514350"/>
            <a:endParaRPr lang="cs-CZ" sz="1800" dirty="0" smtClean="0"/>
          </a:p>
          <a:p>
            <a:pPr marL="587502" indent="-514350">
              <a:buFont typeface="+mj-lt"/>
              <a:buAutoNum type="arabicParenR" startAt="7"/>
            </a:pPr>
            <a:endParaRPr lang="cs-CZ" sz="1800" dirty="0" smtClean="0"/>
          </a:p>
          <a:p>
            <a:pPr marL="587502" lvl="0" indent="-514350">
              <a:buFont typeface="Wingdings 2"/>
              <a:buAutoNum type="arabicParenBoth"/>
            </a:pPr>
            <a:endParaRPr lang="cs-CZ" sz="1800" dirty="0" smtClean="0"/>
          </a:p>
          <a:p>
            <a:pPr marL="587502" indent="-514350">
              <a:buAutoNum type="arabicParenBoth"/>
            </a:pPr>
            <a:endParaRPr lang="cs-CZ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TS010082295</Template>
  <TotalTime>5892</TotalTime>
  <Words>474</Words>
  <Application>Microsoft Office PowerPoint</Application>
  <PresentationFormat>Předvádění na obrazovce (4:3)</PresentationFormat>
  <Paragraphs>99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Slunovrat</vt:lpstr>
      <vt:lpstr>Prezentace aplikace PowerPoint</vt:lpstr>
      <vt:lpstr>ANOTACE</vt:lpstr>
      <vt:lpstr>LA FAMILLE: LES JEUNES ET L´INFLUENCE DE LA PUB</vt:lpstr>
      <vt:lpstr>QUESTIONS (1)</vt:lpstr>
      <vt:lpstr>COMPRÉHENSION D´UNE PUB</vt:lpstr>
      <vt:lpstr>RÉVISION DU VOCABULAIRE</vt:lpstr>
      <vt:lpstr>ACTIVITÉ</vt:lpstr>
      <vt:lpstr>Zdroje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Andrea</dc:creator>
  <cp:lastModifiedBy>Konetzná Magda</cp:lastModifiedBy>
  <cp:revision>445</cp:revision>
  <dcterms:created xsi:type="dcterms:W3CDTF">2013-02-12T13:43:20Z</dcterms:created>
  <dcterms:modified xsi:type="dcterms:W3CDTF">2014-01-10T10:18:41Z</dcterms:modified>
</cp:coreProperties>
</file>