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7" r:id="rId2"/>
    <p:sldId id="256" r:id="rId3"/>
    <p:sldId id="279" r:id="rId4"/>
    <p:sldId id="280" r:id="rId5"/>
    <p:sldId id="287" r:id="rId6"/>
    <p:sldId id="282" r:id="rId7"/>
    <p:sldId id="283" r:id="rId8"/>
    <p:sldId id="303" r:id="rId9"/>
    <p:sldId id="285" r:id="rId10"/>
    <p:sldId id="299" r:id="rId11"/>
    <p:sldId id="300" r:id="rId12"/>
    <p:sldId id="289" r:id="rId13"/>
    <p:sldId id="290" r:id="rId14"/>
    <p:sldId id="291" r:id="rId15"/>
    <p:sldId id="296" r:id="rId16"/>
    <p:sldId id="292" r:id="rId17"/>
    <p:sldId id="293" r:id="rId18"/>
    <p:sldId id="294" r:id="rId19"/>
    <p:sldId id="295" r:id="rId20"/>
    <p:sldId id="302" r:id="rId21"/>
    <p:sldId id="269" r:id="rId22"/>
    <p:sldId id="271" r:id="rId23"/>
    <p:sldId id="298" r:id="rId24"/>
    <p:sldId id="304" r:id="rId25"/>
    <p:sldId id="263" r:id="rId26"/>
    <p:sldId id="278" r:id="rId2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FF00"/>
    <a:srgbClr val="00CC00"/>
    <a:srgbClr val="0066FF"/>
    <a:srgbClr val="00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09" autoAdjust="0"/>
    <p:restoredTop sz="86250" autoAdjust="0"/>
  </p:normalViewPr>
  <p:slideViewPr>
    <p:cSldViewPr>
      <p:cViewPr varScale="1">
        <p:scale>
          <a:sx n="64" d="100"/>
          <a:sy n="64" d="100"/>
        </p:scale>
        <p:origin x="-30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60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007E9-7CD1-4F6F-8614-4F3E8F6DD9A8}" type="datetimeFigureOut">
              <a:rPr lang="cs-CZ" smtClean="0"/>
              <a:pPr/>
              <a:t>26.7.2013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76648-A5F0-4C16-96C4-2324D2FD4E06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76648-A5F0-4C16-96C4-2324D2FD4E06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76648-A5F0-4C16-96C4-2324D2FD4E06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noProof="1" smtClean="0"/>
              <a:t>Klepnutím lze upravit styl předlohy podnadpisů.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26.7.2013</a:t>
            </a:fld>
            <a:endParaRPr lang="cs-CZ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26.7.2013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26.7.2013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26.7.2013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26.7.2013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26.7.2013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26.7.2013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26.7.2013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26.7.2013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26.7.2013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26.7.2013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cs-CZ" smtClean="0"/>
              <a:t>Klepnutím na ikonu přidáte obrázek.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cs-CZ" noProof="1" smtClean="0"/>
              <a:t>Klepnutím lze upravit styly předlohy textu.</a:t>
            </a:r>
          </a:p>
          <a:p>
            <a:pPr lvl="1"/>
            <a:r>
              <a:rPr lang="cs-CZ" noProof="1" smtClean="0"/>
              <a:t>Druhá úroveň</a:t>
            </a:r>
          </a:p>
          <a:p>
            <a:pPr lvl="2"/>
            <a:r>
              <a:rPr lang="cs-CZ" noProof="1" smtClean="0"/>
              <a:t>Třetí úroveň</a:t>
            </a:r>
          </a:p>
          <a:p>
            <a:pPr lvl="3"/>
            <a:r>
              <a:rPr lang="cs-CZ" noProof="1" smtClean="0"/>
              <a:t>Čtvrtá úroveň</a:t>
            </a:r>
          </a:p>
          <a:p>
            <a:pPr lvl="4"/>
            <a:r>
              <a:rPr lang="cs-CZ" noProof="1" smtClean="0"/>
              <a:t>Pátá úroveň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26.7.2013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nxfonBgZ7DU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2"/>
          <p:cNvSpPr>
            <a:spLocks noGrp="1"/>
          </p:cNvSpPr>
          <p:nvPr/>
        </p:nvSpPr>
        <p:spPr>
          <a:xfrm>
            <a:off x="685800" y="1859350"/>
            <a:ext cx="7772400" cy="1216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/>
          </a:p>
        </p:txBody>
      </p:sp>
      <p:sp>
        <p:nvSpPr>
          <p:cNvPr id="5" name="Podnadpis 5"/>
          <p:cNvSpPr>
            <a:spLocks noGrp="1"/>
          </p:cNvSpPr>
          <p:nvPr/>
        </p:nvSpPr>
        <p:spPr>
          <a:xfrm>
            <a:off x="1371600" y="3722196"/>
            <a:ext cx="6400800" cy="1450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7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5804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13736900"/>
              </p:ext>
            </p:extLst>
          </p:nvPr>
        </p:nvGraphicFramePr>
        <p:xfrm>
          <a:off x="0" y="1680254"/>
          <a:ext cx="9108504" cy="51630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2714"/>
                <a:gridCol w="6365790"/>
              </a:tblGrid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Slovní zásoba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Francouzský</a:t>
                      </a:r>
                      <a:r>
                        <a:rPr lang="cs-CZ" sz="1800" baseline="0" dirty="0" smtClean="0">
                          <a:effectLst/>
                        </a:rPr>
                        <a:t> jazyk</a:t>
                      </a:r>
                      <a:r>
                        <a:rPr lang="cs-CZ" sz="1800" dirty="0" smtClean="0">
                          <a:effectLst/>
                        </a:rPr>
                        <a:t> – 3. ročník SŠ a odpovídající ročník </a:t>
                      </a:r>
                      <a:r>
                        <a:rPr lang="cs-CZ" sz="1800" smtClean="0">
                          <a:effectLst/>
                        </a:rPr>
                        <a:t>víceletého gymnázia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Rodina – Rodinný stav 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(La </a:t>
                      </a:r>
                      <a:r>
                        <a:rPr lang="cs-CZ" sz="18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famille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- L´</a:t>
                      </a:r>
                      <a:r>
                        <a:rPr lang="cs-CZ" sz="18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état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civil)</a:t>
                      </a:r>
                      <a:endParaRPr lang="cs-CZ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</a:t>
                      </a:r>
                      <a:r>
                        <a:rPr lang="cs-CZ" sz="1800" dirty="0" smtClean="0">
                          <a:effectLst/>
                        </a:rPr>
                        <a:t> Andrea Hájková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smtClean="0">
                          <a:effectLst/>
                        </a:rPr>
                        <a:t>19. </a:t>
                      </a:r>
                      <a:r>
                        <a:rPr lang="cs-CZ" sz="1800" dirty="0" smtClean="0">
                          <a:effectLst/>
                        </a:rPr>
                        <a:t>7. 2013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6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VY_32_INOVACE_</a:t>
                      </a:r>
                      <a:r>
                        <a:rPr lang="cs-CZ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FJ.HJ.03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121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714356"/>
            <a:ext cx="7406640" cy="6500858"/>
          </a:xfrm>
        </p:spPr>
        <p:txBody>
          <a:bodyPr>
            <a:normAutofit/>
          </a:bodyPr>
          <a:lstStyle/>
          <a:p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5</a:t>
            </a:r>
          </a:p>
          <a:p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allez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regardez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bande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annonce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film.</a:t>
            </a:r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Regardez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attentivement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après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répondez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questions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appara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î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à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page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suivante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http://www.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youtube.com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watch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?v=nxfonBgZ7DU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  <a:p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5</a:t>
            </a:r>
            <a:endParaRPr lang="cs-CZ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142984"/>
            <a:ext cx="7406640" cy="8358246"/>
          </a:xfrm>
        </p:spPr>
        <p:txBody>
          <a:bodyPr>
            <a:normAutofit/>
          </a:bodyPr>
          <a:lstStyle/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appelle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film?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appelle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personnage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principale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appelle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acteur fran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ç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ais qui repr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é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sente le personnage principal d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u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gendarme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appelle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fille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gendarme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appelle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future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épouse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gendarme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Font typeface="+mj-lt"/>
              <a:buAutoNum type="alphaLcPeriod" startAt="9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Combien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gendarmes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y a-t-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au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total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Font typeface="+mj-lt"/>
              <a:buAutoNum type="alphaLcPeriod" startAt="9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appelle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ville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où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histoire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passe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Font typeface="+mj-lt"/>
              <a:buAutoNum type="alphaLcPeriod" startAt="9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Connaissez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d´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autres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films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dans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lesquels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Louis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Funès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joué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corrigé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)</a:t>
            </a:r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/>
          </a:p>
          <a:p>
            <a:pPr marL="530352" indent="-457200">
              <a:buFont typeface="+mj-lt"/>
              <a:buAutoNum type="alphaLcPeriod"/>
            </a:pPr>
            <a:endParaRPr lang="cs-CZ" sz="2000" dirty="0" smtClean="0"/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5 - QUESTIONS À RÉPONDRE </a:t>
            </a:r>
            <a:endParaRPr lang="cs-CZ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pPr marL="530352" indent="-457200"/>
            <a:endParaRPr lang="cs-CZ" sz="2000" b="1" dirty="0" smtClean="0"/>
          </a:p>
          <a:p>
            <a:pPr marL="530352" indent="-457200"/>
            <a:r>
              <a:rPr lang="cs-CZ" sz="2400" b="1" dirty="0" smtClean="0">
                <a:solidFill>
                  <a:schemeClr val="accent1">
                    <a:lumMod val="50000"/>
                  </a:schemeClr>
                </a:solidFill>
              </a:rPr>
              <a:t>AVEZ-VOUS FAIT ATTENTION?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6</a:t>
            </a:r>
          </a:p>
          <a:p>
            <a:pPr marL="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Choisissez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personne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sera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devant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tableau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à ses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camarades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classe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Cette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personne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ne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doit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pas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regarder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va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suivre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dans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présentation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pPr marL="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but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camarades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classe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cs-CZ" sz="2000" smtClean="0">
                <a:solidFill>
                  <a:schemeClr val="accent1">
                    <a:lumMod val="50000"/>
                  </a:schemeClr>
                </a:solidFill>
              </a:rPr>
              <a:t>expliquent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fran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ç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écrit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à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page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suivante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r>
              <a:rPr lang="cs-CZ" sz="2400" b="1" dirty="0" smtClean="0">
                <a:solidFill>
                  <a:schemeClr val="accent1">
                    <a:lumMod val="50000"/>
                  </a:schemeClr>
                </a:solidFill>
              </a:rPr>
              <a:t>VOUS ÊTES PRÊTS?</a:t>
            </a:r>
          </a:p>
          <a:p>
            <a:pPr marL="530352" indent="-457200"/>
            <a:r>
              <a:rPr lang="cs-CZ" sz="2400" b="1" dirty="0" smtClean="0">
                <a:solidFill>
                  <a:schemeClr val="accent1">
                    <a:lumMod val="50000"/>
                  </a:schemeClr>
                </a:solidFill>
              </a:rPr>
              <a:t>ALLEZ-Y!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/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RÉVISION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pPr marL="530352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Exemple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:</a:t>
            </a:r>
          </a:p>
          <a:p>
            <a:pPr marL="530352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voyez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suivant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 algn="ctr"/>
            <a:r>
              <a:rPr lang="cs-CZ" sz="5400" dirty="0" smtClean="0">
                <a:solidFill>
                  <a:schemeClr val="accent1">
                    <a:lumMod val="50000"/>
                  </a:schemeClr>
                </a:solidFill>
              </a:rPr>
              <a:t>UN CÉLIBATAIRE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À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C´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p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ersonne qui vit dans le célibat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(par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exemple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).</a:t>
            </a: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6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 algn="ctr"/>
            <a:r>
              <a:rPr lang="cs-CZ" sz="5400" dirty="0" smtClean="0">
                <a:solidFill>
                  <a:schemeClr val="accent1">
                    <a:lumMod val="50000"/>
                  </a:schemeClr>
                </a:solidFill>
              </a:rPr>
              <a:t>UN MARI</a:t>
            </a: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6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 algn="ctr"/>
            <a:r>
              <a:rPr lang="cs-CZ" sz="5400" dirty="0" smtClean="0">
                <a:solidFill>
                  <a:schemeClr val="accent1">
                    <a:lumMod val="50000"/>
                  </a:schemeClr>
                </a:solidFill>
              </a:rPr>
              <a:t>UNE FEMME</a:t>
            </a: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6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 algn="ctr"/>
            <a:r>
              <a:rPr lang="cs-CZ" sz="5400" dirty="0" smtClean="0">
                <a:solidFill>
                  <a:schemeClr val="accent1">
                    <a:lumMod val="50000"/>
                  </a:schemeClr>
                </a:solidFill>
              </a:rPr>
              <a:t>UN MARIAGE</a:t>
            </a: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6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 algn="ctr"/>
            <a:r>
              <a:rPr lang="cs-CZ" sz="5400" dirty="0" smtClean="0">
                <a:solidFill>
                  <a:schemeClr val="accent1">
                    <a:lumMod val="50000"/>
                  </a:schemeClr>
                </a:solidFill>
              </a:rPr>
              <a:t>UN DIVORCE</a:t>
            </a: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6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 algn="ctr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 algn="ctr"/>
            <a:r>
              <a:rPr lang="cs-CZ" sz="5400" dirty="0" smtClean="0">
                <a:solidFill>
                  <a:schemeClr val="accent1">
                    <a:lumMod val="50000"/>
                  </a:schemeClr>
                </a:solidFill>
              </a:rPr>
              <a:t>UNE VEUVE</a:t>
            </a: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6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 algn="ctr"/>
            <a:r>
              <a:rPr lang="cs-CZ" sz="5400" dirty="0" smtClean="0">
                <a:solidFill>
                  <a:schemeClr val="accent1">
                    <a:lumMod val="50000"/>
                  </a:schemeClr>
                </a:solidFill>
              </a:rPr>
              <a:t>UNE FIANCÉE</a:t>
            </a: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6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ANOTACE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214422"/>
            <a:ext cx="7406640" cy="5500726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Prezentace slouží jako pomůcka při opakování již probraného učiva nebo jeho rozšíření. Může být také využita jako didaktický materiál pro žáka při zpracovávání domácího úkolu.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Žáci se zaměřují na opakování nebo rozšíření slovní zásoby a na gramatiku vztahující se k tématu „Rodina – Rodinný stav“.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Formy výuky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 hromadná nebo s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kupinová výuka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k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k učení, kompetence komunikativní, kompetence sociální a personální</a:t>
            </a:r>
          </a:p>
          <a:p>
            <a:pPr algn="just"/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Vazba na ŠVP: 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Školní vzdělávací program pro osmileté gymnázium – část B – vyšší gymnázium – učební osnovy FRANCOUZSKÝ JAZYK – septima – Manželství, rozvod, volné svazky</a:t>
            </a:r>
            <a:endParaRPr lang="cs-CZ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2921626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Calibri" pitchFamily="34" charset="0"/>
              </a:rPr>
              <a:t>CORRIGÉS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28728" y="-24"/>
            <a:ext cx="7406640" cy="778486"/>
          </a:xfrm>
        </p:spPr>
        <p:txBody>
          <a:bodyPr>
            <a:normAutofit/>
          </a:bodyPr>
          <a:lstStyle/>
          <a:p>
            <a:r>
              <a:rPr lang="cs-CZ" sz="3600" i="1" dirty="0" smtClean="0">
                <a:latin typeface="Calibri" pitchFamily="34" charset="0"/>
              </a:rPr>
              <a:t>CORRIGÉ  </a:t>
            </a:r>
            <a:r>
              <a:rPr lang="cs-CZ" sz="3600" i="1" dirty="0" err="1" smtClean="0">
                <a:latin typeface="Calibri" pitchFamily="34" charset="0"/>
              </a:rPr>
              <a:t>Activité</a:t>
            </a:r>
            <a:r>
              <a:rPr lang="cs-CZ" sz="3600" i="1" dirty="0" smtClean="0">
                <a:latin typeface="Calibri" pitchFamily="34" charset="0"/>
              </a:rPr>
              <a:t> 1</a:t>
            </a:r>
            <a:endParaRPr lang="cs-CZ" sz="3600" i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928670"/>
            <a:ext cx="7282844" cy="5786478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</a:pPr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1</a:t>
            </a:r>
            <a:r>
              <a:rPr lang="cs-CZ" sz="22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5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5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5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la </a:t>
            </a:r>
            <a:r>
              <a:rPr lang="cs-CZ" sz="15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consigne</a:t>
            </a:r>
            <a:r>
              <a:rPr lang="cs-CZ" sz="15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2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Nom</a:t>
            </a:r>
            <a:r>
              <a:rPr lang="cs-CZ" sz="2000" b="1" i="1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	Marin			</a:t>
            </a:r>
            <a:r>
              <a:rPr lang="cs-CZ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Prénom</a:t>
            </a:r>
            <a:r>
              <a:rPr lang="cs-CZ" sz="2000" b="1" i="1" dirty="0" smtClean="0">
                <a:solidFill>
                  <a:schemeClr val="accent1">
                    <a:lumMod val="50000"/>
                  </a:schemeClr>
                </a:solidFill>
              </a:rPr>
              <a:t>: 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Pierre</a:t>
            </a: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Date</a:t>
            </a:r>
            <a:r>
              <a:rPr lang="cs-CZ" sz="2000" b="1" i="1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naissance</a:t>
            </a:r>
            <a:r>
              <a:rPr lang="cs-CZ" sz="2000" b="1" i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15.7. 1976 	</a:t>
            </a:r>
            <a:r>
              <a:rPr lang="cs-CZ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Lieu</a:t>
            </a:r>
            <a:r>
              <a:rPr lang="cs-CZ" sz="2000" b="1" i="1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naissance</a:t>
            </a:r>
            <a:r>
              <a:rPr lang="cs-CZ" sz="2000" b="1" i="1" dirty="0" smtClean="0">
                <a:solidFill>
                  <a:schemeClr val="accent1">
                    <a:lumMod val="50000"/>
                  </a:schemeClr>
                </a:solidFill>
              </a:rPr>
              <a:t>: 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Brussel</a:t>
            </a: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Nationalité</a:t>
            </a:r>
            <a:r>
              <a:rPr lang="cs-CZ" sz="2000" b="1" i="1" dirty="0" smtClean="0">
                <a:solidFill>
                  <a:schemeClr val="accent1">
                    <a:lumMod val="50000"/>
                  </a:schemeClr>
                </a:solidFill>
              </a:rPr>
              <a:t>: 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Fran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çais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cs-CZ" sz="2000" b="1" i="1" dirty="0" smtClean="0">
                <a:solidFill>
                  <a:schemeClr val="accent1">
                    <a:lumMod val="50000"/>
                  </a:schemeClr>
                </a:solidFill>
              </a:rPr>
              <a:t>Domicile: 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Paris</a:t>
            </a:r>
          </a:p>
          <a:p>
            <a:r>
              <a:rPr lang="cs-CZ" sz="2000" b="1" i="1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Â</a:t>
            </a:r>
            <a:r>
              <a:rPr lang="cs-CZ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ge</a:t>
            </a:r>
            <a:r>
              <a:rPr lang="cs-CZ" sz="2000" b="1" i="1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36				</a:t>
            </a:r>
            <a:r>
              <a:rPr lang="cs-CZ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Enfants</a:t>
            </a:r>
            <a:r>
              <a:rPr lang="cs-CZ" sz="2000" b="1" i="1" dirty="0" smtClean="0">
                <a:solidFill>
                  <a:schemeClr val="accent1">
                    <a:lumMod val="50000"/>
                  </a:schemeClr>
                </a:solidFill>
              </a:rPr>
              <a:t>: 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2 (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Claude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Sophie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r>
              <a:rPr lang="cs-CZ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Profession</a:t>
            </a:r>
            <a:r>
              <a:rPr lang="cs-CZ" sz="2000" b="1" i="1" dirty="0" smtClean="0">
                <a:solidFill>
                  <a:schemeClr val="accent1">
                    <a:lumMod val="50000"/>
                  </a:schemeClr>
                </a:solidFill>
              </a:rPr>
              <a:t>: 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professeur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cs-CZ" sz="3200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endParaRPr lang="cs-CZ" sz="29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endParaRPr lang="cs-CZ" sz="29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spcBef>
                <a:spcPts val="0"/>
              </a:spcBef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spcBef>
                <a:spcPts val="0"/>
              </a:spcBef>
              <a:buAutoNum type="alphaLcPeriod"/>
            </a:pPr>
            <a:endParaRPr lang="cs-CZ" sz="29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142984"/>
            <a:ext cx="7406640" cy="6143668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2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la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consigne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Rodinný stav</a:t>
            </a: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Rodinný stav (vdaná)</a:t>
            </a:r>
          </a:p>
          <a:p>
            <a:pPr marL="0">
              <a:spcBef>
                <a:spcPts val="0"/>
              </a:spcBef>
            </a:pPr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  <a:buAutoNum type="alphaLcPeriod"/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  <a:buAutoNum type="alphaLcPeriod"/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  <a:buAutoNum type="alphaLcPeriod"/>
            </a:pPr>
            <a:endParaRPr lang="cs-CZ" sz="2000" b="1" dirty="0" smtClean="0"/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1428728" y="214290"/>
            <a:ext cx="7406640" cy="778486"/>
          </a:xfrm>
        </p:spPr>
        <p:txBody>
          <a:bodyPr>
            <a:normAutofit/>
          </a:bodyPr>
          <a:lstStyle/>
          <a:p>
            <a:r>
              <a:rPr lang="cs-CZ" sz="3600" i="1" dirty="0" smtClean="0">
                <a:latin typeface="Calibri" pitchFamily="34" charset="0"/>
              </a:rPr>
              <a:t>CORRIGÉ  </a:t>
            </a:r>
            <a:r>
              <a:rPr lang="cs-CZ" sz="3600" i="1" dirty="0" err="1" smtClean="0">
                <a:latin typeface="Calibri" pitchFamily="34" charset="0"/>
              </a:rPr>
              <a:t>Activité</a:t>
            </a:r>
            <a:r>
              <a:rPr lang="cs-CZ" sz="3600" i="1" dirty="0" smtClean="0">
                <a:latin typeface="Calibri" pitchFamily="34" charset="0"/>
              </a:rPr>
              <a:t> 2</a:t>
            </a:r>
            <a:endParaRPr lang="cs-CZ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pSp>
        <p:nvGrpSpPr>
          <p:cNvPr id="4" name="Skupina 3"/>
          <p:cNvGrpSpPr/>
          <p:nvPr/>
        </p:nvGrpSpPr>
        <p:grpSpPr>
          <a:xfrm>
            <a:off x="1643042" y="2428868"/>
            <a:ext cx="6143668" cy="3929090"/>
            <a:chOff x="1428728" y="2643182"/>
            <a:chExt cx="6143668" cy="3929090"/>
          </a:xfrm>
        </p:grpSpPr>
        <p:grpSp>
          <p:nvGrpSpPr>
            <p:cNvPr id="6" name="Skupina 4"/>
            <p:cNvGrpSpPr/>
            <p:nvPr/>
          </p:nvGrpSpPr>
          <p:grpSpPr>
            <a:xfrm>
              <a:off x="1428728" y="2643182"/>
              <a:ext cx="6143668" cy="3929090"/>
              <a:chOff x="3857620" y="4000504"/>
              <a:chExt cx="4714908" cy="2689304"/>
            </a:xfrm>
          </p:grpSpPr>
          <p:pic>
            <p:nvPicPr>
              <p:cNvPr id="8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6248" y="4000504"/>
                <a:ext cx="4286280" cy="2689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9" name="TextovéPole 8"/>
              <p:cNvSpPr txBox="1"/>
              <p:nvPr/>
            </p:nvSpPr>
            <p:spPr>
              <a:xfrm>
                <a:off x="3857620" y="6286520"/>
                <a:ext cx="500066" cy="2527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(1)</a:t>
                </a:r>
                <a:endParaRPr lang="cs-CZ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7" name="Šipka dolů 6"/>
            <p:cNvSpPr/>
            <p:nvPr/>
          </p:nvSpPr>
          <p:spPr>
            <a:xfrm>
              <a:off x="3500430" y="3071810"/>
              <a:ext cx="428628" cy="714380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142984"/>
            <a:ext cx="7406640" cy="6143668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3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la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consigne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célibataire</a:t>
            </a:r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</a:pPr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4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la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consigne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)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Ženatý, vdaná</a:t>
            </a:r>
          </a:p>
          <a:p>
            <a:pPr marL="457200" indent="-45720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Rozvedený, á</a:t>
            </a:r>
          </a:p>
          <a:p>
            <a:pPr marL="457200" indent="-45720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Vdovec, vdova</a:t>
            </a:r>
          </a:p>
          <a:p>
            <a:pPr marL="0">
              <a:spcBef>
                <a:spcPts val="0"/>
              </a:spcBef>
            </a:pPr>
            <a:endParaRPr lang="cs-CZ" sz="2000" b="1" dirty="0" smtClean="0"/>
          </a:p>
          <a:p>
            <a:pPr marL="0">
              <a:spcBef>
                <a:spcPts val="0"/>
              </a:spcBef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  <a:buAutoNum type="alphaLcPeriod"/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  <a:buAutoNum type="alphaLcPeriod"/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  <a:buAutoNum type="alphaLcPeriod"/>
            </a:pPr>
            <a:endParaRPr lang="cs-CZ" sz="2000" b="1" dirty="0" smtClean="0"/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1428728" y="214290"/>
            <a:ext cx="7406640" cy="778486"/>
          </a:xfrm>
        </p:spPr>
        <p:txBody>
          <a:bodyPr>
            <a:normAutofit/>
          </a:bodyPr>
          <a:lstStyle/>
          <a:p>
            <a:r>
              <a:rPr lang="cs-CZ" sz="3600" i="1" dirty="0" smtClean="0">
                <a:latin typeface="Calibri" pitchFamily="34" charset="0"/>
              </a:rPr>
              <a:t>CORRIGÉ  </a:t>
            </a:r>
            <a:r>
              <a:rPr lang="cs-CZ" sz="3600" i="1" dirty="0" err="1" smtClean="0">
                <a:latin typeface="Calibri" pitchFamily="34" charset="0"/>
              </a:rPr>
              <a:t>Activité</a:t>
            </a:r>
            <a:r>
              <a:rPr lang="cs-CZ" sz="3600" i="1" dirty="0" smtClean="0">
                <a:latin typeface="Calibri" pitchFamily="34" charset="0"/>
              </a:rPr>
              <a:t> 3- 4</a:t>
            </a:r>
            <a:endParaRPr lang="cs-CZ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142984"/>
            <a:ext cx="7406640" cy="6143668"/>
          </a:xfrm>
        </p:spPr>
        <p:txBody>
          <a:bodyPr>
            <a:normAutofit/>
          </a:bodyPr>
          <a:lstStyle/>
          <a:p>
            <a:pPr marL="530352" indent="-45720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5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la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consigne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Gendarme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marie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Le maréchal des logis-chef Ludovic Cruchot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Louis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Funès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Nicole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Cruchot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Josépha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30352" indent="-457200">
              <a:buFont typeface="+mj-lt"/>
              <a:buAutoNum type="alphaLcPeriod" startAt="9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6</a:t>
            </a:r>
          </a:p>
          <a:p>
            <a:pPr marL="530352" indent="-457200">
              <a:buFont typeface="+mj-lt"/>
              <a:buAutoNum type="alphaLcPeriod" startAt="9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Saint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Tropez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30352" indent="-457200">
              <a:buFont typeface="+mj-lt"/>
              <a:buAutoNum type="alphaLcPeriod" startAt="9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Gendarme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Saint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Tropez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Fantômas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avare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,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etc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</a:pPr>
            <a:endParaRPr lang="cs-CZ" sz="2000" b="1" dirty="0" smtClean="0"/>
          </a:p>
          <a:p>
            <a:pPr marL="0">
              <a:spcBef>
                <a:spcPts val="0"/>
              </a:spcBef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  <a:buAutoNum type="alphaLcPeriod"/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  <a:buAutoNum type="alphaLcPeriod"/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  <a:buAutoNum type="alphaLcPeriod"/>
            </a:pPr>
            <a:endParaRPr lang="cs-CZ" sz="2000" b="1" dirty="0" smtClean="0"/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1428728" y="214290"/>
            <a:ext cx="7406640" cy="778486"/>
          </a:xfrm>
        </p:spPr>
        <p:txBody>
          <a:bodyPr>
            <a:normAutofit/>
          </a:bodyPr>
          <a:lstStyle/>
          <a:p>
            <a:r>
              <a:rPr lang="cs-CZ" sz="3600" i="1" dirty="0" smtClean="0">
                <a:latin typeface="Calibri" pitchFamily="34" charset="0"/>
              </a:rPr>
              <a:t>CORRIGÉ  </a:t>
            </a:r>
            <a:r>
              <a:rPr lang="cs-CZ" sz="3600" i="1" dirty="0" err="1" smtClean="0">
                <a:latin typeface="Calibri" pitchFamily="34" charset="0"/>
              </a:rPr>
              <a:t>Activité</a:t>
            </a:r>
            <a:r>
              <a:rPr lang="cs-CZ" sz="3600" i="1" dirty="0" smtClean="0">
                <a:latin typeface="Calibri" pitchFamily="34" charset="0"/>
              </a:rPr>
              <a:t>  5</a:t>
            </a:r>
            <a:endParaRPr lang="cs-CZ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dirty="0" smtClean="0">
                <a:latin typeface="Calibri" pitchFamily="34" charset="0"/>
              </a:rPr>
              <a:t>Zdroje</a:t>
            </a:r>
            <a:endParaRPr lang="cs-CZ" sz="3600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285860"/>
            <a:ext cx="7406640" cy="5572164"/>
          </a:xfrm>
        </p:spPr>
        <p:txBody>
          <a:bodyPr>
            <a:normAutofit/>
          </a:bodyPr>
          <a:lstStyle/>
          <a:p>
            <a:pPr marL="587502" indent="-514350">
              <a:buFont typeface="Wingdings 2"/>
              <a:buAutoNum type="arabicParenBoth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ID-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card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CZ 2012 [cit. 2013-15-07] dostupné pod licencí public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na www: http://cs.wikipedia.org/wiki/Soubor:ID-card_CZ_2012_b.jpg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Boda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principios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[cit. 2013-15-07] dostupné pod licencí public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na www: http://cs.wikipedia.org/wiki/Soubor:Boda_principios_S_XX.jpg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Wedding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rings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[cit. 2013-15-07] dostupné pod licencí public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na www: http://cs.wikipedia.org/wiki/Soubor:Wedding_rings.jpg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Youtube.com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© 2013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YouTube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LLC.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[Cita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5-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7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-201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.]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http://www.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youtube.com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watch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?v=nxfonBgZ7DU </a:t>
            </a:r>
          </a:p>
          <a:p>
            <a:pPr marL="587502" indent="-514350">
              <a:buFont typeface="Wingdings 2"/>
              <a:buAutoNum type="arabicParenBoth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AutoNum type="arabicParenBoth"/>
            </a:pPr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428604"/>
            <a:ext cx="7406640" cy="6643734"/>
          </a:xfrm>
        </p:spPr>
        <p:txBody>
          <a:bodyPr>
            <a:normAutofit/>
          </a:bodyPr>
          <a:lstStyle/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 algn="ctr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MERCI POUR VOTRE ATTENTION</a:t>
            </a:r>
          </a:p>
          <a:p>
            <a:pPr marL="587502" lvl="0" indent="-514350"/>
            <a:endParaRPr lang="cs-CZ" sz="3200" dirty="0" smtClean="0"/>
          </a:p>
          <a:p>
            <a:pPr marL="587502" lvl="0" indent="-514350"/>
            <a:endParaRPr lang="cs-CZ" sz="3200" dirty="0" smtClean="0"/>
          </a:p>
          <a:p>
            <a:pPr marL="587502" indent="-514350"/>
            <a:endParaRPr lang="cs-CZ" sz="1800" dirty="0" smtClean="0"/>
          </a:p>
          <a:p>
            <a:pPr marL="587502" indent="-514350"/>
            <a:endParaRPr lang="cs-CZ" sz="1800" dirty="0" smtClean="0"/>
          </a:p>
          <a:p>
            <a:pPr marL="587502" indent="-514350">
              <a:buFont typeface="+mj-lt"/>
              <a:buAutoNum type="arabicParenR" startAt="7"/>
            </a:pPr>
            <a:endParaRPr lang="cs-CZ" sz="1800" dirty="0" smtClean="0"/>
          </a:p>
          <a:p>
            <a:pPr marL="587502" lvl="0" indent="-514350">
              <a:buFont typeface="Wingdings 2"/>
              <a:buAutoNum type="arabicParenBoth"/>
            </a:pPr>
            <a:endParaRPr lang="cs-CZ" sz="1800" dirty="0" smtClean="0"/>
          </a:p>
          <a:p>
            <a:pPr marL="587502" indent="-514350">
              <a:buAutoNum type="arabicParenBoth"/>
            </a:pPr>
            <a:endParaRPr lang="cs-CZ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3493130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Calibri" pitchFamily="34" charset="0"/>
              </a:rPr>
              <a:t>FAMILLE – ÉTAT CIVIL</a:t>
            </a:r>
            <a:br>
              <a:rPr lang="cs-CZ" sz="3600" b="1" dirty="0" smtClean="0">
                <a:latin typeface="Calibri" pitchFamily="34" charset="0"/>
              </a:rPr>
            </a:b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Nadpis 47"/>
          <p:cNvSpPr>
            <a:spLocks noGrp="1"/>
          </p:cNvSpPr>
          <p:nvPr>
            <p:ph type="ctrTitle"/>
          </p:nvPr>
        </p:nvSpPr>
        <p:spPr>
          <a:xfrm>
            <a:off x="1285852" y="1221754"/>
            <a:ext cx="7406640" cy="707048"/>
          </a:xfrm>
        </p:spPr>
        <p:txBody>
          <a:bodyPr>
            <a:noAutofit/>
          </a:bodyPr>
          <a:lstStyle/>
          <a:p>
            <a:pPr lvl="0" algn="ctr"/>
            <a:r>
              <a:rPr lang="cs-CZ" sz="3600" b="1" dirty="0" smtClean="0">
                <a:latin typeface="Calibri" pitchFamily="34" charset="0"/>
              </a:rPr>
              <a:t/>
            </a:r>
            <a:br>
              <a:rPr lang="cs-CZ" sz="3600" b="1" dirty="0" smtClean="0">
                <a:latin typeface="Calibri" pitchFamily="34" charset="0"/>
              </a:rPr>
            </a:br>
            <a:r>
              <a:rPr lang="cs-CZ" sz="3600" b="1" dirty="0" smtClean="0">
                <a:latin typeface="Calibri" pitchFamily="34" charset="0"/>
              </a:rPr>
              <a:t/>
            </a:r>
            <a:br>
              <a:rPr lang="cs-CZ" sz="3600" b="1" dirty="0" smtClean="0">
                <a:latin typeface="Calibri" pitchFamily="34" charset="0"/>
              </a:rPr>
            </a:br>
            <a:r>
              <a:rPr lang="cs-CZ" sz="3600" b="1" dirty="0" smtClean="0">
                <a:latin typeface="Calibri" pitchFamily="34" charset="0"/>
              </a:rPr>
              <a:t>DONNER DES INFORMATIONS PERSONNELLES</a:t>
            </a:r>
            <a:br>
              <a:rPr lang="cs-CZ" sz="3600" b="1" dirty="0" smtClean="0">
                <a:latin typeface="Calibri" pitchFamily="34" charset="0"/>
              </a:rPr>
            </a:br>
            <a:endParaRPr lang="cs-CZ" sz="3600" dirty="0">
              <a:latin typeface="Calibri" pitchFamily="34" charset="0"/>
            </a:endParaRPr>
          </a:p>
        </p:txBody>
      </p:sp>
      <p:sp>
        <p:nvSpPr>
          <p:cNvPr id="51" name="Podnadpis 50"/>
          <p:cNvSpPr>
            <a:spLocks noGrp="1"/>
          </p:cNvSpPr>
          <p:nvPr>
            <p:ph type="subTitle" idx="1"/>
          </p:nvPr>
        </p:nvSpPr>
        <p:spPr>
          <a:xfrm>
            <a:off x="1357290" y="1500174"/>
            <a:ext cx="7500990" cy="5072098"/>
          </a:xfrm>
        </p:spPr>
        <p:txBody>
          <a:bodyPr>
            <a:normAutofit fontScale="25000" lnSpcReduction="20000"/>
          </a:bodyPr>
          <a:lstStyle/>
          <a:p>
            <a:r>
              <a:rPr lang="cs-CZ" sz="8000" b="1" dirty="0" smtClean="0">
                <a:solidFill>
                  <a:schemeClr val="accent1">
                    <a:lumMod val="50000"/>
                  </a:schemeClr>
                </a:solidFill>
              </a:rPr>
              <a:t>ACTIVITÉ 1</a:t>
            </a:r>
          </a:p>
          <a:p>
            <a:r>
              <a:rPr lang="cs-CZ" sz="8000" dirty="0" err="1" smtClean="0">
                <a:solidFill>
                  <a:schemeClr val="accent1">
                    <a:lumMod val="50000"/>
                  </a:schemeClr>
                </a:solidFill>
              </a:rPr>
              <a:t>Voici</a:t>
            </a:r>
            <a:r>
              <a:rPr lang="cs-CZ" sz="8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8000" dirty="0" err="1" smtClean="0">
                <a:solidFill>
                  <a:schemeClr val="accent1">
                    <a:lumMod val="50000"/>
                  </a:schemeClr>
                </a:solidFill>
              </a:rPr>
              <a:t>quelques</a:t>
            </a:r>
            <a:r>
              <a:rPr lang="cs-CZ" sz="8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8000" dirty="0" err="1" smtClean="0">
                <a:solidFill>
                  <a:schemeClr val="accent1">
                    <a:lumMod val="50000"/>
                  </a:schemeClr>
                </a:solidFill>
              </a:rPr>
              <a:t>informations</a:t>
            </a:r>
            <a:r>
              <a:rPr lang="cs-CZ" sz="8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8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8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8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8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8000" dirty="0" err="1" smtClean="0">
                <a:solidFill>
                  <a:schemeClr val="accent1">
                    <a:lumMod val="50000"/>
                  </a:schemeClr>
                </a:solidFill>
              </a:rPr>
              <a:t>homme</a:t>
            </a:r>
            <a:r>
              <a:rPr lang="cs-CZ" sz="8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cs-CZ" sz="80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</a:t>
            </a:r>
            <a:r>
              <a:rPr lang="cs-CZ" sz="8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8000" dirty="0" err="1" smtClean="0">
                <a:solidFill>
                  <a:schemeClr val="accent1">
                    <a:lumMod val="50000"/>
                  </a:schemeClr>
                </a:solidFill>
              </a:rPr>
              <a:t>Savez</a:t>
            </a:r>
            <a:r>
              <a:rPr lang="cs-CZ" sz="8000" dirty="0" smtClean="0">
                <a:solidFill>
                  <a:schemeClr val="accent1">
                    <a:lumMod val="50000"/>
                  </a:schemeClr>
                </a:solidFill>
              </a:rPr>
              <a:t>-vous </a:t>
            </a:r>
            <a:r>
              <a:rPr lang="cs-CZ" sz="8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8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8000" dirty="0" err="1" smtClean="0">
                <a:solidFill>
                  <a:schemeClr val="accent1">
                    <a:lumMod val="50000"/>
                  </a:schemeClr>
                </a:solidFill>
              </a:rPr>
              <a:t>présenter</a:t>
            </a:r>
            <a:r>
              <a:rPr lang="cs-CZ" sz="8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8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8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8000" dirty="0" err="1" smtClean="0">
                <a:solidFill>
                  <a:schemeClr val="accent1">
                    <a:lumMod val="50000"/>
                  </a:schemeClr>
                </a:solidFill>
              </a:rPr>
              <a:t>français</a:t>
            </a:r>
            <a:r>
              <a:rPr lang="cs-CZ" sz="80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cs-CZ" sz="8000" dirty="0" err="1" smtClean="0">
                <a:solidFill>
                  <a:schemeClr val="accent1">
                    <a:lumMod val="50000"/>
                  </a:schemeClr>
                </a:solidFill>
              </a:rPr>
              <a:t>Faites</a:t>
            </a:r>
            <a:r>
              <a:rPr lang="cs-CZ" sz="8000" dirty="0" smtClean="0">
                <a:solidFill>
                  <a:schemeClr val="accent1">
                    <a:lumMod val="50000"/>
                  </a:schemeClr>
                </a:solidFill>
              </a:rPr>
              <a:t> des </a:t>
            </a:r>
            <a:r>
              <a:rPr lang="cs-CZ" sz="8000" dirty="0" err="1" smtClean="0">
                <a:solidFill>
                  <a:schemeClr val="accent1">
                    <a:lumMod val="50000"/>
                  </a:schemeClr>
                </a:solidFill>
              </a:rPr>
              <a:t>phrases</a:t>
            </a:r>
            <a:r>
              <a:rPr lang="cs-CZ" sz="8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cs-CZ" sz="8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8000" b="1" i="1" dirty="0" smtClean="0">
                <a:solidFill>
                  <a:schemeClr val="accent1">
                    <a:lumMod val="50000"/>
                  </a:schemeClr>
                </a:solidFill>
              </a:rPr>
              <a:t>Příjmení : </a:t>
            </a:r>
            <a:r>
              <a:rPr lang="cs-CZ" sz="8000" i="1" dirty="0" smtClean="0">
                <a:solidFill>
                  <a:schemeClr val="accent1">
                    <a:lumMod val="50000"/>
                  </a:schemeClr>
                </a:solidFill>
              </a:rPr>
              <a:t>	Marin		</a:t>
            </a:r>
            <a:r>
              <a:rPr lang="cs-CZ" sz="8000" b="1" i="1" dirty="0" smtClean="0">
                <a:solidFill>
                  <a:schemeClr val="accent1">
                    <a:lumMod val="50000"/>
                  </a:schemeClr>
                </a:solidFill>
              </a:rPr>
              <a:t>Jméno:  	</a:t>
            </a:r>
            <a:r>
              <a:rPr lang="cs-CZ" sz="8000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cs-CZ" sz="8000" i="1" dirty="0" err="1" smtClean="0">
                <a:solidFill>
                  <a:schemeClr val="accent1">
                    <a:lumMod val="50000"/>
                  </a:schemeClr>
                </a:solidFill>
              </a:rPr>
              <a:t>Pierre</a:t>
            </a:r>
            <a:endParaRPr lang="cs-CZ" sz="8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8000" b="1" i="1" dirty="0" smtClean="0">
                <a:solidFill>
                  <a:schemeClr val="accent1">
                    <a:lumMod val="50000"/>
                  </a:schemeClr>
                </a:solidFill>
              </a:rPr>
              <a:t>Datum narození:  </a:t>
            </a:r>
            <a:r>
              <a:rPr lang="cs-CZ" sz="8000" i="1" dirty="0" smtClean="0">
                <a:solidFill>
                  <a:schemeClr val="accent1">
                    <a:lumMod val="50000"/>
                  </a:schemeClr>
                </a:solidFill>
              </a:rPr>
              <a:t>15.7. 1976 	</a:t>
            </a:r>
            <a:r>
              <a:rPr lang="cs-CZ" sz="8000" b="1" i="1" dirty="0" smtClean="0">
                <a:solidFill>
                  <a:schemeClr val="accent1">
                    <a:lumMod val="50000"/>
                  </a:schemeClr>
                </a:solidFill>
              </a:rPr>
              <a:t>Místo narození: </a:t>
            </a:r>
            <a:r>
              <a:rPr lang="cs-CZ" sz="8000" i="1" dirty="0" smtClean="0">
                <a:solidFill>
                  <a:schemeClr val="accent1">
                    <a:lumMod val="50000"/>
                  </a:schemeClr>
                </a:solidFill>
              </a:rPr>
              <a:t>	 Brusel	</a:t>
            </a:r>
          </a:p>
          <a:p>
            <a:r>
              <a:rPr lang="cs-CZ" sz="8000" b="1" i="1" dirty="0" smtClean="0">
                <a:solidFill>
                  <a:schemeClr val="accent1">
                    <a:lumMod val="50000"/>
                  </a:schemeClr>
                </a:solidFill>
              </a:rPr>
              <a:t>Národnost:   </a:t>
            </a:r>
            <a:r>
              <a:rPr lang="cs-CZ" sz="8000" i="1" dirty="0" smtClean="0">
                <a:solidFill>
                  <a:schemeClr val="accent1">
                    <a:lumMod val="50000"/>
                  </a:schemeClr>
                </a:solidFill>
              </a:rPr>
              <a:t>	Francouzská	</a:t>
            </a:r>
            <a:r>
              <a:rPr lang="cs-CZ" sz="8000" b="1" i="1" dirty="0" smtClean="0">
                <a:solidFill>
                  <a:schemeClr val="accent1">
                    <a:lumMod val="50000"/>
                  </a:schemeClr>
                </a:solidFill>
              </a:rPr>
              <a:t>Trvalé Bydliště:  </a:t>
            </a:r>
            <a:r>
              <a:rPr lang="cs-CZ" sz="8000" i="1" dirty="0" smtClean="0">
                <a:solidFill>
                  <a:schemeClr val="accent1">
                    <a:lumMod val="50000"/>
                  </a:schemeClr>
                </a:solidFill>
              </a:rPr>
              <a:t>	Paříž</a:t>
            </a:r>
          </a:p>
          <a:p>
            <a:r>
              <a:rPr lang="cs-CZ" sz="8000" b="1" i="1" dirty="0" smtClean="0">
                <a:solidFill>
                  <a:schemeClr val="accent1">
                    <a:lumMod val="50000"/>
                  </a:schemeClr>
                </a:solidFill>
              </a:rPr>
              <a:t>Věk:  </a:t>
            </a:r>
            <a:r>
              <a:rPr lang="cs-CZ" sz="8000" i="1" dirty="0" smtClean="0">
                <a:solidFill>
                  <a:schemeClr val="accent1">
                    <a:lumMod val="50000"/>
                  </a:schemeClr>
                </a:solidFill>
              </a:rPr>
              <a:t>		36		</a:t>
            </a:r>
            <a:r>
              <a:rPr lang="cs-CZ" sz="8000" b="1" i="1" dirty="0" smtClean="0">
                <a:solidFill>
                  <a:schemeClr val="accent1">
                    <a:lumMod val="50000"/>
                  </a:schemeClr>
                </a:solidFill>
              </a:rPr>
              <a:t>Děti:  </a:t>
            </a:r>
            <a:r>
              <a:rPr lang="cs-CZ" sz="8000" i="1" dirty="0" smtClean="0">
                <a:solidFill>
                  <a:schemeClr val="accent1">
                    <a:lumMod val="50000"/>
                  </a:schemeClr>
                </a:solidFill>
              </a:rPr>
              <a:t>		2 ( </a:t>
            </a:r>
            <a:r>
              <a:rPr lang="cs-CZ" sz="8000" i="1" dirty="0" err="1" smtClean="0">
                <a:solidFill>
                  <a:schemeClr val="accent1">
                    <a:lumMod val="50000"/>
                  </a:schemeClr>
                </a:solidFill>
              </a:rPr>
              <a:t>Claude</a:t>
            </a:r>
            <a:r>
              <a:rPr lang="cs-CZ" sz="8000" i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8000" i="1" dirty="0" err="1" smtClean="0">
                <a:solidFill>
                  <a:schemeClr val="accent1">
                    <a:lumMod val="50000"/>
                  </a:schemeClr>
                </a:solidFill>
              </a:rPr>
              <a:t>Sophie</a:t>
            </a:r>
            <a:r>
              <a:rPr lang="cs-CZ" sz="8000" i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r>
              <a:rPr lang="cs-CZ" sz="8000" b="1" i="1" dirty="0" smtClean="0">
                <a:solidFill>
                  <a:schemeClr val="accent1">
                    <a:lumMod val="50000"/>
                  </a:schemeClr>
                </a:solidFill>
              </a:rPr>
              <a:t>Zaměstnání:  </a:t>
            </a:r>
            <a:r>
              <a:rPr lang="cs-CZ" sz="8000" i="1" dirty="0" smtClean="0">
                <a:solidFill>
                  <a:schemeClr val="accent1">
                    <a:lumMod val="50000"/>
                  </a:schemeClr>
                </a:solidFill>
              </a:rPr>
              <a:t>	učitel		</a:t>
            </a:r>
          </a:p>
          <a:p>
            <a:endParaRPr lang="cs-CZ" sz="80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cs-CZ" sz="5600" dirty="0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(</a:t>
            </a:r>
            <a:r>
              <a:rPr lang="cs-CZ" sz="5600" dirty="0" err="1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voir</a:t>
            </a:r>
            <a:r>
              <a:rPr lang="cs-CZ" sz="5600" dirty="0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 </a:t>
            </a:r>
            <a:r>
              <a:rPr lang="cs-CZ" sz="5600" dirty="0" err="1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le</a:t>
            </a:r>
            <a:r>
              <a:rPr lang="cs-CZ" sz="5600" dirty="0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 </a:t>
            </a:r>
            <a:r>
              <a:rPr lang="cs-CZ" sz="5600" dirty="0" err="1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corrigé</a:t>
            </a:r>
            <a:r>
              <a:rPr lang="cs-CZ" sz="5600" dirty="0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)</a:t>
            </a:r>
            <a:endParaRPr lang="cs-CZ" sz="56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80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80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cs-CZ" sz="8000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cs-CZ" sz="2000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endParaRPr lang="cs-CZ" sz="20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cs-CZ" sz="2000" dirty="0" smtClean="0">
                <a:solidFill>
                  <a:schemeClr val="accent6">
                    <a:lumMod val="50000"/>
                  </a:schemeClr>
                </a:solidFill>
              </a:rPr>
              <a:t>				</a:t>
            </a:r>
            <a:br>
              <a:rPr lang="cs-CZ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cs-CZ" sz="2000" dirty="0" smtClean="0">
                <a:solidFill>
                  <a:schemeClr val="accent6">
                    <a:lumMod val="50000"/>
                  </a:schemeClr>
                </a:solidFill>
              </a:rPr>
              <a:t>		</a:t>
            </a:r>
          </a:p>
          <a:p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>		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endParaRPr lang="cs-CZ" sz="2800" b="1" dirty="0" smtClean="0"/>
          </a:p>
          <a:p>
            <a:pPr algn="r"/>
            <a:endParaRPr lang="cs-CZ" dirty="0"/>
          </a:p>
        </p:txBody>
      </p:sp>
      <p:cxnSp>
        <p:nvCxnSpPr>
          <p:cNvPr id="29" name="Přímá spojovací čára 28"/>
          <p:cNvCxnSpPr/>
          <p:nvPr/>
        </p:nvCxnSpPr>
        <p:spPr>
          <a:xfrm>
            <a:off x="10572792" y="464344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ovéPole 12"/>
          <p:cNvSpPr txBox="1"/>
          <p:nvPr/>
        </p:nvSpPr>
        <p:spPr>
          <a:xfrm>
            <a:off x="4102009" y="1417658"/>
            <a:ext cx="1298367" cy="549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cs-CZ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ÉTAT CIVIL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Dans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carte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identité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on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indique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état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civil.</a:t>
            </a: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2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„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état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civil“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veut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?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Montrez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où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voir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verso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cette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carte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identité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530352" indent="-457200"/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corrigé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ÉTAT CIVIL</a:t>
            </a:r>
            <a:endParaRPr lang="cs-CZ" sz="3600" b="1" dirty="0">
              <a:latin typeface="Calibri" pitchFamily="34" charset="0"/>
            </a:endParaRPr>
          </a:p>
        </p:txBody>
      </p:sp>
      <p:grpSp>
        <p:nvGrpSpPr>
          <p:cNvPr id="6" name="Skupina 5"/>
          <p:cNvGrpSpPr/>
          <p:nvPr/>
        </p:nvGrpSpPr>
        <p:grpSpPr>
          <a:xfrm>
            <a:off x="3857620" y="4000504"/>
            <a:ext cx="4714908" cy="2689304"/>
            <a:chOff x="3857620" y="4000504"/>
            <a:chExt cx="4714908" cy="2689304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6248" y="4000504"/>
              <a:ext cx="4286280" cy="2689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ovéPole 4"/>
            <p:cNvSpPr txBox="1"/>
            <p:nvPr/>
          </p:nvSpPr>
          <p:spPr>
            <a:xfrm>
              <a:off x="3857620" y="6286520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solidFill>
                    <a:schemeClr val="accent1">
                      <a:lumMod val="50000"/>
                    </a:schemeClr>
                  </a:solidFill>
                </a:rPr>
                <a:t>(1)</a:t>
              </a:r>
              <a:endParaRPr lang="cs-CZ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714356"/>
            <a:ext cx="7406640" cy="6500858"/>
          </a:xfrm>
        </p:spPr>
        <p:txBody>
          <a:bodyPr>
            <a:normAutofit/>
          </a:bodyPr>
          <a:lstStyle/>
          <a:p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3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Trouvez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11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lettres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Jouez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au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jeu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pendu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anglais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hangman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). </a:t>
            </a: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Si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cliquer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fois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définition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appara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î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Si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cliquer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fois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appara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î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dirty="0" err="1" smtClean="0">
                <a:solidFill>
                  <a:schemeClr val="accent1">
                    <a:lumMod val="50000"/>
                  </a:schemeClr>
                </a:solidFill>
              </a:rPr>
              <a:t>Définition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:  	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C´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quelqu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q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ui vit dans le célibat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. </a:t>
            </a:r>
          </a:p>
          <a:p>
            <a:r>
              <a:rPr lang="cs-CZ" sz="2000" b="1" dirty="0" err="1" smtClean="0">
                <a:solidFill>
                  <a:schemeClr val="accent1">
                    <a:lumMod val="50000"/>
                  </a:schemeClr>
                </a:solidFill>
              </a:rPr>
              <a:t>Réponse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:  	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Célibataire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selibatɛʀ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] (m.)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.)</a:t>
            </a: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3</a:t>
            </a:r>
            <a:endParaRPr lang="cs-CZ" sz="3600" dirty="0" smtClean="0"/>
          </a:p>
        </p:txBody>
      </p:sp>
      <p:graphicFrame>
        <p:nvGraphicFramePr>
          <p:cNvPr id="7" name="Tabulka 6"/>
          <p:cNvGraphicFramePr>
            <a:graphicFrameLocks noGrp="1"/>
          </p:cNvGraphicFramePr>
          <p:nvPr/>
        </p:nvGraphicFramePr>
        <p:xfrm>
          <a:off x="1571604" y="3214686"/>
          <a:ext cx="6096002" cy="428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</a:tblGrid>
              <a:tr h="428628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71546"/>
            <a:ext cx="7406640" cy="7929618"/>
          </a:xfrm>
        </p:spPr>
        <p:txBody>
          <a:bodyPr>
            <a:normAutofit/>
          </a:bodyPr>
          <a:lstStyle/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4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Travaillez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avec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dictionaire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trouvez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traduction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suivants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marié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iée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maʀje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]</a:t>
            </a:r>
          </a:p>
          <a:p>
            <a:pPr marL="530352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		par ex.	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/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Elle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marié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iée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cs-CZ" sz="22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divorcé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divɔʀse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</a:p>
          <a:p>
            <a:pPr marL="530352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		par ex. 	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ll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/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Elle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divorcé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ée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veuf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veuve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vœf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vœv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</a:p>
          <a:p>
            <a:pPr marL="530352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		par ex. 	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Il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veuf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/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			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Elle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veuve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corrigé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4</a:t>
            </a:r>
            <a:endParaRPr lang="cs-CZ" sz="3600" b="1" dirty="0">
              <a:latin typeface="Calibri" pitchFamily="34" charset="0"/>
            </a:endParaRPr>
          </a:p>
        </p:txBody>
      </p:sp>
      <p:grpSp>
        <p:nvGrpSpPr>
          <p:cNvPr id="13" name="Skupina 12"/>
          <p:cNvGrpSpPr/>
          <p:nvPr/>
        </p:nvGrpSpPr>
        <p:grpSpPr>
          <a:xfrm>
            <a:off x="6500826" y="500042"/>
            <a:ext cx="2095500" cy="3441166"/>
            <a:chOff x="6500826" y="500042"/>
            <a:chExt cx="2095500" cy="3441166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00826" y="500042"/>
              <a:ext cx="2095500" cy="3019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ovéPole 10"/>
            <p:cNvSpPr txBox="1"/>
            <p:nvPr/>
          </p:nvSpPr>
          <p:spPr>
            <a:xfrm>
              <a:off x="8001024" y="3571876"/>
              <a:ext cx="571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solidFill>
                    <a:schemeClr val="accent1">
                      <a:lumMod val="50000"/>
                    </a:schemeClr>
                  </a:solidFill>
                </a:rPr>
                <a:t>(2)</a:t>
              </a:r>
              <a:endParaRPr lang="cs-CZ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14" name="Skupina 13"/>
          <p:cNvGrpSpPr/>
          <p:nvPr/>
        </p:nvGrpSpPr>
        <p:grpSpPr>
          <a:xfrm>
            <a:off x="6500826" y="4429132"/>
            <a:ext cx="2143140" cy="2083844"/>
            <a:chOff x="6500826" y="4429132"/>
            <a:chExt cx="2143140" cy="2083844"/>
          </a:xfrm>
        </p:grpSpPr>
        <p:grpSp>
          <p:nvGrpSpPr>
            <p:cNvPr id="16" name="Skupina 15"/>
            <p:cNvGrpSpPr/>
            <p:nvPr/>
          </p:nvGrpSpPr>
          <p:grpSpPr>
            <a:xfrm>
              <a:off x="6500826" y="4429132"/>
              <a:ext cx="2095500" cy="1571636"/>
              <a:chOff x="4286248" y="4572008"/>
              <a:chExt cx="2095500" cy="1571636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86248" y="4572008"/>
                <a:ext cx="2095500" cy="15716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9" name="Přímá spojovací čára 8"/>
              <p:cNvCxnSpPr/>
              <p:nvPr/>
            </p:nvCxnSpPr>
            <p:spPr>
              <a:xfrm>
                <a:off x="4286248" y="4572008"/>
                <a:ext cx="2071702" cy="1500198"/>
              </a:xfrm>
              <a:prstGeom prst="line">
                <a:avLst/>
              </a:prstGeom>
              <a:ln w="349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Přímá spojovací čára 9"/>
              <p:cNvCxnSpPr/>
              <p:nvPr/>
            </p:nvCxnSpPr>
            <p:spPr>
              <a:xfrm rot="10800000" flipV="1">
                <a:off x="4286248" y="4572008"/>
                <a:ext cx="2081226" cy="1571636"/>
              </a:xfrm>
              <a:prstGeom prst="line">
                <a:avLst/>
              </a:prstGeom>
              <a:ln w="349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ovéPole 11"/>
            <p:cNvSpPr txBox="1"/>
            <p:nvPr/>
          </p:nvSpPr>
          <p:spPr>
            <a:xfrm>
              <a:off x="8072462" y="6143644"/>
              <a:ext cx="571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solidFill>
                    <a:schemeClr val="accent1">
                      <a:lumMod val="50000"/>
                    </a:schemeClr>
                  </a:solidFill>
                </a:rPr>
                <a:t>(3)</a:t>
              </a:r>
              <a:endParaRPr lang="cs-CZ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785794"/>
            <a:ext cx="7406640" cy="6072230"/>
          </a:xfrm>
        </p:spPr>
        <p:txBody>
          <a:bodyPr>
            <a:normAutofit/>
          </a:bodyPr>
          <a:lstStyle/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LES FIANÇAILLES  </a:t>
            </a:r>
            <a:r>
              <a:rPr lang="vi-VN" sz="2000" dirty="0" smtClean="0">
                <a:solidFill>
                  <a:schemeClr val="accent1">
                    <a:lumMod val="50000"/>
                  </a:schemeClr>
                </a:solidFill>
              </a:rPr>
              <a:t>[fjɑ̃sɑj]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- zásnuby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	SE FIANCER </a:t>
            </a:r>
            <a:r>
              <a:rPr lang="vi-VN" sz="20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sə</a:t>
            </a:r>
            <a:r>
              <a:rPr lang="vi-VN" sz="2000" dirty="0" smtClean="0">
                <a:solidFill>
                  <a:schemeClr val="accent1">
                    <a:lumMod val="50000"/>
                  </a:schemeClr>
                </a:solidFill>
              </a:rPr>
              <a:t>fjɑ̃se]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- zasnoubit se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	UN FIANCÉ,UNE FIANCÉE </a:t>
            </a:r>
            <a:r>
              <a:rPr lang="vi-VN" sz="2000" dirty="0" smtClean="0">
                <a:solidFill>
                  <a:schemeClr val="accent1">
                    <a:lumMod val="50000"/>
                  </a:schemeClr>
                </a:solidFill>
              </a:rPr>
              <a:t>[fjɑ̃se]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- snoubenec, snoubenka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LE MARIAGE 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maʀjaʒ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- svatba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 	SE MARIER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avec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qqn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vi-VN" sz="20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səmaʀje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] -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oženit se, vdát se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	ÊTRE MARIÉ,E 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maʀje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] -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být ženatý, vdaná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	UN MARI 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maʀi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] -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manžel, ženich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	UNE MARIÉE 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maʀje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] -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manželka, nevěsta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	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UNE FEMME 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fam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] -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manželka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	ÉPOUSER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qqn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epuze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] -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vzít si koho (za muže, za ženu) 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	UN ÉPOUX, UNE ÉPOUSE 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epu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] -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manžel, manželka</a:t>
            </a:r>
          </a:p>
          <a:p>
            <a:pPr marL="914400" lvl="1" indent="-457200">
              <a:buFont typeface="+mj-lt"/>
              <a:buAutoNum type="alphaLcPeriod"/>
            </a:pPr>
            <a:endParaRPr lang="cs-CZ" sz="1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71414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POINTS DE VOCABULAIRE (1)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785794"/>
            <a:ext cx="7406640" cy="6072230"/>
          </a:xfrm>
        </p:spPr>
        <p:txBody>
          <a:bodyPr>
            <a:normAutofit/>
          </a:bodyPr>
          <a:lstStyle/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LE DIVORCE 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divɔʀs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] -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rozvod</a:t>
            </a:r>
          </a:p>
          <a:p>
            <a:pPr marL="530352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	DIVORCER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qqn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d´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avec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qqn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divɔʀse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] -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rozvést se s kým</a:t>
            </a:r>
          </a:p>
          <a:p>
            <a:pPr marL="530352" indent="-457200"/>
            <a:endParaRPr lang="cs-CZ" sz="24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30352" indent="-457200"/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71414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POINTS DE VOCABULAIRE (2)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TS010082295</Template>
  <TotalTime>1901</TotalTime>
  <Words>767</Words>
  <Application>Microsoft Office PowerPoint</Application>
  <PresentationFormat>Předvádění na obrazovce (4:3)</PresentationFormat>
  <Paragraphs>452</Paragraphs>
  <Slides>26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27" baseType="lpstr">
      <vt:lpstr>Slunovrat</vt:lpstr>
      <vt:lpstr>Snímek 1</vt:lpstr>
      <vt:lpstr>ANOTACE</vt:lpstr>
      <vt:lpstr>FAMILLE – ÉTAT CIVIL </vt:lpstr>
      <vt:lpstr>  DONNER DES INFORMATIONS PERSONNELLES </vt:lpstr>
      <vt:lpstr>ÉTAT CIVIL</vt:lpstr>
      <vt:lpstr>ACTIVITÉ 3</vt:lpstr>
      <vt:lpstr>ACTIVITÉ 4</vt:lpstr>
      <vt:lpstr>POINTS DE VOCABULAIRE (1)</vt:lpstr>
      <vt:lpstr>POINTS DE VOCABULAIRE (2)</vt:lpstr>
      <vt:lpstr>ACTIVITÉ 5</vt:lpstr>
      <vt:lpstr>ACTIVITÉ 5 - QUESTIONS À RÉPONDRE </vt:lpstr>
      <vt:lpstr>RÉVISION</vt:lpstr>
      <vt:lpstr>ACTIVITÉ 6</vt:lpstr>
      <vt:lpstr>ACTIVITÉ 6</vt:lpstr>
      <vt:lpstr>ACTIVITÉ 6</vt:lpstr>
      <vt:lpstr>ACTIVITÉ 6</vt:lpstr>
      <vt:lpstr>ACTIVITÉ 6</vt:lpstr>
      <vt:lpstr>ACTIVITÉ 6</vt:lpstr>
      <vt:lpstr>ACTIVITÉ 6</vt:lpstr>
      <vt:lpstr>CORRIGÉS</vt:lpstr>
      <vt:lpstr>CORRIGÉ  Activité 1</vt:lpstr>
      <vt:lpstr>CORRIGÉ  Activité 2</vt:lpstr>
      <vt:lpstr>CORRIGÉ  Activité 3- 4</vt:lpstr>
      <vt:lpstr>CORRIGÉ  Activité  5</vt:lpstr>
      <vt:lpstr>Zdroje</vt:lpstr>
      <vt:lpstr>Snímek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Andrea</dc:creator>
  <cp:lastModifiedBy>Magda</cp:lastModifiedBy>
  <cp:revision>222</cp:revision>
  <dcterms:created xsi:type="dcterms:W3CDTF">2013-02-12T13:43:20Z</dcterms:created>
  <dcterms:modified xsi:type="dcterms:W3CDTF">2013-07-26T14:08:42Z</dcterms:modified>
</cp:coreProperties>
</file>