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22.6.2011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22.6.2011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22.6.2011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rgbClr val="92D050"/>
            </a:gs>
            <a:gs pos="50000">
              <a:schemeClr val="accent3">
                <a:lumMod val="75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22.6.2011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z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10100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00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/>
          <a:lstStyle/>
          <a:p>
            <a:r>
              <a:rPr lang="cs-CZ" dirty="0" smtClean="0"/>
              <a:t>MIONŠÍ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sz="3100" dirty="0" smtClean="0"/>
              <a:t>1895 – se stal majitelem celé oblasti k níž les náležel Bedřich Habsburský, který později založil prales </a:t>
            </a:r>
            <a:r>
              <a:rPr lang="cs-CZ" sz="3100" dirty="0" err="1" smtClean="0"/>
              <a:t>Mionší</a:t>
            </a:r>
            <a:endParaRPr lang="cs-CZ" sz="3100" dirty="0" smtClean="0"/>
          </a:p>
          <a:p>
            <a:r>
              <a:rPr lang="cs-CZ" sz="3100" dirty="0" smtClean="0"/>
              <a:t>První zmínka je již z roku 1922</a:t>
            </a:r>
          </a:p>
          <a:p>
            <a:r>
              <a:rPr lang="cs-CZ" sz="3100" dirty="0" smtClean="0"/>
              <a:t>Název pralesa pochází ze slova „menší“</a:t>
            </a:r>
          </a:p>
          <a:p>
            <a:r>
              <a:rPr lang="cs-CZ" sz="3100" dirty="0" smtClean="0"/>
              <a:t>1933 – rezervace o rozloze 95 ha</a:t>
            </a:r>
          </a:p>
          <a:p>
            <a:r>
              <a:rPr lang="cs-CZ" sz="3100" dirty="0" smtClean="0"/>
              <a:t>1954 – rezervace o rozloze 160,7 ha</a:t>
            </a:r>
          </a:p>
          <a:p>
            <a:r>
              <a:rPr lang="cs-CZ" sz="3100" dirty="0" smtClean="0"/>
              <a:t>V pralese se zachoval patník Těšínského knížectví</a:t>
            </a:r>
          </a:p>
          <a:p>
            <a:r>
              <a:rPr lang="cs-CZ" sz="3100" dirty="0" smtClean="0"/>
              <a:t>V pralese můžeme spatřit stromy, které jsou staré až 450 let</a:t>
            </a:r>
          </a:p>
          <a:p>
            <a:r>
              <a:rPr lang="cs-CZ" sz="3100" dirty="0" smtClean="0"/>
              <a:t>Do padesátých let 20.stol. se zde vyskytoval i tetřev hlušec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sz="4000" dirty="0" smtClean="0"/>
              <a:t>Základní údaje:</a:t>
            </a:r>
          </a:p>
          <a:p>
            <a:r>
              <a:rPr lang="cs-CZ" dirty="0" smtClean="0"/>
              <a:t> </a:t>
            </a:r>
            <a:r>
              <a:rPr lang="cs-CZ" sz="2800" dirty="0" smtClean="0"/>
              <a:t>patří k nejznámějším rezervacím v Moravskoslezských Beskydech a také k největším pralesům v České republice.</a:t>
            </a:r>
          </a:p>
          <a:p>
            <a:r>
              <a:rPr lang="cs-CZ" sz="2800" dirty="0" smtClean="0"/>
              <a:t>Nachází se na hřebeni a přilehlých příkrých svazích vrcholů </a:t>
            </a:r>
            <a:r>
              <a:rPr lang="cs-CZ" sz="2800" dirty="0" err="1" smtClean="0"/>
              <a:t>Úplaz</a:t>
            </a:r>
            <a:r>
              <a:rPr lang="cs-CZ" sz="2800" dirty="0" smtClean="0"/>
              <a:t> (949,6 m) a Velká Polana (893 m) exponovaných k východu a západu</a:t>
            </a:r>
          </a:p>
          <a:p>
            <a:r>
              <a:rPr lang="cs-CZ" sz="2800" dirty="0" smtClean="0"/>
              <a:t>Leží v nadmořské výšce 720 až 950 m, asi 9 km jihozápadně od </a:t>
            </a:r>
            <a:r>
              <a:rPr lang="cs-CZ" sz="2800" dirty="0" err="1" smtClean="0"/>
              <a:t>Jablunkova</a:t>
            </a:r>
            <a:r>
              <a:rPr lang="cs-CZ" sz="2800" dirty="0" smtClean="0"/>
              <a:t> mezi obcemi Dolní a Horní Lomná</a:t>
            </a:r>
          </a:p>
          <a:p>
            <a:r>
              <a:rPr lang="cs-CZ" sz="2800" dirty="0" smtClean="0"/>
              <a:t>Celková výměra 169,70 ha.</a:t>
            </a:r>
          </a:p>
          <a:p>
            <a:r>
              <a:rPr lang="cs-CZ" sz="2800" dirty="0" smtClean="0"/>
              <a:t> Tvoří ho prameniska, lesní louky a drobné skály</a:t>
            </a:r>
          </a:p>
          <a:p>
            <a:r>
              <a:rPr lang="cs-CZ" sz="2800" dirty="0" smtClean="0"/>
              <a:t>Počet obratlovců: okolo 110 druhů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Flora</a:t>
            </a:r>
          </a:p>
          <a:p>
            <a:pPr>
              <a:buNone/>
            </a:pPr>
            <a:r>
              <a:rPr lang="cs-CZ" sz="2600" dirty="0" smtClean="0"/>
              <a:t>Lesní porosty patří ke květnatým bučinám, </a:t>
            </a:r>
            <a:r>
              <a:rPr lang="cs-CZ" sz="2600" dirty="0" err="1" smtClean="0"/>
              <a:t>maloplošně</a:t>
            </a:r>
            <a:r>
              <a:rPr lang="cs-CZ" sz="2600" dirty="0" smtClean="0"/>
              <a:t> se vyskytují suťové a </a:t>
            </a:r>
            <a:r>
              <a:rPr lang="cs-CZ" sz="2600" dirty="0" err="1" smtClean="0"/>
              <a:t>roklinové</a:t>
            </a:r>
            <a:r>
              <a:rPr lang="cs-CZ" sz="2600" dirty="0" smtClean="0"/>
              <a:t> lesy. Hlavními dřevinami jsou buk lesní, jedle bělokorá</a:t>
            </a:r>
            <a:r>
              <a:rPr lang="cs-CZ" sz="2600" i="1" dirty="0" smtClean="0"/>
              <a:t> a také </a:t>
            </a:r>
            <a:r>
              <a:rPr lang="cs-CZ" sz="2600" dirty="0" smtClean="0"/>
              <a:t>javor klen. V nejvyšších polohách rezervace je přirozenou součástí porostu smrk, na vlhčích místech jasan </a:t>
            </a:r>
            <a:r>
              <a:rPr lang="cs-CZ" sz="2600" dirty="0" err="1" smtClean="0"/>
              <a:t>ztepilý</a:t>
            </a:r>
            <a:r>
              <a:rPr lang="cs-CZ" sz="2600" dirty="0" smtClean="0"/>
              <a:t>. </a:t>
            </a:r>
          </a:p>
          <a:p>
            <a:pPr>
              <a:buNone/>
            </a:pPr>
            <a:r>
              <a:rPr lang="cs-CZ" sz="2600" dirty="0" smtClean="0"/>
              <a:t>Kořenové patro tvoří např. bez černý, lýkovec jedovatý nebo meruzalka alpská. </a:t>
            </a:r>
          </a:p>
          <a:p>
            <a:pPr>
              <a:buNone/>
            </a:pPr>
            <a:r>
              <a:rPr lang="cs-CZ" sz="2600" dirty="0" smtClean="0"/>
              <a:t>V bylinném patře roste např. kyčelnice devítilistá, kyčelnice </a:t>
            </a:r>
            <a:r>
              <a:rPr lang="cs-CZ" sz="2600" dirty="0" err="1" smtClean="0"/>
              <a:t>cibulkonosná</a:t>
            </a:r>
            <a:r>
              <a:rPr lang="cs-CZ" sz="2600" dirty="0" smtClean="0"/>
              <a:t>, lilie zlatohlavá, měsíčnice vytrvalá, netýkavka nedůtklivá atd.</a:t>
            </a:r>
          </a:p>
        </p:txBody>
      </p:sp>
      <p:pic>
        <p:nvPicPr>
          <p:cNvPr id="4" name="Obrázek 3" descr="6042-gallery_thumbnail-gtu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4941168"/>
            <a:ext cx="1456556" cy="1456556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228184" y="638132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Kyčelnice devítilistá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2600" dirty="0" smtClean="0"/>
              <a:t>Pro </a:t>
            </a:r>
            <a:r>
              <a:rPr lang="de-DE" sz="2600" dirty="0" err="1" smtClean="0"/>
              <a:t>růst</a:t>
            </a:r>
            <a:r>
              <a:rPr lang="de-DE" sz="2600" dirty="0" smtClean="0"/>
              <a:t> hub je</a:t>
            </a:r>
            <a:r>
              <a:rPr lang="cs-CZ" sz="2600" dirty="0" smtClean="0"/>
              <a:t> tato lokalita</a:t>
            </a:r>
            <a:r>
              <a:rPr lang="de-DE" sz="2600" dirty="0" smtClean="0"/>
              <a:t> </a:t>
            </a:r>
            <a:r>
              <a:rPr lang="de-DE" sz="2600" dirty="0" err="1" smtClean="0"/>
              <a:t>nenahraditelná</a:t>
            </a:r>
            <a:r>
              <a:rPr lang="cs-CZ" sz="2600" dirty="0" smtClean="0"/>
              <a:t>. Na jednotlivé druhy dřevin se vážou specifické druhy dřevokazných hub, jako např. </a:t>
            </a:r>
            <a:r>
              <a:rPr lang="cs-CZ" sz="2600" dirty="0" err="1" smtClean="0"/>
              <a:t>lesklokorka</a:t>
            </a:r>
            <a:r>
              <a:rPr lang="cs-CZ" sz="2600" dirty="0" smtClean="0"/>
              <a:t> nebo korálovec. K velmi vzácným druhům patří </a:t>
            </a:r>
            <a:r>
              <a:rPr lang="cs-CZ" sz="2600" dirty="0" err="1" smtClean="0"/>
              <a:t>penízečka</a:t>
            </a:r>
            <a:r>
              <a:rPr lang="cs-CZ" sz="2600" dirty="0" smtClean="0"/>
              <a:t> liláková, šupinovka ježatá, hlíva ušatá atd.</a:t>
            </a:r>
            <a:endParaRPr lang="cs-CZ" sz="2600" dirty="0"/>
          </a:p>
        </p:txBody>
      </p:sp>
      <p:pic>
        <p:nvPicPr>
          <p:cNvPr id="4" name="Obrázek 3" descr="54532.jpg"/>
          <p:cNvPicPr>
            <a:picLocks noChangeAspect="1"/>
          </p:cNvPicPr>
          <p:nvPr/>
        </p:nvPicPr>
        <p:blipFill>
          <a:blip r:embed="rId2" cstate="print"/>
          <a:srcRect l="21748" t="9618" r="2133" b="6227"/>
          <a:stretch>
            <a:fillRect/>
          </a:stretch>
        </p:blipFill>
        <p:spPr>
          <a:xfrm>
            <a:off x="755576" y="3068960"/>
            <a:ext cx="3024336" cy="252028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899592" y="566124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Hlíva ušatá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39095.jpg"/>
          <p:cNvPicPr>
            <a:picLocks noChangeAspect="1"/>
          </p:cNvPicPr>
          <p:nvPr/>
        </p:nvPicPr>
        <p:blipFill>
          <a:blip r:embed="rId2" cstate="print"/>
          <a:srcRect t="8457" r="9085"/>
          <a:stretch>
            <a:fillRect/>
          </a:stretch>
        </p:blipFill>
        <p:spPr>
          <a:xfrm>
            <a:off x="5004048" y="4077072"/>
            <a:ext cx="3096344" cy="2338295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Fauna</a:t>
            </a:r>
            <a:endParaRPr lang="cs-CZ" sz="2600" dirty="0" smtClean="0"/>
          </a:p>
          <a:p>
            <a:pPr>
              <a:buNone/>
            </a:pPr>
            <a:r>
              <a:rPr lang="cs-CZ" sz="2600" dirty="0" smtClean="0"/>
              <a:t>Místní fauna je reprezentována především horskými druhy a je velmi zajímavá. Vyskytují se zde velmi vzácné druhy hmyzu, např. drabčíci nebo vzácné druhy motýlů např. </a:t>
            </a:r>
            <a:r>
              <a:rPr lang="cs-CZ" sz="2600" dirty="0" err="1" smtClean="0"/>
              <a:t>hřbetozubec</a:t>
            </a:r>
            <a:r>
              <a:rPr lang="cs-CZ" sz="2600" dirty="0" smtClean="0"/>
              <a:t> </a:t>
            </a:r>
            <a:r>
              <a:rPr lang="cs-CZ" sz="2600" dirty="0" err="1" smtClean="0"/>
              <a:t>tmavoúhlý</a:t>
            </a:r>
            <a:r>
              <a:rPr lang="cs-CZ" sz="2600" dirty="0" smtClean="0"/>
              <a:t>. Z měkkýšů zde bylo nalezeno přes 60 druhů, např. vřetenatka hrubá nebo </a:t>
            </a:r>
            <a:r>
              <a:rPr lang="cs-CZ" sz="2600" dirty="0" err="1" smtClean="0"/>
              <a:t>modranka</a:t>
            </a:r>
            <a:r>
              <a:rPr lang="cs-CZ" sz="2600" dirty="0" smtClean="0"/>
              <a:t> karpatská. </a:t>
            </a:r>
            <a:r>
              <a:rPr lang="cs-CZ" sz="2600" dirty="0" smtClean="0"/>
              <a:t>Obojživelníci jsou zastoupeni mlokem skvrnitým a skokanem hnědým, z plazů se vyskytuje zmije obecná.</a:t>
            </a:r>
            <a:endParaRPr lang="cs-CZ" sz="2600" dirty="0"/>
          </a:p>
        </p:txBody>
      </p:sp>
      <p:pic>
        <p:nvPicPr>
          <p:cNvPr id="5" name="Obrázek 4" descr="P150611_11.42.jpg"/>
          <p:cNvPicPr>
            <a:picLocks noChangeAspect="1"/>
          </p:cNvPicPr>
          <p:nvPr/>
        </p:nvPicPr>
        <p:blipFill>
          <a:blip r:embed="rId3" cstate="print"/>
          <a:srcRect l="8889" t="5926" r="8889" b="20000"/>
          <a:stretch>
            <a:fillRect/>
          </a:stretch>
        </p:blipFill>
        <p:spPr>
          <a:xfrm>
            <a:off x="971600" y="4365104"/>
            <a:ext cx="2984012" cy="201622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619672" y="630932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Páskovka hajní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64088" y="638132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Modranka</a:t>
            </a:r>
            <a:r>
              <a:rPr lang="cs-CZ" dirty="0" smtClean="0"/>
              <a:t> karpatská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wol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4293096"/>
            <a:ext cx="3096344" cy="2395796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700" dirty="0" smtClean="0"/>
              <a:t>Ptáci jsou zastoupeni nejvíce. Dutin ve stromech využívá hlavně brhlík, šoupálek nebo datlík tříprstý. Kolem pralesa se také zdržuje jeden pár čápa černého.</a:t>
            </a:r>
          </a:p>
          <a:p>
            <a:pPr>
              <a:buNone/>
            </a:pPr>
            <a:endParaRPr lang="cs-CZ" sz="2700" dirty="0" smtClean="0"/>
          </a:p>
          <a:p>
            <a:pPr>
              <a:buNone/>
            </a:pPr>
            <a:r>
              <a:rPr lang="cs-CZ" sz="2700" dirty="0" smtClean="0"/>
              <a:t>Z menších savců byl mimo běžné druhy zjištěn chladnomilný rejsek horský. Díky zachovalému prostředí, klidu a rozloze se zde zdržuje asi 8 medvědů, 12 vlků a 12 rysů. Velký problém pro tyto šelmy je nelegální lov.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732240" y="6309320"/>
            <a:ext cx="1476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Vlk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Turistická stezka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700" dirty="0" smtClean="0"/>
              <a:t>Podél pralesa </a:t>
            </a:r>
            <a:r>
              <a:rPr lang="cs-CZ" sz="2700" dirty="0" err="1" smtClean="0"/>
              <a:t>Mionší</a:t>
            </a:r>
            <a:r>
              <a:rPr lang="cs-CZ" sz="2700" dirty="0" smtClean="0"/>
              <a:t> veda </a:t>
            </a:r>
            <a:r>
              <a:rPr lang="cs-CZ" sz="2700" dirty="0" err="1" smtClean="0"/>
              <a:t>ztezka</a:t>
            </a:r>
            <a:r>
              <a:rPr lang="cs-CZ" sz="2700" dirty="0" smtClean="0"/>
              <a:t> tvořící 10 zastávek s informačními tabulemi dohromady činících 7 km</a:t>
            </a:r>
          </a:p>
          <a:p>
            <a:r>
              <a:rPr lang="cs-CZ" sz="2700" dirty="0" smtClean="0"/>
              <a:t>Zastávky jsou od sebe vzdáleny 700 m</a:t>
            </a:r>
          </a:p>
          <a:p>
            <a:r>
              <a:rPr lang="cs-CZ" sz="2700" dirty="0" smtClean="0"/>
              <a:t>Podél stezky je rozmanité rostlinstvo</a:t>
            </a:r>
            <a:endParaRPr lang="cs-CZ" sz="2700" dirty="0"/>
          </a:p>
        </p:txBody>
      </p:sp>
      <p:pic>
        <p:nvPicPr>
          <p:cNvPr id="5" name="Zástupný symbol pro obsah 4" descr="Mapaprales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83968" y="2348880"/>
            <a:ext cx="4860032" cy="29523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8147248" cy="5505475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Ne prezentaci se podílely:</a:t>
            </a:r>
          </a:p>
          <a:p>
            <a:r>
              <a:rPr lang="cs-CZ" dirty="0" smtClean="0"/>
              <a:t>Kristýna </a:t>
            </a:r>
            <a:r>
              <a:rPr lang="cs-CZ" dirty="0" err="1" smtClean="0"/>
              <a:t>Murgašová</a:t>
            </a:r>
            <a:endParaRPr lang="cs-CZ" dirty="0" smtClean="0"/>
          </a:p>
          <a:p>
            <a:r>
              <a:rPr lang="cs-CZ" dirty="0" smtClean="0"/>
              <a:t>Petra </a:t>
            </a:r>
            <a:r>
              <a:rPr lang="cs-CZ" dirty="0" err="1" smtClean="0"/>
              <a:t>Pavlorková</a:t>
            </a:r>
            <a:endParaRPr lang="cs-CZ" dirty="0" smtClean="0"/>
          </a:p>
          <a:p>
            <a:r>
              <a:rPr lang="cs-CZ" dirty="0" smtClean="0"/>
              <a:t>Sebastiana </a:t>
            </a:r>
            <a:r>
              <a:rPr lang="cs-CZ" dirty="0" err="1" smtClean="0"/>
              <a:t>Lašutová</a:t>
            </a:r>
            <a:endParaRPr lang="cs-CZ" dirty="0" smtClean="0"/>
          </a:p>
          <a:p>
            <a:r>
              <a:rPr lang="cs-CZ" dirty="0" smtClean="0"/>
              <a:t>Denisa </a:t>
            </a:r>
            <a:r>
              <a:rPr lang="cs-CZ" dirty="0" err="1" smtClean="0"/>
              <a:t>Radostová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Zdroje:</a:t>
            </a:r>
          </a:p>
          <a:p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google.cz</a:t>
            </a:r>
            <a:endParaRPr lang="cs-CZ" dirty="0" smtClean="0"/>
          </a:p>
          <a:p>
            <a:r>
              <a:rPr lang="cs-CZ" dirty="0" err="1" smtClean="0"/>
              <a:t>Nature.hyperlink.cz</a:t>
            </a:r>
            <a:endParaRPr lang="cs-CZ" dirty="0" smtClean="0"/>
          </a:p>
          <a:p>
            <a:r>
              <a:rPr lang="cs-CZ" dirty="0" smtClean="0"/>
              <a:t>Cestování </a:t>
            </a:r>
            <a:r>
              <a:rPr lang="cs-CZ" dirty="0" err="1" smtClean="0"/>
              <a:t>idnes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284</Words>
  <Application>Microsoft Office PowerPoint</Application>
  <PresentationFormat>Předvádění na obrazovce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MIONŠÍ</vt:lpstr>
      <vt:lpstr>Historie</vt:lpstr>
      <vt:lpstr>Snímek 3</vt:lpstr>
      <vt:lpstr>Snímek 4</vt:lpstr>
      <vt:lpstr>Snímek 5</vt:lpstr>
      <vt:lpstr>Snímek 6</vt:lpstr>
      <vt:lpstr>Snímek 7</vt:lpstr>
      <vt:lpstr>Turistická stezka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MIONŠÍ</dc:title>
  <dc:creator>Kikina</dc:creator>
  <cp:lastModifiedBy>Kikina</cp:lastModifiedBy>
  <cp:revision>37</cp:revision>
  <dcterms:created xsi:type="dcterms:W3CDTF">2011-06-17T11:57:52Z</dcterms:created>
  <dcterms:modified xsi:type="dcterms:W3CDTF">2011-06-22T12:38:42Z</dcterms:modified>
</cp:coreProperties>
</file>