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BCC7-1960-4FFC-9471-6F5FB3D141C8}" type="datetimeFigureOut">
              <a:rPr lang="cs-CZ" smtClean="0"/>
              <a:pPr/>
              <a:t>30.12.2010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18A3-F9FE-4CC2-BEE8-679618F2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l.euweb.cz/" TargetMode="External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zoobrno.cz/" TargetMode="External"/><Relationship Id="rId5" Type="http://schemas.openxmlformats.org/officeDocument/2006/relationships/hyperlink" Target="http://www.zoojihlava.cz/" TargetMode="External"/><Relationship Id="rId4" Type="http://schemas.openxmlformats.org/officeDocument/2006/relationships/hyperlink" Target="http://www.ezoo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EVHARTÍK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924" y="0"/>
            <a:ext cx="9151924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96552" y="1340768"/>
            <a:ext cx="5472608" cy="936104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accent6">
                    <a:lumMod val="20000"/>
                    <a:lumOff val="80000"/>
                  </a:schemeClr>
                </a:solidFill>
                <a:latin typeface="Matisse ITC" pitchFamily="82" charset="0"/>
              </a:rPr>
              <a:t>L</a:t>
            </a:r>
            <a:r>
              <a:rPr lang="cs-CZ" sz="8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Matisse ITC" pitchFamily="82" charset="0"/>
              </a:rPr>
              <a:t>EVHART </a:t>
            </a:r>
            <a:r>
              <a:rPr lang="cs-CZ" sz="8000" dirty="0" smtClean="0">
                <a:solidFill>
                  <a:srgbClr val="FFC000"/>
                </a:solidFill>
                <a:latin typeface="Matisse ITC" pitchFamily="82" charset="0"/>
              </a:rPr>
              <a:t>CEJLONSKÝ</a:t>
            </a:r>
            <a:endParaRPr lang="cs-CZ" sz="8000" dirty="0">
              <a:solidFill>
                <a:srgbClr val="FFC000"/>
              </a:solidFill>
              <a:latin typeface="Matisse ITC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540568" y="3429000"/>
            <a:ext cx="6400800" cy="1752600"/>
          </a:xfrm>
        </p:spPr>
        <p:txBody>
          <a:bodyPr/>
          <a:lstStyle/>
          <a:p>
            <a:r>
              <a:rPr lang="cs-CZ" b="1" dirty="0" err="1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Panthera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 pardus </a:t>
            </a:r>
            <a:r>
              <a:rPr lang="cs-CZ" b="1" dirty="0" err="1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kotiya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ZÁKLADNÍ INFORMACE</a:t>
            </a:r>
            <a:endParaRPr lang="cs-CZ" sz="720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Třída:</a:t>
            </a:r>
            <a:r>
              <a:rPr lang="cs-CZ" sz="2800" dirty="0" smtClean="0">
                <a:latin typeface="Century Gothic" pitchFamily="34" charset="0"/>
              </a:rPr>
              <a:t> savci</a:t>
            </a:r>
          </a:p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Čeleď: </a:t>
            </a:r>
            <a:r>
              <a:rPr lang="cs-CZ" sz="2800" dirty="0" smtClean="0">
                <a:latin typeface="Century Gothic" pitchFamily="34" charset="0"/>
              </a:rPr>
              <a:t>kočkovití</a:t>
            </a:r>
          </a:p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Zeměpisné rozšíření:</a:t>
            </a:r>
            <a:r>
              <a:rPr lang="cs-CZ" sz="2800" dirty="0" smtClean="0">
                <a:latin typeface="Century Gothic" pitchFamily="34" charset="0"/>
              </a:rPr>
              <a:t> </a:t>
            </a:r>
            <a:r>
              <a:rPr lang="cs-CZ" sz="2800" dirty="0" err="1" smtClean="0">
                <a:latin typeface="Century Gothic" pitchFamily="34" charset="0"/>
              </a:rPr>
              <a:t>jížní</a:t>
            </a:r>
            <a:r>
              <a:rPr lang="cs-CZ" sz="2800" dirty="0" smtClean="0">
                <a:latin typeface="Century Gothic" pitchFamily="34" charset="0"/>
              </a:rPr>
              <a:t> Asie až ostrov Cejlon</a:t>
            </a:r>
          </a:p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Potrava: </a:t>
            </a:r>
            <a:r>
              <a:rPr lang="cs-CZ" sz="2800" dirty="0" smtClean="0">
                <a:latin typeface="Century Gothic" pitchFamily="34" charset="0"/>
              </a:rPr>
              <a:t>malí i velcí savci, ptáci</a:t>
            </a:r>
          </a:p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Dožívá se: </a:t>
            </a:r>
            <a:r>
              <a:rPr lang="cs-CZ" sz="2800" dirty="0" smtClean="0">
                <a:latin typeface="Century Gothic" pitchFamily="34" charset="0"/>
              </a:rPr>
              <a:t>v zajetí se dožívá přes 20 let</a:t>
            </a:r>
          </a:p>
          <a:p>
            <a:pPr>
              <a:buNone/>
            </a:pPr>
            <a:r>
              <a:rPr lang="cs-CZ" sz="2800" b="1" dirty="0" smtClean="0">
                <a:latin typeface="Century Gothic" pitchFamily="34" charset="0"/>
              </a:rPr>
              <a:t>Popis: </a:t>
            </a:r>
            <a:r>
              <a:rPr lang="cs-CZ" sz="2800" dirty="0" smtClean="0">
                <a:latin typeface="Century Gothic" pitchFamily="34" charset="0"/>
              </a:rPr>
              <a:t>Levhart je jednou z nejdokonalejších šelem, bývá i s     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devadesáticentimetrovým ocasem až dva a půl metru dlouhý.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Srst má žlutou až tmavožlutou a na celém těle pokrytou černým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skvrnami. Jsou to nepravidelné tečky, půlměsíčky, na hřbetě a na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bocích kroužky. Barva srsti uvnitř kroužku, ve dvůrku, je vždy o něco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tmavší než </a:t>
            </a:r>
            <a:r>
              <a:rPr lang="cs-CZ" sz="2800" dirty="0" err="1" smtClean="0">
                <a:latin typeface="Century Gothic" pitchFamily="34" charset="0"/>
              </a:rPr>
              <a:t>okoní</a:t>
            </a:r>
            <a:r>
              <a:rPr lang="cs-CZ" sz="2800" dirty="0" smtClean="0">
                <a:latin typeface="Century Gothic" pitchFamily="34" charset="0"/>
              </a:rPr>
              <a:t> srst. Zcela zvláštní formou levharta je černý pardál.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Levhart je samotářský lovec, aktivní za svítání a za soumraku; od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jihoamerického jaguára, se kterým bývá často zaměňován, se liší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jednak podstatně lehčí stavbou těla a rozety na jeho srsti nejsou</a:t>
            </a: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vyplněny černou tečku, ale stejně jako on se vyskytuje i v </a:t>
            </a:r>
            <a:r>
              <a:rPr lang="cs-CZ" sz="2800" dirty="0" err="1" smtClean="0">
                <a:latin typeface="Century Gothic" pitchFamily="34" charset="0"/>
              </a:rPr>
              <a:t>melanické</a:t>
            </a:r>
            <a:endParaRPr lang="cs-CZ" sz="28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Century Gothic" pitchFamily="34" charset="0"/>
              </a:rPr>
              <a:t>formě s celkovým černým zbarvením.</a:t>
            </a:r>
          </a:p>
          <a:p>
            <a:pPr>
              <a:buNone/>
            </a:pPr>
            <a:endParaRPr lang="cs-CZ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>
            <a:normAutofit/>
          </a:bodyPr>
          <a:lstStyle/>
          <a:p>
            <a:r>
              <a:rPr lang="cs-CZ" sz="4000" b="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ROZMNOŽOVÁNÍ</a:t>
            </a:r>
            <a:endParaRPr lang="cs-CZ" sz="4000" b="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pic>
        <p:nvPicPr>
          <p:cNvPr id="5" name="Zástupný symbol pro obsah 4" descr="LEVHARTÍK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412776"/>
            <a:ext cx="5652120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3008313" cy="46910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sz="2400" b="1" dirty="0" smtClean="0">
                <a:latin typeface="Century Gothic" pitchFamily="34" charset="0"/>
              </a:rPr>
              <a:t>DÉLKA BŘEZNOSTI:</a:t>
            </a:r>
          </a:p>
          <a:p>
            <a:r>
              <a:rPr lang="cs-CZ" sz="2400" b="1" dirty="0" smtClean="0">
                <a:latin typeface="Century Gothic" pitchFamily="34" charset="0"/>
              </a:rPr>
              <a:t> </a:t>
            </a:r>
            <a:r>
              <a:rPr lang="cs-CZ" sz="2400" dirty="0" smtClean="0">
                <a:latin typeface="Century Gothic" pitchFamily="34" charset="0"/>
              </a:rPr>
              <a:t>93 - 112 dnů</a:t>
            </a:r>
          </a:p>
          <a:p>
            <a:endParaRPr lang="cs-CZ" sz="2400" b="1" dirty="0">
              <a:latin typeface="Century Gothic" pitchFamily="34" charset="0"/>
            </a:endParaRPr>
          </a:p>
          <a:p>
            <a:r>
              <a:rPr lang="cs-CZ" sz="2400" b="1" dirty="0" smtClean="0">
                <a:latin typeface="Century Gothic" pitchFamily="34" charset="0"/>
              </a:rPr>
              <a:t>POČET MLÁĎAT: </a:t>
            </a:r>
            <a:r>
              <a:rPr lang="cs-CZ" sz="2400" dirty="0" smtClean="0">
                <a:latin typeface="Century Gothic" pitchFamily="34" charset="0"/>
              </a:rPr>
              <a:t> </a:t>
            </a:r>
          </a:p>
          <a:p>
            <a:r>
              <a:rPr lang="cs-CZ" sz="2400" dirty="0" smtClean="0">
                <a:latin typeface="Century Gothic" pitchFamily="34" charset="0"/>
              </a:rPr>
              <a:t>2 – 3</a:t>
            </a:r>
          </a:p>
          <a:p>
            <a:endParaRPr lang="cs-CZ" sz="2400" dirty="0">
              <a:latin typeface="Century Gothic" pitchFamily="34" charset="0"/>
            </a:endParaRPr>
          </a:p>
          <a:p>
            <a:r>
              <a:rPr lang="cs-CZ" sz="2400" dirty="0" smtClean="0">
                <a:latin typeface="Century Gothic" pitchFamily="34" charset="0"/>
              </a:rPr>
              <a:t>Doba rozmnožování není závislá na ročním období, nejčastěji to je leden až únor.</a:t>
            </a:r>
            <a:endParaRPr lang="cs-CZ" sz="2400" dirty="0">
              <a:latin typeface="Century Gothic" pitchFamily="34" charset="0"/>
            </a:endParaRPr>
          </a:p>
          <a:p>
            <a:r>
              <a:rPr lang="cs-CZ" sz="2400" dirty="0" smtClean="0">
                <a:latin typeface="Century Gothic" pitchFamily="34" charset="0"/>
              </a:rPr>
              <a:t>                                                                                    </a:t>
            </a:r>
            <a:endParaRPr lang="cs-CZ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960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VÁHA </a:t>
            </a:r>
            <a:endParaRPr lang="cs-CZ" sz="960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535113"/>
            <a:ext cx="4040188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SAMEC: </a:t>
            </a:r>
            <a:r>
              <a:rPr lang="cs-CZ" b="0" dirty="0" smtClean="0">
                <a:latin typeface="Century Gothic" pitchFamily="34" charset="0"/>
              </a:rPr>
              <a:t>do 80-ti kg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8" name="Zástupný symbol pro obsah 7" descr="LEVHARTÍK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5" y="2492896"/>
            <a:ext cx="4213234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SAMICE:</a:t>
            </a:r>
            <a:r>
              <a:rPr lang="cs-CZ" b="0" dirty="0">
                <a:latin typeface="Century Gothic" pitchFamily="34" charset="0"/>
              </a:rPr>
              <a:t> </a:t>
            </a:r>
            <a:r>
              <a:rPr lang="cs-CZ" b="0" dirty="0" smtClean="0">
                <a:latin typeface="Century Gothic" pitchFamily="34" charset="0"/>
              </a:rPr>
              <a:t>do 50-ti kg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11" name="Obrázek 10" descr="LEVHARTÍK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758" y="2492896"/>
            <a:ext cx="4213234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cs-CZ" sz="960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ZAJÍMAVOSTI</a:t>
            </a:r>
            <a:endParaRPr lang="cs-CZ" sz="960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405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Samotářský lovec aktivní za svítání a za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soumraku, od jihoamerického jaguára, se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kterým bývá často zaměňován, se liší jednak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podstatně lehčí stavbou těla a rozety na jeho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srsti nejsou vyplněny černou tečkou, ale stejně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jako on se vyskytuje i v </a:t>
            </a:r>
            <a:r>
              <a:rPr lang="cs-CZ" dirty="0" err="1" smtClean="0">
                <a:latin typeface="Century Gothic" pitchFamily="34" charset="0"/>
              </a:rPr>
              <a:t>melanické</a:t>
            </a:r>
            <a:r>
              <a:rPr lang="cs-CZ" dirty="0" smtClean="0">
                <a:latin typeface="Century Gothic" pitchFamily="34" charset="0"/>
              </a:rPr>
              <a:t> formě s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celkovým černým zbarvením.</a:t>
            </a:r>
          </a:p>
          <a:p>
            <a:pPr>
              <a:buNone/>
            </a:pP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Jsou schopni ulovit savce i ve velikosti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dospělého buvola.</a:t>
            </a:r>
          </a:p>
          <a:p>
            <a:pPr>
              <a:buNone/>
            </a:pP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Odhad početnosti ve volné přírodě je pouhých</a:t>
            </a: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700-950 jedinců.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4040188" cy="6397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4400" b="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ZDROJE</a:t>
            </a:r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:</a:t>
            </a:r>
            <a:endParaRPr lang="cs-CZ" sz="440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1844824"/>
            <a:ext cx="4040188" cy="3951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>
                <a:latin typeface="Century Gothic" pitchFamily="34" charset="0"/>
                <a:hlinkClick r:id="rId2"/>
              </a:rPr>
              <a:t>www.</a:t>
            </a:r>
            <a:r>
              <a:rPr lang="cs-CZ" dirty="0" err="1" smtClean="0">
                <a:latin typeface="Century Gothic" pitchFamily="34" charset="0"/>
                <a:hlinkClick r:id="rId2"/>
              </a:rPr>
              <a:t>wikipedie.cz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  <a:hlinkClick r:id="rId3"/>
              </a:rPr>
              <a:t>www.</a:t>
            </a:r>
            <a:r>
              <a:rPr lang="cs-CZ" dirty="0" err="1" smtClean="0">
                <a:latin typeface="Century Gothic" pitchFamily="34" charset="0"/>
                <a:hlinkClick r:id="rId3"/>
              </a:rPr>
              <a:t>animal.euweb.cz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  <a:hlinkClick r:id="rId4"/>
              </a:rPr>
              <a:t>www.</a:t>
            </a:r>
            <a:r>
              <a:rPr lang="cs-CZ" dirty="0" err="1" smtClean="0">
                <a:latin typeface="Century Gothic" pitchFamily="34" charset="0"/>
                <a:hlinkClick r:id="rId4"/>
              </a:rPr>
              <a:t>ezoo.cz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  <a:hlinkClick r:id="rId5"/>
              </a:rPr>
              <a:t>www.</a:t>
            </a:r>
            <a:r>
              <a:rPr lang="cs-CZ" dirty="0" err="1" smtClean="0">
                <a:latin typeface="Century Gothic" pitchFamily="34" charset="0"/>
                <a:hlinkClick r:id="rId5"/>
              </a:rPr>
              <a:t>zoojihlava.cz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  <a:hlinkClick r:id="rId6"/>
              </a:rPr>
              <a:t>www.</a:t>
            </a:r>
            <a:r>
              <a:rPr lang="cs-CZ" dirty="0" err="1" smtClean="0">
                <a:latin typeface="Century Gothic" pitchFamily="34" charset="0"/>
                <a:hlinkClick r:id="rId6"/>
              </a:rPr>
              <a:t>zoobrno.cz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 </a:t>
            </a:r>
          </a:p>
          <a:p>
            <a:pPr>
              <a:buNone/>
            </a:pP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endParaRPr lang="cs-CZ" dirty="0">
              <a:latin typeface="Century Gothic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836712"/>
            <a:ext cx="4041775" cy="6397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4400" b="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V</a:t>
            </a:r>
            <a:r>
              <a:rPr lang="cs-CZ" sz="4400" b="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YTVO</a:t>
            </a:r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  <a:latin typeface="Kozuka Gothic Pr6N R" pitchFamily="34" charset="-128"/>
                <a:ea typeface="Kozuka Gothic Pr6N R" pitchFamily="34" charset="-128"/>
              </a:rPr>
              <a:t>Ř</a:t>
            </a:r>
            <a:r>
              <a:rPr lang="cs-CZ" sz="4400" b="0" dirty="0" smtClean="0">
                <a:solidFill>
                  <a:schemeClr val="accent6">
                    <a:lumMod val="50000"/>
                  </a:schemeClr>
                </a:solidFill>
                <a:latin typeface="Matisse ITC" pitchFamily="82" charset="0"/>
              </a:rPr>
              <a:t>ILY:</a:t>
            </a:r>
            <a:endParaRPr lang="cs-CZ" sz="4400" b="0" dirty="0">
              <a:solidFill>
                <a:schemeClr val="accent6">
                  <a:lumMod val="50000"/>
                </a:schemeClr>
              </a:solidFill>
              <a:latin typeface="Matisse ITC" pitchFamily="82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041775" cy="3951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Stáňa </a:t>
            </a:r>
            <a:r>
              <a:rPr lang="cs-CZ" dirty="0" err="1" smtClean="0">
                <a:latin typeface="Century Gothic" pitchFamily="34" charset="0"/>
              </a:rPr>
              <a:t>Babišová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Gabriela </a:t>
            </a:r>
            <a:r>
              <a:rPr lang="cs-CZ" dirty="0" err="1" smtClean="0">
                <a:latin typeface="Century Gothic" pitchFamily="34" charset="0"/>
              </a:rPr>
              <a:t>Blašková</a:t>
            </a:r>
            <a:endParaRPr lang="cs-CZ" dirty="0" smtClean="0">
              <a:latin typeface="Century Gothic" pitchFamily="34" charset="0"/>
            </a:endParaRPr>
          </a:p>
          <a:p>
            <a:pPr>
              <a:buNone/>
            </a:pPr>
            <a:r>
              <a:rPr lang="cs-CZ" dirty="0" smtClean="0">
                <a:latin typeface="Century Gothic" pitchFamily="34" charset="0"/>
              </a:rPr>
              <a:t>Natálie Šimková</a:t>
            </a:r>
          </a:p>
          <a:p>
            <a:pPr>
              <a:buNone/>
            </a:pP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296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LEVHART CEJLONSKÝ</vt:lpstr>
      <vt:lpstr>ZÁKLADNÍ INFORMACE</vt:lpstr>
      <vt:lpstr>ROZMNOŽOVÁNÍ</vt:lpstr>
      <vt:lpstr>VÁHA </vt:lpstr>
      <vt:lpstr>ZAJÍMAVOSTI</vt:lpstr>
      <vt:lpstr>Snímek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LEVHART CEJLONSKÝ</dc:title>
  <dc:creator>Admin</dc:creator>
  <cp:lastModifiedBy>Admin</cp:lastModifiedBy>
  <cp:revision>4</cp:revision>
  <dcterms:created xsi:type="dcterms:W3CDTF">2010-12-23T09:43:16Z</dcterms:created>
  <dcterms:modified xsi:type="dcterms:W3CDTF">2010-12-30T19:27:30Z</dcterms:modified>
</cp:coreProperties>
</file>