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4" r:id="rId1"/>
  </p:sldMasterIdLst>
  <p:notesMasterIdLst>
    <p:notesMasterId r:id="rId24"/>
  </p:notesMasterIdLst>
  <p:sldIdLst>
    <p:sldId id="256" r:id="rId2"/>
    <p:sldId id="269" r:id="rId3"/>
    <p:sldId id="270" r:id="rId4"/>
    <p:sldId id="304" r:id="rId5"/>
    <p:sldId id="282" r:id="rId6"/>
    <p:sldId id="281" r:id="rId7"/>
    <p:sldId id="273" r:id="rId8"/>
    <p:sldId id="311" r:id="rId9"/>
    <p:sldId id="272" r:id="rId10"/>
    <p:sldId id="288" r:id="rId11"/>
    <p:sldId id="290" r:id="rId12"/>
    <p:sldId id="274" r:id="rId13"/>
    <p:sldId id="312" r:id="rId14"/>
    <p:sldId id="275" r:id="rId15"/>
    <p:sldId id="293" r:id="rId16"/>
    <p:sldId id="285" r:id="rId17"/>
    <p:sldId id="291" r:id="rId18"/>
    <p:sldId id="292" r:id="rId19"/>
    <p:sldId id="259" r:id="rId20"/>
    <p:sldId id="262" r:id="rId21"/>
    <p:sldId id="302" r:id="rId22"/>
    <p:sldId id="310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F1950D"/>
    <a:srgbClr val="FFCC66"/>
    <a:srgbClr val="00FF99"/>
    <a:srgbClr val="9ECEF6"/>
    <a:srgbClr val="A4DEF0"/>
    <a:srgbClr val="E90B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31" autoAdjust="0"/>
    <p:restoredTop sz="94576" autoAdjust="0"/>
  </p:normalViewPr>
  <p:slideViewPr>
    <p:cSldViewPr>
      <p:cViewPr varScale="1">
        <p:scale>
          <a:sx n="63" d="100"/>
          <a:sy n="63" d="100"/>
        </p:scale>
        <p:origin x="1404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53E03A58-D601-44E8-BE43-D2ED03CB9BA1}" type="datetimeFigureOut">
              <a:rPr lang="cs-CZ"/>
              <a:pPr>
                <a:defRPr/>
              </a:pPr>
              <a:t>06.11.2024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D6AD8F35-98A4-4B6C-B6F6-8F14AB197BA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37291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AD8F35-98A4-4B6C-B6F6-8F14AB197BA9}" type="slidenum">
              <a:rPr lang="cs-CZ" smtClean="0"/>
              <a:pPr>
                <a:defRPr/>
              </a:pPr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8018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92EB64-C581-4A54-9125-4523D3C76480}" type="datetimeFigureOut">
              <a:rPr lang="en-GB" smtClean="0"/>
              <a:pPr>
                <a:defRPr/>
              </a:pPr>
              <a:t>06/11/2024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B6B3E8-91F6-4950-9F3C-D5E5E5DF45D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Tm="6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0E42C0-03C6-48FA-823D-9A3B9120E8C3}" type="datetimeFigureOut">
              <a:rPr lang="en-GB" smtClean="0"/>
              <a:pPr>
                <a:defRPr/>
              </a:pPr>
              <a:t>06/11/2024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50ACE1-D6D1-4DAC-8719-FA27B0CF0EA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 advTm="6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66D85E-75D2-4661-9B21-6F7C6A77C53C}" type="datetimeFigureOut">
              <a:rPr lang="en-GB" smtClean="0"/>
              <a:pPr>
                <a:defRPr/>
              </a:pPr>
              <a:t>06/11/2024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3CEADF-E4D1-406E-A4BB-89916A1D1D99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 advTm="6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135AFA-90D6-4496-97DE-CB2A8E906D94}" type="datetimeFigureOut">
              <a:rPr lang="en-GB" smtClean="0"/>
              <a:pPr>
                <a:defRPr/>
              </a:pPr>
              <a:t>06/11/2024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E9184E-E9D4-4AE0-A88B-0BBE5960F2F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 advTm="6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699A1B-5E3B-41FE-BD08-840D28D9E07D}" type="datetimeFigureOut">
              <a:rPr lang="en-GB" smtClean="0"/>
              <a:pPr>
                <a:defRPr/>
              </a:pPr>
              <a:t>06/11/2024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99CE70-7516-4A23-A871-9B7B45BFE89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Tm="6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18173B-35AD-4F22-8555-584D1002FA50}" type="datetimeFigureOut">
              <a:rPr lang="en-GB" smtClean="0"/>
              <a:pPr>
                <a:defRPr/>
              </a:pPr>
              <a:t>06/11/2024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594C0B-B35A-4433-BA87-68C961D66F7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 advTm="6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D1CEB3-6FF0-4A1D-9630-77ACB2767E2D}" type="datetimeFigureOut">
              <a:rPr lang="en-GB" smtClean="0"/>
              <a:pPr>
                <a:defRPr/>
              </a:pPr>
              <a:t>06/11/2024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A80BC1-2B4E-4E9D-819B-C4E3ABF0F0FB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 advTm="6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D100A0-606A-479B-9619-8562A6B7B24E}" type="datetimeFigureOut">
              <a:rPr lang="en-GB" smtClean="0"/>
              <a:pPr>
                <a:defRPr/>
              </a:pPr>
              <a:t>06/11/2024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CF3524-1E91-4DE1-9711-146FE829F8A7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 advTm="6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3D5F2E-A4EE-414F-9BD0-5135C93F7FFC}" type="datetimeFigureOut">
              <a:rPr lang="en-GB" smtClean="0"/>
              <a:pPr>
                <a:defRPr/>
              </a:pPr>
              <a:t>06/11/2024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9EE7D6-2A73-417C-9B75-7A139AE2F31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 advTm="6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5F9015-93A5-42AB-ABC0-1C7E1ED713D1}" type="datetimeFigureOut">
              <a:rPr lang="en-GB" smtClean="0"/>
              <a:pPr>
                <a:defRPr/>
              </a:pPr>
              <a:t>06/11/2024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D7FB6-3F26-4ED7-8625-0363B85BEC7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 advTm="6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AB1828-CD96-4A05-AA6F-18BFB80B43F0}" type="datetimeFigureOut">
              <a:rPr lang="en-GB" smtClean="0"/>
              <a:pPr>
                <a:defRPr/>
              </a:pPr>
              <a:t>06/11/2024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9BE906E2-06A0-4FD1-8A63-4E569AC7CDA7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 advTm="6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6823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DB03DB6B-9EF2-46BA-AAD5-57FD48F2041A}" type="datetimeFigureOut">
              <a:rPr lang="en-GB" smtClean="0"/>
              <a:pPr>
                <a:defRPr/>
              </a:pPr>
              <a:t>06/11/2024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D6D27C7A-E840-483C-AFAF-FD4E663270D1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</p:sldLayoutIdLst>
  <p:transition spd="med" advTm="6000">
    <p:fad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ym-bohumin.cz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43917" y="4653136"/>
            <a:ext cx="8136904" cy="21050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cs-CZ" dirty="0"/>
            </a:b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Gymnázium Františka Živného Bohumín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7" name="Skupina 6"/>
          <p:cNvGrpSpPr/>
          <p:nvPr/>
        </p:nvGrpSpPr>
        <p:grpSpPr>
          <a:xfrm>
            <a:off x="931726" y="752142"/>
            <a:ext cx="7746875" cy="4027101"/>
            <a:chOff x="931726" y="752142"/>
            <a:chExt cx="7746875" cy="4027101"/>
          </a:xfrm>
        </p:grpSpPr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2379" y="1298105"/>
              <a:ext cx="2556222" cy="1704148"/>
            </a:xfrm>
            <a:prstGeom prst="round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7" name="Picture 5" descr="X:\Fotky Vše\LOGO8.JP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4646" y="752142"/>
              <a:ext cx="1663176" cy="21102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1726" y="1298105"/>
              <a:ext cx="2592287" cy="1728191"/>
            </a:xfrm>
            <a:prstGeom prst="round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7230" y="3051051"/>
              <a:ext cx="2592289" cy="1728192"/>
            </a:xfrm>
            <a:prstGeom prst="round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Nadpis 1"/>
          <p:cNvSpPr>
            <a:spLocks noGrp="1"/>
          </p:cNvSpPr>
          <p:nvPr>
            <p:ph type="title"/>
          </p:nvPr>
        </p:nvSpPr>
        <p:spPr bwMode="auto">
          <a:xfrm>
            <a:off x="611560" y="-99392"/>
            <a:ext cx="8229600" cy="692696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defRPr/>
            </a:pPr>
            <a:r>
              <a:rPr lang="cs-CZ" sz="4400" dirty="0"/>
              <a:t>Sportem ke zdraví!</a:t>
            </a:r>
            <a:endParaRPr lang="en-GB" sz="4400" cap="none" dirty="0"/>
          </a:p>
        </p:txBody>
      </p:sp>
      <p:pic>
        <p:nvPicPr>
          <p:cNvPr id="4098" name="Picture 2" descr="X:\Fotky Vše\foto školní rok 2017-2018\Středoškolská liga v ultimate frisbee\podzimní kvalifikace\small\IMG_6813-ore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946" y="1231032"/>
            <a:ext cx="3312477" cy="2484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X:\Fotky Vše\foto školní rok 2016-2017\Středoškolské sportovní dopoledne\small\5P-divk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907" y="3669312"/>
            <a:ext cx="2088232" cy="2784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X:\Fotky Vše\foto školní rok 2016-2017\silový 4boj\krajské kolo\IMG-20170320-WA00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946" y="3964725"/>
            <a:ext cx="3318529" cy="2488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X:\Fotky Vše\foto školní rok 2016-2017\Vánoční aerobik\small\P1000499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924" r="5623" b="11503"/>
          <a:stretch/>
        </p:blipFill>
        <p:spPr bwMode="auto">
          <a:xfrm>
            <a:off x="-195361" y="1196752"/>
            <a:ext cx="4176464" cy="239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aoblený obdélník 3"/>
          <p:cNvSpPr/>
          <p:nvPr/>
        </p:nvSpPr>
        <p:spPr>
          <a:xfrm>
            <a:off x="5334163" y="613842"/>
            <a:ext cx="2952328" cy="504056"/>
          </a:xfrm>
          <a:prstGeom prst="roundRect">
            <a:avLst/>
          </a:prstGeom>
          <a:solidFill>
            <a:srgbClr val="F1950D"/>
          </a:solidFill>
          <a:ln>
            <a:solidFill>
              <a:srgbClr val="F195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Aktivity školního sportovního klubu</a:t>
            </a:r>
          </a:p>
        </p:txBody>
      </p:sp>
      <p:sp>
        <p:nvSpPr>
          <p:cNvPr id="5" name="Zaoblený obdélník 4"/>
          <p:cNvSpPr/>
          <p:nvPr/>
        </p:nvSpPr>
        <p:spPr>
          <a:xfrm>
            <a:off x="5318908" y="3434485"/>
            <a:ext cx="1315119" cy="281161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err="1"/>
              <a:t>frisbee</a:t>
            </a:r>
            <a:endParaRPr lang="cs-CZ" sz="1600" b="1" dirty="0"/>
          </a:p>
        </p:txBody>
      </p:sp>
      <p:sp>
        <p:nvSpPr>
          <p:cNvPr id="12" name="Zaoblený obdélník 11"/>
          <p:cNvSpPr/>
          <p:nvPr/>
        </p:nvSpPr>
        <p:spPr>
          <a:xfrm>
            <a:off x="6837784" y="6172461"/>
            <a:ext cx="1791691" cy="281161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/>
              <a:t>silový čtyřboj</a:t>
            </a:r>
          </a:p>
        </p:txBody>
      </p:sp>
      <p:sp>
        <p:nvSpPr>
          <p:cNvPr id="13" name="Zaoblený obdélník 12"/>
          <p:cNvSpPr/>
          <p:nvPr/>
        </p:nvSpPr>
        <p:spPr>
          <a:xfrm>
            <a:off x="1035993" y="651012"/>
            <a:ext cx="2952328" cy="504056"/>
          </a:xfrm>
          <a:prstGeom prst="roundRect">
            <a:avLst/>
          </a:prstGeom>
          <a:solidFill>
            <a:srgbClr val="F1950D"/>
          </a:solidFill>
          <a:ln>
            <a:solidFill>
              <a:srgbClr val="F195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Tělesná výchova ve škole či ve sportovní hale</a:t>
            </a:r>
          </a:p>
        </p:txBody>
      </p:sp>
    </p:spTree>
  </p:cSld>
  <p:clrMapOvr>
    <a:masterClrMapping/>
  </p:clrMapOvr>
  <p:transition spd="med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75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75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7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5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75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/>
      <p:bldP spid="4" grpId="0" animBg="1"/>
      <p:bldP spid="5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19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Volitelné předměty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188" y="981075"/>
            <a:ext cx="7859712" cy="5688013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cs-CZ" sz="2200" dirty="0"/>
              <a:t>studenti volí v posledních dvou letech studia z nabídky: 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200" dirty="0"/>
              <a:t>deskriptivní geometrie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200" dirty="0"/>
              <a:t>základy ekonomiky a administrativy (výuka na PC, nácvik psaní všemi deseti)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200" dirty="0"/>
              <a:t>konverzace v cizím jazyce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200" dirty="0"/>
              <a:t>latina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200" dirty="0"/>
              <a:t>dějepisný seminář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200" dirty="0"/>
              <a:t>společenskovědní seminář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200" dirty="0"/>
              <a:t>seminář z matematiky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200" dirty="0"/>
              <a:t>seminář z fyziky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200" dirty="0"/>
              <a:t>seminář z biologie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200" dirty="0"/>
              <a:t>seminář z chemie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200" dirty="0"/>
              <a:t>zeměpisný seminář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200" dirty="0"/>
              <a:t>semináře z IVT (tvorba www stránek, grafika, počítačové aplikace, programování aj.)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200" dirty="0"/>
              <a:t>ekonomický seminář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200" b="1" dirty="0"/>
              <a:t>seminář z biologie v anglickém jazyce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200" b="1" dirty="0"/>
              <a:t>seminář ze zeměpisu v anglickém jazyce</a:t>
            </a:r>
          </a:p>
          <a:p>
            <a:pPr marL="365760" lvl="1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GB" sz="2200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en-GB" dirty="0"/>
          </a:p>
        </p:txBody>
      </p:sp>
    </p:spTree>
  </p:cSld>
  <p:clrMapOvr>
    <a:masterClrMapping/>
  </p:clrMapOvr>
  <p:transition spd="med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7467600" cy="6334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Relaxační zóny</a:t>
            </a:r>
            <a:endParaRPr lang="en-GB" dirty="0"/>
          </a:p>
        </p:txBody>
      </p:sp>
      <p:pic>
        <p:nvPicPr>
          <p:cNvPr id="1026" name="Picture 2" descr="\\lister\users\konetzna.m\Plocha\škola - ivt, chodba\P10100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5412093" cy="4059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05064"/>
            <a:ext cx="3578311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7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cs-CZ" dirty="0"/>
              <a:t>Exkurze - biologie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grpSp>
        <p:nvGrpSpPr>
          <p:cNvPr id="5" name="Skupina 4"/>
          <p:cNvGrpSpPr/>
          <p:nvPr/>
        </p:nvGrpSpPr>
        <p:grpSpPr>
          <a:xfrm>
            <a:off x="467535" y="757622"/>
            <a:ext cx="8592455" cy="5587701"/>
            <a:chOff x="467535" y="757622"/>
            <a:chExt cx="8592455" cy="5587701"/>
          </a:xfrm>
        </p:grpSpPr>
        <p:pic>
          <p:nvPicPr>
            <p:cNvPr id="6146" name="Picture 2" descr="X:\Fotky Vše\foto školní rok 2016-2017\Arboretum 1. ročníky\P1000567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092" y="769293"/>
              <a:ext cx="3749327" cy="28119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9" name="Picture 5" descr="X:\Fotky Vše\foto školní rok 2016-2017\Krevní centrum 7.P - 19. 12. 2016\IMG_20161219_093955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35" y="4221088"/>
              <a:ext cx="3782884" cy="21242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0" name="Picture 6" descr="X:\Fotky Vše\foto školní rok 2016-2017\Muzeum patologie 3.A\19022652_1596401330371293_1961165689_o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1266" y="757622"/>
              <a:ext cx="3611893" cy="270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1" name="Picture 7" descr="X:\Fotky Vše\foto školní rok 2016-2017\Výuka v ZOO Ostrava - sexta\19512392_1615970248414401_877671978_n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9998" y="3644162"/>
              <a:ext cx="4499992" cy="26999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Skupina 5"/>
          <p:cNvGrpSpPr/>
          <p:nvPr/>
        </p:nvGrpSpPr>
        <p:grpSpPr>
          <a:xfrm>
            <a:off x="871958" y="735571"/>
            <a:ext cx="7516466" cy="3472984"/>
            <a:chOff x="871958" y="735571"/>
            <a:chExt cx="7516466" cy="3472984"/>
          </a:xfrm>
        </p:grpSpPr>
        <p:sp>
          <p:nvSpPr>
            <p:cNvPr id="4" name="Zaoblený obdélník 3"/>
            <p:cNvSpPr/>
            <p:nvPr/>
          </p:nvSpPr>
          <p:spPr>
            <a:xfrm>
              <a:off x="871958" y="739341"/>
              <a:ext cx="3024336" cy="295114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400" b="1" dirty="0">
                  <a:solidFill>
                    <a:schemeClr val="accent1">
                      <a:lumMod val="75000"/>
                    </a:schemeClr>
                  </a:solidFill>
                </a:rPr>
                <a:t>Arboretum – Nový Dvůr u Opavy</a:t>
              </a:r>
            </a:p>
          </p:txBody>
        </p:sp>
        <p:sp>
          <p:nvSpPr>
            <p:cNvPr id="9" name="Zaoblený obdélník 8"/>
            <p:cNvSpPr/>
            <p:nvPr/>
          </p:nvSpPr>
          <p:spPr>
            <a:xfrm>
              <a:off x="6012159" y="3630860"/>
              <a:ext cx="2376265" cy="230188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400" b="1" dirty="0">
                  <a:solidFill>
                    <a:schemeClr val="accent1">
                      <a:lumMod val="75000"/>
                    </a:schemeClr>
                  </a:solidFill>
                </a:rPr>
                <a:t>Výuka v ZOO Ostrava</a:t>
              </a:r>
            </a:p>
          </p:txBody>
        </p:sp>
        <p:sp>
          <p:nvSpPr>
            <p:cNvPr id="10" name="Zaoblený obdélník 9"/>
            <p:cNvSpPr/>
            <p:nvPr/>
          </p:nvSpPr>
          <p:spPr>
            <a:xfrm>
              <a:off x="5899110" y="735571"/>
              <a:ext cx="2417306" cy="245157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400" b="1" dirty="0">
                  <a:solidFill>
                    <a:schemeClr val="accent1">
                      <a:lumMod val="75000"/>
                    </a:schemeClr>
                  </a:solidFill>
                </a:rPr>
                <a:t>Muzeum patologie</a:t>
              </a:r>
            </a:p>
          </p:txBody>
        </p:sp>
        <p:sp>
          <p:nvSpPr>
            <p:cNvPr id="11" name="Zaoblený obdélník 10"/>
            <p:cNvSpPr/>
            <p:nvPr/>
          </p:nvSpPr>
          <p:spPr>
            <a:xfrm>
              <a:off x="1195995" y="3925974"/>
              <a:ext cx="2376263" cy="282581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400" b="1" dirty="0">
                  <a:solidFill>
                    <a:schemeClr val="accent1">
                      <a:lumMod val="75000"/>
                    </a:schemeClr>
                  </a:solidFill>
                </a:rPr>
                <a:t>Krevní centrum Ostrava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3080656"/>
      </p:ext>
    </p:extLst>
  </p:cSld>
  <p:clrMapOvr>
    <a:masterClrMapping/>
  </p:clrMapOvr>
  <p:transition spd="med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8776" y="-31576"/>
            <a:ext cx="7467600" cy="77762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dirty="0"/>
              <a:t>Exkurze - dějepis</a:t>
            </a:r>
            <a:endParaRPr lang="en-GB" sz="3600" b="1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049680"/>
            <a:ext cx="4117400" cy="355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85625"/>
            <a:ext cx="4435469" cy="2939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aoblený obdélník 3"/>
          <p:cNvSpPr/>
          <p:nvPr/>
        </p:nvSpPr>
        <p:spPr>
          <a:xfrm>
            <a:off x="107505" y="785625"/>
            <a:ext cx="1080120" cy="2658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KRAKOV</a:t>
            </a:r>
          </a:p>
        </p:txBody>
      </p:sp>
      <p:sp>
        <p:nvSpPr>
          <p:cNvPr id="5" name="Zaoblený obdélník 4"/>
          <p:cNvSpPr/>
          <p:nvPr/>
        </p:nvSpPr>
        <p:spPr>
          <a:xfrm>
            <a:off x="7956376" y="1916832"/>
            <a:ext cx="936104" cy="3383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PRAHA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55" y="3811231"/>
            <a:ext cx="4410565" cy="2859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Zaoblený obdélník 12"/>
          <p:cNvSpPr/>
          <p:nvPr/>
        </p:nvSpPr>
        <p:spPr>
          <a:xfrm>
            <a:off x="121147" y="3811231"/>
            <a:ext cx="1066478" cy="3383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OSVĚTIM</a:t>
            </a:r>
          </a:p>
        </p:txBody>
      </p:sp>
    </p:spTree>
  </p:cSld>
  <p:clrMapOvr>
    <a:masterClrMapping/>
  </p:clrMapOvr>
  <p:transition spd="med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75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75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7467600" cy="12096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/>
              <a:t>Poznávací zájezdy </a:t>
            </a:r>
            <a:r>
              <a:rPr lang="cs-CZ" dirty="0"/>
              <a:t>do zahraničí</a:t>
            </a:r>
            <a:br>
              <a:rPr lang="cs-CZ" dirty="0"/>
            </a:br>
            <a:r>
              <a:rPr lang="cs-CZ" sz="3600" b="1" dirty="0"/>
              <a:t>Anglie</a:t>
            </a:r>
            <a:endParaRPr lang="en-GB" sz="36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72083"/>
            <a:ext cx="3756804" cy="4983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X:\Fotky Vše\foto školní rok 2017-2018\ANGLIE VÝBĚR - ŠKOLNÍ WEB\DSC076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866876"/>
            <a:ext cx="3774647" cy="378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X:\Fotky Vše\foto školní rok 2017-2018\ANGLIE VÝBĚR - ŠKOLNÍ WEB\DSC0782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1"/>
          <a:stretch/>
        </p:blipFill>
        <p:spPr bwMode="auto">
          <a:xfrm>
            <a:off x="5379203" y="620688"/>
            <a:ext cx="2448272" cy="293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6400" y="-120029"/>
            <a:ext cx="7467600" cy="70643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Adaptační kurz - prima</a:t>
            </a:r>
            <a:endParaRPr lang="en-GB" dirty="0"/>
          </a:p>
        </p:txBody>
      </p:sp>
      <p:sp>
        <p:nvSpPr>
          <p:cNvPr id="3072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dirty="0"/>
          </a:p>
        </p:txBody>
      </p:sp>
      <p:pic>
        <p:nvPicPr>
          <p:cNvPr id="3074" name="Picture 2" descr="X:\Fotky Vše\foto školní rok 2017-2018\Adaptační kurz 20172018\P10008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004" y="1664853"/>
            <a:ext cx="4752528" cy="356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X:\Fotky Vše\foto školní rok 2017-2018\Adaptační kurz 20172018\P10008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48" y="620688"/>
            <a:ext cx="3973384" cy="298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X:\Fotky Vše\foto školní rok 2017-2018\Adaptační kurz 20172018\P10008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47" y="3732653"/>
            <a:ext cx="3990921" cy="2993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6775" y="116632"/>
            <a:ext cx="8676456" cy="90872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400" dirty="0"/>
              <a:t>Lyžařské výcvikové kurzy </a:t>
            </a:r>
            <a:br>
              <a:rPr lang="cs-CZ" sz="4400" dirty="0"/>
            </a:br>
            <a:r>
              <a:rPr lang="cs-CZ" sz="3200" b="1" dirty="0"/>
              <a:t>sekunda a první ročníky </a:t>
            </a:r>
            <a:r>
              <a:rPr lang="cs-CZ" sz="3200" b="1"/>
              <a:t>SŠ - Karlov </a:t>
            </a:r>
            <a:r>
              <a:rPr lang="cs-CZ" sz="3200" b="1" dirty="0"/>
              <a:t>v Jeseníkách</a:t>
            </a:r>
          </a:p>
        </p:txBody>
      </p:sp>
      <p:sp>
        <p:nvSpPr>
          <p:cNvPr id="31746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27848"/>
          </a:xfrm>
        </p:spPr>
        <p:txBody>
          <a:bodyPr/>
          <a:lstStyle/>
          <a:p>
            <a:pPr eaLnBrk="1" hangingPunct="1"/>
            <a:endParaRPr lang="cs-CZ" dirty="0"/>
          </a:p>
          <a:p>
            <a:pPr eaLnBrk="1" hangingPunct="1"/>
            <a:endParaRPr lang="cs-CZ" dirty="0"/>
          </a:p>
        </p:txBody>
      </p:sp>
      <p:pic>
        <p:nvPicPr>
          <p:cNvPr id="3" name="Picture 2" descr="X:\Fotky Vše\foto školní rok 2016-2017\LVVZ sekunda\small\P11309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37" y="1124744"/>
            <a:ext cx="4752528" cy="315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X:\Fotky Vše\foto školní rok 2016-2017\LVVZ 1A a 5P\TISK\P1140078-orez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04"/>
          <a:stretch/>
        </p:blipFill>
        <p:spPr bwMode="auto">
          <a:xfrm>
            <a:off x="4139952" y="3645024"/>
            <a:ext cx="4860032" cy="292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3221" y="12998"/>
            <a:ext cx="8681267" cy="67969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cs-CZ" dirty="0"/>
            </a:br>
            <a:r>
              <a:rPr lang="cs-CZ" sz="4900" dirty="0"/>
              <a:t>Turistický kurz v Tatrách</a:t>
            </a:r>
          </a:p>
        </p:txBody>
      </p:sp>
      <p:sp>
        <p:nvSpPr>
          <p:cNvPr id="3277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dirty="0"/>
          </a:p>
          <a:p>
            <a:pPr eaLnBrk="1" hangingPunct="1"/>
            <a:endParaRPr lang="cs-CZ" dirty="0"/>
          </a:p>
        </p:txBody>
      </p:sp>
      <p:pic>
        <p:nvPicPr>
          <p:cNvPr id="3" name="Picture 2" descr="X:\Fotky Vše\foto školní rok 2016-2017\sportovní kurz Tatry\tatry 2017 - tisk\IMG_44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2" y="1642120"/>
            <a:ext cx="4982165" cy="373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X:\Fotky Vše\foto školní rok 2016-2017\sportovní kurz Tatry\tatry 2017 - tisk\IMG_46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180728"/>
            <a:ext cx="3752587" cy="5003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0"/>
            <a:ext cx="7467600" cy="6473825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cs-CZ" dirty="0"/>
              <a:t>A některé studentské tradice se stále dodržují …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cs-CZ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7149368" cy="37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X:\Fotky Vše\foto školní rok 2016-2017\Stužkovák 8.P\IMG_003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0" t="7465" r="14271"/>
          <a:stretch/>
        </p:blipFill>
        <p:spPr bwMode="auto">
          <a:xfrm>
            <a:off x="2771800" y="3983499"/>
            <a:ext cx="3471291" cy="2874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aoblený obdélník 3"/>
          <p:cNvSpPr/>
          <p:nvPr/>
        </p:nvSpPr>
        <p:spPr>
          <a:xfrm>
            <a:off x="6104744" y="4050044"/>
            <a:ext cx="1800200" cy="330824"/>
          </a:xfrm>
          <a:prstGeom prst="roundRec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b="1" dirty="0">
                <a:solidFill>
                  <a:schemeClr val="tx1"/>
                </a:solidFill>
              </a:rPr>
              <a:t>POSLEDNÍ ZVONĚNÍ</a:t>
            </a:r>
          </a:p>
        </p:txBody>
      </p:sp>
      <p:sp>
        <p:nvSpPr>
          <p:cNvPr id="8" name="Zaoblený obdélník 7"/>
          <p:cNvSpPr/>
          <p:nvPr/>
        </p:nvSpPr>
        <p:spPr>
          <a:xfrm>
            <a:off x="971600" y="6453336"/>
            <a:ext cx="1800200" cy="330824"/>
          </a:xfrm>
          <a:prstGeom prst="roundRec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b="1" dirty="0">
                <a:solidFill>
                  <a:schemeClr val="tx1"/>
                </a:solidFill>
              </a:rPr>
              <a:t>STUŽKOVACÍ VEČÍREK</a:t>
            </a:r>
          </a:p>
        </p:txBody>
      </p:sp>
    </p:spTree>
  </p:cSld>
  <p:clrMapOvr>
    <a:masterClrMapping/>
  </p:clrMapOvr>
  <p:transition spd="med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75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398" y="116632"/>
            <a:ext cx="8147050" cy="122448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dirty="0"/>
              <a:t>Významné osobnosti z řad našich studentů</a:t>
            </a:r>
            <a:endParaRPr lang="en-GB" dirty="0"/>
          </a:p>
        </p:txBody>
      </p:sp>
      <p:grpSp>
        <p:nvGrpSpPr>
          <p:cNvPr id="4" name="Skupina 3"/>
          <p:cNvGrpSpPr/>
          <p:nvPr/>
        </p:nvGrpSpPr>
        <p:grpSpPr>
          <a:xfrm>
            <a:off x="107504" y="1772816"/>
            <a:ext cx="8856984" cy="2165633"/>
            <a:chOff x="107504" y="1347621"/>
            <a:chExt cx="8856984" cy="2165633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47" r="10354"/>
            <a:stretch/>
          </p:blipFill>
          <p:spPr bwMode="auto">
            <a:xfrm>
              <a:off x="107504" y="1353909"/>
              <a:ext cx="2304256" cy="2145725"/>
            </a:xfrm>
            <a:prstGeom prst="round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1353909"/>
              <a:ext cx="2159345" cy="2159345"/>
            </a:xfrm>
            <a:prstGeom prst="round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34" t="3233" r="12361" b="44411"/>
            <a:stretch/>
          </p:blipFill>
          <p:spPr bwMode="auto">
            <a:xfrm>
              <a:off x="6876256" y="1349854"/>
              <a:ext cx="2088232" cy="2163400"/>
            </a:xfrm>
            <a:prstGeom prst="round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5" name="Picture 7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84" t="13750" r="17707" b="32500"/>
            <a:stretch/>
          </p:blipFill>
          <p:spPr bwMode="auto">
            <a:xfrm>
              <a:off x="2538310" y="1347621"/>
              <a:ext cx="1883011" cy="2152013"/>
            </a:xfrm>
            <a:prstGeom prst="round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Skupina 8"/>
          <p:cNvGrpSpPr/>
          <p:nvPr/>
        </p:nvGrpSpPr>
        <p:grpSpPr>
          <a:xfrm>
            <a:off x="107504" y="4293096"/>
            <a:ext cx="9036496" cy="504056"/>
            <a:chOff x="107504" y="3586733"/>
            <a:chExt cx="9036496" cy="504056"/>
          </a:xfrm>
        </p:grpSpPr>
        <p:sp>
          <p:nvSpPr>
            <p:cNvPr id="6" name="Zaoblený obdélník 5"/>
            <p:cNvSpPr/>
            <p:nvPr/>
          </p:nvSpPr>
          <p:spPr>
            <a:xfrm>
              <a:off x="107504" y="3586733"/>
              <a:ext cx="2304256" cy="504056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600" b="1" dirty="0">
                  <a:solidFill>
                    <a:srgbClr val="0070C0"/>
                  </a:solidFill>
                </a:rPr>
                <a:t>Jan Juchelka</a:t>
              </a:r>
            </a:p>
            <a:p>
              <a:pPr algn="ctr"/>
              <a:r>
                <a:rPr lang="cs-CZ" sz="1600" b="1" dirty="0">
                  <a:solidFill>
                    <a:srgbClr val="0070C0"/>
                  </a:solidFill>
                </a:rPr>
                <a:t>Generální ředitel KB</a:t>
              </a:r>
            </a:p>
          </p:txBody>
        </p:sp>
        <p:sp>
          <p:nvSpPr>
            <p:cNvPr id="17" name="Zaoblený obdélník 16"/>
            <p:cNvSpPr/>
            <p:nvPr/>
          </p:nvSpPr>
          <p:spPr>
            <a:xfrm>
              <a:off x="2471702" y="3589783"/>
              <a:ext cx="2100297" cy="501005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600" b="1" dirty="0">
                  <a:solidFill>
                    <a:srgbClr val="0070C0"/>
                  </a:solidFill>
                </a:rPr>
                <a:t>Pavlína Danková</a:t>
              </a:r>
            </a:p>
            <a:p>
              <a:pPr algn="ctr"/>
              <a:r>
                <a:rPr lang="cs-CZ" sz="1600" b="1" dirty="0">
                  <a:solidFill>
                    <a:srgbClr val="0070C0"/>
                  </a:solidFill>
                </a:rPr>
                <a:t>moderátorka</a:t>
              </a:r>
            </a:p>
          </p:txBody>
        </p:sp>
        <p:sp>
          <p:nvSpPr>
            <p:cNvPr id="18" name="Zaoblený obdélník 17"/>
            <p:cNvSpPr/>
            <p:nvPr/>
          </p:nvSpPr>
          <p:spPr>
            <a:xfrm>
              <a:off x="4715121" y="3586733"/>
              <a:ext cx="2016224" cy="504055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600" b="1" dirty="0">
                  <a:solidFill>
                    <a:srgbClr val="0070C0"/>
                  </a:solidFill>
                </a:rPr>
                <a:t>Petr Vícha</a:t>
              </a:r>
            </a:p>
            <a:p>
              <a:pPr algn="ctr"/>
              <a:r>
                <a:rPr lang="cs-CZ" sz="1600" b="1" dirty="0">
                  <a:solidFill>
                    <a:srgbClr val="0070C0"/>
                  </a:solidFill>
                </a:rPr>
                <a:t>Senátor  a starosta</a:t>
              </a:r>
            </a:p>
          </p:txBody>
        </p:sp>
        <p:sp>
          <p:nvSpPr>
            <p:cNvPr id="19" name="Zaoblený obdélník 18"/>
            <p:cNvSpPr/>
            <p:nvPr/>
          </p:nvSpPr>
          <p:spPr>
            <a:xfrm>
              <a:off x="6876256" y="3586733"/>
              <a:ext cx="2267744" cy="504055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600" b="1" dirty="0">
                  <a:solidFill>
                    <a:srgbClr val="0070C0"/>
                  </a:solidFill>
                </a:rPr>
                <a:t>Kateřina </a:t>
              </a:r>
              <a:r>
                <a:rPr lang="cs-CZ" sz="1600" b="1" dirty="0" err="1">
                  <a:solidFill>
                    <a:srgbClr val="0070C0"/>
                  </a:solidFill>
                </a:rPr>
                <a:t>Kněžíková</a:t>
              </a:r>
              <a:endParaRPr lang="cs-CZ" sz="1600" b="1" dirty="0">
                <a:solidFill>
                  <a:srgbClr val="0070C0"/>
                </a:solidFill>
              </a:endParaRPr>
            </a:p>
            <a:p>
              <a:pPr algn="ctr"/>
              <a:r>
                <a:rPr lang="cs-CZ" sz="1600" b="1" dirty="0">
                  <a:solidFill>
                    <a:srgbClr val="0070C0"/>
                  </a:solidFill>
                </a:rPr>
                <a:t>Operní pěvkyně</a:t>
              </a:r>
            </a:p>
          </p:txBody>
        </p:sp>
      </p:grpSp>
      <p:sp>
        <p:nvSpPr>
          <p:cNvPr id="10" name="Zaoblený obdélník 9"/>
          <p:cNvSpPr/>
          <p:nvPr/>
        </p:nvSpPr>
        <p:spPr>
          <a:xfrm>
            <a:off x="323528" y="5229200"/>
            <a:ext cx="8280920" cy="11521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>
                <a:solidFill>
                  <a:srgbClr val="0070C0"/>
                </a:solidFill>
                <a:latin typeface="+mj-lt"/>
              </a:rPr>
              <a:t>Celkem na našem gymnáziu úspěšně odmaturovalo více než 5700 studentů.</a:t>
            </a:r>
          </a:p>
        </p:txBody>
      </p:sp>
    </p:spTree>
  </p:cSld>
  <p:clrMapOvr>
    <a:masterClrMapping/>
  </p:clrMapOvr>
  <p:transition spd="med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3398"/>
            <a:ext cx="7600950" cy="1295921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dirty="0"/>
              <a:t>Uplatnění studentů maturujících </a:t>
            </a:r>
            <a:br>
              <a:rPr lang="cs-CZ" dirty="0"/>
            </a:br>
            <a:r>
              <a:rPr lang="cs-CZ" dirty="0"/>
              <a:t>ve školním roce 2023/2024</a:t>
            </a:r>
            <a:endParaRPr lang="en-GB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4808694"/>
              </p:ext>
            </p:extLst>
          </p:nvPr>
        </p:nvGraphicFramePr>
        <p:xfrm>
          <a:off x="1115616" y="1268760"/>
          <a:ext cx="6567556" cy="4536504"/>
        </p:xfrm>
        <a:graphic>
          <a:graphicData uri="http://schemas.openxmlformats.org/drawingml/2006/table">
            <a:tbl>
              <a:tblPr firstRow="1" firstCol="1" bandRow="1"/>
              <a:tblGrid>
                <a:gridCol w="65675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961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Comic Sans MS"/>
                          <a:ea typeface="Times New Roman"/>
                        </a:rPr>
                        <a:t> 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Arial"/>
                          <a:ea typeface="Times New Roman"/>
                        </a:rPr>
                        <a:t>Počet žáků na konci posledního ročníku studia: 55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cs-CZ" sz="2000" dirty="0">
                          <a:effectLst/>
                          <a:latin typeface="Arial"/>
                          <a:ea typeface="Times New Roman"/>
                        </a:rPr>
                        <a:t>4.A	28 žáků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cs-CZ" sz="2000" dirty="0">
                          <a:effectLst/>
                          <a:latin typeface="Arial"/>
                          <a:ea typeface="Times New Roman"/>
                        </a:rPr>
                        <a:t>8.P	27 žáků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cs-CZ" sz="2000" dirty="0">
                        <a:effectLst/>
                        <a:latin typeface="Arial"/>
                        <a:ea typeface="Times New Roman"/>
                      </a:endParaRP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000" dirty="0">
                          <a:effectLst/>
                          <a:latin typeface="Arial"/>
                          <a:ea typeface="Times New Roman"/>
                        </a:rPr>
                        <a:t>Z celkového počtu 55 žáků bylo přijato: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cs-CZ" sz="2000" b="1" dirty="0">
                          <a:effectLst/>
                          <a:latin typeface="Arial"/>
                          <a:ea typeface="Times New Roman"/>
                        </a:rPr>
                        <a:t>na vysoké školy a VOŠ:</a:t>
                      </a:r>
                      <a:r>
                        <a:rPr lang="cs-CZ" sz="2000" dirty="0">
                          <a:effectLst/>
                          <a:latin typeface="Arial"/>
                          <a:ea typeface="Times New Roman"/>
                        </a:rPr>
                        <a:t> 54 žáků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cs-CZ" sz="2000" b="1" dirty="0">
                          <a:effectLst/>
                          <a:latin typeface="Arial"/>
                          <a:ea typeface="Times New Roman"/>
                        </a:rPr>
                        <a:t>do zaměstnání:</a:t>
                      </a:r>
                      <a:r>
                        <a:rPr lang="cs-CZ" sz="2000" dirty="0">
                          <a:effectLst/>
                          <a:latin typeface="Arial"/>
                          <a:ea typeface="Times New Roman"/>
                        </a:rPr>
                        <a:t> 1 žák</a:t>
                      </a:r>
                      <a:endParaRPr lang="cs-CZ" sz="2000" b="1" dirty="0">
                        <a:solidFill>
                          <a:srgbClr val="F57E1B"/>
                        </a:solidFill>
                        <a:effectLst/>
                        <a:latin typeface="Arial"/>
                      </a:endParaRP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cs-CZ" sz="2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Celkem bude dále studovat 54 žáků = cca 98 % z celkového počtu maturujících žáků.</a:t>
                      </a:r>
                      <a:r>
                        <a:rPr lang="cs-CZ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cs-CZ" sz="2000" b="1" dirty="0">
                          <a:solidFill>
                            <a:srgbClr val="F57E1B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3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Obdélník 8"/>
          <p:cNvSpPr>
            <a:spLocks noChangeArrowheads="1"/>
          </p:cNvSpPr>
          <p:nvPr/>
        </p:nvSpPr>
        <p:spPr bwMode="auto">
          <a:xfrm>
            <a:off x="4000500" y="5273675"/>
            <a:ext cx="19335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992888" cy="1196752"/>
          </a:xfrm>
        </p:spPr>
        <p:txBody>
          <a:bodyPr>
            <a:noAutofit/>
          </a:bodyPr>
          <a:lstStyle/>
          <a:p>
            <a:pPr algn="ctr"/>
            <a:r>
              <a:rPr lang="cs-CZ" sz="4400" dirty="0"/>
              <a:t>Termíny pro první kolo přijímacího řízení</a:t>
            </a:r>
            <a:endParaRPr lang="en-GB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772816"/>
            <a:ext cx="8352928" cy="4701136"/>
          </a:xfrm>
        </p:spPr>
        <p:txBody>
          <a:bodyPr/>
          <a:lstStyle/>
          <a:p>
            <a:r>
              <a:rPr lang="cs-CZ" dirty="0"/>
              <a:t>do</a:t>
            </a:r>
            <a:r>
              <a:rPr lang="cs-CZ" b="1" dirty="0"/>
              <a:t> 31. ledna 2025 </a:t>
            </a:r>
            <a:r>
              <a:rPr lang="cs-CZ" dirty="0"/>
              <a:t>– zveřejnění kritérií ředitelem školy</a:t>
            </a:r>
          </a:p>
          <a:p>
            <a:pPr lvl="1"/>
            <a:r>
              <a:rPr lang="cs-CZ" dirty="0"/>
              <a:t>ředitel střední školy zveřejní rozhodnutí o případném konání přijímací zkoušky, o termínech jejího konání, kritéria přijímacího řízení a předpokládaný počet přijímaných uchazečů</a:t>
            </a:r>
          </a:p>
          <a:p>
            <a:r>
              <a:rPr lang="cs-CZ" dirty="0"/>
              <a:t>do</a:t>
            </a:r>
            <a:r>
              <a:rPr lang="cs-CZ" b="1" dirty="0"/>
              <a:t> 20. února 2025 </a:t>
            </a:r>
            <a:r>
              <a:rPr lang="cs-CZ" dirty="0"/>
              <a:t>– vyplnění přihlášky na střední školu</a:t>
            </a:r>
          </a:p>
          <a:p>
            <a:r>
              <a:rPr lang="cs-CZ" dirty="0"/>
              <a:t>Přijímací zkoušky </a:t>
            </a:r>
          </a:p>
          <a:p>
            <a:pPr>
              <a:buNone/>
            </a:pPr>
            <a:r>
              <a:rPr lang="cs-CZ" b="1" dirty="0"/>
              <a:t>	11. a 14. dubna 2025</a:t>
            </a:r>
            <a:r>
              <a:rPr lang="cs-CZ" dirty="0"/>
              <a:t> (čtyřleté studium)</a:t>
            </a:r>
            <a:br>
              <a:rPr lang="cs-CZ" dirty="0"/>
            </a:br>
            <a:r>
              <a:rPr lang="cs-CZ" b="1" dirty="0"/>
              <a:t>15. a 16. dubna 2025</a:t>
            </a:r>
            <a:r>
              <a:rPr lang="cs-CZ" dirty="0"/>
              <a:t> (osmileté studium)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2472354"/>
      </p:ext>
    </p:extLst>
  </p:cSld>
  <p:clrMapOvr>
    <a:masterClrMapping/>
  </p:clrMapOvr>
  <p:transition spd="med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43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Přijďte nás navštívit 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288" y="1052512"/>
            <a:ext cx="8208962" cy="561684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cs-CZ" sz="1900" b="1" dirty="0"/>
              <a:t>Dny otevřených dveří:</a:t>
            </a:r>
          </a:p>
          <a:p>
            <a:pPr marL="393192" lvl="1" indent="0" eaLnBrk="1" hangingPunct="1">
              <a:lnSpc>
                <a:spcPct val="80000"/>
              </a:lnSpc>
              <a:buNone/>
            </a:pPr>
            <a:endParaRPr lang="cs-CZ" sz="1900" dirty="0"/>
          </a:p>
          <a:p>
            <a:pPr lvl="1" eaLnBrk="1" hangingPunct="1">
              <a:lnSpc>
                <a:spcPct val="80000"/>
              </a:lnSpc>
            </a:pPr>
            <a:r>
              <a:rPr lang="cs-CZ" sz="1900" dirty="0">
                <a:solidFill>
                  <a:srgbClr val="FF0000"/>
                </a:solidFill>
              </a:rPr>
              <a:t>16. prosinec 2024 </a:t>
            </a:r>
            <a:r>
              <a:rPr lang="cs-CZ" sz="1900" dirty="0"/>
              <a:t>– pro žáky ZŠ s pedagogickým doprovodem </a:t>
            </a:r>
          </a:p>
          <a:p>
            <a:pPr lvl="1" eaLnBrk="1" hangingPunct="1">
              <a:lnSpc>
                <a:spcPct val="80000"/>
              </a:lnSpc>
            </a:pPr>
            <a:r>
              <a:rPr lang="cs-CZ" sz="1900" dirty="0">
                <a:solidFill>
                  <a:srgbClr val="FF0000"/>
                </a:solidFill>
              </a:rPr>
              <a:t>25. leden 2025 </a:t>
            </a:r>
            <a:r>
              <a:rPr lang="cs-CZ" sz="1900" dirty="0"/>
              <a:t>– pro veřejnost (9 – 12 h)</a:t>
            </a:r>
          </a:p>
          <a:p>
            <a:pPr marL="393192" lvl="1" indent="0" eaLnBrk="1" hangingPunct="1">
              <a:lnSpc>
                <a:spcPct val="80000"/>
              </a:lnSpc>
              <a:buNone/>
            </a:pPr>
            <a:endParaRPr lang="cs-CZ" sz="1900" dirty="0"/>
          </a:p>
          <a:p>
            <a:pPr eaLnBrk="1" hangingPunct="1">
              <a:lnSpc>
                <a:spcPct val="80000"/>
              </a:lnSpc>
            </a:pPr>
            <a:r>
              <a:rPr lang="cs-CZ" sz="1900" b="1" dirty="0"/>
              <a:t>Přípravné kurzy k přijímacím zkouškám z JČ a M</a:t>
            </a:r>
          </a:p>
          <a:p>
            <a:pPr lvl="1" eaLnBrk="1" hangingPunct="1">
              <a:lnSpc>
                <a:spcPct val="80000"/>
              </a:lnSpc>
            </a:pPr>
            <a:r>
              <a:rPr lang="cs-CZ" sz="1900" dirty="0"/>
              <a:t>pro žáky 5. tříd – 24. leden – duben 2025 (bude upřesněno)</a:t>
            </a:r>
          </a:p>
          <a:p>
            <a:pPr lvl="1" eaLnBrk="1" hangingPunct="1">
              <a:lnSpc>
                <a:spcPct val="80000"/>
              </a:lnSpc>
            </a:pPr>
            <a:r>
              <a:rPr lang="cs-CZ" sz="1900" dirty="0"/>
              <a:t>pro žáky 9. tříd – 28. únor – </a:t>
            </a:r>
            <a:r>
              <a:rPr lang="cs-CZ" sz="1900"/>
              <a:t>duben 2025 </a:t>
            </a:r>
            <a:r>
              <a:rPr lang="cs-CZ" sz="1900" dirty="0"/>
              <a:t>(bude upřesněno)</a:t>
            </a:r>
          </a:p>
          <a:p>
            <a:pPr lvl="1" eaLnBrk="1" hangingPunct="1">
              <a:lnSpc>
                <a:spcPct val="80000"/>
              </a:lnSpc>
              <a:buFont typeface="Wingdings 2" pitchFamily="18" charset="2"/>
              <a:buNone/>
            </a:pPr>
            <a:endParaRPr lang="cs-CZ" sz="1600" dirty="0"/>
          </a:p>
          <a:p>
            <a:pPr lvl="1" eaLnBrk="1" hangingPunct="1">
              <a:lnSpc>
                <a:spcPct val="80000"/>
              </a:lnSpc>
              <a:buFont typeface="Wingdings 2" pitchFamily="18" charset="2"/>
              <a:buNone/>
            </a:pPr>
            <a:endParaRPr lang="cs-CZ" sz="16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sz="1900" dirty="0">
              <a:sym typeface="Wingdings" pitchFamily="2" charset="2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sz="1900" dirty="0">
              <a:sym typeface="Wingdings" pitchFamily="2" charset="2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sz="1900" dirty="0">
              <a:sym typeface="Wingdings" pitchFamily="2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cs-CZ" sz="1900" b="1" dirty="0"/>
              <a:t>Kontaktní údaje:</a:t>
            </a:r>
            <a:r>
              <a:rPr lang="cs-CZ" sz="1900" dirty="0"/>
              <a:t>	</a:t>
            </a:r>
          </a:p>
          <a:p>
            <a:pPr lvl="1" eaLnBrk="1" hangingPunct="1">
              <a:lnSpc>
                <a:spcPct val="80000"/>
              </a:lnSpc>
            </a:pPr>
            <a:r>
              <a:rPr lang="cs-CZ" sz="1900" dirty="0"/>
              <a:t>adresa: Gymnázium Františka Živného, Bohumín, Jana Palacha 794</a:t>
            </a:r>
          </a:p>
          <a:p>
            <a:pPr lvl="1" eaLnBrk="1" hangingPunct="1">
              <a:lnSpc>
                <a:spcPct val="80000"/>
              </a:lnSpc>
            </a:pPr>
            <a:r>
              <a:rPr lang="cs-CZ" sz="1900" dirty="0"/>
              <a:t>telefon: 596 013 431, 596 014 560</a:t>
            </a:r>
          </a:p>
          <a:p>
            <a:pPr lvl="1" eaLnBrk="1" hangingPunct="1">
              <a:lnSpc>
                <a:spcPct val="80000"/>
              </a:lnSpc>
            </a:pPr>
            <a:r>
              <a:rPr lang="cs-CZ" sz="1900" dirty="0"/>
              <a:t>domovské stránky: </a:t>
            </a:r>
            <a:r>
              <a:rPr lang="cs-CZ" sz="1900" u="sng" dirty="0">
                <a:hlinkClick r:id="rId2"/>
              </a:rPr>
              <a:t>www.gym-bohumin.cz</a:t>
            </a:r>
            <a:r>
              <a:rPr lang="cs-CZ" sz="1900" dirty="0"/>
              <a:t> </a:t>
            </a:r>
            <a:endParaRPr lang="en-GB" sz="1900" dirty="0"/>
          </a:p>
          <a:p>
            <a:pPr lvl="1" eaLnBrk="1" hangingPunct="1">
              <a:lnSpc>
                <a:spcPct val="80000"/>
              </a:lnSpc>
            </a:pPr>
            <a:r>
              <a:rPr lang="cs-CZ" sz="1900" dirty="0"/>
              <a:t>e-mail: sekretariat@gym-bohumin.cz </a:t>
            </a:r>
          </a:p>
          <a:p>
            <a:pPr lvl="1" eaLnBrk="1" hangingPunct="1">
              <a:lnSpc>
                <a:spcPct val="80000"/>
              </a:lnSpc>
            </a:pPr>
            <a:endParaRPr lang="cs-CZ" sz="1900" dirty="0"/>
          </a:p>
          <a:p>
            <a:pPr marL="366713" lvl="1" indent="0" eaLnBrk="1" hangingPunct="1">
              <a:lnSpc>
                <a:spcPct val="80000"/>
              </a:lnSpc>
              <a:buNone/>
            </a:pPr>
            <a:r>
              <a:rPr lang="cs-CZ" sz="2800" dirty="0">
                <a:solidFill>
                  <a:srgbClr val="E90B45"/>
                </a:solidFill>
              </a:rPr>
              <a:t>Těšíme se na setkání s Vámi !</a:t>
            </a:r>
            <a:endParaRPr lang="en-GB" sz="2800" dirty="0">
              <a:solidFill>
                <a:srgbClr val="E90B45"/>
              </a:solidFill>
            </a:endParaRPr>
          </a:p>
          <a:p>
            <a:pPr lvl="1" eaLnBrk="1" hangingPunct="1">
              <a:lnSpc>
                <a:spcPct val="80000"/>
              </a:lnSpc>
            </a:pPr>
            <a:endParaRPr lang="cs-CZ" sz="16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sz="19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sz="1900" dirty="0"/>
          </a:p>
          <a:p>
            <a:pPr eaLnBrk="1" hangingPunct="1">
              <a:lnSpc>
                <a:spcPct val="80000"/>
              </a:lnSpc>
            </a:pPr>
            <a:endParaRPr lang="en-GB" sz="1900" dirty="0"/>
          </a:p>
        </p:txBody>
      </p:sp>
    </p:spTree>
    <p:extLst>
      <p:ext uri="{BB962C8B-B14F-4D97-AF65-F5344CB8AC3E}">
        <p14:creationId xmlns:p14="http://schemas.microsoft.com/office/powerpoint/2010/main" val="2425496469"/>
      </p:ext>
    </p:extLst>
  </p:cSld>
  <p:clrMapOvr>
    <a:masterClrMapping/>
  </p:clrMapOvr>
  <p:transition spd="med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Současnost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850" y="1412776"/>
            <a:ext cx="8280400" cy="5184874"/>
          </a:xfrm>
        </p:spPr>
        <p:txBody>
          <a:bodyPr>
            <a:normAutofit fontScale="8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cs-CZ" dirty="0"/>
              <a:t>ve škole studuje 334 žáků, a to ve dvou oborech vzdělání : čtyřleté a osmileté gymnázium (celkem 12 tříd)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cs-CZ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cs-CZ" dirty="0"/>
              <a:t>výuka probíhá ve 26 učebnách, z nichž je 18 odborných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cs-CZ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cs-CZ" dirty="0"/>
              <a:t>nabízíme výborné podmínky pro výuku tělesné výchovy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dvě posilovny, místnost pro aerobik, tělocvična, dvě hřiště</a:t>
            </a:r>
          </a:p>
          <a:p>
            <a:pPr marL="365760" lvl="1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cs-CZ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cs-CZ" dirty="0"/>
              <a:t>v nedávné době škola prošla modernizací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vytvoření nových relaxačních zón na chodbách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rekonstrukce sprch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instalace Wi-Fi sítí v celém objektu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všechny třídy vybaveny novým nábytkem a technikou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nově vybavená fyzikální a biologická laboratoř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nová učebna informatiky a výpočetní techniky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nové šatní skříňky pro jednotlivce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cs-CZ" dirty="0"/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cs-CZ" dirty="0"/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cs-CZ" dirty="0"/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cs-CZ" dirty="0"/>
          </a:p>
          <a:p>
            <a:pPr marL="365760" lvl="1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cs-CZ" dirty="0"/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cs-CZ" dirty="0"/>
          </a:p>
        </p:txBody>
      </p:sp>
    </p:spTree>
  </p:cSld>
  <p:clrMapOvr>
    <a:masterClrMapping/>
  </p:clrMapOvr>
  <p:transition spd="med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5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25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75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5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5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5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43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Odborné učebny </a:t>
            </a:r>
            <a:endParaRPr lang="en-GB" dirty="0"/>
          </a:p>
        </p:txBody>
      </p:sp>
      <p:sp>
        <p:nvSpPr>
          <p:cNvPr id="18434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3657600" cy="5040313"/>
          </a:xfrm>
        </p:spPr>
        <p:txBody>
          <a:bodyPr/>
          <a:lstStyle/>
          <a:p>
            <a:pPr eaLnBrk="1" hangingPunct="1"/>
            <a:r>
              <a:rPr lang="cs-CZ" dirty="0"/>
              <a:t>učebna chemie</a:t>
            </a:r>
          </a:p>
          <a:p>
            <a:pPr eaLnBrk="1" hangingPunct="1"/>
            <a:r>
              <a:rPr lang="cs-CZ" dirty="0"/>
              <a:t>učebna fyziky</a:t>
            </a:r>
          </a:p>
          <a:p>
            <a:pPr eaLnBrk="1" hangingPunct="1"/>
            <a:r>
              <a:rPr lang="cs-CZ" dirty="0"/>
              <a:t>učebna biologie</a:t>
            </a:r>
          </a:p>
          <a:p>
            <a:pPr eaLnBrk="1" hangingPunct="1"/>
            <a:r>
              <a:rPr lang="cs-CZ" dirty="0"/>
              <a:t>učebna dějepisu</a:t>
            </a:r>
          </a:p>
          <a:p>
            <a:pPr eaLnBrk="1" hangingPunct="1"/>
            <a:r>
              <a:rPr lang="cs-CZ" dirty="0"/>
              <a:t>učebna zeměpisu</a:t>
            </a:r>
          </a:p>
          <a:p>
            <a:pPr eaLnBrk="1" hangingPunct="1"/>
            <a:r>
              <a:rPr lang="cs-CZ" dirty="0"/>
              <a:t>multimediální sál</a:t>
            </a:r>
          </a:p>
          <a:p>
            <a:pPr eaLnBrk="1" hangingPunct="1"/>
            <a:r>
              <a:rPr lang="cs-CZ" dirty="0"/>
              <a:t>2 učebny IVT</a:t>
            </a:r>
          </a:p>
          <a:p>
            <a:pPr eaLnBrk="1" hangingPunct="1"/>
            <a:r>
              <a:rPr lang="cs-CZ" dirty="0"/>
              <a:t>3 jazykové sluchátkové učebny</a:t>
            </a:r>
          </a:p>
          <a:p>
            <a:pPr eaLnBrk="1" hangingPunct="1"/>
            <a:endParaRPr lang="en-GB" dirty="0"/>
          </a:p>
        </p:txBody>
      </p:sp>
      <p:sp>
        <p:nvSpPr>
          <p:cNvPr id="18435" name="Zástupný symbol pro obsah 3"/>
          <p:cNvSpPr>
            <a:spLocks noGrp="1"/>
          </p:cNvSpPr>
          <p:nvPr>
            <p:ph sz="half" idx="2"/>
          </p:nvPr>
        </p:nvSpPr>
        <p:spPr>
          <a:xfrm>
            <a:off x="4270375" y="1196975"/>
            <a:ext cx="3657600" cy="4975225"/>
          </a:xfrm>
        </p:spPr>
        <p:txBody>
          <a:bodyPr/>
          <a:lstStyle/>
          <a:p>
            <a:pPr eaLnBrk="1" hangingPunct="1"/>
            <a:r>
              <a:rPr lang="cs-CZ" dirty="0"/>
              <a:t>fyzikální laboratoř</a:t>
            </a:r>
          </a:p>
          <a:p>
            <a:pPr eaLnBrk="1" hangingPunct="1"/>
            <a:r>
              <a:rPr lang="cs-CZ" dirty="0"/>
              <a:t>chemická laboratoř</a:t>
            </a:r>
          </a:p>
          <a:p>
            <a:pPr eaLnBrk="1" hangingPunct="1"/>
            <a:r>
              <a:rPr lang="cs-CZ" dirty="0"/>
              <a:t>biologická laboratoř</a:t>
            </a:r>
          </a:p>
          <a:p>
            <a:pPr eaLnBrk="1" hangingPunct="1"/>
            <a:r>
              <a:rPr lang="cs-CZ" dirty="0"/>
              <a:t>učebna hudební výchovy</a:t>
            </a:r>
          </a:p>
          <a:p>
            <a:pPr eaLnBrk="1" hangingPunct="1"/>
            <a:r>
              <a:rPr lang="cs-CZ" dirty="0"/>
              <a:t>učebna výtvarné výchovy</a:t>
            </a:r>
          </a:p>
          <a:p>
            <a:pPr eaLnBrk="1" hangingPunct="1"/>
            <a:r>
              <a:rPr lang="cs-CZ" dirty="0"/>
              <a:t>keramická dílna</a:t>
            </a:r>
          </a:p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1468774"/>
      </p:ext>
    </p:extLst>
  </p:cSld>
  <p:clrMapOvr>
    <a:masterClrMapping/>
  </p:clrMapOvr>
  <p:transition spd="med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5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25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25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250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250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250"/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250"/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5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250"/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25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25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25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25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25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25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434" grpId="0" build="p"/>
      <p:bldP spid="1843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387423"/>
            <a:ext cx="8291264" cy="108012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Laboratoře fyziky, chemie a biologie</a:t>
            </a:r>
            <a:endParaRPr lang="en-GB" dirty="0"/>
          </a:p>
        </p:txBody>
      </p:sp>
      <p:pic>
        <p:nvPicPr>
          <p:cNvPr id="3074" name="Picture 2" descr="X:\Fotky Vše\foto školní rok 2017-2018\laboratoř biologie\biologie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79226"/>
            <a:ext cx="4320480" cy="279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X:\Fotky Vše\foto školní rok 2016-2017\Den otevřených dveří - prosinec\P10005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533" y="4005065"/>
            <a:ext cx="162018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X:\Fotky Vše\foto školní rok 2016-2017\Den otevřených dveří - prosinec\WP_20161220_10_20_19_Pro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29" t="10272" r="6688"/>
          <a:stretch/>
        </p:blipFill>
        <p:spPr bwMode="auto">
          <a:xfrm>
            <a:off x="4932040" y="879226"/>
            <a:ext cx="3441476" cy="279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307" y="4005065"/>
            <a:ext cx="3287733" cy="2191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\\lister\users\konetzna.m\Plocha\škola\P101002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4"/>
          <a:stretch/>
        </p:blipFill>
        <p:spPr bwMode="auto">
          <a:xfrm>
            <a:off x="467544" y="836712"/>
            <a:ext cx="3816424" cy="3602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4624"/>
            <a:ext cx="7467600" cy="70643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Učebny informatiky</a:t>
            </a:r>
            <a:endParaRPr lang="en-GB" dirty="0"/>
          </a:p>
        </p:txBody>
      </p:sp>
      <p:pic>
        <p:nvPicPr>
          <p:cNvPr id="3" name="Picture 2" descr="F:\DCIM\100_PANA\P101005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47"/>
          <a:stretch/>
        </p:blipFill>
        <p:spPr bwMode="auto">
          <a:xfrm>
            <a:off x="4338811" y="3573016"/>
            <a:ext cx="4536504" cy="2924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675456"/>
            <a:ext cx="8363272" cy="1440631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400" dirty="0"/>
              <a:t>Výuka jazyků  </a:t>
            </a:r>
            <a:endParaRPr lang="en-GB" sz="4400" dirty="0"/>
          </a:p>
        </p:txBody>
      </p:sp>
      <p:sp>
        <p:nvSpPr>
          <p:cNvPr id="21506" name="Zástupný symbol pro obsah 2"/>
          <p:cNvSpPr>
            <a:spLocks noGrp="1"/>
          </p:cNvSpPr>
          <p:nvPr>
            <p:ph idx="1"/>
          </p:nvPr>
        </p:nvSpPr>
        <p:spPr>
          <a:xfrm>
            <a:off x="395288" y="765175"/>
            <a:ext cx="7848600" cy="5708650"/>
          </a:xfrm>
        </p:spPr>
        <p:txBody>
          <a:bodyPr>
            <a:normAutofit/>
          </a:bodyPr>
          <a:lstStyle/>
          <a:p>
            <a:pPr eaLnBrk="1" hangingPunct="1"/>
            <a:r>
              <a:rPr lang="cs-CZ" dirty="0"/>
              <a:t>Při vzdělávání studentů je kladen důraz na výuku cizích jazyků.</a:t>
            </a:r>
          </a:p>
          <a:p>
            <a:pPr eaLnBrk="1" hangingPunct="1"/>
            <a:r>
              <a:rPr lang="cs-CZ" dirty="0"/>
              <a:t>Anglický jazyk je povinný.</a:t>
            </a:r>
          </a:p>
          <a:p>
            <a:pPr eaLnBrk="1" hangingPunct="1"/>
            <a:r>
              <a:rPr lang="cs-CZ" dirty="0"/>
              <a:t>Druhý jazyk si studenti volí z nabídky:</a:t>
            </a:r>
          </a:p>
          <a:p>
            <a:pPr lvl="1" eaLnBrk="1" hangingPunct="1"/>
            <a:r>
              <a:rPr lang="cs-CZ" dirty="0"/>
              <a:t>němčina</a:t>
            </a:r>
          </a:p>
          <a:p>
            <a:pPr lvl="1" eaLnBrk="1" hangingPunct="1"/>
            <a:r>
              <a:rPr lang="cs-CZ" dirty="0"/>
              <a:t>ruština</a:t>
            </a:r>
          </a:p>
          <a:p>
            <a:pPr lvl="1" eaLnBrk="1" hangingPunct="1"/>
            <a:r>
              <a:rPr lang="cs-CZ" dirty="0"/>
              <a:t>francouzština</a:t>
            </a:r>
          </a:p>
          <a:p>
            <a:pPr eaLnBrk="1" hangingPunct="1"/>
            <a:r>
              <a:rPr lang="cs-CZ" dirty="0"/>
              <a:t>Spolupracujeme se státní jazykovou školou </a:t>
            </a:r>
            <a:r>
              <a:rPr lang="cs-CZ" dirty="0" err="1"/>
              <a:t>Hladnov</a:t>
            </a:r>
            <a:endParaRPr lang="cs-CZ" dirty="0"/>
          </a:p>
          <a:p>
            <a:pPr eaLnBrk="1" hangingPunct="1"/>
            <a:r>
              <a:rPr lang="cs-CZ" dirty="0"/>
              <a:t>cca 100 žáků školy úspěšně složilo                            základní státní zkoušku                                                 z anglického jazyka</a:t>
            </a:r>
          </a:p>
          <a:p>
            <a:pPr eaLnBrk="1" hangingPunct="1">
              <a:buFont typeface="Wingdings" pitchFamily="2" charset="2"/>
              <a:buNone/>
            </a:pPr>
            <a:endParaRPr lang="en-GB" dirty="0"/>
          </a:p>
        </p:txBody>
      </p:sp>
    </p:spTree>
  </p:cSld>
  <p:clrMapOvr>
    <a:masterClrMapping/>
  </p:clrMapOvr>
  <p:transition spd="med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50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3204" y="-99392"/>
            <a:ext cx="8229600" cy="899592"/>
          </a:xfrm>
        </p:spPr>
        <p:txBody>
          <a:bodyPr/>
          <a:lstStyle/>
          <a:p>
            <a:pPr algn="ctr"/>
            <a:r>
              <a:rPr lang="cs-CZ" dirty="0"/>
              <a:t>Sluchátkové učebny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744" y="764704"/>
            <a:ext cx="5150519" cy="3448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X:\Fotky Vše\foto školní rok 2016-2017\Den otevřených dveří leden 2017\100_08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293096"/>
            <a:ext cx="3096344" cy="232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779328"/>
      </p:ext>
    </p:extLst>
  </p:cSld>
  <p:clrMapOvr>
    <a:masterClrMapping/>
  </p:clrMapOvr>
  <p:transition spd="med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Nadpis 1"/>
          <p:cNvSpPr>
            <a:spLocks noGrp="1"/>
          </p:cNvSpPr>
          <p:nvPr>
            <p:ph type="title"/>
          </p:nvPr>
        </p:nvSpPr>
        <p:spPr bwMode="auto">
          <a:xfrm>
            <a:off x="395536" y="116632"/>
            <a:ext cx="8075613" cy="56197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defRPr/>
            </a:pPr>
            <a:r>
              <a:rPr lang="cs-CZ" sz="4400" cap="none" dirty="0"/>
              <a:t>Hudební výchova a sborový zpěv</a:t>
            </a:r>
            <a:endParaRPr lang="en-GB" sz="4400" cap="none" dirty="0"/>
          </a:p>
        </p:txBody>
      </p:sp>
      <p:sp>
        <p:nvSpPr>
          <p:cNvPr id="2253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dirty="0"/>
          </a:p>
        </p:txBody>
      </p:sp>
      <p:pic>
        <p:nvPicPr>
          <p:cNvPr id="7170" name="Picture 2" descr="X:\Fotky Vše\foto školní rok 2016-2017\Sbor-Oldies party duben 2017\DSC02509-20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9" y="983035"/>
            <a:ext cx="3509565" cy="5265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X:\Fotky Vše\foto školní rok 2016-2017\Sbor-Oldies party duben 2017\DSC02468-20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60848"/>
            <a:ext cx="4968336" cy="3311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aoblený obdélník 1"/>
          <p:cNvSpPr/>
          <p:nvPr/>
        </p:nvSpPr>
        <p:spPr>
          <a:xfrm>
            <a:off x="1475656" y="983034"/>
            <a:ext cx="2520280" cy="573757"/>
          </a:xfrm>
          <a:prstGeom prst="roundRec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muzikál Pomáda</a:t>
            </a:r>
          </a:p>
        </p:txBody>
      </p:sp>
    </p:spTree>
  </p:cSld>
  <p:clrMapOvr>
    <a:masterClrMapping/>
  </p:clrMapOvr>
  <p:transition spd="med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" grpId="0"/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1616</TotalTime>
  <Words>680</Words>
  <Application>Microsoft Office PowerPoint</Application>
  <PresentationFormat>Předvádění na obrazovce (4:3)</PresentationFormat>
  <Paragraphs>140</Paragraphs>
  <Slides>22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30" baseType="lpstr">
      <vt:lpstr>Arial</vt:lpstr>
      <vt:lpstr>Calibri</vt:lpstr>
      <vt:lpstr>Comic Sans MS</vt:lpstr>
      <vt:lpstr>Constantia</vt:lpstr>
      <vt:lpstr>Times New Roman</vt:lpstr>
      <vt:lpstr>Wingdings</vt:lpstr>
      <vt:lpstr>Wingdings 2</vt:lpstr>
      <vt:lpstr>Tok</vt:lpstr>
      <vt:lpstr> Gymnázium Františka Živného Bohumín</vt:lpstr>
      <vt:lpstr>Významné osobnosti z řad našich studentů</vt:lpstr>
      <vt:lpstr>Současnost</vt:lpstr>
      <vt:lpstr>Odborné učebny </vt:lpstr>
      <vt:lpstr>Laboratoře fyziky, chemie a biologie</vt:lpstr>
      <vt:lpstr>Učebny informatiky</vt:lpstr>
      <vt:lpstr>Výuka jazyků  </vt:lpstr>
      <vt:lpstr>Sluchátkové učebny</vt:lpstr>
      <vt:lpstr>Hudební výchova a sborový zpěv</vt:lpstr>
      <vt:lpstr>Sportem ke zdraví!</vt:lpstr>
      <vt:lpstr>Volitelné předměty</vt:lpstr>
      <vt:lpstr>Relaxační zóny</vt:lpstr>
      <vt:lpstr>Exkurze - biologie</vt:lpstr>
      <vt:lpstr>Exkurze - dějepis</vt:lpstr>
      <vt:lpstr>Poznávací zájezdy do zahraničí Anglie</vt:lpstr>
      <vt:lpstr>Adaptační kurz - prima</vt:lpstr>
      <vt:lpstr>Lyžařské výcvikové kurzy  sekunda a první ročníky SŠ - Karlov v Jeseníkách</vt:lpstr>
      <vt:lpstr> Turistický kurz v Tatrách</vt:lpstr>
      <vt:lpstr>Prezentace aplikace PowerPoint</vt:lpstr>
      <vt:lpstr>Uplatnění studentů maturujících  ve školním roce 2023/2024</vt:lpstr>
      <vt:lpstr>Termíny pro první kolo přijímacího řízení</vt:lpstr>
      <vt:lpstr>Přijďte nás navštívit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Gymnázium františka živného</dc:title>
  <dc:creator>Jana</dc:creator>
  <cp:lastModifiedBy>Bialoň Miroslav</cp:lastModifiedBy>
  <cp:revision>180</cp:revision>
  <dcterms:created xsi:type="dcterms:W3CDTF">2013-10-13T16:01:21Z</dcterms:created>
  <dcterms:modified xsi:type="dcterms:W3CDTF">2024-11-06T09:50:14Z</dcterms:modified>
</cp:coreProperties>
</file>