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352" r:id="rId3"/>
    <p:sldId id="341" r:id="rId4"/>
    <p:sldId id="350" r:id="rId5"/>
    <p:sldId id="261" r:id="rId6"/>
    <p:sldId id="321" r:id="rId7"/>
    <p:sldId id="322" r:id="rId8"/>
    <p:sldId id="314" r:id="rId9"/>
    <p:sldId id="316" r:id="rId10"/>
    <p:sldId id="278" r:id="rId11"/>
    <p:sldId id="266" r:id="rId12"/>
    <p:sldId id="268" r:id="rId13"/>
    <p:sldId id="284" r:id="rId14"/>
    <p:sldId id="342" r:id="rId15"/>
    <p:sldId id="343" r:id="rId16"/>
    <p:sldId id="344" r:id="rId17"/>
    <p:sldId id="33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60"/>
  </p:normalViewPr>
  <p:slideViewPr>
    <p:cSldViewPr>
      <p:cViewPr>
        <p:scale>
          <a:sx n="75" d="100"/>
          <a:sy n="75" d="100"/>
        </p:scale>
        <p:origin x="-1266" y="-3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B82A6C-9F7A-4163-BDDB-381BC58AB934}" type="datetimeFigureOut">
              <a:rPr lang="en-IE" smtClean="0"/>
              <a:pPr/>
              <a:t>19/08/2014</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1D20E1-B852-4E89-B56E-4AD1164C5B3B}" type="slidenum">
              <a:rPr lang="en-IE" smtClean="0"/>
              <a:pPr/>
              <a:t>‹#›</a:t>
            </a:fld>
            <a:endParaRPr lang="en-IE"/>
          </a:p>
        </p:txBody>
      </p:sp>
    </p:spTree>
    <p:extLst>
      <p:ext uri="{BB962C8B-B14F-4D97-AF65-F5344CB8AC3E}">
        <p14:creationId xmlns:p14="http://schemas.microsoft.com/office/powerpoint/2010/main" xmlns="" val="420483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54A375-EFDD-4FCA-8185-F5D3E716E7CA}" type="slidenum">
              <a:rPr lang="en-NZ" smtClean="0">
                <a:solidFill>
                  <a:srgbClr val="000000"/>
                </a:solidFill>
              </a:rPr>
              <a:pPr fontAlgn="base">
                <a:spcBef>
                  <a:spcPct val="0"/>
                </a:spcBef>
                <a:spcAft>
                  <a:spcPct val="0"/>
                </a:spcAft>
                <a:defRPr/>
              </a:pPr>
              <a:t>9</a:t>
            </a:fld>
            <a:endParaRPr lang="en-NZ"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54A375-EFDD-4FCA-8185-F5D3E716E7CA}" type="slidenum">
              <a:rPr lang="en-NZ" smtClean="0">
                <a:solidFill>
                  <a:srgbClr val="000000"/>
                </a:solidFill>
              </a:rPr>
              <a:pPr fontAlgn="base">
                <a:spcBef>
                  <a:spcPct val="0"/>
                </a:spcBef>
                <a:spcAft>
                  <a:spcPct val="0"/>
                </a:spcAft>
                <a:defRPr/>
              </a:pPr>
              <a:t>10</a:t>
            </a:fld>
            <a:endParaRPr lang="en-NZ"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54A375-EFDD-4FCA-8185-F5D3E716E7CA}" type="slidenum">
              <a:rPr lang="en-NZ" smtClean="0">
                <a:solidFill>
                  <a:srgbClr val="000000"/>
                </a:solidFill>
              </a:rPr>
              <a:pPr fontAlgn="base">
                <a:spcBef>
                  <a:spcPct val="0"/>
                </a:spcBef>
                <a:spcAft>
                  <a:spcPct val="0"/>
                </a:spcAft>
                <a:defRPr/>
              </a:pPr>
              <a:t>14</a:t>
            </a:fld>
            <a:endParaRPr lang="en-NZ"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54A375-EFDD-4FCA-8185-F5D3E716E7CA}" type="slidenum">
              <a:rPr lang="en-NZ" smtClean="0">
                <a:solidFill>
                  <a:srgbClr val="000000"/>
                </a:solidFill>
              </a:rPr>
              <a:pPr fontAlgn="base">
                <a:spcBef>
                  <a:spcPct val="0"/>
                </a:spcBef>
                <a:spcAft>
                  <a:spcPct val="0"/>
                </a:spcAft>
                <a:defRPr/>
              </a:pPr>
              <a:t>16</a:t>
            </a:fld>
            <a:endParaRPr lang="en-NZ"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4FE70842-3E5B-471B-A1A0-CA0931011F53}" type="datetimeFigureOut">
              <a:rPr lang="en-IE" smtClean="0"/>
              <a:pPr/>
              <a:t>19/08/2014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E22D153-3AFC-4291-95F4-DACB9B20CC3A}" type="slidenum">
              <a:rPr lang="en-IE" smtClean="0"/>
              <a:pPr/>
              <a:t>‹#›</a:t>
            </a:fld>
            <a:endParaRPr lang="en-IE"/>
          </a:p>
        </p:txBody>
      </p:sp>
    </p:spTree>
    <p:extLst>
      <p:ext uri="{BB962C8B-B14F-4D97-AF65-F5344CB8AC3E}">
        <p14:creationId xmlns:p14="http://schemas.microsoft.com/office/powerpoint/2010/main" xmlns="" val="2031261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FE70842-3E5B-471B-A1A0-CA0931011F53}" type="datetimeFigureOut">
              <a:rPr lang="en-IE" smtClean="0"/>
              <a:pPr/>
              <a:t>19/08/2014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E22D153-3AFC-4291-95F4-DACB9B20CC3A}" type="slidenum">
              <a:rPr lang="en-IE" smtClean="0"/>
              <a:pPr/>
              <a:t>‹#›</a:t>
            </a:fld>
            <a:endParaRPr lang="en-IE"/>
          </a:p>
        </p:txBody>
      </p:sp>
    </p:spTree>
    <p:extLst>
      <p:ext uri="{BB962C8B-B14F-4D97-AF65-F5344CB8AC3E}">
        <p14:creationId xmlns:p14="http://schemas.microsoft.com/office/powerpoint/2010/main" xmlns="" val="1390103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FE70842-3E5B-471B-A1A0-CA0931011F53}" type="datetimeFigureOut">
              <a:rPr lang="en-IE" smtClean="0"/>
              <a:pPr/>
              <a:t>19/08/2014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E22D153-3AFC-4291-95F4-DACB9B20CC3A}" type="slidenum">
              <a:rPr lang="en-IE" smtClean="0"/>
              <a:pPr/>
              <a:t>‹#›</a:t>
            </a:fld>
            <a:endParaRPr lang="en-IE"/>
          </a:p>
        </p:txBody>
      </p:sp>
    </p:spTree>
    <p:extLst>
      <p:ext uri="{BB962C8B-B14F-4D97-AF65-F5344CB8AC3E}">
        <p14:creationId xmlns:p14="http://schemas.microsoft.com/office/powerpoint/2010/main" xmlns="" val="2539801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5E8BDC52-8CC7-4C29-B1F6-671758C65474}" type="datetimeFigureOut">
              <a:rPr lang="en-IE" smtClean="0">
                <a:solidFill>
                  <a:prstClr val="black">
                    <a:tint val="75000"/>
                  </a:prstClr>
                </a:solidFill>
              </a:rPr>
              <a:pPr/>
              <a:t>19/08/2014</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CFDFB48-1E1D-4188-886C-CF2E5C2E3AD1}"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xmlns="" val="1027788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E8BDC52-8CC7-4C29-B1F6-671758C65474}" type="datetimeFigureOut">
              <a:rPr lang="en-IE" smtClean="0">
                <a:solidFill>
                  <a:prstClr val="black">
                    <a:tint val="75000"/>
                  </a:prstClr>
                </a:solidFill>
              </a:rPr>
              <a:pPr/>
              <a:t>19/08/2014</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CFDFB48-1E1D-4188-886C-CF2E5C2E3AD1}"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xmlns="" val="2459308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8BDC52-8CC7-4C29-B1F6-671758C65474}" type="datetimeFigureOut">
              <a:rPr lang="en-IE" smtClean="0">
                <a:solidFill>
                  <a:prstClr val="black">
                    <a:tint val="75000"/>
                  </a:prstClr>
                </a:solidFill>
              </a:rPr>
              <a:pPr/>
              <a:t>19/08/2014</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CFDFB48-1E1D-4188-886C-CF2E5C2E3AD1}"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xmlns="" val="1247857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5E8BDC52-8CC7-4C29-B1F6-671758C65474}" type="datetimeFigureOut">
              <a:rPr lang="en-IE" smtClean="0">
                <a:solidFill>
                  <a:prstClr val="black">
                    <a:tint val="75000"/>
                  </a:prstClr>
                </a:solidFill>
              </a:rPr>
              <a:pPr/>
              <a:t>19/08/2014</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DCFDFB48-1E1D-4188-886C-CF2E5C2E3AD1}"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xmlns="" val="1159203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5E8BDC52-8CC7-4C29-B1F6-671758C65474}" type="datetimeFigureOut">
              <a:rPr lang="en-IE" smtClean="0">
                <a:solidFill>
                  <a:prstClr val="black">
                    <a:tint val="75000"/>
                  </a:prstClr>
                </a:solidFill>
              </a:rPr>
              <a:pPr/>
              <a:t>19/08/2014</a:t>
            </a:fld>
            <a:endParaRPr lang="en-IE">
              <a:solidFill>
                <a:prstClr val="black">
                  <a:tint val="75000"/>
                </a:prstClr>
              </a:solidFill>
            </a:endParaRPr>
          </a:p>
        </p:txBody>
      </p:sp>
      <p:sp>
        <p:nvSpPr>
          <p:cNvPr id="8" name="Footer Placeholder 7"/>
          <p:cNvSpPr>
            <a:spLocks noGrp="1"/>
          </p:cNvSpPr>
          <p:nvPr>
            <p:ph type="ftr" sz="quarter" idx="11"/>
          </p:nvPr>
        </p:nvSpPr>
        <p:spPr/>
        <p:txBody>
          <a:bodyPr/>
          <a:lstStyle/>
          <a:p>
            <a:endParaRPr lang="en-IE">
              <a:solidFill>
                <a:prstClr val="black">
                  <a:tint val="75000"/>
                </a:prstClr>
              </a:solidFill>
            </a:endParaRPr>
          </a:p>
        </p:txBody>
      </p:sp>
      <p:sp>
        <p:nvSpPr>
          <p:cNvPr id="9" name="Slide Number Placeholder 8"/>
          <p:cNvSpPr>
            <a:spLocks noGrp="1"/>
          </p:cNvSpPr>
          <p:nvPr>
            <p:ph type="sldNum" sz="quarter" idx="12"/>
          </p:nvPr>
        </p:nvSpPr>
        <p:spPr/>
        <p:txBody>
          <a:bodyPr/>
          <a:lstStyle/>
          <a:p>
            <a:fld id="{DCFDFB48-1E1D-4188-886C-CF2E5C2E3AD1}"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xmlns="" val="2146758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5E8BDC52-8CC7-4C29-B1F6-671758C65474}" type="datetimeFigureOut">
              <a:rPr lang="en-IE" smtClean="0">
                <a:solidFill>
                  <a:prstClr val="black">
                    <a:tint val="75000"/>
                  </a:prstClr>
                </a:solidFill>
              </a:rPr>
              <a:pPr/>
              <a:t>19/08/2014</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DCFDFB48-1E1D-4188-886C-CF2E5C2E3AD1}"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xmlns="" val="1092133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BDC52-8CC7-4C29-B1F6-671758C65474}" type="datetimeFigureOut">
              <a:rPr lang="en-IE" smtClean="0">
                <a:solidFill>
                  <a:prstClr val="black">
                    <a:tint val="75000"/>
                  </a:prstClr>
                </a:solidFill>
              </a:rPr>
              <a:pPr/>
              <a:t>19/08/2014</a:t>
            </a:fld>
            <a:endParaRPr lang="en-IE">
              <a:solidFill>
                <a:prstClr val="black">
                  <a:tint val="75000"/>
                </a:prstClr>
              </a:solidFill>
            </a:endParaRPr>
          </a:p>
        </p:txBody>
      </p:sp>
      <p:sp>
        <p:nvSpPr>
          <p:cNvPr id="3" name="Footer Placeholder 2"/>
          <p:cNvSpPr>
            <a:spLocks noGrp="1"/>
          </p:cNvSpPr>
          <p:nvPr>
            <p:ph type="ftr" sz="quarter" idx="11"/>
          </p:nvPr>
        </p:nvSpPr>
        <p:spPr/>
        <p:txBody>
          <a:bodyPr/>
          <a:lstStyle/>
          <a:p>
            <a:endParaRPr lang="en-IE">
              <a:solidFill>
                <a:prstClr val="black">
                  <a:tint val="75000"/>
                </a:prstClr>
              </a:solidFill>
            </a:endParaRPr>
          </a:p>
        </p:txBody>
      </p:sp>
      <p:sp>
        <p:nvSpPr>
          <p:cNvPr id="4" name="Slide Number Placeholder 3"/>
          <p:cNvSpPr>
            <a:spLocks noGrp="1"/>
          </p:cNvSpPr>
          <p:nvPr>
            <p:ph type="sldNum" sz="quarter" idx="12"/>
          </p:nvPr>
        </p:nvSpPr>
        <p:spPr/>
        <p:txBody>
          <a:bodyPr/>
          <a:lstStyle/>
          <a:p>
            <a:fld id="{DCFDFB48-1E1D-4188-886C-CF2E5C2E3AD1}"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xmlns="" val="4263359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BDC52-8CC7-4C29-B1F6-671758C65474}" type="datetimeFigureOut">
              <a:rPr lang="en-IE" smtClean="0">
                <a:solidFill>
                  <a:prstClr val="black">
                    <a:tint val="75000"/>
                  </a:prstClr>
                </a:solidFill>
              </a:rPr>
              <a:pPr/>
              <a:t>19/08/2014</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DCFDFB48-1E1D-4188-886C-CF2E5C2E3AD1}"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xmlns="" val="1659558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FE70842-3E5B-471B-A1A0-CA0931011F53}" type="datetimeFigureOut">
              <a:rPr lang="en-IE" smtClean="0"/>
              <a:pPr/>
              <a:t>19/08/2014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E22D153-3AFC-4291-95F4-DACB9B20CC3A}" type="slidenum">
              <a:rPr lang="en-IE" smtClean="0"/>
              <a:pPr/>
              <a:t>‹#›</a:t>
            </a:fld>
            <a:endParaRPr lang="en-IE"/>
          </a:p>
        </p:txBody>
      </p:sp>
    </p:spTree>
    <p:extLst>
      <p:ext uri="{BB962C8B-B14F-4D97-AF65-F5344CB8AC3E}">
        <p14:creationId xmlns:p14="http://schemas.microsoft.com/office/powerpoint/2010/main" xmlns="" val="3695297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BDC52-8CC7-4C29-B1F6-671758C65474}" type="datetimeFigureOut">
              <a:rPr lang="en-IE" smtClean="0">
                <a:solidFill>
                  <a:prstClr val="black">
                    <a:tint val="75000"/>
                  </a:prstClr>
                </a:solidFill>
              </a:rPr>
              <a:pPr/>
              <a:t>19/08/2014</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DCFDFB48-1E1D-4188-886C-CF2E5C2E3AD1}"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xmlns="" val="933976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E8BDC52-8CC7-4C29-B1F6-671758C65474}" type="datetimeFigureOut">
              <a:rPr lang="en-IE" smtClean="0">
                <a:solidFill>
                  <a:prstClr val="black">
                    <a:tint val="75000"/>
                  </a:prstClr>
                </a:solidFill>
              </a:rPr>
              <a:pPr/>
              <a:t>19/08/2014</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CFDFB48-1E1D-4188-886C-CF2E5C2E3AD1}"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xmlns="" val="3200662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E8BDC52-8CC7-4C29-B1F6-671758C65474}" type="datetimeFigureOut">
              <a:rPr lang="en-IE" smtClean="0">
                <a:solidFill>
                  <a:prstClr val="black">
                    <a:tint val="75000"/>
                  </a:prstClr>
                </a:solidFill>
              </a:rPr>
              <a:pPr/>
              <a:t>19/08/2014</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CFDFB48-1E1D-4188-886C-CF2E5C2E3AD1}"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xmlns="" val="96844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E70842-3E5B-471B-A1A0-CA0931011F53}" type="datetimeFigureOut">
              <a:rPr lang="en-IE" smtClean="0"/>
              <a:pPr/>
              <a:t>19/08/2014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E22D153-3AFC-4291-95F4-DACB9B20CC3A}" type="slidenum">
              <a:rPr lang="en-IE" smtClean="0"/>
              <a:pPr/>
              <a:t>‹#›</a:t>
            </a:fld>
            <a:endParaRPr lang="en-IE"/>
          </a:p>
        </p:txBody>
      </p:sp>
    </p:spTree>
    <p:extLst>
      <p:ext uri="{BB962C8B-B14F-4D97-AF65-F5344CB8AC3E}">
        <p14:creationId xmlns:p14="http://schemas.microsoft.com/office/powerpoint/2010/main" xmlns="" val="318125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4FE70842-3E5B-471B-A1A0-CA0931011F53}" type="datetimeFigureOut">
              <a:rPr lang="en-IE" smtClean="0"/>
              <a:pPr/>
              <a:t>19/08/2014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E22D153-3AFC-4291-95F4-DACB9B20CC3A}" type="slidenum">
              <a:rPr lang="en-IE" smtClean="0"/>
              <a:pPr/>
              <a:t>‹#›</a:t>
            </a:fld>
            <a:endParaRPr lang="en-IE"/>
          </a:p>
        </p:txBody>
      </p:sp>
    </p:spTree>
    <p:extLst>
      <p:ext uri="{BB962C8B-B14F-4D97-AF65-F5344CB8AC3E}">
        <p14:creationId xmlns:p14="http://schemas.microsoft.com/office/powerpoint/2010/main" xmlns="" val="2763339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4FE70842-3E5B-471B-A1A0-CA0931011F53}" type="datetimeFigureOut">
              <a:rPr lang="en-IE" smtClean="0"/>
              <a:pPr/>
              <a:t>19/08/2014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E22D153-3AFC-4291-95F4-DACB9B20CC3A}" type="slidenum">
              <a:rPr lang="en-IE" smtClean="0"/>
              <a:pPr/>
              <a:t>‹#›</a:t>
            </a:fld>
            <a:endParaRPr lang="en-IE"/>
          </a:p>
        </p:txBody>
      </p:sp>
    </p:spTree>
    <p:extLst>
      <p:ext uri="{BB962C8B-B14F-4D97-AF65-F5344CB8AC3E}">
        <p14:creationId xmlns:p14="http://schemas.microsoft.com/office/powerpoint/2010/main" xmlns="" val="174914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4FE70842-3E5B-471B-A1A0-CA0931011F53}" type="datetimeFigureOut">
              <a:rPr lang="en-IE" smtClean="0"/>
              <a:pPr/>
              <a:t>19/08/2014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E22D153-3AFC-4291-95F4-DACB9B20CC3A}" type="slidenum">
              <a:rPr lang="en-IE" smtClean="0"/>
              <a:pPr/>
              <a:t>‹#›</a:t>
            </a:fld>
            <a:endParaRPr lang="en-IE"/>
          </a:p>
        </p:txBody>
      </p:sp>
    </p:spTree>
    <p:extLst>
      <p:ext uri="{BB962C8B-B14F-4D97-AF65-F5344CB8AC3E}">
        <p14:creationId xmlns:p14="http://schemas.microsoft.com/office/powerpoint/2010/main" xmlns="" val="92408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70842-3E5B-471B-A1A0-CA0931011F53}" type="datetimeFigureOut">
              <a:rPr lang="en-IE" smtClean="0"/>
              <a:pPr/>
              <a:t>19/08/2014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EE22D153-3AFC-4291-95F4-DACB9B20CC3A}" type="slidenum">
              <a:rPr lang="en-IE" smtClean="0"/>
              <a:pPr/>
              <a:t>‹#›</a:t>
            </a:fld>
            <a:endParaRPr lang="en-IE"/>
          </a:p>
        </p:txBody>
      </p:sp>
    </p:spTree>
    <p:extLst>
      <p:ext uri="{BB962C8B-B14F-4D97-AF65-F5344CB8AC3E}">
        <p14:creationId xmlns:p14="http://schemas.microsoft.com/office/powerpoint/2010/main" xmlns="" val="4100313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E70842-3E5B-471B-A1A0-CA0931011F53}" type="datetimeFigureOut">
              <a:rPr lang="en-IE" smtClean="0"/>
              <a:pPr/>
              <a:t>19/08/2014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E22D153-3AFC-4291-95F4-DACB9B20CC3A}" type="slidenum">
              <a:rPr lang="en-IE" smtClean="0"/>
              <a:pPr/>
              <a:t>‹#›</a:t>
            </a:fld>
            <a:endParaRPr lang="en-IE"/>
          </a:p>
        </p:txBody>
      </p:sp>
    </p:spTree>
    <p:extLst>
      <p:ext uri="{BB962C8B-B14F-4D97-AF65-F5344CB8AC3E}">
        <p14:creationId xmlns:p14="http://schemas.microsoft.com/office/powerpoint/2010/main" xmlns="" val="737594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E70842-3E5B-471B-A1A0-CA0931011F53}" type="datetimeFigureOut">
              <a:rPr lang="en-IE" smtClean="0"/>
              <a:pPr/>
              <a:t>19/08/2014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E22D153-3AFC-4291-95F4-DACB9B20CC3A}" type="slidenum">
              <a:rPr lang="en-IE" smtClean="0"/>
              <a:pPr/>
              <a:t>‹#›</a:t>
            </a:fld>
            <a:endParaRPr lang="en-IE"/>
          </a:p>
        </p:txBody>
      </p:sp>
    </p:spTree>
    <p:extLst>
      <p:ext uri="{BB962C8B-B14F-4D97-AF65-F5344CB8AC3E}">
        <p14:creationId xmlns:p14="http://schemas.microsoft.com/office/powerpoint/2010/main" xmlns="" val="2912237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70842-3E5B-471B-A1A0-CA0931011F53}" type="datetimeFigureOut">
              <a:rPr lang="en-IE" smtClean="0"/>
              <a:pPr/>
              <a:t>19/08/2014</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2D153-3AFC-4291-95F4-DACB9B20CC3A}" type="slidenum">
              <a:rPr lang="en-IE" smtClean="0"/>
              <a:pPr/>
              <a:t>‹#›</a:t>
            </a:fld>
            <a:endParaRPr lang="en-IE"/>
          </a:p>
        </p:txBody>
      </p:sp>
    </p:spTree>
    <p:extLst>
      <p:ext uri="{BB962C8B-B14F-4D97-AF65-F5344CB8AC3E}">
        <p14:creationId xmlns:p14="http://schemas.microsoft.com/office/powerpoint/2010/main" xmlns="" val="2515780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BDC52-8CC7-4C29-B1F6-671758C65474}" type="datetimeFigureOut">
              <a:rPr lang="en-IE" smtClean="0">
                <a:solidFill>
                  <a:prstClr val="black">
                    <a:tint val="75000"/>
                  </a:prstClr>
                </a:solidFill>
              </a:rPr>
              <a:pPr/>
              <a:t>19/08/2014</a:t>
            </a:fld>
            <a:endParaRPr lang="en-I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DFB48-1E1D-4188-886C-CF2E5C2E3AD1}"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xmlns="" val="41519530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rgbClr val="0070C0"/>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764704"/>
            <a:ext cx="7772400" cy="1470025"/>
          </a:xfrm>
        </p:spPr>
        <p:txBody>
          <a:bodyPr>
            <a:normAutofit fontScale="90000"/>
          </a:bodyPr>
          <a:lstStyle/>
          <a:p>
            <a:r>
              <a:rPr lang="en-IE" sz="5300" dirty="0" smtClean="0">
                <a:solidFill>
                  <a:schemeClr val="bg1"/>
                </a:solidFill>
              </a:rPr>
              <a:t>The International Year of Light</a:t>
            </a:r>
            <a:br>
              <a:rPr lang="en-IE" sz="5300" dirty="0" smtClean="0">
                <a:solidFill>
                  <a:schemeClr val="bg1"/>
                </a:solidFill>
              </a:rPr>
            </a:br>
            <a:r>
              <a:rPr lang="en-IE" sz="3600" dirty="0" smtClean="0">
                <a:solidFill>
                  <a:schemeClr val="bg1"/>
                </a:solidFill>
              </a:rPr>
              <a:t>and Light-based Technologies</a:t>
            </a:r>
            <a:r>
              <a:rPr lang="en-IE" dirty="0" smtClean="0">
                <a:solidFill>
                  <a:schemeClr val="bg1"/>
                </a:solidFill>
              </a:rPr>
              <a:t/>
            </a:r>
            <a:br>
              <a:rPr lang="en-IE" dirty="0" smtClean="0">
                <a:solidFill>
                  <a:schemeClr val="bg1"/>
                </a:solidFill>
              </a:rPr>
            </a:br>
            <a:r>
              <a:rPr lang="en-IE" sz="6000" dirty="0" smtClean="0">
                <a:solidFill>
                  <a:schemeClr val="bg1"/>
                </a:solidFill>
              </a:rPr>
              <a:t>2015</a:t>
            </a:r>
            <a:endParaRPr lang="en-IE" sz="6000" dirty="0">
              <a:solidFill>
                <a:schemeClr val="bg1"/>
              </a:solidFill>
            </a:endParaRPr>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282714" y="4736414"/>
            <a:ext cx="1279430"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5"/>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566827" y="4740420"/>
            <a:ext cx="1686691"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6"/>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l="11222"/>
          <a:stretch/>
        </p:blipFill>
        <p:spPr bwMode="auto">
          <a:xfrm>
            <a:off x="3630099" y="4740420"/>
            <a:ext cx="1874688"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7"/>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l="-4508"/>
          <a:stretch/>
        </p:blipFill>
        <p:spPr bwMode="auto">
          <a:xfrm>
            <a:off x="1551614" y="4740420"/>
            <a:ext cx="2001931"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1486456" y="4255562"/>
            <a:ext cx="2331216" cy="461665"/>
          </a:xfrm>
          <a:prstGeom prst="rect">
            <a:avLst/>
          </a:prstGeom>
          <a:noFill/>
        </p:spPr>
        <p:txBody>
          <a:bodyPr wrap="none" rtlCol="0">
            <a:spAutoFit/>
          </a:bodyPr>
          <a:lstStyle/>
          <a:p>
            <a:r>
              <a:rPr lang="en-IE" sz="2400" b="1" dirty="0" smtClean="0">
                <a:solidFill>
                  <a:prstClr val="white"/>
                </a:solidFill>
              </a:rPr>
              <a:t>Communications</a:t>
            </a:r>
            <a:endParaRPr lang="en-IE" sz="2400" b="1" dirty="0">
              <a:solidFill>
                <a:prstClr val="white"/>
              </a:solidFill>
            </a:endParaRPr>
          </a:p>
        </p:txBody>
      </p:sp>
      <p:sp>
        <p:nvSpPr>
          <p:cNvPr id="9" name="TextBox 8"/>
          <p:cNvSpPr txBox="1"/>
          <p:nvPr/>
        </p:nvSpPr>
        <p:spPr>
          <a:xfrm>
            <a:off x="434037" y="4255562"/>
            <a:ext cx="1034257" cy="461665"/>
          </a:xfrm>
          <a:prstGeom prst="rect">
            <a:avLst/>
          </a:prstGeom>
          <a:noFill/>
        </p:spPr>
        <p:txBody>
          <a:bodyPr wrap="none" rtlCol="0">
            <a:spAutoFit/>
          </a:bodyPr>
          <a:lstStyle/>
          <a:p>
            <a:r>
              <a:rPr lang="en-IE" sz="2400" b="1" dirty="0" smtClean="0">
                <a:solidFill>
                  <a:prstClr val="white"/>
                </a:solidFill>
              </a:rPr>
              <a:t>Health</a:t>
            </a:r>
            <a:endParaRPr lang="en-IE" sz="2400" b="1" dirty="0">
              <a:solidFill>
                <a:prstClr val="white"/>
              </a:solidFill>
            </a:endParaRPr>
          </a:p>
        </p:txBody>
      </p:sp>
      <p:sp>
        <p:nvSpPr>
          <p:cNvPr id="10" name="TextBox 9"/>
          <p:cNvSpPr txBox="1"/>
          <p:nvPr/>
        </p:nvSpPr>
        <p:spPr>
          <a:xfrm>
            <a:off x="3862994" y="4255562"/>
            <a:ext cx="1344022" cy="461665"/>
          </a:xfrm>
          <a:prstGeom prst="rect">
            <a:avLst/>
          </a:prstGeom>
          <a:noFill/>
        </p:spPr>
        <p:txBody>
          <a:bodyPr wrap="none" rtlCol="0">
            <a:spAutoFit/>
          </a:bodyPr>
          <a:lstStyle/>
          <a:p>
            <a:r>
              <a:rPr lang="en-IE" sz="2400" b="1" dirty="0" smtClean="0">
                <a:solidFill>
                  <a:prstClr val="white"/>
                </a:solidFill>
              </a:rPr>
              <a:t>Economy</a:t>
            </a:r>
            <a:endParaRPr lang="en-IE" sz="2400" b="1" dirty="0">
              <a:solidFill>
                <a:prstClr val="white"/>
              </a:solidFill>
            </a:endParaRPr>
          </a:p>
        </p:txBody>
      </p:sp>
      <p:pic>
        <p:nvPicPr>
          <p:cNvPr id="11" name="Picture 8"/>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7330072" y="4728126"/>
            <a:ext cx="1561846"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p:nvSpPr>
        <p:spPr>
          <a:xfrm>
            <a:off x="5491292" y="4255562"/>
            <a:ext cx="1896866" cy="461665"/>
          </a:xfrm>
          <a:prstGeom prst="rect">
            <a:avLst/>
          </a:prstGeom>
          <a:noFill/>
        </p:spPr>
        <p:txBody>
          <a:bodyPr wrap="none" rtlCol="0">
            <a:spAutoFit/>
          </a:bodyPr>
          <a:lstStyle/>
          <a:p>
            <a:r>
              <a:rPr lang="en-IE" sz="2400" b="1" dirty="0" smtClean="0">
                <a:solidFill>
                  <a:prstClr val="white"/>
                </a:solidFill>
              </a:rPr>
              <a:t>Environment </a:t>
            </a:r>
            <a:endParaRPr lang="en-IE" sz="2400" b="1" dirty="0">
              <a:solidFill>
                <a:prstClr val="white"/>
              </a:solidFill>
            </a:endParaRPr>
          </a:p>
        </p:txBody>
      </p:sp>
      <p:sp>
        <p:nvSpPr>
          <p:cNvPr id="13" name="TextBox 12"/>
          <p:cNvSpPr txBox="1"/>
          <p:nvPr/>
        </p:nvSpPr>
        <p:spPr>
          <a:xfrm>
            <a:off x="7605022" y="4255562"/>
            <a:ext cx="926857" cy="461665"/>
          </a:xfrm>
          <a:prstGeom prst="rect">
            <a:avLst/>
          </a:prstGeom>
          <a:noFill/>
        </p:spPr>
        <p:txBody>
          <a:bodyPr wrap="none" rtlCol="0">
            <a:spAutoFit/>
          </a:bodyPr>
          <a:lstStyle/>
          <a:p>
            <a:r>
              <a:rPr lang="en-IE" sz="2400" b="1" dirty="0" smtClean="0">
                <a:solidFill>
                  <a:prstClr val="white"/>
                </a:solidFill>
              </a:rPr>
              <a:t>Social</a:t>
            </a:r>
            <a:endParaRPr lang="en-IE" sz="2400" b="1" dirty="0">
              <a:solidFill>
                <a:prstClr val="white"/>
              </a:solidFill>
            </a:endParaRPr>
          </a:p>
        </p:txBody>
      </p:sp>
      <p:pic>
        <p:nvPicPr>
          <p:cNvPr id="1034" name="Picture 10"/>
          <p:cNvPicPr>
            <a:picLocks noChangeAspect="1" noChangeArrowheads="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xmlns=""/>
              </a:ext>
            </a:extLst>
          </a:blip>
          <a:srcRect/>
          <a:stretch>
            <a:fillRect/>
          </a:stretch>
        </p:blipFill>
        <p:spPr bwMode="auto">
          <a:xfrm>
            <a:off x="4815775" y="2380740"/>
            <a:ext cx="2572383" cy="17814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9" name="Picture 15" descr="http://upload.wikimedia.org/wikipedia/commons/0/07/UNESCO_logo_white.pn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2891564" y="2836121"/>
            <a:ext cx="1576092" cy="12704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01703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7"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2015</a:t>
            </a:r>
            <a:r>
              <a:rPr lang="en-US" sz="3600" b="1" dirty="0">
                <a:solidFill>
                  <a:srgbClr val="0070C0"/>
                </a:solidFill>
                <a:latin typeface="Arial" charset="0"/>
              </a:rPr>
              <a:t> </a:t>
            </a:r>
            <a:r>
              <a:rPr lang="en-US" sz="3600" b="1" dirty="0" smtClean="0">
                <a:solidFill>
                  <a:srgbClr val="0070C0"/>
                </a:solidFill>
                <a:latin typeface="Arial" charset="0"/>
              </a:rPr>
              <a:t>celebrates major anniversaries</a:t>
            </a:r>
            <a:endParaRPr lang="en-US" sz="2800" b="1" dirty="0" smtClean="0">
              <a:solidFill>
                <a:srgbClr val="0070C0"/>
              </a:solidFill>
              <a:latin typeface="Arial" charset="0"/>
            </a:endParaRPr>
          </a:p>
        </p:txBody>
      </p:sp>
      <p:sp>
        <p:nvSpPr>
          <p:cNvPr id="13" name="Rectangle 9"/>
          <p:cNvSpPr txBox="1">
            <a:spLocks noChangeArrowheads="1"/>
          </p:cNvSpPr>
          <p:nvPr/>
        </p:nvSpPr>
        <p:spPr bwMode="auto">
          <a:xfrm>
            <a:off x="214313" y="1941968"/>
            <a:ext cx="9144000" cy="455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581025" eaLnBrk="0" hangingPunct="0">
              <a:defRPr>
                <a:solidFill>
                  <a:schemeClr val="tx1"/>
                </a:solidFill>
                <a:latin typeface="Arial" charset="0"/>
              </a:defRPr>
            </a:lvl1pPr>
            <a:lvl2pPr marL="742950" indent="-285750" defTabSz="581025" eaLnBrk="0" hangingPunct="0">
              <a:defRPr>
                <a:solidFill>
                  <a:schemeClr val="tx1"/>
                </a:solidFill>
                <a:latin typeface="Arial" charset="0"/>
              </a:defRPr>
            </a:lvl2pPr>
            <a:lvl3pPr marL="1143000" indent="-228600" defTabSz="581025" eaLnBrk="0" hangingPunct="0">
              <a:defRPr>
                <a:solidFill>
                  <a:schemeClr val="tx1"/>
                </a:solidFill>
                <a:latin typeface="Arial" charset="0"/>
              </a:defRPr>
            </a:lvl3pPr>
            <a:lvl4pPr marL="1600200" indent="-228600" defTabSz="581025" eaLnBrk="0" hangingPunct="0">
              <a:defRPr>
                <a:solidFill>
                  <a:schemeClr val="tx1"/>
                </a:solidFill>
                <a:latin typeface="Arial" charset="0"/>
              </a:defRPr>
            </a:lvl4pPr>
            <a:lvl5pPr marL="2057400" indent="-228600" defTabSz="581025" eaLnBrk="0" hangingPunct="0">
              <a:defRPr>
                <a:solidFill>
                  <a:schemeClr val="tx1"/>
                </a:solidFill>
                <a:latin typeface="Arial" charset="0"/>
              </a:defRPr>
            </a:lvl5pPr>
            <a:lvl6pPr marL="2514600" indent="-228600" defTabSz="581025" eaLnBrk="0" fontAlgn="base" hangingPunct="0">
              <a:spcBef>
                <a:spcPct val="0"/>
              </a:spcBef>
              <a:spcAft>
                <a:spcPct val="0"/>
              </a:spcAft>
              <a:defRPr>
                <a:solidFill>
                  <a:schemeClr val="tx1"/>
                </a:solidFill>
                <a:latin typeface="Arial" charset="0"/>
              </a:defRPr>
            </a:lvl6pPr>
            <a:lvl7pPr marL="2971800" indent="-228600" defTabSz="581025" eaLnBrk="0" fontAlgn="base" hangingPunct="0">
              <a:spcBef>
                <a:spcPct val="0"/>
              </a:spcBef>
              <a:spcAft>
                <a:spcPct val="0"/>
              </a:spcAft>
              <a:defRPr>
                <a:solidFill>
                  <a:schemeClr val="tx1"/>
                </a:solidFill>
                <a:latin typeface="Arial" charset="0"/>
              </a:defRPr>
            </a:lvl7pPr>
            <a:lvl8pPr marL="3429000" indent="-228600" defTabSz="581025" eaLnBrk="0" fontAlgn="base" hangingPunct="0">
              <a:spcBef>
                <a:spcPct val="0"/>
              </a:spcBef>
              <a:spcAft>
                <a:spcPct val="0"/>
              </a:spcAft>
              <a:defRPr>
                <a:solidFill>
                  <a:schemeClr val="tx1"/>
                </a:solidFill>
                <a:latin typeface="Arial" charset="0"/>
              </a:defRPr>
            </a:lvl8pPr>
            <a:lvl9pPr marL="3886200" indent="-228600" defTabSz="581025" eaLnBrk="0" fontAlgn="base" hangingPunct="0">
              <a:spcBef>
                <a:spcPct val="0"/>
              </a:spcBef>
              <a:spcAft>
                <a:spcPct val="0"/>
              </a:spcAft>
              <a:defRPr>
                <a:solidFill>
                  <a:schemeClr val="tx1"/>
                </a:solidFill>
                <a:latin typeface="Arial" charset="0"/>
              </a:defRPr>
            </a:lvl9pPr>
          </a:lstStyle>
          <a:p>
            <a:pPr algn="ctr" eaLnBrk="1" hangingPunct="1">
              <a:lnSpc>
                <a:spcPct val="110000"/>
              </a:lnSpc>
            </a:pPr>
            <a:r>
              <a:rPr lang="en-GB" sz="2000" i="1">
                <a:solidFill>
                  <a:srgbClr val="FFFF00"/>
                </a:solidFill>
                <a:cs typeface="Arial" charset="0"/>
              </a:rPr>
              <a:t> </a:t>
            </a:r>
            <a:endParaRPr lang="en-GB" sz="2000" b="1">
              <a:solidFill>
                <a:srgbClr val="FFFF00"/>
              </a:solidFill>
              <a:cs typeface="Arial" charset="0"/>
            </a:endParaRPr>
          </a:p>
          <a:p>
            <a:pPr eaLnBrk="1" hangingPunct="1">
              <a:lnSpc>
                <a:spcPct val="110000"/>
              </a:lnSpc>
            </a:pPr>
            <a:endParaRPr lang="en-GB" sz="2000" i="1">
              <a:solidFill>
                <a:srgbClr val="FFFF00"/>
              </a:solidFill>
              <a:cs typeface="Arial" charset="0"/>
            </a:endParaRPr>
          </a:p>
          <a:p>
            <a:pPr eaLnBrk="1" hangingPunct="1">
              <a:lnSpc>
                <a:spcPct val="110000"/>
              </a:lnSpc>
            </a:pPr>
            <a:r>
              <a:rPr lang="en-US" sz="2000" i="1">
                <a:solidFill>
                  <a:srgbClr val="FFFF00"/>
                </a:solidFill>
                <a:cs typeface="Arial" charset="0"/>
              </a:rPr>
              <a:t> </a:t>
            </a:r>
            <a:endParaRPr lang="en-GB" sz="2000">
              <a:solidFill>
                <a:srgbClr val="FFFF00"/>
              </a:solidFill>
              <a:cs typeface="Arial" charset="0"/>
            </a:endParaRPr>
          </a:p>
        </p:txBody>
      </p:sp>
      <p:sp>
        <p:nvSpPr>
          <p:cNvPr id="14" name="Rectangle 8"/>
          <p:cNvSpPr txBox="1">
            <a:spLocks noChangeArrowheads="1"/>
          </p:cNvSpPr>
          <p:nvPr/>
        </p:nvSpPr>
        <p:spPr bwMode="auto">
          <a:xfrm>
            <a:off x="246955" y="2356305"/>
            <a:ext cx="6725345" cy="393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81025" eaLnBrk="0" hangingPunct="0">
              <a:defRPr>
                <a:solidFill>
                  <a:schemeClr val="tx1"/>
                </a:solidFill>
                <a:latin typeface="Arial" charset="0"/>
              </a:defRPr>
            </a:lvl1pPr>
            <a:lvl2pPr marL="742950" indent="-285750" defTabSz="581025" eaLnBrk="0" hangingPunct="0">
              <a:defRPr>
                <a:solidFill>
                  <a:schemeClr val="tx1"/>
                </a:solidFill>
                <a:latin typeface="Arial" charset="0"/>
              </a:defRPr>
            </a:lvl2pPr>
            <a:lvl3pPr marL="1143000" indent="-228600" defTabSz="581025" eaLnBrk="0" hangingPunct="0">
              <a:defRPr>
                <a:solidFill>
                  <a:schemeClr val="tx1"/>
                </a:solidFill>
                <a:latin typeface="Arial" charset="0"/>
              </a:defRPr>
            </a:lvl3pPr>
            <a:lvl4pPr marL="1600200" indent="-228600" defTabSz="581025" eaLnBrk="0" hangingPunct="0">
              <a:defRPr>
                <a:solidFill>
                  <a:schemeClr val="tx1"/>
                </a:solidFill>
                <a:latin typeface="Arial" charset="0"/>
              </a:defRPr>
            </a:lvl4pPr>
            <a:lvl5pPr marL="2057400" indent="-228600" defTabSz="581025" eaLnBrk="0" hangingPunct="0">
              <a:defRPr>
                <a:solidFill>
                  <a:schemeClr val="tx1"/>
                </a:solidFill>
                <a:latin typeface="Arial" charset="0"/>
              </a:defRPr>
            </a:lvl5pPr>
            <a:lvl6pPr marL="2514600" indent="-228600" defTabSz="581025" eaLnBrk="0" fontAlgn="base" hangingPunct="0">
              <a:spcBef>
                <a:spcPct val="0"/>
              </a:spcBef>
              <a:spcAft>
                <a:spcPct val="0"/>
              </a:spcAft>
              <a:defRPr>
                <a:solidFill>
                  <a:schemeClr val="tx1"/>
                </a:solidFill>
                <a:latin typeface="Arial" charset="0"/>
              </a:defRPr>
            </a:lvl6pPr>
            <a:lvl7pPr marL="2971800" indent="-228600" defTabSz="581025" eaLnBrk="0" fontAlgn="base" hangingPunct="0">
              <a:spcBef>
                <a:spcPct val="0"/>
              </a:spcBef>
              <a:spcAft>
                <a:spcPct val="0"/>
              </a:spcAft>
              <a:defRPr>
                <a:solidFill>
                  <a:schemeClr val="tx1"/>
                </a:solidFill>
                <a:latin typeface="Arial" charset="0"/>
              </a:defRPr>
            </a:lvl7pPr>
            <a:lvl8pPr marL="3429000" indent="-228600" defTabSz="581025" eaLnBrk="0" fontAlgn="base" hangingPunct="0">
              <a:spcBef>
                <a:spcPct val="0"/>
              </a:spcBef>
              <a:spcAft>
                <a:spcPct val="0"/>
              </a:spcAft>
              <a:defRPr>
                <a:solidFill>
                  <a:schemeClr val="tx1"/>
                </a:solidFill>
                <a:latin typeface="Arial" charset="0"/>
              </a:defRPr>
            </a:lvl8pPr>
            <a:lvl9pPr marL="3886200" indent="-228600" defTabSz="581025" eaLnBrk="0" fontAlgn="base" hangingPunct="0">
              <a:spcBef>
                <a:spcPct val="0"/>
              </a:spcBef>
              <a:spcAft>
                <a:spcPct val="0"/>
              </a:spcAft>
              <a:defRPr>
                <a:solidFill>
                  <a:schemeClr val="tx1"/>
                </a:solidFill>
                <a:latin typeface="Arial" charset="0"/>
              </a:defRPr>
            </a:lvl9pPr>
          </a:lstStyle>
          <a:p>
            <a:pPr eaLnBrk="1" hangingPunct="1"/>
            <a:endParaRPr lang="en-GB" sz="2800">
              <a:solidFill>
                <a:srgbClr val="FFFF00"/>
              </a:solidFill>
              <a:cs typeface="Arial" charset="0"/>
            </a:endParaRPr>
          </a:p>
          <a:p>
            <a:pPr eaLnBrk="1" hangingPunct="1"/>
            <a:endParaRPr lang="en-GB" sz="2800" b="1" i="1">
              <a:solidFill>
                <a:srgbClr val="FFFF00"/>
              </a:solidFill>
              <a:cs typeface="Arial" charset="0"/>
            </a:endParaRPr>
          </a:p>
          <a:p>
            <a:pPr eaLnBrk="1" hangingPunct="1"/>
            <a:endParaRPr lang="en-GB" sz="2800" b="1" i="1">
              <a:solidFill>
                <a:srgbClr val="FFFF00"/>
              </a:solidFill>
              <a:cs typeface="Arial" charset="0"/>
            </a:endParaRPr>
          </a:p>
          <a:p>
            <a:pPr eaLnBrk="1" hangingPunct="1"/>
            <a:endParaRPr lang="en-GB" sz="2800" b="1" i="1">
              <a:solidFill>
                <a:srgbClr val="FFFF00"/>
              </a:solidFill>
              <a:cs typeface="Arial" charset="0"/>
            </a:endParaRPr>
          </a:p>
          <a:p>
            <a:pPr lvl="1" eaLnBrk="1" hangingPunct="1">
              <a:buFont typeface="Arial" charset="0"/>
              <a:buChar char="–"/>
            </a:pPr>
            <a:endParaRPr lang="en-GB" sz="2400" b="1" i="1">
              <a:solidFill>
                <a:srgbClr val="FFFF00"/>
              </a:solidFill>
              <a:latin typeface="Tahoma" pitchFamily="34" charset="0"/>
            </a:endParaRPr>
          </a:p>
        </p:txBody>
      </p:sp>
      <p:sp>
        <p:nvSpPr>
          <p:cNvPr id="15" name="Rectangle 7"/>
          <p:cNvSpPr>
            <a:spLocks noChangeArrowheads="1"/>
          </p:cNvSpPr>
          <p:nvPr/>
        </p:nvSpPr>
        <p:spPr bwMode="auto">
          <a:xfrm>
            <a:off x="468313" y="1340305"/>
            <a:ext cx="8353425"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endParaRPr lang="en-US" sz="2800">
              <a:solidFill>
                <a:srgbClr val="FFFF00"/>
              </a:solidFill>
            </a:endParaRPr>
          </a:p>
          <a:p>
            <a:pPr algn="just"/>
            <a:endParaRPr lang="en-GB" sz="2800">
              <a:solidFill>
                <a:srgbClr val="FFFF00"/>
              </a:solidFill>
            </a:endParaRPr>
          </a:p>
          <a:p>
            <a:pPr>
              <a:lnSpc>
                <a:spcPct val="110000"/>
              </a:lnSpc>
            </a:pPr>
            <a:endParaRPr lang="en-GB" sz="2800" i="1">
              <a:solidFill>
                <a:srgbClr val="FFFF00"/>
              </a:solidFill>
            </a:endParaRPr>
          </a:p>
        </p:txBody>
      </p:sp>
      <p:sp>
        <p:nvSpPr>
          <p:cNvPr id="16" name="Rectangle 7"/>
          <p:cNvSpPr>
            <a:spLocks noChangeArrowheads="1"/>
          </p:cNvSpPr>
          <p:nvPr/>
        </p:nvSpPr>
        <p:spPr bwMode="auto">
          <a:xfrm>
            <a:off x="468313" y="2564268"/>
            <a:ext cx="8351837" cy="151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10000"/>
              </a:lnSpc>
            </a:pPr>
            <a:r>
              <a:rPr lang="en-GB" sz="2800">
                <a:solidFill>
                  <a:srgbClr val="FFFF00"/>
                </a:solidFill>
              </a:rPr>
              <a:t>	</a:t>
            </a:r>
          </a:p>
          <a:p>
            <a:pPr>
              <a:lnSpc>
                <a:spcPct val="110000"/>
              </a:lnSpc>
            </a:pPr>
            <a:r>
              <a:rPr lang="en-GB" sz="2800" b="1" i="1">
                <a:solidFill>
                  <a:srgbClr val="FFFF00"/>
                </a:solidFill>
              </a:rPr>
              <a:t>	</a:t>
            </a:r>
            <a:endParaRPr lang="en-GB" sz="2800">
              <a:solidFill>
                <a:srgbClr val="FFFF00"/>
              </a:solidFill>
            </a:endParaRPr>
          </a:p>
          <a:p>
            <a:pPr>
              <a:lnSpc>
                <a:spcPct val="110000"/>
              </a:lnSpc>
            </a:pPr>
            <a:endParaRPr lang="en-GB" sz="2800" i="1">
              <a:solidFill>
                <a:srgbClr val="FFFF00"/>
              </a:solidFill>
            </a:endParaRPr>
          </a:p>
        </p:txBody>
      </p:sp>
      <p:sp>
        <p:nvSpPr>
          <p:cNvPr id="17" name="Rectangle 14"/>
          <p:cNvSpPr>
            <a:spLocks noChangeArrowheads="1"/>
          </p:cNvSpPr>
          <p:nvPr/>
        </p:nvSpPr>
        <p:spPr bwMode="auto">
          <a:xfrm>
            <a:off x="395288" y="1844824"/>
            <a:ext cx="8280400" cy="4216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sz="2200" dirty="0" smtClean="0"/>
              <a:t>1015	Ibn Al </a:t>
            </a:r>
            <a:r>
              <a:rPr lang="fr-FR" sz="2200" dirty="0" err="1" smtClean="0"/>
              <a:t>Haythem</a:t>
            </a:r>
            <a:r>
              <a:rPr lang="fr-FR" sz="2200" dirty="0" smtClean="0"/>
              <a:t> </a:t>
            </a:r>
            <a:r>
              <a:rPr lang="fr-FR" sz="2200" i="1" dirty="0" smtClean="0"/>
              <a:t>Book of Optics</a:t>
            </a:r>
          </a:p>
          <a:p>
            <a:endParaRPr lang="fr-FR" sz="2200" b="1" dirty="0" smtClean="0"/>
          </a:p>
          <a:p>
            <a:endParaRPr lang="fr-FR" sz="1200" b="1" dirty="0"/>
          </a:p>
          <a:p>
            <a:r>
              <a:rPr lang="fr-FR" sz="2200" dirty="0" smtClean="0"/>
              <a:t>1815</a:t>
            </a:r>
            <a:r>
              <a:rPr lang="fr-FR" sz="2200" dirty="0"/>
              <a:t>	Fresnel and the </a:t>
            </a:r>
            <a:r>
              <a:rPr lang="fr-FR" sz="2200" dirty="0" err="1" smtClean="0"/>
              <a:t>wave</a:t>
            </a:r>
            <a:r>
              <a:rPr lang="fr-FR" sz="2200" dirty="0"/>
              <a:t> </a:t>
            </a:r>
            <a:r>
              <a:rPr lang="fr-FR" sz="2200" dirty="0" smtClean="0"/>
              <a:t>nature </a:t>
            </a:r>
            <a:r>
              <a:rPr lang="fr-FR" sz="2200" dirty="0"/>
              <a:t>of light</a:t>
            </a:r>
          </a:p>
          <a:p>
            <a:endParaRPr lang="fr-FR" sz="2200" dirty="0"/>
          </a:p>
          <a:p>
            <a:endParaRPr lang="fr-FR" sz="1200" b="1" dirty="0"/>
          </a:p>
          <a:p>
            <a:r>
              <a:rPr lang="en-US" sz="2200" dirty="0" smtClean="0"/>
              <a:t>1865</a:t>
            </a:r>
            <a:r>
              <a:rPr lang="en-US" sz="2200" dirty="0"/>
              <a:t>	Maxwell and </a:t>
            </a:r>
            <a:r>
              <a:rPr lang="en-US" sz="2200" dirty="0" smtClean="0"/>
              <a:t>electromagnetic waves </a:t>
            </a:r>
            <a:endParaRPr lang="en-US" sz="2200" dirty="0"/>
          </a:p>
          <a:p>
            <a:endParaRPr lang="en-US" sz="2200" dirty="0"/>
          </a:p>
          <a:p>
            <a:endParaRPr lang="en-US" sz="1200" dirty="0"/>
          </a:p>
          <a:p>
            <a:r>
              <a:rPr lang="en-US" sz="2200" dirty="0"/>
              <a:t>1915	General </a:t>
            </a:r>
            <a:r>
              <a:rPr lang="en-US" sz="2200" dirty="0" smtClean="0"/>
              <a:t>relativity – light in space and time</a:t>
            </a:r>
            <a:endParaRPr lang="de-DE" sz="2200" dirty="0"/>
          </a:p>
          <a:p>
            <a:r>
              <a:rPr lang="fr-CA" sz="2200" dirty="0" smtClean="0"/>
              <a:t>	  </a:t>
            </a:r>
          </a:p>
          <a:p>
            <a:endParaRPr lang="fr-CA" sz="1200" dirty="0" smtClean="0"/>
          </a:p>
          <a:p>
            <a:r>
              <a:rPr lang="en-US" sz="2200" dirty="0" smtClean="0"/>
              <a:t>1965 </a:t>
            </a:r>
            <a:r>
              <a:rPr lang="en-US" sz="2200" dirty="0"/>
              <a:t>	</a:t>
            </a:r>
            <a:r>
              <a:rPr lang="en-US" sz="2200" dirty="0" smtClean="0"/>
              <a:t>Cosmic microwave background, Charles Kao</a:t>
            </a:r>
            <a:br>
              <a:rPr lang="en-US" sz="2200" dirty="0" smtClean="0"/>
            </a:br>
            <a:r>
              <a:rPr lang="en-US" sz="2200" dirty="0" smtClean="0"/>
              <a:t> 	and optical </a:t>
            </a:r>
            <a:r>
              <a:rPr lang="en-US" sz="2200" dirty="0" err="1" smtClean="0"/>
              <a:t>fibre</a:t>
            </a:r>
            <a:r>
              <a:rPr lang="en-US" sz="2200" dirty="0" smtClean="0"/>
              <a:t> technology</a:t>
            </a:r>
            <a:endParaRPr lang="en-US" sz="2200" dirty="0"/>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7232845" y="1428229"/>
            <a:ext cx="1220273" cy="48810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l="-3373" r="3110"/>
          <a:stretch/>
        </p:blipFill>
        <p:spPr bwMode="auto">
          <a:xfrm>
            <a:off x="7192080" y="3841161"/>
            <a:ext cx="1249761" cy="8431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7232845" y="5373320"/>
            <a:ext cx="1208996" cy="9334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Rectangle 18"/>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Rectangle 1"/>
          <p:cNvSpPr/>
          <p:nvPr/>
        </p:nvSpPr>
        <p:spPr>
          <a:xfrm>
            <a:off x="7232845" y="1437754"/>
            <a:ext cx="1208996" cy="486901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0" name="Straight Connector 19"/>
          <p:cNvCxnSpPr/>
          <p:nvPr/>
        </p:nvCxnSpPr>
        <p:spPr>
          <a:xfrm>
            <a:off x="7244122" y="3022555"/>
            <a:ext cx="12089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247779" y="3833311"/>
            <a:ext cx="12089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43816" y="4682167"/>
            <a:ext cx="12089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239853" y="5372531"/>
            <a:ext cx="12089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247779" y="1437754"/>
            <a:ext cx="1194062" cy="48690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4" name="Straight Connector 23"/>
          <p:cNvCxnSpPr/>
          <p:nvPr/>
        </p:nvCxnSpPr>
        <p:spPr>
          <a:xfrm>
            <a:off x="7247779" y="2221959"/>
            <a:ext cx="12089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251436" y="5364911"/>
            <a:ext cx="12089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114679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Activities are very broad - science…</a:t>
            </a:r>
            <a:endParaRPr lang="en-US" sz="2800" b="1" dirty="0" smtClean="0">
              <a:solidFill>
                <a:srgbClr val="0070C0"/>
              </a:solidFill>
              <a:latin typeface="Arial" charset="0"/>
            </a:endParaRPr>
          </a:p>
        </p:txBody>
      </p:sp>
      <p:sp>
        <p:nvSpPr>
          <p:cNvPr id="13" name="Rectangle 7"/>
          <p:cNvSpPr>
            <a:spLocks noChangeArrowheads="1"/>
          </p:cNvSpPr>
          <p:nvPr/>
        </p:nvSpPr>
        <p:spPr bwMode="auto">
          <a:xfrm>
            <a:off x="2700561" y="1191518"/>
            <a:ext cx="3455615" cy="5693866"/>
          </a:xfrm>
          <a:prstGeom prst="rect">
            <a:avLst/>
          </a:prstGeom>
          <a:noFill/>
          <a:ln w="9525">
            <a:noFill/>
            <a:miter lim="800000"/>
            <a:headEnd/>
            <a:tailEnd/>
          </a:ln>
        </p:spPr>
        <p:txBody>
          <a:bodyPr wrap="square">
            <a:spAutoFit/>
          </a:bodyPr>
          <a:lstStyle/>
          <a:p>
            <a:pPr algn="ctr"/>
            <a:endParaRPr lang="en-US" sz="2800" dirty="0">
              <a:solidFill>
                <a:srgbClr val="FFFF00"/>
              </a:solidFill>
            </a:endParaRPr>
          </a:p>
          <a:p>
            <a:pPr algn="ctr"/>
            <a:r>
              <a:rPr lang="en-GB" sz="2400" dirty="0" smtClean="0"/>
              <a:t>Origin of Life</a:t>
            </a:r>
          </a:p>
          <a:p>
            <a:pPr algn="ctr"/>
            <a:endParaRPr lang="en-GB" sz="2400" dirty="0" smtClean="0"/>
          </a:p>
          <a:p>
            <a:pPr algn="ctr"/>
            <a:endParaRPr lang="en-GB" sz="2400" dirty="0"/>
          </a:p>
          <a:p>
            <a:pPr algn="ctr"/>
            <a:r>
              <a:rPr lang="en-GB" sz="2400" dirty="0" smtClean="0"/>
              <a:t>Healthcare</a:t>
            </a:r>
          </a:p>
          <a:p>
            <a:pPr algn="ctr"/>
            <a:endParaRPr lang="en-GB" sz="2400" dirty="0"/>
          </a:p>
          <a:p>
            <a:pPr algn="ctr"/>
            <a:endParaRPr lang="en-GB" sz="2400" dirty="0" smtClean="0"/>
          </a:p>
          <a:p>
            <a:pPr algn="ctr"/>
            <a:r>
              <a:rPr lang="en-GB" sz="2400" dirty="0" smtClean="0"/>
              <a:t>Communications &amp; GPS</a:t>
            </a:r>
          </a:p>
          <a:p>
            <a:pPr algn="ctr"/>
            <a:endParaRPr lang="en-GB" sz="2400" dirty="0"/>
          </a:p>
          <a:p>
            <a:pPr algn="ctr"/>
            <a:endParaRPr lang="en-GB" sz="2400" dirty="0" smtClean="0"/>
          </a:p>
          <a:p>
            <a:pPr algn="ctr"/>
            <a:r>
              <a:rPr lang="en-GB" sz="2400" dirty="0" smtClean="0"/>
              <a:t>Optical Instruments</a:t>
            </a:r>
            <a:endParaRPr lang="en-GB" sz="2400" dirty="0"/>
          </a:p>
          <a:p>
            <a:pPr algn="ctr"/>
            <a:endParaRPr lang="en-GB" sz="2400" dirty="0"/>
          </a:p>
          <a:p>
            <a:pPr algn="ctr"/>
            <a:endParaRPr lang="en-US" sz="2400" dirty="0"/>
          </a:p>
          <a:p>
            <a:pPr algn="ctr"/>
            <a:r>
              <a:rPr lang="en-US" sz="2400" dirty="0" smtClean="0"/>
              <a:t>The Universe</a:t>
            </a:r>
          </a:p>
          <a:p>
            <a:pPr algn="ctr"/>
            <a:endParaRPr lang="en-US" sz="2400" dirty="0"/>
          </a:p>
        </p:txBody>
      </p:sp>
      <p:pic>
        <p:nvPicPr>
          <p:cNvPr id="14" name="Picture 2" descr="http://www.rsc.org/images/FEATURE-Leaf-300_tcm18-150961.jpg"/>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458898" y="1397589"/>
            <a:ext cx="2024870" cy="214304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descr="http://blogs.discovermagazine.com/badastronomy/wp-content/blogs.dir/28/files/ten-things-about-hubble/hst_earth_610.jp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458898" y="5103321"/>
            <a:ext cx="2024870" cy="1443231"/>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9"/>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l="935" r="-1"/>
          <a:stretch/>
        </p:blipFill>
        <p:spPr bwMode="auto">
          <a:xfrm>
            <a:off x="458898" y="3540471"/>
            <a:ext cx="2024870" cy="15702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6425579" y="3174907"/>
            <a:ext cx="2112083" cy="1195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a:stretch/>
        </p:blipFill>
        <p:spPr bwMode="auto">
          <a:xfrm>
            <a:off x="6444208" y="1439993"/>
            <a:ext cx="2112082" cy="1733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2" descr="http://telemedicine.orbis.org/data/1/rec_imgs/13751_Africa%20Picture.jpg"/>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a:stretch/>
        </p:blipFill>
        <p:spPr bwMode="auto">
          <a:xfrm>
            <a:off x="6425577" y="4368799"/>
            <a:ext cx="2118012" cy="215360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xmlns="" val="4191264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 and more than science</a:t>
            </a:r>
            <a:endParaRPr lang="en-US" sz="2800" b="1" dirty="0" smtClean="0">
              <a:solidFill>
                <a:srgbClr val="0070C0"/>
              </a:solidFill>
              <a:latin typeface="Arial" charset="0"/>
            </a:endParaRPr>
          </a:p>
        </p:txBody>
      </p:sp>
      <p:pic>
        <p:nvPicPr>
          <p:cNvPr id="10" name="Picture 10" descr="http://www.photonics.com/images/spectra/features/2007/June/ArtFeat_FIg1_p1010051.jpg"/>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6163965" y="1595436"/>
            <a:ext cx="2440483" cy="162604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2" descr="https://encrypted-tbn3.google.com/images?q=tbn:ANd9GcROJf6gL541TZCS7Z8QyupjxaEncWSfzVD9edg0MHt6hy8EcSW43w"/>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6156176" y="4610357"/>
            <a:ext cx="2448272" cy="156184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5" descr="https://encrypted-tbn1.google.com/images?q=tbn:ANd9GcTMx4DFcEzWCc5bCCRWIdUQMhSaitRaeb2LiBvylgI5rSab-cN8JA"/>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426197" y="3073152"/>
            <a:ext cx="2376000" cy="1440899"/>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4"/>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426197" y="1595437"/>
            <a:ext cx="2376000" cy="14808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426197" y="4504926"/>
            <a:ext cx="2376000" cy="1694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6"/>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a:stretch/>
        </p:blipFill>
        <p:spPr bwMode="auto">
          <a:xfrm>
            <a:off x="6163965" y="3212976"/>
            <a:ext cx="2440483" cy="1391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Rectangle 7"/>
          <p:cNvSpPr>
            <a:spLocks noChangeArrowheads="1"/>
          </p:cNvSpPr>
          <p:nvPr/>
        </p:nvSpPr>
        <p:spPr bwMode="auto">
          <a:xfrm>
            <a:off x="2700561" y="1556792"/>
            <a:ext cx="3455615" cy="4832092"/>
          </a:xfrm>
          <a:prstGeom prst="rect">
            <a:avLst/>
          </a:prstGeom>
          <a:noFill/>
          <a:ln w="9525">
            <a:noFill/>
            <a:miter lim="800000"/>
            <a:headEnd/>
            <a:tailEnd/>
          </a:ln>
        </p:spPr>
        <p:txBody>
          <a:bodyPr wrap="square">
            <a:spAutoFit/>
          </a:bodyPr>
          <a:lstStyle/>
          <a:p>
            <a:pPr algn="ctr"/>
            <a:endParaRPr lang="en-US" sz="2800" dirty="0">
              <a:solidFill>
                <a:srgbClr val="FFFF00"/>
              </a:solidFill>
            </a:endParaRPr>
          </a:p>
          <a:p>
            <a:pPr algn="ctr"/>
            <a:r>
              <a:rPr lang="en-GB" sz="2400" dirty="0" smtClean="0"/>
              <a:t>Cultural Heritage</a:t>
            </a:r>
          </a:p>
          <a:p>
            <a:pPr algn="ctr"/>
            <a:endParaRPr lang="en-GB" sz="2400" dirty="0" smtClean="0"/>
          </a:p>
          <a:p>
            <a:pPr algn="ctr"/>
            <a:endParaRPr lang="en-GB" sz="2400" dirty="0" smtClean="0"/>
          </a:p>
          <a:p>
            <a:pPr algn="ctr"/>
            <a:r>
              <a:rPr lang="en-GB" sz="2400" dirty="0" smtClean="0"/>
              <a:t>Education for All</a:t>
            </a:r>
          </a:p>
          <a:p>
            <a:pPr algn="ctr"/>
            <a:endParaRPr lang="en-GB" sz="2400" dirty="0"/>
          </a:p>
          <a:p>
            <a:pPr algn="ctr"/>
            <a:endParaRPr lang="en-US" sz="2400" dirty="0"/>
          </a:p>
          <a:p>
            <a:pPr algn="ctr"/>
            <a:r>
              <a:rPr lang="en-US" sz="2400" dirty="0" smtClean="0"/>
              <a:t>Nature</a:t>
            </a:r>
          </a:p>
          <a:p>
            <a:pPr algn="ctr"/>
            <a:endParaRPr lang="en-US" sz="2400" dirty="0"/>
          </a:p>
          <a:p>
            <a:pPr algn="ctr"/>
            <a:endParaRPr lang="en-US" sz="2400" dirty="0" smtClean="0"/>
          </a:p>
          <a:p>
            <a:pPr algn="ctr"/>
            <a:r>
              <a:rPr lang="en-GB" sz="2400" dirty="0"/>
              <a:t>Light and Art</a:t>
            </a:r>
          </a:p>
          <a:p>
            <a:pPr algn="ctr"/>
            <a:endParaRPr lang="en-US" sz="2000" dirty="0" smtClean="0">
              <a:solidFill>
                <a:srgbClr val="FFFF00"/>
              </a:solidFill>
            </a:endParaRPr>
          </a:p>
          <a:p>
            <a:pPr algn="ctr"/>
            <a:endParaRPr lang="en-US" sz="2000" dirty="0">
              <a:solidFill>
                <a:srgbClr val="FFFF00"/>
              </a:solidFill>
            </a:endParaRPr>
          </a:p>
        </p:txBody>
      </p:sp>
      <p:sp>
        <p:nvSpPr>
          <p:cNvPr id="13" name="Rectangle 12"/>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xmlns="" val="3829758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395920" y="1268760"/>
            <a:ext cx="8424552" cy="1508105"/>
          </a:xfrm>
          <a:prstGeom prst="rect">
            <a:avLst/>
          </a:prstGeom>
          <a:noFill/>
          <a:ln w="9525">
            <a:noFill/>
            <a:miter lim="800000"/>
            <a:headEnd/>
            <a:tailEnd/>
          </a:ln>
        </p:spPr>
        <p:txBody>
          <a:bodyPr wrap="square">
            <a:spAutoFit/>
          </a:bodyPr>
          <a:lstStyle/>
          <a:p>
            <a:endParaRPr lang="en-GB" sz="2000" dirty="0" smtClean="0"/>
          </a:p>
          <a:p>
            <a:endParaRPr lang="en-GB" sz="2400" dirty="0"/>
          </a:p>
          <a:p>
            <a:endParaRPr lang="en-GB" sz="2400" dirty="0" smtClean="0"/>
          </a:p>
          <a:p>
            <a:endParaRPr lang="en-GB" sz="2400" dirty="0" smtClean="0"/>
          </a:p>
        </p:txBody>
      </p:sp>
      <p:sp>
        <p:nvSpPr>
          <p:cNvPr id="8" name="Text Box 5"/>
          <p:cNvSpPr txBox="1">
            <a:spLocks noChangeArrowheads="1"/>
          </p:cNvSpPr>
          <p:nvPr/>
        </p:nvSpPr>
        <p:spPr bwMode="auto">
          <a:xfrm>
            <a:off x="46926" y="1445900"/>
            <a:ext cx="9145016" cy="30008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0" hangingPunct="0">
              <a:spcBef>
                <a:spcPct val="50000"/>
              </a:spcBef>
              <a:buClr>
                <a:srgbClr val="FF3300"/>
              </a:buClr>
              <a:defRPr/>
            </a:pPr>
            <a:r>
              <a:rPr lang="en-GB" sz="2400" dirty="0" smtClean="0">
                <a:latin typeface="Calibri" pitchFamily="34" charset="0"/>
              </a:rPr>
              <a:t>Smart lighting can both highlight culture and reduce light pollution </a:t>
            </a:r>
          </a:p>
          <a:p>
            <a:pPr eaLnBrk="0" hangingPunct="0">
              <a:spcBef>
                <a:spcPct val="50000"/>
              </a:spcBef>
              <a:buClr>
                <a:srgbClr val="FF3300"/>
              </a:buClr>
              <a:defRPr/>
            </a:pPr>
            <a:endParaRPr lang="en-GB" sz="2400" dirty="0"/>
          </a:p>
          <a:p>
            <a:pPr eaLnBrk="0" hangingPunct="0">
              <a:spcBef>
                <a:spcPct val="50000"/>
              </a:spcBef>
              <a:buClr>
                <a:srgbClr val="FF3300"/>
              </a:buClr>
              <a:defRPr/>
            </a:pPr>
            <a:endParaRPr lang="en-GB" sz="2400" dirty="0"/>
          </a:p>
          <a:p>
            <a:pPr eaLnBrk="0" hangingPunct="0">
              <a:spcBef>
                <a:spcPct val="50000"/>
              </a:spcBef>
              <a:buClr>
                <a:srgbClr val="FF3300"/>
              </a:buClr>
              <a:defRPr/>
            </a:pPr>
            <a:endParaRPr lang="en-GB" sz="1600" dirty="0" smtClean="0"/>
          </a:p>
          <a:p>
            <a:pPr eaLnBrk="0" hangingPunct="0">
              <a:spcBef>
                <a:spcPct val="50000"/>
              </a:spcBef>
              <a:buClr>
                <a:srgbClr val="FF3300"/>
              </a:buClr>
              <a:defRPr/>
            </a:pPr>
            <a:endParaRPr lang="en-GB" sz="1400" dirty="0" smtClean="0"/>
          </a:p>
          <a:p>
            <a:pPr eaLnBrk="0" hangingPunct="0">
              <a:spcBef>
                <a:spcPct val="50000"/>
              </a:spcBef>
              <a:buClr>
                <a:srgbClr val="FF3300"/>
              </a:buClr>
              <a:defRPr/>
            </a:pPr>
            <a:endParaRPr lang="en-GB" sz="600" dirty="0" smtClean="0"/>
          </a:p>
          <a:p>
            <a:pPr eaLnBrk="0" hangingPunct="0">
              <a:spcBef>
                <a:spcPct val="50000"/>
              </a:spcBef>
              <a:buClr>
                <a:srgbClr val="FF3300"/>
              </a:buClr>
              <a:defRPr/>
            </a:pPr>
            <a:r>
              <a:rPr lang="en-GB" sz="2400" dirty="0" smtClean="0">
                <a:latin typeface="+mn-lt"/>
              </a:rPr>
              <a:t>Optical technologies give new impetus - from art to archaeology </a:t>
            </a:r>
          </a:p>
        </p:txBody>
      </p:sp>
      <p:pic>
        <p:nvPicPr>
          <p:cNvPr id="24578" name="Picture 2" descr="http://fc01.deviantart.net/fs71/f/2011/068/5/6/louvre_by_night_3_by_lemex-d3b8wsu.jpg"/>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53262" y="2008568"/>
            <a:ext cx="2947536" cy="1797846"/>
          </a:xfrm>
          <a:prstGeom prst="rect">
            <a:avLst/>
          </a:prstGeom>
          <a:noFill/>
          <a:extLst>
            <a:ext uri="{909E8E84-426E-40DD-AFC4-6F175D3DCCD1}">
              <a14:hiddenFill xmlns:a14="http://schemas.microsoft.com/office/drawing/2010/main" xmlns="">
                <a:solidFill>
                  <a:srgbClr val="FFFFFF"/>
                </a:solidFill>
              </a14:hiddenFill>
            </a:ext>
          </a:extLst>
        </p:spPr>
      </p:pic>
      <p:pic>
        <p:nvPicPr>
          <p:cNvPr id="24580" name="Picture 4" descr="http://s3.amazonaws.com/rapgenius/starstree.jp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6698234" y="2000109"/>
            <a:ext cx="2300623" cy="1806305"/>
          </a:xfrm>
          <a:prstGeom prst="rect">
            <a:avLst/>
          </a:prstGeom>
          <a:noFill/>
          <a:extLst>
            <a:ext uri="{909E8E84-426E-40DD-AFC4-6F175D3DCCD1}">
              <a14:hiddenFill xmlns:a14="http://schemas.microsoft.com/office/drawing/2010/main" xmlns="">
                <a:solidFill>
                  <a:srgbClr val="FFFFFF"/>
                </a:solidFill>
              </a14:hiddenFill>
            </a:ext>
          </a:extLst>
        </p:spPr>
      </p:pic>
      <p:pic>
        <p:nvPicPr>
          <p:cNvPr id="24585" name="Picture 9"/>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t="16787"/>
          <a:stretch/>
        </p:blipFill>
        <p:spPr bwMode="auto">
          <a:xfrm>
            <a:off x="1528741" y="4509949"/>
            <a:ext cx="2464700" cy="22315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586" name="Picture 10"/>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3106660" y="1999983"/>
            <a:ext cx="3524544" cy="18064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Rectangle 11"/>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Cultural Heritage</a:t>
            </a:r>
            <a:endParaRPr lang="en-US" sz="2800" b="1" dirty="0" smtClean="0">
              <a:solidFill>
                <a:srgbClr val="0070C0"/>
              </a:solidFill>
              <a:latin typeface="Arial" charset="0"/>
            </a:endParaRPr>
          </a:p>
        </p:txBody>
      </p:sp>
      <p:pic>
        <p:nvPicPr>
          <p:cNvPr id="15" name="Picture 6"/>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4367384" y="4509949"/>
            <a:ext cx="2982986" cy="22459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TextBox 15"/>
          <p:cNvSpPr txBox="1"/>
          <p:nvPr/>
        </p:nvSpPr>
        <p:spPr>
          <a:xfrm>
            <a:off x="4520719" y="6128805"/>
            <a:ext cx="1812272" cy="523220"/>
          </a:xfrm>
          <a:prstGeom prst="rect">
            <a:avLst/>
          </a:prstGeom>
          <a:noFill/>
        </p:spPr>
        <p:txBody>
          <a:bodyPr wrap="square" rtlCol="0">
            <a:spAutoFit/>
          </a:bodyPr>
          <a:lstStyle/>
          <a:p>
            <a:r>
              <a:rPr lang="en-IE" sz="1400" b="1" dirty="0" smtClean="0"/>
              <a:t>Laser imaging</a:t>
            </a:r>
            <a:br>
              <a:rPr lang="en-IE" sz="1400" b="1" dirty="0" smtClean="0"/>
            </a:br>
            <a:r>
              <a:rPr lang="en-IE" sz="1400" b="1" dirty="0" smtClean="0"/>
              <a:t>at </a:t>
            </a:r>
            <a:r>
              <a:rPr lang="en-IE" sz="1400" b="1" dirty="0" err="1" smtClean="0"/>
              <a:t>Caracol</a:t>
            </a:r>
            <a:r>
              <a:rPr lang="en-IE" sz="1400" b="1" dirty="0" smtClean="0"/>
              <a:t>, Mexico</a:t>
            </a:r>
            <a:endParaRPr lang="en-IE" sz="1400" b="1" dirty="0"/>
          </a:p>
        </p:txBody>
      </p:sp>
    </p:spTree>
    <p:extLst>
      <p:ext uri="{BB962C8B-B14F-4D97-AF65-F5344CB8AC3E}">
        <p14:creationId xmlns:p14="http://schemas.microsoft.com/office/powerpoint/2010/main" xmlns="" val="1274165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0" y="1196752"/>
            <a:ext cx="9144000" cy="55154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Natural connections with art</a:t>
            </a:r>
            <a:endParaRPr lang="en-US" sz="2800" b="1" dirty="0" smtClean="0">
              <a:solidFill>
                <a:srgbClr val="0070C0"/>
              </a:solidFill>
              <a:latin typeface="Arial" charset="0"/>
            </a:endParaRPr>
          </a:p>
        </p:txBody>
      </p:sp>
    </p:spTree>
    <p:extLst>
      <p:ext uri="{BB962C8B-B14F-4D97-AF65-F5344CB8AC3E}">
        <p14:creationId xmlns:p14="http://schemas.microsoft.com/office/powerpoint/2010/main" xmlns="" val="31773178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ChangeArrowheads="1"/>
          </p:cNvSpPr>
          <p:nvPr/>
        </p:nvSpPr>
        <p:spPr bwMode="auto">
          <a:xfrm>
            <a:off x="173038" y="1343025"/>
            <a:ext cx="9072562" cy="3960813"/>
          </a:xfrm>
          <a:prstGeom prst="rect">
            <a:avLst/>
          </a:prstGeom>
          <a:noFill/>
          <a:ln w="9525">
            <a:noFill/>
            <a:miter lim="800000"/>
            <a:headEnd/>
            <a:tailEnd/>
          </a:ln>
        </p:spPr>
        <p:txBody>
          <a:bodyPr/>
          <a:lstStyle/>
          <a:p>
            <a:pPr marL="536575" indent="-536575" algn="ctr" defTabSz="581025">
              <a:lnSpc>
                <a:spcPct val="150000"/>
              </a:lnSpc>
              <a:buSzPct val="80000"/>
            </a:pPr>
            <a:endParaRPr lang="en-GB" sz="3400" b="1" dirty="0">
              <a:solidFill>
                <a:srgbClr val="FFFF00"/>
              </a:solidFill>
              <a:latin typeface="Calibri" pitchFamily="34" charset="0"/>
            </a:endParaRPr>
          </a:p>
          <a:p>
            <a:pPr marL="536575" indent="-536575" defTabSz="581025">
              <a:lnSpc>
                <a:spcPct val="150000"/>
              </a:lnSpc>
              <a:buSzPct val="80000"/>
            </a:pPr>
            <a:r>
              <a:rPr lang="en-GB" sz="3400" b="1" dirty="0">
                <a:solidFill>
                  <a:srgbClr val="FFFF00"/>
                </a:solidFill>
                <a:latin typeface="Calibri" pitchFamily="34" charset="0"/>
              </a:rPr>
              <a:t> </a:t>
            </a:r>
          </a:p>
        </p:txBody>
      </p:sp>
      <p:sp>
        <p:nvSpPr>
          <p:cNvPr id="8" name="Rectangle 9"/>
          <p:cNvSpPr txBox="1">
            <a:spLocks noChangeArrowheads="1"/>
          </p:cNvSpPr>
          <p:nvPr/>
        </p:nvSpPr>
        <p:spPr bwMode="auto">
          <a:xfrm>
            <a:off x="611188" y="2300288"/>
            <a:ext cx="9144000" cy="4557712"/>
          </a:xfrm>
          <a:prstGeom prst="rect">
            <a:avLst/>
          </a:prstGeom>
          <a:noFill/>
          <a:ln w="9525">
            <a:noFill/>
            <a:miter lim="800000"/>
            <a:headEnd/>
            <a:tailEnd/>
          </a:ln>
        </p:spPr>
        <p:txBody>
          <a:bodyPr/>
          <a:lstStyle/>
          <a:p>
            <a:pPr marL="342900" indent="-342900" algn="ctr" defTabSz="581025">
              <a:lnSpc>
                <a:spcPct val="110000"/>
              </a:lnSpc>
            </a:pPr>
            <a:r>
              <a:rPr lang="en-GB" sz="2000" i="1">
                <a:solidFill>
                  <a:srgbClr val="FFFF00"/>
                </a:solidFill>
                <a:cs typeface="Arial" charset="0"/>
              </a:rPr>
              <a:t> </a:t>
            </a:r>
            <a:endParaRPr lang="en-GB" sz="2000" b="1">
              <a:solidFill>
                <a:srgbClr val="FFFF00"/>
              </a:solidFill>
              <a:cs typeface="Arial" charset="0"/>
            </a:endParaRPr>
          </a:p>
          <a:p>
            <a:pPr marL="342900" indent="-342900" defTabSz="581025">
              <a:lnSpc>
                <a:spcPct val="110000"/>
              </a:lnSpc>
            </a:pPr>
            <a:endParaRPr lang="en-GB" sz="2000" i="1">
              <a:solidFill>
                <a:srgbClr val="FFFF00"/>
              </a:solidFill>
              <a:cs typeface="Arial" charset="0"/>
            </a:endParaRPr>
          </a:p>
          <a:p>
            <a:pPr marL="342900" indent="-342900" defTabSz="581025">
              <a:lnSpc>
                <a:spcPct val="110000"/>
              </a:lnSpc>
            </a:pPr>
            <a:r>
              <a:rPr lang="en-US" sz="2000" i="1">
                <a:solidFill>
                  <a:srgbClr val="FFFF00"/>
                </a:solidFill>
                <a:cs typeface="Arial" charset="0"/>
              </a:rPr>
              <a:t> </a:t>
            </a:r>
            <a:endParaRPr lang="en-GB" sz="2000">
              <a:solidFill>
                <a:srgbClr val="FFFF00"/>
              </a:solidFill>
              <a:cs typeface="Arial" charset="0"/>
            </a:endParaRPr>
          </a:p>
        </p:txBody>
      </p:sp>
      <p:sp>
        <p:nvSpPr>
          <p:cNvPr id="9" name="Rectangle 8"/>
          <p:cNvSpPr txBox="1">
            <a:spLocks noChangeArrowheads="1"/>
          </p:cNvSpPr>
          <p:nvPr/>
        </p:nvSpPr>
        <p:spPr bwMode="auto">
          <a:xfrm>
            <a:off x="250825" y="2428875"/>
            <a:ext cx="8713788" cy="3937000"/>
          </a:xfrm>
          <a:prstGeom prst="rect">
            <a:avLst/>
          </a:prstGeom>
          <a:noFill/>
          <a:ln w="9525">
            <a:noFill/>
            <a:miter lim="800000"/>
            <a:headEnd/>
            <a:tailEnd/>
          </a:ln>
        </p:spPr>
        <p:txBody>
          <a:bodyPr/>
          <a:lstStyle/>
          <a:p>
            <a:pPr defTabSz="581025"/>
            <a:endParaRPr lang="en-GB" sz="2800" dirty="0">
              <a:solidFill>
                <a:srgbClr val="FFFF00"/>
              </a:solidFill>
              <a:cs typeface="Arial" charset="0"/>
            </a:endParaRPr>
          </a:p>
          <a:p>
            <a:pPr defTabSz="581025"/>
            <a:endParaRPr lang="en-GB" sz="2800" b="1" i="1" dirty="0">
              <a:solidFill>
                <a:srgbClr val="FFFF00"/>
              </a:solidFill>
              <a:cs typeface="Arial" charset="0"/>
            </a:endParaRPr>
          </a:p>
          <a:p>
            <a:pPr defTabSz="581025"/>
            <a:endParaRPr lang="en-GB" sz="2800" b="1" i="1" dirty="0">
              <a:solidFill>
                <a:srgbClr val="FFFF00"/>
              </a:solidFill>
              <a:cs typeface="Arial" charset="0"/>
            </a:endParaRPr>
          </a:p>
          <a:p>
            <a:pPr defTabSz="581025"/>
            <a:endParaRPr lang="en-GB" sz="2800" b="1" i="1" dirty="0">
              <a:solidFill>
                <a:srgbClr val="FFFF00"/>
              </a:solidFill>
              <a:cs typeface="Arial" charset="0"/>
            </a:endParaRPr>
          </a:p>
          <a:p>
            <a:pPr marL="742950" lvl="1" indent="-285750" defTabSz="581025">
              <a:buFont typeface="Arial" charset="0"/>
              <a:buChar char="–"/>
            </a:pPr>
            <a:endParaRPr lang="en-GB" sz="2400" b="1" i="1" dirty="0" smtClean="0">
              <a:solidFill>
                <a:srgbClr val="FFFF00"/>
              </a:solidFill>
              <a:latin typeface="Tahoma" pitchFamily="34" charset="0"/>
            </a:endParaRPr>
          </a:p>
          <a:p>
            <a:pPr marL="742950" lvl="1" indent="-285750" defTabSz="581025">
              <a:buFont typeface="Arial" charset="0"/>
              <a:buChar char="–"/>
            </a:pPr>
            <a:endParaRPr lang="en-GB" sz="2400" b="1" i="1" dirty="0">
              <a:solidFill>
                <a:srgbClr val="FFFF00"/>
              </a:solidFill>
              <a:latin typeface="Tahoma" pitchFamily="34" charset="0"/>
            </a:endParaRPr>
          </a:p>
        </p:txBody>
      </p:sp>
      <p:sp>
        <p:nvSpPr>
          <p:cNvPr id="11" name="Rectangle 7"/>
          <p:cNvSpPr>
            <a:spLocks noChangeArrowheads="1"/>
          </p:cNvSpPr>
          <p:nvPr/>
        </p:nvSpPr>
        <p:spPr bwMode="auto">
          <a:xfrm>
            <a:off x="468313" y="1412875"/>
            <a:ext cx="8353425" cy="1428750"/>
          </a:xfrm>
          <a:prstGeom prst="rect">
            <a:avLst/>
          </a:prstGeom>
          <a:noFill/>
          <a:ln w="9525">
            <a:noFill/>
            <a:miter lim="800000"/>
            <a:headEnd/>
            <a:tailEnd/>
          </a:ln>
        </p:spPr>
        <p:txBody>
          <a:bodyPr>
            <a:spAutoFit/>
          </a:bodyPr>
          <a:lstStyle/>
          <a:p>
            <a:pPr algn="just"/>
            <a:endParaRPr lang="en-US" sz="2800">
              <a:solidFill>
                <a:srgbClr val="FFFF00"/>
              </a:solidFill>
            </a:endParaRPr>
          </a:p>
          <a:p>
            <a:pPr algn="just"/>
            <a:endParaRPr lang="en-GB" sz="2800">
              <a:solidFill>
                <a:srgbClr val="FFFF00"/>
              </a:solidFill>
            </a:endParaRPr>
          </a:p>
          <a:p>
            <a:pPr>
              <a:lnSpc>
                <a:spcPct val="110000"/>
              </a:lnSpc>
            </a:pPr>
            <a:endParaRPr lang="en-GB" sz="2800" i="1">
              <a:solidFill>
                <a:srgbClr val="FFFF00"/>
              </a:solidFill>
            </a:endParaRPr>
          </a:p>
        </p:txBody>
      </p:sp>
      <p:sp>
        <p:nvSpPr>
          <p:cNvPr id="12" name="Rectangle 7"/>
          <p:cNvSpPr>
            <a:spLocks noChangeArrowheads="1"/>
          </p:cNvSpPr>
          <p:nvPr/>
        </p:nvSpPr>
        <p:spPr bwMode="auto">
          <a:xfrm>
            <a:off x="468313" y="2636838"/>
            <a:ext cx="8351837" cy="1514475"/>
          </a:xfrm>
          <a:prstGeom prst="rect">
            <a:avLst/>
          </a:prstGeom>
          <a:noFill/>
          <a:ln w="9525">
            <a:noFill/>
            <a:miter lim="800000"/>
            <a:headEnd/>
            <a:tailEnd/>
          </a:ln>
        </p:spPr>
        <p:txBody>
          <a:bodyPr>
            <a:spAutoFit/>
          </a:bodyPr>
          <a:lstStyle/>
          <a:p>
            <a:pPr>
              <a:lnSpc>
                <a:spcPct val="110000"/>
              </a:lnSpc>
            </a:pPr>
            <a:r>
              <a:rPr lang="en-GB" sz="2800">
                <a:solidFill>
                  <a:srgbClr val="FFFF00"/>
                </a:solidFill>
              </a:rPr>
              <a:t>	</a:t>
            </a:r>
          </a:p>
          <a:p>
            <a:pPr>
              <a:lnSpc>
                <a:spcPct val="110000"/>
              </a:lnSpc>
            </a:pPr>
            <a:r>
              <a:rPr lang="en-GB" sz="2800" b="1" i="1">
                <a:solidFill>
                  <a:srgbClr val="FFFF00"/>
                </a:solidFill>
              </a:rPr>
              <a:t>	</a:t>
            </a:r>
            <a:endParaRPr lang="en-GB" sz="2800">
              <a:solidFill>
                <a:srgbClr val="FFFF00"/>
              </a:solidFill>
            </a:endParaRPr>
          </a:p>
          <a:p>
            <a:pPr>
              <a:lnSpc>
                <a:spcPct val="110000"/>
              </a:lnSpc>
            </a:pPr>
            <a:endParaRPr lang="en-GB" sz="2800" i="1">
              <a:solidFill>
                <a:srgbClr val="FFFF00"/>
              </a:solidFill>
            </a:endParaRPr>
          </a:p>
        </p:txBody>
      </p:sp>
      <p:sp>
        <p:nvSpPr>
          <p:cNvPr id="13" name="Rectangle 7"/>
          <p:cNvSpPr>
            <a:spLocks noChangeArrowheads="1"/>
          </p:cNvSpPr>
          <p:nvPr/>
        </p:nvSpPr>
        <p:spPr bwMode="auto">
          <a:xfrm>
            <a:off x="468313" y="1249363"/>
            <a:ext cx="8353425" cy="997196"/>
          </a:xfrm>
          <a:prstGeom prst="rect">
            <a:avLst/>
          </a:prstGeom>
          <a:noFill/>
          <a:ln w="9525">
            <a:noFill/>
            <a:miter lim="800000"/>
            <a:headEnd/>
            <a:tailEnd/>
          </a:ln>
        </p:spPr>
        <p:txBody>
          <a:bodyPr>
            <a:spAutoFit/>
          </a:bodyPr>
          <a:lstStyle/>
          <a:p>
            <a:pPr algn="just"/>
            <a:endParaRPr lang="en-US" sz="2800" dirty="0" smtClean="0">
              <a:solidFill>
                <a:srgbClr val="FFFF00"/>
              </a:solidFill>
            </a:endParaRPr>
          </a:p>
          <a:p>
            <a:pPr>
              <a:lnSpc>
                <a:spcPct val="110000"/>
              </a:lnSpc>
            </a:pPr>
            <a:endParaRPr lang="en-GB" sz="2800" i="1" dirty="0">
              <a:solidFill>
                <a:srgbClr val="FFFF00"/>
              </a:solidFill>
            </a:endParaRPr>
          </a:p>
        </p:txBody>
      </p:sp>
      <p:pic>
        <p:nvPicPr>
          <p:cNvPr id="15"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r="2053"/>
          <a:stretch/>
        </p:blipFill>
        <p:spPr bwMode="auto">
          <a:xfrm>
            <a:off x="5435174" y="1293723"/>
            <a:ext cx="3543953" cy="5227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Rectangle 7"/>
          <p:cNvSpPr>
            <a:spLocks noChangeArrowheads="1"/>
          </p:cNvSpPr>
          <p:nvPr/>
        </p:nvSpPr>
        <p:spPr bwMode="auto">
          <a:xfrm>
            <a:off x="367861" y="1293723"/>
            <a:ext cx="4929156" cy="5524589"/>
          </a:xfrm>
          <a:prstGeom prst="rect">
            <a:avLst/>
          </a:prstGeom>
          <a:noFill/>
          <a:ln w="9525">
            <a:noFill/>
            <a:miter lim="800000"/>
            <a:headEnd/>
            <a:tailEnd/>
          </a:ln>
        </p:spPr>
        <p:txBody>
          <a:bodyPr wrap="square">
            <a:spAutoFit/>
          </a:bodyPr>
          <a:lstStyle/>
          <a:p>
            <a:r>
              <a:rPr lang="en-GB" sz="2400" dirty="0" smtClean="0"/>
              <a:t>Light technology is at the heart of the Internet and communications</a:t>
            </a:r>
            <a:endParaRPr lang="en-GB" dirty="0" smtClean="0"/>
          </a:p>
          <a:p>
            <a:endParaRPr lang="en-GB" dirty="0"/>
          </a:p>
          <a:p>
            <a:endParaRPr lang="en-GB" dirty="0" smtClean="0"/>
          </a:p>
          <a:p>
            <a:endParaRPr lang="en-GB" dirty="0"/>
          </a:p>
          <a:p>
            <a:endParaRPr lang="en-GB" dirty="0" smtClean="0"/>
          </a:p>
          <a:p>
            <a:endParaRPr lang="en-GB" dirty="0"/>
          </a:p>
          <a:p>
            <a:endParaRPr lang="en-GB" dirty="0"/>
          </a:p>
          <a:p>
            <a:endParaRPr lang="en-GB" dirty="0" smtClean="0"/>
          </a:p>
          <a:p>
            <a:endParaRPr lang="en-GB" dirty="0" smtClean="0"/>
          </a:p>
          <a:p>
            <a:endParaRPr lang="en-GB" dirty="0"/>
          </a:p>
          <a:p>
            <a:endParaRPr lang="en-GB" sz="1100" dirty="0" smtClean="0"/>
          </a:p>
          <a:p>
            <a:r>
              <a:rPr lang="en-GB" sz="2400" dirty="0" smtClean="0"/>
              <a:t/>
            </a:r>
            <a:br>
              <a:rPr lang="en-GB" sz="2400" dirty="0" smtClean="0"/>
            </a:br>
            <a:r>
              <a:rPr lang="en-GB" sz="2400" dirty="0" smtClean="0"/>
              <a:t>Raising awareness of disparities in information access is essential for future development of society </a:t>
            </a:r>
          </a:p>
          <a:p>
            <a:endParaRPr lang="en-GB" dirty="0" smtClean="0">
              <a:solidFill>
                <a:srgbClr val="FFFF00"/>
              </a:solidFill>
            </a:endParaRPr>
          </a:p>
          <a:p>
            <a:endParaRPr lang="en-GB" dirty="0">
              <a:solidFill>
                <a:srgbClr val="FFFF00"/>
              </a:solidFill>
            </a:endParaRPr>
          </a:p>
        </p:txBody>
      </p:sp>
      <p:sp>
        <p:nvSpPr>
          <p:cNvPr id="17" name="Rectangle 16"/>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p:txBody>
          <a:bodyPr/>
          <a:lstStyle/>
          <a:p>
            <a:endParaRPr lang="en-IE"/>
          </a:p>
        </p:txBody>
      </p:sp>
      <p:sp>
        <p:nvSpPr>
          <p:cNvPr id="18" name="Rectangle 4"/>
          <p:cNvSpPr txBox="1">
            <a:spLocks noChangeArrowheads="1"/>
          </p:cNvSpPr>
          <p:nvPr/>
        </p:nvSpPr>
        <p:spPr>
          <a:xfrm>
            <a:off x="276225" y="277813"/>
            <a:ext cx="8713788" cy="100806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smtClean="0">
                <a:solidFill>
                  <a:srgbClr val="0070C0"/>
                </a:solidFill>
                <a:latin typeface="Arial" charset="0"/>
              </a:rPr>
              <a:t>Highlighting impact on development</a:t>
            </a:r>
            <a:endParaRPr lang="en-US" sz="2800" b="1" dirty="0" smtClean="0">
              <a:solidFill>
                <a:srgbClr val="0070C0"/>
              </a:solidFill>
              <a:latin typeface="Arial" charset="0"/>
            </a:endParaRPr>
          </a:p>
        </p:txBody>
      </p:sp>
      <p:grpSp>
        <p:nvGrpSpPr>
          <p:cNvPr id="3" name="Group 2"/>
          <p:cNvGrpSpPr/>
          <p:nvPr/>
        </p:nvGrpSpPr>
        <p:grpSpPr>
          <a:xfrm>
            <a:off x="1432223" y="2623507"/>
            <a:ext cx="3789609" cy="1833211"/>
            <a:chOff x="1393579" y="2841625"/>
            <a:chExt cx="3789609" cy="1833211"/>
          </a:xfrm>
        </p:grpSpPr>
        <p:pic>
          <p:nvPicPr>
            <p:cNvPr id="7171" name="Picture 3"/>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1393579" y="2841625"/>
              <a:ext cx="3789609" cy="18332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2092061" y="4368825"/>
              <a:ext cx="2016224" cy="1524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173038" y="2680570"/>
            <a:ext cx="1210835" cy="17190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49025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Conclusions</a:t>
            </a:r>
            <a:endParaRPr lang="en-US" sz="2800" b="1" dirty="0" smtClean="0">
              <a:solidFill>
                <a:srgbClr val="0070C0"/>
              </a:solidFill>
              <a:latin typeface="Arial" charset="0"/>
            </a:endParaRPr>
          </a:p>
        </p:txBody>
      </p:sp>
      <p:sp>
        <p:nvSpPr>
          <p:cNvPr id="5" name="Rectangle 4"/>
          <p:cNvSpPr>
            <a:spLocks noChangeArrowheads="1"/>
          </p:cNvSpPr>
          <p:nvPr/>
        </p:nvSpPr>
        <p:spPr bwMode="auto">
          <a:xfrm>
            <a:off x="323912" y="1484784"/>
            <a:ext cx="8712584" cy="5052152"/>
          </a:xfrm>
          <a:prstGeom prst="rect">
            <a:avLst/>
          </a:prstGeom>
          <a:noFill/>
          <a:ln w="9525">
            <a:noFill/>
            <a:miter lim="800000"/>
            <a:headEnd/>
            <a:tailEnd/>
          </a:ln>
        </p:spPr>
        <p:txBody>
          <a:bodyPr wrap="square">
            <a:spAutoFit/>
          </a:bodyPr>
          <a:lstStyle/>
          <a:p>
            <a:pPr marL="457200">
              <a:lnSpc>
                <a:spcPct val="110000"/>
              </a:lnSpc>
              <a:spcBef>
                <a:spcPts val="600"/>
              </a:spcBef>
            </a:pPr>
            <a:r>
              <a:rPr lang="en-IE" sz="2400" b="1" dirty="0">
                <a:solidFill>
                  <a:srgbClr val="0070C0"/>
                </a:solidFill>
              </a:rPr>
              <a:t>Why light and optics?</a:t>
            </a:r>
            <a:r>
              <a:rPr lang="en-IE" sz="2400" dirty="0">
                <a:solidFill>
                  <a:srgbClr val="0070C0"/>
                </a:solidFill>
              </a:rPr>
              <a:t> </a:t>
            </a:r>
          </a:p>
          <a:p>
            <a:pPr marL="457200">
              <a:lnSpc>
                <a:spcPct val="110000"/>
              </a:lnSpc>
              <a:spcBef>
                <a:spcPts val="600"/>
              </a:spcBef>
            </a:pPr>
            <a:endParaRPr lang="en-US" sz="100" dirty="0" smtClean="0"/>
          </a:p>
          <a:p>
            <a:pPr marL="457200">
              <a:lnSpc>
                <a:spcPct val="110000"/>
              </a:lnSpc>
              <a:spcBef>
                <a:spcPts val="600"/>
              </a:spcBef>
            </a:pPr>
            <a:r>
              <a:rPr lang="en-US" sz="2200" dirty="0" smtClean="0"/>
              <a:t>Light is central to science, technology, art and culture</a:t>
            </a:r>
            <a:endParaRPr lang="en-US" sz="2200" dirty="0"/>
          </a:p>
          <a:p>
            <a:pPr marL="457200">
              <a:lnSpc>
                <a:spcPct val="110000"/>
              </a:lnSpc>
              <a:spcBef>
                <a:spcPts val="600"/>
              </a:spcBef>
            </a:pPr>
            <a:r>
              <a:rPr lang="en-US" sz="2200" dirty="0" smtClean="0"/>
              <a:t>Light can promote education at all levels </a:t>
            </a:r>
            <a:endParaRPr lang="en-US" sz="2200" dirty="0"/>
          </a:p>
          <a:p>
            <a:pPr marL="457200">
              <a:lnSpc>
                <a:spcPct val="110000"/>
              </a:lnSpc>
              <a:spcBef>
                <a:spcPts val="600"/>
              </a:spcBef>
            </a:pPr>
            <a:r>
              <a:rPr lang="en-US" sz="2200" dirty="0" smtClean="0"/>
              <a:t>Light technology drives development</a:t>
            </a:r>
          </a:p>
          <a:p>
            <a:pPr>
              <a:lnSpc>
                <a:spcPct val="110000"/>
              </a:lnSpc>
              <a:spcBef>
                <a:spcPts val="600"/>
              </a:spcBef>
            </a:pPr>
            <a:endParaRPr lang="en-US" sz="2000" dirty="0" smtClean="0"/>
          </a:p>
          <a:p>
            <a:pPr marL="457200">
              <a:lnSpc>
                <a:spcPct val="110000"/>
              </a:lnSpc>
              <a:spcBef>
                <a:spcPts val="600"/>
              </a:spcBef>
            </a:pPr>
            <a:r>
              <a:rPr lang="en-IE" sz="2400" b="1" dirty="0">
                <a:solidFill>
                  <a:srgbClr val="0070C0"/>
                </a:solidFill>
              </a:rPr>
              <a:t>Why </a:t>
            </a:r>
            <a:r>
              <a:rPr lang="en-IE" sz="2400" b="1" dirty="0" smtClean="0">
                <a:solidFill>
                  <a:srgbClr val="0070C0"/>
                </a:solidFill>
              </a:rPr>
              <a:t>an International Year of Light?</a:t>
            </a:r>
          </a:p>
          <a:p>
            <a:pPr marL="457200">
              <a:lnSpc>
                <a:spcPct val="110000"/>
              </a:lnSpc>
              <a:spcBef>
                <a:spcPts val="600"/>
              </a:spcBef>
            </a:pPr>
            <a:r>
              <a:rPr lang="en-US" sz="2200" dirty="0" smtClean="0"/>
              <a:t>The importance of light technology needs to be appreciated</a:t>
            </a:r>
          </a:p>
          <a:p>
            <a:pPr marL="457200">
              <a:lnSpc>
                <a:spcPct val="110000"/>
              </a:lnSpc>
              <a:spcBef>
                <a:spcPts val="600"/>
              </a:spcBef>
            </a:pPr>
            <a:r>
              <a:rPr lang="en-US" sz="2200" dirty="0" smtClean="0"/>
              <a:t>International coordination will create durable </a:t>
            </a:r>
            <a:r>
              <a:rPr lang="en-US" sz="2200" dirty="0" err="1" smtClean="0"/>
              <a:t>programmes</a:t>
            </a:r>
            <a:endParaRPr lang="en-US" sz="2200" dirty="0" smtClean="0"/>
          </a:p>
          <a:p>
            <a:pPr marL="457200">
              <a:lnSpc>
                <a:spcPct val="110000"/>
              </a:lnSpc>
              <a:spcBef>
                <a:spcPts val="600"/>
              </a:spcBef>
            </a:pPr>
            <a:r>
              <a:rPr lang="en-US" sz="2200" dirty="0" smtClean="0"/>
              <a:t>We aim to inspire a new generation to study science through light</a:t>
            </a:r>
          </a:p>
          <a:p>
            <a:pPr marL="800100" indent="-342900">
              <a:lnSpc>
                <a:spcPct val="110000"/>
              </a:lnSpc>
              <a:spcBef>
                <a:spcPts val="600"/>
              </a:spcBef>
            </a:pPr>
            <a:endParaRPr lang="en-GB" dirty="0"/>
          </a:p>
          <a:p>
            <a:pPr>
              <a:lnSpc>
                <a:spcPct val="110000"/>
              </a:lnSpc>
              <a:spcBef>
                <a:spcPts val="600"/>
              </a:spcBef>
              <a:tabLst>
                <a:tab pos="449263" algn="l"/>
              </a:tabLst>
            </a:pPr>
            <a:r>
              <a:rPr lang="en-GB" sz="2200" b="1" dirty="0" smtClean="0">
                <a:solidFill>
                  <a:srgbClr val="0070C0"/>
                </a:solidFill>
              </a:rPr>
              <a:t>	</a:t>
            </a:r>
            <a:r>
              <a:rPr lang="en-GB" sz="2400" b="1" dirty="0" smtClean="0">
                <a:solidFill>
                  <a:srgbClr val="0070C0"/>
                </a:solidFill>
              </a:rPr>
              <a:t>The 21</a:t>
            </a:r>
            <a:r>
              <a:rPr lang="en-GB" sz="2400" b="1" baseline="30000" dirty="0" smtClean="0">
                <a:solidFill>
                  <a:srgbClr val="0070C0"/>
                </a:solidFill>
              </a:rPr>
              <a:t>st</a:t>
            </a:r>
            <a:r>
              <a:rPr lang="en-GB" sz="2400" b="1" dirty="0" smtClean="0">
                <a:solidFill>
                  <a:srgbClr val="0070C0"/>
                </a:solidFill>
              </a:rPr>
              <a:t> century is the Century of Light </a:t>
            </a:r>
          </a:p>
        </p:txBody>
      </p:sp>
    </p:spTree>
    <p:extLst>
      <p:ext uri="{BB962C8B-B14F-4D97-AF65-F5344CB8AC3E}">
        <p14:creationId xmlns:p14="http://schemas.microsoft.com/office/powerpoint/2010/main" xmlns="" val="39369783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Background</a:t>
            </a:r>
            <a:endParaRPr lang="en-US" sz="2800" b="1" dirty="0" smtClean="0">
              <a:solidFill>
                <a:srgbClr val="0070C0"/>
              </a:solidFill>
              <a:latin typeface="Arial" charset="0"/>
            </a:endParaRPr>
          </a:p>
        </p:txBody>
      </p:sp>
      <p:sp>
        <p:nvSpPr>
          <p:cNvPr id="7" name="Rectangle 7"/>
          <p:cNvSpPr>
            <a:spLocks noChangeArrowheads="1"/>
          </p:cNvSpPr>
          <p:nvPr/>
        </p:nvSpPr>
        <p:spPr bwMode="auto">
          <a:xfrm>
            <a:off x="188677" y="1484313"/>
            <a:ext cx="8352159" cy="5306068"/>
          </a:xfrm>
          <a:prstGeom prst="rect">
            <a:avLst/>
          </a:prstGeom>
          <a:noFill/>
          <a:ln w="9525">
            <a:noFill/>
            <a:miter lim="800000"/>
            <a:headEnd/>
            <a:tailEnd/>
          </a:ln>
        </p:spPr>
        <p:txBody>
          <a:bodyPr wrap="square">
            <a:spAutoFit/>
          </a:bodyPr>
          <a:lstStyle/>
          <a:p>
            <a:pPr algn="just">
              <a:lnSpc>
                <a:spcPct val="110000"/>
              </a:lnSpc>
            </a:pPr>
            <a:r>
              <a:rPr lang="en-US" sz="2200" dirty="0" smtClean="0"/>
              <a:t>With endorsement by the UNESCO Executive Board in November 2012, leading scientists were invited to present the case for an International Year of Light at the United Nations General Assembly in May 2013.  </a:t>
            </a:r>
            <a:endParaRPr lang="en-US" sz="2200" b="1" dirty="0" smtClean="0"/>
          </a:p>
          <a:p>
            <a:pPr algn="just">
              <a:lnSpc>
                <a:spcPct val="110000"/>
              </a:lnSpc>
            </a:pPr>
            <a:endParaRPr lang="en-US" sz="2200" dirty="0"/>
          </a:p>
          <a:p>
            <a:pPr algn="just">
              <a:lnSpc>
                <a:spcPct val="110000"/>
              </a:lnSpc>
            </a:pPr>
            <a:endParaRPr lang="en-US" sz="2200" dirty="0" smtClean="0"/>
          </a:p>
          <a:p>
            <a:pPr algn="just">
              <a:lnSpc>
                <a:spcPct val="110000"/>
              </a:lnSpc>
            </a:pPr>
            <a:endParaRPr lang="en-US" sz="2200" dirty="0"/>
          </a:p>
          <a:p>
            <a:pPr algn="just">
              <a:lnSpc>
                <a:spcPct val="110000"/>
              </a:lnSpc>
            </a:pPr>
            <a:endParaRPr lang="en-US" sz="2200" dirty="0" smtClean="0"/>
          </a:p>
          <a:p>
            <a:pPr algn="just">
              <a:lnSpc>
                <a:spcPct val="110000"/>
              </a:lnSpc>
            </a:pPr>
            <a:endParaRPr lang="en-US" sz="2200" dirty="0"/>
          </a:p>
          <a:p>
            <a:pPr algn="just">
              <a:lnSpc>
                <a:spcPct val="110000"/>
              </a:lnSpc>
            </a:pPr>
            <a:endParaRPr lang="en-US" sz="2200" dirty="0" smtClean="0"/>
          </a:p>
          <a:p>
            <a:pPr algn="just">
              <a:lnSpc>
                <a:spcPct val="110000"/>
              </a:lnSpc>
            </a:pPr>
            <a:endParaRPr lang="en-US" sz="2200" dirty="0" smtClean="0"/>
          </a:p>
          <a:p>
            <a:pPr algn="just">
              <a:lnSpc>
                <a:spcPct val="110000"/>
              </a:lnSpc>
            </a:pPr>
            <a:endParaRPr lang="en-US" sz="2200" dirty="0" smtClean="0"/>
          </a:p>
          <a:p>
            <a:pPr algn="just">
              <a:lnSpc>
                <a:spcPct val="110000"/>
              </a:lnSpc>
            </a:pPr>
            <a:endParaRPr lang="en-US" sz="2200" dirty="0"/>
          </a:p>
          <a:p>
            <a:pPr algn="just">
              <a:lnSpc>
                <a:spcPct val="110000"/>
              </a:lnSpc>
            </a:pPr>
            <a:r>
              <a:rPr lang="en-US" sz="2200" dirty="0" smtClean="0"/>
              <a:t>A resolution has now been adopted at the United Nations General Assembly, and so 2015 will be the International Year of Light</a:t>
            </a:r>
          </a:p>
        </p:txBody>
      </p:sp>
      <p:sp>
        <p:nvSpPr>
          <p:cNvPr id="5" name="Rectangle 4"/>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 name="Picture 2" descr="http://www.rcerm.eu/images/LOGO-UNESCO.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8028384" y="188640"/>
            <a:ext cx="992526" cy="753789"/>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2889970" y="2852936"/>
            <a:ext cx="3482230" cy="27915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56395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International Year of Light</a:t>
            </a:r>
            <a:endParaRPr lang="en-US" sz="2800" b="1" dirty="0" smtClean="0">
              <a:solidFill>
                <a:srgbClr val="0070C0"/>
              </a:solidFill>
              <a:latin typeface="Arial" charset="0"/>
            </a:endParaRPr>
          </a:p>
        </p:txBody>
      </p:sp>
      <p:sp>
        <p:nvSpPr>
          <p:cNvPr id="7" name="Rectangle 7"/>
          <p:cNvSpPr>
            <a:spLocks noChangeArrowheads="1"/>
          </p:cNvSpPr>
          <p:nvPr/>
        </p:nvSpPr>
        <p:spPr bwMode="auto">
          <a:xfrm>
            <a:off x="188677" y="1484313"/>
            <a:ext cx="8352159" cy="3071610"/>
          </a:xfrm>
          <a:prstGeom prst="rect">
            <a:avLst/>
          </a:prstGeom>
          <a:noFill/>
          <a:ln w="9525">
            <a:noFill/>
            <a:miter lim="800000"/>
            <a:headEnd/>
            <a:tailEnd/>
          </a:ln>
        </p:spPr>
        <p:txBody>
          <a:bodyPr wrap="square">
            <a:spAutoFit/>
          </a:bodyPr>
          <a:lstStyle/>
          <a:p>
            <a:pPr algn="just">
              <a:lnSpc>
                <a:spcPct val="110000"/>
              </a:lnSpc>
            </a:pPr>
            <a:r>
              <a:rPr lang="en-US" sz="2200" dirty="0" smtClean="0"/>
              <a:t>The resolution was adopted in Committee on 3 December 2013 with many co-sponsors, and subsequently adopted at the General Assembly by unanimous acclamation.</a:t>
            </a:r>
            <a:endParaRPr lang="en-US" sz="2200" b="1" dirty="0" smtClean="0"/>
          </a:p>
          <a:p>
            <a:pPr algn="just">
              <a:lnSpc>
                <a:spcPct val="110000"/>
              </a:lnSpc>
            </a:pPr>
            <a:endParaRPr lang="en-US" sz="2200" dirty="0"/>
          </a:p>
          <a:p>
            <a:pPr algn="just">
              <a:lnSpc>
                <a:spcPct val="110000"/>
              </a:lnSpc>
            </a:pPr>
            <a:endParaRPr lang="en-US" sz="2200" dirty="0" smtClean="0"/>
          </a:p>
          <a:p>
            <a:pPr algn="just">
              <a:lnSpc>
                <a:spcPct val="110000"/>
              </a:lnSpc>
            </a:pPr>
            <a:endParaRPr lang="en-US" sz="2200" dirty="0"/>
          </a:p>
          <a:p>
            <a:pPr algn="just">
              <a:lnSpc>
                <a:spcPct val="110000"/>
              </a:lnSpc>
            </a:pPr>
            <a:endParaRPr lang="en-US" sz="2200" dirty="0" smtClean="0"/>
          </a:p>
          <a:p>
            <a:pPr algn="just">
              <a:lnSpc>
                <a:spcPct val="110000"/>
              </a:lnSpc>
            </a:pPr>
            <a:endParaRPr lang="en-US" sz="2200" dirty="0"/>
          </a:p>
        </p:txBody>
      </p:sp>
      <p:sp>
        <p:nvSpPr>
          <p:cNvPr id="5" name="Rectangle 4"/>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 name="Picture 2" descr="http://www.rcerm.eu/images/LOGO-UNESCO.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8028384" y="188640"/>
            <a:ext cx="992526" cy="75378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8"/>
          <p:cNvGrpSpPr/>
          <p:nvPr/>
        </p:nvGrpSpPr>
        <p:grpSpPr>
          <a:xfrm>
            <a:off x="1984884" y="2752549"/>
            <a:ext cx="5467436" cy="2548659"/>
            <a:chOff x="566068" y="1124744"/>
            <a:chExt cx="7920880" cy="4208270"/>
          </a:xfrm>
        </p:grpSpPr>
        <p:pic>
          <p:nvPicPr>
            <p:cNvPr id="10" name="Picture 1"/>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66068" y="1124744"/>
              <a:ext cx="7920880" cy="3772987"/>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11"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566068" y="4897731"/>
              <a:ext cx="7920880" cy="435283"/>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grpSp>
      <p:sp>
        <p:nvSpPr>
          <p:cNvPr id="12" name="Rectangle 11"/>
          <p:cNvSpPr/>
          <p:nvPr/>
        </p:nvSpPr>
        <p:spPr>
          <a:xfrm>
            <a:off x="827584" y="5540982"/>
            <a:ext cx="7920880" cy="954107"/>
          </a:xfrm>
          <a:prstGeom prst="rect">
            <a:avLst/>
          </a:prstGeom>
        </p:spPr>
        <p:txBody>
          <a:bodyPr wrap="square">
            <a:spAutoFit/>
          </a:bodyPr>
          <a:lstStyle/>
          <a:p>
            <a:r>
              <a:rPr lang="en-US" sz="1400" dirty="0"/>
              <a:t>Argentina, Australia, Azerbaijan, Bosnia and Herzegovina, Chile, China, Colombia, Cuba, Dominican Republic, Ecuador, France, Ghana, Guinea, Haiti, Honduras, Israel, Italy, Japan, Mauritius, Mexico, Montenegro, Morocco, Nepal, New Zealand, Nicaragua, Palau, Republic of Korea, Russian Federation, Somalia, Spain, Sri Lanka, Tunisia, Turkey, Ukraine and United States of America</a:t>
            </a:r>
            <a:endParaRPr lang="en-IE" sz="1400" dirty="0"/>
          </a:p>
        </p:txBody>
      </p:sp>
    </p:spTree>
    <p:extLst>
      <p:ext uri="{BB962C8B-B14F-4D97-AF65-F5344CB8AC3E}">
        <p14:creationId xmlns:p14="http://schemas.microsoft.com/office/powerpoint/2010/main" xmlns="" val="1474885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Overview and Aims </a:t>
            </a:r>
            <a:endParaRPr lang="en-US" sz="2800" b="1" dirty="0" smtClean="0">
              <a:solidFill>
                <a:srgbClr val="0070C0"/>
              </a:solidFill>
              <a:latin typeface="Arial" charset="0"/>
            </a:endParaRPr>
          </a:p>
        </p:txBody>
      </p:sp>
      <p:sp>
        <p:nvSpPr>
          <p:cNvPr id="7" name="Rectangle 7"/>
          <p:cNvSpPr>
            <a:spLocks noChangeArrowheads="1"/>
          </p:cNvSpPr>
          <p:nvPr/>
        </p:nvSpPr>
        <p:spPr bwMode="auto">
          <a:xfrm>
            <a:off x="468312" y="1484313"/>
            <a:ext cx="8352159" cy="3813352"/>
          </a:xfrm>
          <a:prstGeom prst="rect">
            <a:avLst/>
          </a:prstGeom>
          <a:noFill/>
          <a:ln w="9525">
            <a:noFill/>
            <a:miter lim="800000"/>
            <a:headEnd/>
            <a:tailEnd/>
          </a:ln>
        </p:spPr>
        <p:txBody>
          <a:bodyPr wrap="square">
            <a:spAutoFit/>
          </a:bodyPr>
          <a:lstStyle/>
          <a:p>
            <a:pPr algn="just">
              <a:lnSpc>
                <a:spcPct val="110000"/>
              </a:lnSpc>
            </a:pPr>
            <a:r>
              <a:rPr lang="en-US" sz="2200" dirty="0" smtClean="0"/>
              <a:t>The International Year of Light is a cross-disciplinary educational and outreach project with more than 100 partners from over 85 countries  </a:t>
            </a:r>
          </a:p>
          <a:p>
            <a:pPr algn="just">
              <a:lnSpc>
                <a:spcPct val="110000"/>
              </a:lnSpc>
            </a:pPr>
            <a:endParaRPr lang="en-US" sz="2000" dirty="0"/>
          </a:p>
          <a:p>
            <a:pPr lvl="0" algn="just">
              <a:lnSpc>
                <a:spcPct val="110000"/>
              </a:lnSpc>
            </a:pPr>
            <a:r>
              <a:rPr lang="en-US" sz="2400" b="1" dirty="0" smtClean="0">
                <a:solidFill>
                  <a:srgbClr val="0070C0"/>
                </a:solidFill>
              </a:rPr>
              <a:t>Why </a:t>
            </a:r>
            <a:r>
              <a:rPr lang="en-US" sz="2400" b="1" dirty="0">
                <a:solidFill>
                  <a:srgbClr val="0070C0"/>
                </a:solidFill>
              </a:rPr>
              <a:t>Light?</a:t>
            </a:r>
          </a:p>
          <a:p>
            <a:pPr lvl="0" algn="just">
              <a:lnSpc>
                <a:spcPct val="110000"/>
              </a:lnSpc>
            </a:pPr>
            <a:endParaRPr lang="en-US" sz="1000" b="1" dirty="0">
              <a:solidFill>
                <a:prstClr val="black"/>
              </a:solidFill>
            </a:endParaRPr>
          </a:p>
          <a:p>
            <a:pPr lvl="0" algn="just">
              <a:lnSpc>
                <a:spcPct val="110000"/>
              </a:lnSpc>
            </a:pPr>
            <a:r>
              <a:rPr lang="en-GB" sz="2200" dirty="0" smtClean="0">
                <a:solidFill>
                  <a:prstClr val="black"/>
                </a:solidFill>
              </a:rPr>
              <a:t>The science and applications of light creates </a:t>
            </a:r>
            <a:r>
              <a:rPr lang="en-GB" sz="2200" dirty="0">
                <a:solidFill>
                  <a:prstClr val="black"/>
                </a:solidFill>
              </a:rPr>
              <a:t>revolutionary </a:t>
            </a:r>
            <a:r>
              <a:rPr lang="en-GB" sz="2200" dirty="0" smtClean="0">
                <a:solidFill>
                  <a:prstClr val="black"/>
                </a:solidFill>
              </a:rPr>
              <a:t>- but often unseen - technologies </a:t>
            </a:r>
            <a:r>
              <a:rPr lang="en-GB" sz="2200" dirty="0">
                <a:solidFill>
                  <a:prstClr val="black"/>
                </a:solidFill>
              </a:rPr>
              <a:t>that directly </a:t>
            </a:r>
            <a:r>
              <a:rPr lang="en-GB" sz="2200" b="1" dirty="0">
                <a:solidFill>
                  <a:prstClr val="black"/>
                </a:solidFill>
              </a:rPr>
              <a:t>improve </a:t>
            </a:r>
            <a:r>
              <a:rPr lang="en-GB" sz="2200" b="1" dirty="0" smtClean="0">
                <a:solidFill>
                  <a:prstClr val="black"/>
                </a:solidFill>
              </a:rPr>
              <a:t>quality </a:t>
            </a:r>
            <a:r>
              <a:rPr lang="en-GB" sz="2200" b="1" dirty="0">
                <a:solidFill>
                  <a:prstClr val="black"/>
                </a:solidFill>
              </a:rPr>
              <a:t>of life </a:t>
            </a:r>
            <a:r>
              <a:rPr lang="en-GB" sz="2200" dirty="0" smtClean="0">
                <a:solidFill>
                  <a:prstClr val="black"/>
                </a:solidFill>
              </a:rPr>
              <a:t>worldwide</a:t>
            </a:r>
            <a:endParaRPr lang="en-US" sz="2200" dirty="0">
              <a:solidFill>
                <a:srgbClr val="FFFF00"/>
              </a:solidFill>
            </a:endParaRPr>
          </a:p>
          <a:p>
            <a:pPr algn="just"/>
            <a:endParaRPr lang="en-US" sz="2400" dirty="0" smtClean="0">
              <a:solidFill>
                <a:srgbClr val="FFFF00"/>
              </a:solidFill>
            </a:endParaRPr>
          </a:p>
          <a:p>
            <a:pPr>
              <a:lnSpc>
                <a:spcPct val="110000"/>
              </a:lnSpc>
            </a:pPr>
            <a:r>
              <a:rPr lang="en-GB" sz="2800" b="1" i="1" dirty="0">
                <a:solidFill>
                  <a:srgbClr val="FFFF00"/>
                </a:solidFill>
              </a:rPr>
              <a:t>	</a:t>
            </a:r>
            <a:endParaRPr lang="en-GB" sz="2800" dirty="0">
              <a:solidFill>
                <a:srgbClr val="FFFF00"/>
              </a:solidFill>
            </a:endParaRPr>
          </a:p>
          <a:p>
            <a:pPr>
              <a:lnSpc>
                <a:spcPct val="110000"/>
              </a:lnSpc>
            </a:pPr>
            <a:r>
              <a:rPr lang="en-GB" sz="2800" b="1" i="1" dirty="0">
                <a:solidFill>
                  <a:srgbClr val="FFFF00"/>
                </a:solidFill>
              </a:rPr>
              <a:t>	</a:t>
            </a:r>
            <a:endParaRPr lang="en-GB" sz="2800" dirty="0">
              <a:solidFill>
                <a:srgbClr val="FFFF00"/>
              </a:solidFill>
            </a:endParaRPr>
          </a:p>
        </p:txBody>
      </p:sp>
      <p:sp>
        <p:nvSpPr>
          <p:cNvPr id="5" name="Rectangle 4"/>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355283" y="4672323"/>
            <a:ext cx="1279430"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639396" y="4676329"/>
            <a:ext cx="1686691"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l="11222"/>
          <a:stretch/>
        </p:blipFill>
        <p:spPr bwMode="auto">
          <a:xfrm>
            <a:off x="3702668" y="4676329"/>
            <a:ext cx="1874688"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l="-4508"/>
          <a:stretch/>
        </p:blipFill>
        <p:spPr bwMode="auto">
          <a:xfrm>
            <a:off x="1624183" y="4676329"/>
            <a:ext cx="2001931"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1559025" y="4191471"/>
            <a:ext cx="2331216" cy="461665"/>
          </a:xfrm>
          <a:prstGeom prst="rect">
            <a:avLst/>
          </a:prstGeom>
          <a:noFill/>
        </p:spPr>
        <p:txBody>
          <a:bodyPr wrap="none" rtlCol="0">
            <a:spAutoFit/>
          </a:bodyPr>
          <a:lstStyle/>
          <a:p>
            <a:r>
              <a:rPr lang="en-IE" sz="2400" b="1" dirty="0" smtClean="0">
                <a:solidFill>
                  <a:srgbClr val="0070C0"/>
                </a:solidFill>
              </a:rPr>
              <a:t>Communications</a:t>
            </a:r>
            <a:endParaRPr lang="en-IE" sz="2400" b="1" dirty="0">
              <a:solidFill>
                <a:srgbClr val="0070C0"/>
              </a:solidFill>
            </a:endParaRPr>
          </a:p>
        </p:txBody>
      </p:sp>
      <p:sp>
        <p:nvSpPr>
          <p:cNvPr id="15" name="TextBox 14"/>
          <p:cNvSpPr txBox="1"/>
          <p:nvPr/>
        </p:nvSpPr>
        <p:spPr>
          <a:xfrm>
            <a:off x="506606" y="4191471"/>
            <a:ext cx="1034257" cy="461665"/>
          </a:xfrm>
          <a:prstGeom prst="rect">
            <a:avLst/>
          </a:prstGeom>
          <a:noFill/>
        </p:spPr>
        <p:txBody>
          <a:bodyPr wrap="none" rtlCol="0">
            <a:spAutoFit/>
          </a:bodyPr>
          <a:lstStyle/>
          <a:p>
            <a:r>
              <a:rPr lang="en-IE" sz="2400" b="1" dirty="0" smtClean="0">
                <a:solidFill>
                  <a:srgbClr val="0070C0"/>
                </a:solidFill>
              </a:rPr>
              <a:t>Health</a:t>
            </a:r>
            <a:endParaRPr lang="en-IE" sz="2400" b="1" dirty="0">
              <a:solidFill>
                <a:srgbClr val="0070C0"/>
              </a:solidFill>
            </a:endParaRPr>
          </a:p>
        </p:txBody>
      </p:sp>
      <p:sp>
        <p:nvSpPr>
          <p:cNvPr id="16" name="TextBox 15"/>
          <p:cNvSpPr txBox="1"/>
          <p:nvPr/>
        </p:nvSpPr>
        <p:spPr>
          <a:xfrm>
            <a:off x="3935563" y="4191471"/>
            <a:ext cx="1344022" cy="461665"/>
          </a:xfrm>
          <a:prstGeom prst="rect">
            <a:avLst/>
          </a:prstGeom>
          <a:noFill/>
        </p:spPr>
        <p:txBody>
          <a:bodyPr wrap="none" rtlCol="0">
            <a:spAutoFit/>
          </a:bodyPr>
          <a:lstStyle/>
          <a:p>
            <a:r>
              <a:rPr lang="en-IE" sz="2400" b="1" dirty="0" smtClean="0">
                <a:solidFill>
                  <a:srgbClr val="0070C0"/>
                </a:solidFill>
              </a:rPr>
              <a:t>Economy</a:t>
            </a:r>
            <a:endParaRPr lang="en-IE" sz="2400" b="1" dirty="0">
              <a:solidFill>
                <a:srgbClr val="0070C0"/>
              </a:solidFill>
            </a:endParaRPr>
          </a:p>
        </p:txBody>
      </p:sp>
      <p:pic>
        <p:nvPicPr>
          <p:cNvPr id="2056" name="Picture 8"/>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7402641" y="4664035"/>
            <a:ext cx="1561846"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5563861" y="4191471"/>
            <a:ext cx="1896866" cy="461665"/>
          </a:xfrm>
          <a:prstGeom prst="rect">
            <a:avLst/>
          </a:prstGeom>
          <a:noFill/>
        </p:spPr>
        <p:txBody>
          <a:bodyPr wrap="none" rtlCol="0">
            <a:spAutoFit/>
          </a:bodyPr>
          <a:lstStyle/>
          <a:p>
            <a:r>
              <a:rPr lang="en-IE" sz="2400" b="1" dirty="0" smtClean="0">
                <a:solidFill>
                  <a:srgbClr val="0070C0"/>
                </a:solidFill>
              </a:rPr>
              <a:t>Environment </a:t>
            </a:r>
            <a:endParaRPr lang="en-IE" sz="2400" b="1" dirty="0">
              <a:solidFill>
                <a:srgbClr val="0070C0"/>
              </a:solidFill>
            </a:endParaRPr>
          </a:p>
        </p:txBody>
      </p:sp>
      <p:sp>
        <p:nvSpPr>
          <p:cNvPr id="19" name="TextBox 18"/>
          <p:cNvSpPr txBox="1"/>
          <p:nvPr/>
        </p:nvSpPr>
        <p:spPr>
          <a:xfrm>
            <a:off x="7677591" y="4191471"/>
            <a:ext cx="926857" cy="461665"/>
          </a:xfrm>
          <a:prstGeom prst="rect">
            <a:avLst/>
          </a:prstGeom>
          <a:noFill/>
        </p:spPr>
        <p:txBody>
          <a:bodyPr wrap="none" rtlCol="0">
            <a:spAutoFit/>
          </a:bodyPr>
          <a:lstStyle/>
          <a:p>
            <a:r>
              <a:rPr lang="en-IE" sz="2400" b="1" dirty="0" smtClean="0">
                <a:solidFill>
                  <a:srgbClr val="0070C0"/>
                </a:solidFill>
              </a:rPr>
              <a:t>Social</a:t>
            </a:r>
            <a:endParaRPr lang="en-IE" sz="2400" b="1" dirty="0">
              <a:solidFill>
                <a:srgbClr val="0070C0"/>
              </a:solidFill>
            </a:endParaRPr>
          </a:p>
        </p:txBody>
      </p:sp>
    </p:spTree>
    <p:extLst>
      <p:ext uri="{BB962C8B-B14F-4D97-AF65-F5344CB8AC3E}">
        <p14:creationId xmlns:p14="http://schemas.microsoft.com/office/powerpoint/2010/main" xmlns="" val="1533225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Overview and Aims </a:t>
            </a:r>
            <a:endParaRPr lang="en-US" sz="2800" b="1" dirty="0" smtClean="0">
              <a:solidFill>
                <a:srgbClr val="0070C0"/>
              </a:solidFill>
              <a:latin typeface="Arial" charset="0"/>
            </a:endParaRPr>
          </a:p>
        </p:txBody>
      </p:sp>
      <p:sp>
        <p:nvSpPr>
          <p:cNvPr id="7" name="Rectangle 7"/>
          <p:cNvSpPr>
            <a:spLocks noChangeArrowheads="1"/>
          </p:cNvSpPr>
          <p:nvPr/>
        </p:nvSpPr>
        <p:spPr bwMode="auto">
          <a:xfrm>
            <a:off x="468312" y="1484313"/>
            <a:ext cx="8352159" cy="3444020"/>
          </a:xfrm>
          <a:prstGeom prst="rect">
            <a:avLst/>
          </a:prstGeom>
          <a:noFill/>
          <a:ln w="9525">
            <a:noFill/>
            <a:miter lim="800000"/>
            <a:headEnd/>
            <a:tailEnd/>
          </a:ln>
        </p:spPr>
        <p:txBody>
          <a:bodyPr wrap="square">
            <a:spAutoFit/>
          </a:bodyPr>
          <a:lstStyle/>
          <a:p>
            <a:pPr algn="just">
              <a:lnSpc>
                <a:spcPct val="110000"/>
              </a:lnSpc>
            </a:pPr>
            <a:r>
              <a:rPr lang="en-US" sz="2200" dirty="0" smtClean="0"/>
              <a:t>The International Year of Light is a cross-disciplinary educational and outreach project with more than 100 partners from over 85 countries  </a:t>
            </a:r>
          </a:p>
          <a:p>
            <a:pPr algn="just">
              <a:lnSpc>
                <a:spcPct val="110000"/>
              </a:lnSpc>
            </a:pPr>
            <a:endParaRPr lang="en-US" sz="2000" dirty="0"/>
          </a:p>
          <a:p>
            <a:pPr lvl="0" algn="just">
              <a:lnSpc>
                <a:spcPct val="110000"/>
              </a:lnSpc>
            </a:pPr>
            <a:r>
              <a:rPr lang="en-US" sz="2400" b="1" dirty="0" smtClean="0">
                <a:solidFill>
                  <a:srgbClr val="0070C0"/>
                </a:solidFill>
              </a:rPr>
              <a:t>Why </a:t>
            </a:r>
            <a:r>
              <a:rPr lang="en-US" sz="2400" b="1" dirty="0">
                <a:solidFill>
                  <a:srgbClr val="0070C0"/>
                </a:solidFill>
              </a:rPr>
              <a:t>Light?</a:t>
            </a:r>
          </a:p>
          <a:p>
            <a:pPr lvl="0" algn="just">
              <a:lnSpc>
                <a:spcPct val="110000"/>
              </a:lnSpc>
            </a:pPr>
            <a:endParaRPr lang="en-US" sz="1000" b="1" dirty="0">
              <a:solidFill>
                <a:prstClr val="black"/>
              </a:solidFill>
            </a:endParaRPr>
          </a:p>
          <a:p>
            <a:pPr>
              <a:lnSpc>
                <a:spcPct val="110000"/>
              </a:lnSpc>
            </a:pPr>
            <a:r>
              <a:rPr lang="en-GB" sz="2200" dirty="0">
                <a:solidFill>
                  <a:prstClr val="black"/>
                </a:solidFill>
              </a:rPr>
              <a:t>Light-based technology is a major </a:t>
            </a:r>
            <a:r>
              <a:rPr lang="en-GB" sz="2200" b="1" dirty="0">
                <a:solidFill>
                  <a:prstClr val="black"/>
                </a:solidFill>
              </a:rPr>
              <a:t>economic driver </a:t>
            </a:r>
            <a:r>
              <a:rPr lang="en-GB" sz="2200" dirty="0" smtClean="0">
                <a:solidFill>
                  <a:prstClr val="black"/>
                </a:solidFill>
              </a:rPr>
              <a:t>with potential to revolutionize the 21</a:t>
            </a:r>
            <a:r>
              <a:rPr lang="en-GB" sz="2200" baseline="30000" dirty="0" smtClean="0">
                <a:solidFill>
                  <a:prstClr val="black"/>
                </a:solidFill>
              </a:rPr>
              <a:t>st</a:t>
            </a:r>
            <a:r>
              <a:rPr lang="en-GB" sz="2200" dirty="0" smtClean="0">
                <a:solidFill>
                  <a:prstClr val="black"/>
                </a:solidFill>
              </a:rPr>
              <a:t> century [as </a:t>
            </a:r>
            <a:r>
              <a:rPr lang="en-US" sz="2200" dirty="0" smtClean="0">
                <a:solidFill>
                  <a:prstClr val="black"/>
                </a:solidFill>
              </a:rPr>
              <a:t>electronics did in the 20</a:t>
            </a:r>
            <a:r>
              <a:rPr lang="en-US" sz="2200" baseline="30000" dirty="0" smtClean="0">
                <a:solidFill>
                  <a:prstClr val="black"/>
                </a:solidFill>
              </a:rPr>
              <a:t>th</a:t>
            </a:r>
            <a:r>
              <a:rPr lang="en-US" sz="2200" dirty="0" smtClean="0">
                <a:solidFill>
                  <a:prstClr val="black"/>
                </a:solidFill>
              </a:rPr>
              <a:t> century]</a:t>
            </a:r>
            <a:endParaRPr lang="en-US" sz="2400" dirty="0" smtClean="0">
              <a:solidFill>
                <a:srgbClr val="FFFF00"/>
              </a:solidFill>
            </a:endParaRPr>
          </a:p>
          <a:p>
            <a:pPr>
              <a:lnSpc>
                <a:spcPct val="110000"/>
              </a:lnSpc>
            </a:pPr>
            <a:r>
              <a:rPr lang="en-GB" sz="2800" b="1" i="1" dirty="0">
                <a:solidFill>
                  <a:srgbClr val="FFFF00"/>
                </a:solidFill>
              </a:rPr>
              <a:t>	</a:t>
            </a:r>
            <a:endParaRPr lang="en-GB" sz="2800" dirty="0">
              <a:solidFill>
                <a:srgbClr val="FFFF00"/>
              </a:solidFill>
            </a:endParaRPr>
          </a:p>
          <a:p>
            <a:pPr>
              <a:lnSpc>
                <a:spcPct val="110000"/>
              </a:lnSpc>
            </a:pPr>
            <a:r>
              <a:rPr lang="en-GB" sz="2800" b="1" i="1" dirty="0">
                <a:solidFill>
                  <a:srgbClr val="FFFF00"/>
                </a:solidFill>
              </a:rPr>
              <a:t>	</a:t>
            </a:r>
            <a:endParaRPr lang="en-GB" sz="2800" dirty="0">
              <a:solidFill>
                <a:srgbClr val="FFFF00"/>
              </a:solidFill>
            </a:endParaRPr>
          </a:p>
        </p:txBody>
      </p:sp>
      <p:sp>
        <p:nvSpPr>
          <p:cNvPr id="5" name="Rectangle 4"/>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355283" y="4672323"/>
            <a:ext cx="1279430"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639396" y="4676329"/>
            <a:ext cx="1686691"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l="11222"/>
          <a:stretch/>
        </p:blipFill>
        <p:spPr bwMode="auto">
          <a:xfrm>
            <a:off x="3702668" y="4676329"/>
            <a:ext cx="1874688"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l="-4508"/>
          <a:stretch/>
        </p:blipFill>
        <p:spPr bwMode="auto">
          <a:xfrm>
            <a:off x="1624183" y="4676329"/>
            <a:ext cx="2001931"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6" name="Picture 8"/>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7402641" y="4664035"/>
            <a:ext cx="1561846"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Box 16"/>
          <p:cNvSpPr txBox="1"/>
          <p:nvPr/>
        </p:nvSpPr>
        <p:spPr>
          <a:xfrm>
            <a:off x="1559025" y="4191471"/>
            <a:ext cx="2331216" cy="461665"/>
          </a:xfrm>
          <a:prstGeom prst="rect">
            <a:avLst/>
          </a:prstGeom>
          <a:noFill/>
        </p:spPr>
        <p:txBody>
          <a:bodyPr wrap="none" rtlCol="0">
            <a:spAutoFit/>
          </a:bodyPr>
          <a:lstStyle/>
          <a:p>
            <a:r>
              <a:rPr lang="en-IE" sz="2400" b="1" dirty="0" smtClean="0">
                <a:solidFill>
                  <a:srgbClr val="0070C0"/>
                </a:solidFill>
              </a:rPr>
              <a:t>Communications</a:t>
            </a:r>
            <a:endParaRPr lang="en-IE" sz="2400" b="1" dirty="0">
              <a:solidFill>
                <a:srgbClr val="0070C0"/>
              </a:solidFill>
            </a:endParaRPr>
          </a:p>
        </p:txBody>
      </p:sp>
      <p:sp>
        <p:nvSpPr>
          <p:cNvPr id="20" name="TextBox 19"/>
          <p:cNvSpPr txBox="1"/>
          <p:nvPr/>
        </p:nvSpPr>
        <p:spPr>
          <a:xfrm>
            <a:off x="506606" y="4191471"/>
            <a:ext cx="1034257" cy="461665"/>
          </a:xfrm>
          <a:prstGeom prst="rect">
            <a:avLst/>
          </a:prstGeom>
          <a:noFill/>
        </p:spPr>
        <p:txBody>
          <a:bodyPr wrap="none" rtlCol="0">
            <a:spAutoFit/>
          </a:bodyPr>
          <a:lstStyle/>
          <a:p>
            <a:r>
              <a:rPr lang="en-IE" sz="2400" b="1" dirty="0" smtClean="0">
                <a:solidFill>
                  <a:srgbClr val="0070C0"/>
                </a:solidFill>
              </a:rPr>
              <a:t>Health</a:t>
            </a:r>
            <a:endParaRPr lang="en-IE" sz="2400" b="1" dirty="0">
              <a:solidFill>
                <a:srgbClr val="0070C0"/>
              </a:solidFill>
            </a:endParaRPr>
          </a:p>
        </p:txBody>
      </p:sp>
      <p:sp>
        <p:nvSpPr>
          <p:cNvPr id="21" name="TextBox 20"/>
          <p:cNvSpPr txBox="1"/>
          <p:nvPr/>
        </p:nvSpPr>
        <p:spPr>
          <a:xfrm>
            <a:off x="3935563" y="4191471"/>
            <a:ext cx="1344022" cy="461665"/>
          </a:xfrm>
          <a:prstGeom prst="rect">
            <a:avLst/>
          </a:prstGeom>
          <a:noFill/>
        </p:spPr>
        <p:txBody>
          <a:bodyPr wrap="none" rtlCol="0">
            <a:spAutoFit/>
          </a:bodyPr>
          <a:lstStyle/>
          <a:p>
            <a:r>
              <a:rPr lang="en-IE" sz="2400" b="1" dirty="0" smtClean="0">
                <a:solidFill>
                  <a:srgbClr val="0070C0"/>
                </a:solidFill>
              </a:rPr>
              <a:t>Economy</a:t>
            </a:r>
            <a:endParaRPr lang="en-IE" sz="2400" b="1" dirty="0">
              <a:solidFill>
                <a:srgbClr val="0070C0"/>
              </a:solidFill>
            </a:endParaRPr>
          </a:p>
        </p:txBody>
      </p:sp>
      <p:sp>
        <p:nvSpPr>
          <p:cNvPr id="22" name="TextBox 21"/>
          <p:cNvSpPr txBox="1"/>
          <p:nvPr/>
        </p:nvSpPr>
        <p:spPr>
          <a:xfrm>
            <a:off x="5563861" y="4191471"/>
            <a:ext cx="1896866" cy="461665"/>
          </a:xfrm>
          <a:prstGeom prst="rect">
            <a:avLst/>
          </a:prstGeom>
          <a:noFill/>
        </p:spPr>
        <p:txBody>
          <a:bodyPr wrap="none" rtlCol="0">
            <a:spAutoFit/>
          </a:bodyPr>
          <a:lstStyle/>
          <a:p>
            <a:r>
              <a:rPr lang="en-IE" sz="2400" b="1" dirty="0" smtClean="0">
                <a:solidFill>
                  <a:srgbClr val="0070C0"/>
                </a:solidFill>
              </a:rPr>
              <a:t>Environment </a:t>
            </a:r>
            <a:endParaRPr lang="en-IE" sz="2400" b="1" dirty="0">
              <a:solidFill>
                <a:srgbClr val="0070C0"/>
              </a:solidFill>
            </a:endParaRPr>
          </a:p>
        </p:txBody>
      </p:sp>
      <p:sp>
        <p:nvSpPr>
          <p:cNvPr id="23" name="TextBox 22"/>
          <p:cNvSpPr txBox="1"/>
          <p:nvPr/>
        </p:nvSpPr>
        <p:spPr>
          <a:xfrm>
            <a:off x="7677591" y="4191471"/>
            <a:ext cx="926857" cy="461665"/>
          </a:xfrm>
          <a:prstGeom prst="rect">
            <a:avLst/>
          </a:prstGeom>
          <a:noFill/>
        </p:spPr>
        <p:txBody>
          <a:bodyPr wrap="none" rtlCol="0">
            <a:spAutoFit/>
          </a:bodyPr>
          <a:lstStyle/>
          <a:p>
            <a:r>
              <a:rPr lang="en-IE" sz="2400" b="1" dirty="0" smtClean="0">
                <a:solidFill>
                  <a:srgbClr val="0070C0"/>
                </a:solidFill>
              </a:rPr>
              <a:t>Social</a:t>
            </a:r>
            <a:endParaRPr lang="en-IE" sz="2400" b="1" dirty="0">
              <a:solidFill>
                <a:srgbClr val="0070C0"/>
              </a:solidFill>
            </a:endParaRPr>
          </a:p>
        </p:txBody>
      </p:sp>
    </p:spTree>
    <p:extLst>
      <p:ext uri="{BB962C8B-B14F-4D97-AF65-F5344CB8AC3E}">
        <p14:creationId xmlns:p14="http://schemas.microsoft.com/office/powerpoint/2010/main" xmlns="" val="1432617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Overview and Aims </a:t>
            </a:r>
            <a:endParaRPr lang="en-US" sz="2800" b="1" dirty="0" smtClean="0">
              <a:solidFill>
                <a:srgbClr val="0070C0"/>
              </a:solidFill>
              <a:latin typeface="Arial" charset="0"/>
            </a:endParaRPr>
          </a:p>
        </p:txBody>
      </p:sp>
      <p:sp>
        <p:nvSpPr>
          <p:cNvPr id="7" name="Rectangle 7"/>
          <p:cNvSpPr>
            <a:spLocks noChangeArrowheads="1"/>
          </p:cNvSpPr>
          <p:nvPr/>
        </p:nvSpPr>
        <p:spPr bwMode="auto">
          <a:xfrm>
            <a:off x="468312" y="1484313"/>
            <a:ext cx="8352159" cy="3444020"/>
          </a:xfrm>
          <a:prstGeom prst="rect">
            <a:avLst/>
          </a:prstGeom>
          <a:noFill/>
          <a:ln w="9525">
            <a:noFill/>
            <a:miter lim="800000"/>
            <a:headEnd/>
            <a:tailEnd/>
          </a:ln>
        </p:spPr>
        <p:txBody>
          <a:bodyPr wrap="square">
            <a:spAutoFit/>
          </a:bodyPr>
          <a:lstStyle/>
          <a:p>
            <a:pPr algn="just">
              <a:lnSpc>
                <a:spcPct val="110000"/>
              </a:lnSpc>
            </a:pPr>
            <a:r>
              <a:rPr lang="en-US" sz="2200" dirty="0" smtClean="0"/>
              <a:t>The International Year of Light is a cross-disciplinary educational and outreach project with more than 100 partners from over 85 countries  </a:t>
            </a:r>
          </a:p>
          <a:p>
            <a:pPr algn="just">
              <a:lnSpc>
                <a:spcPct val="110000"/>
              </a:lnSpc>
            </a:pPr>
            <a:endParaRPr lang="en-US" sz="2000" dirty="0"/>
          </a:p>
          <a:p>
            <a:pPr lvl="0" algn="just">
              <a:lnSpc>
                <a:spcPct val="110000"/>
              </a:lnSpc>
            </a:pPr>
            <a:r>
              <a:rPr lang="en-US" sz="2400" b="1" dirty="0" smtClean="0">
                <a:solidFill>
                  <a:srgbClr val="0070C0"/>
                </a:solidFill>
              </a:rPr>
              <a:t>Why </a:t>
            </a:r>
            <a:r>
              <a:rPr lang="en-US" sz="2400" b="1" dirty="0">
                <a:solidFill>
                  <a:srgbClr val="0070C0"/>
                </a:solidFill>
              </a:rPr>
              <a:t>Light?</a:t>
            </a:r>
          </a:p>
          <a:p>
            <a:pPr lvl="0" algn="just">
              <a:lnSpc>
                <a:spcPct val="110000"/>
              </a:lnSpc>
            </a:pPr>
            <a:endParaRPr lang="en-US" sz="1000" b="1" dirty="0">
              <a:solidFill>
                <a:prstClr val="black"/>
              </a:solidFill>
            </a:endParaRPr>
          </a:p>
          <a:p>
            <a:pPr lvl="0">
              <a:lnSpc>
                <a:spcPct val="110000"/>
              </a:lnSpc>
            </a:pPr>
            <a:r>
              <a:rPr lang="en-US" sz="2200" dirty="0" smtClean="0">
                <a:solidFill>
                  <a:prstClr val="black"/>
                </a:solidFill>
              </a:rPr>
              <a:t>The </a:t>
            </a:r>
            <a:r>
              <a:rPr lang="en-US" sz="2200" b="1" dirty="0" smtClean="0">
                <a:solidFill>
                  <a:prstClr val="black"/>
                </a:solidFill>
              </a:rPr>
              <a:t>Proclamation of an International Year of Light </a:t>
            </a:r>
            <a:r>
              <a:rPr lang="en-US" sz="2200" dirty="0" smtClean="0">
                <a:solidFill>
                  <a:prstClr val="black"/>
                </a:solidFill>
              </a:rPr>
              <a:t>will ensure the importance of light and its potential applications are appreciated by all</a:t>
            </a:r>
            <a:r>
              <a:rPr lang="en-GB" sz="2800" b="1" i="1" dirty="0" smtClean="0">
                <a:solidFill>
                  <a:srgbClr val="FFFF00"/>
                </a:solidFill>
              </a:rPr>
              <a:t>	</a:t>
            </a:r>
            <a:endParaRPr lang="en-GB" sz="2800" dirty="0" smtClean="0">
              <a:solidFill>
                <a:srgbClr val="FFFF00"/>
              </a:solidFill>
            </a:endParaRPr>
          </a:p>
          <a:p>
            <a:pPr>
              <a:lnSpc>
                <a:spcPct val="110000"/>
              </a:lnSpc>
            </a:pPr>
            <a:r>
              <a:rPr lang="en-GB" sz="2800" b="1" i="1" dirty="0">
                <a:solidFill>
                  <a:srgbClr val="FFFF00"/>
                </a:solidFill>
              </a:rPr>
              <a:t>	</a:t>
            </a:r>
            <a:endParaRPr lang="en-GB" sz="2800" dirty="0">
              <a:solidFill>
                <a:srgbClr val="FFFF00"/>
              </a:solidFill>
            </a:endParaRPr>
          </a:p>
        </p:txBody>
      </p:sp>
      <p:sp>
        <p:nvSpPr>
          <p:cNvPr id="5" name="Rectangle 4"/>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355283" y="4672323"/>
            <a:ext cx="1279430"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639396" y="4676329"/>
            <a:ext cx="1686691"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l="11222"/>
          <a:stretch/>
        </p:blipFill>
        <p:spPr bwMode="auto">
          <a:xfrm>
            <a:off x="3702668" y="4676329"/>
            <a:ext cx="1874688"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l="-4508"/>
          <a:stretch/>
        </p:blipFill>
        <p:spPr bwMode="auto">
          <a:xfrm>
            <a:off x="1624183" y="4676329"/>
            <a:ext cx="2001931"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6" name="Picture 8"/>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7402641" y="4664035"/>
            <a:ext cx="1561846"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Box 16"/>
          <p:cNvSpPr txBox="1"/>
          <p:nvPr/>
        </p:nvSpPr>
        <p:spPr>
          <a:xfrm>
            <a:off x="1559025" y="4191471"/>
            <a:ext cx="2331216" cy="461665"/>
          </a:xfrm>
          <a:prstGeom prst="rect">
            <a:avLst/>
          </a:prstGeom>
          <a:noFill/>
        </p:spPr>
        <p:txBody>
          <a:bodyPr wrap="none" rtlCol="0">
            <a:spAutoFit/>
          </a:bodyPr>
          <a:lstStyle/>
          <a:p>
            <a:r>
              <a:rPr lang="en-IE" sz="2400" b="1" dirty="0" smtClean="0">
                <a:solidFill>
                  <a:srgbClr val="0070C0"/>
                </a:solidFill>
              </a:rPr>
              <a:t>Communications</a:t>
            </a:r>
            <a:endParaRPr lang="en-IE" sz="2400" b="1" dirty="0">
              <a:solidFill>
                <a:srgbClr val="0070C0"/>
              </a:solidFill>
            </a:endParaRPr>
          </a:p>
        </p:txBody>
      </p:sp>
      <p:sp>
        <p:nvSpPr>
          <p:cNvPr id="20" name="TextBox 19"/>
          <p:cNvSpPr txBox="1"/>
          <p:nvPr/>
        </p:nvSpPr>
        <p:spPr>
          <a:xfrm>
            <a:off x="506606" y="4191471"/>
            <a:ext cx="1034257" cy="461665"/>
          </a:xfrm>
          <a:prstGeom prst="rect">
            <a:avLst/>
          </a:prstGeom>
          <a:noFill/>
        </p:spPr>
        <p:txBody>
          <a:bodyPr wrap="none" rtlCol="0">
            <a:spAutoFit/>
          </a:bodyPr>
          <a:lstStyle/>
          <a:p>
            <a:r>
              <a:rPr lang="en-IE" sz="2400" b="1" dirty="0" smtClean="0">
                <a:solidFill>
                  <a:srgbClr val="0070C0"/>
                </a:solidFill>
              </a:rPr>
              <a:t>Health</a:t>
            </a:r>
            <a:endParaRPr lang="en-IE" sz="2400" b="1" dirty="0">
              <a:solidFill>
                <a:srgbClr val="0070C0"/>
              </a:solidFill>
            </a:endParaRPr>
          </a:p>
        </p:txBody>
      </p:sp>
      <p:sp>
        <p:nvSpPr>
          <p:cNvPr id="21" name="TextBox 20"/>
          <p:cNvSpPr txBox="1"/>
          <p:nvPr/>
        </p:nvSpPr>
        <p:spPr>
          <a:xfrm>
            <a:off x="3935563" y="4191471"/>
            <a:ext cx="1344022" cy="461665"/>
          </a:xfrm>
          <a:prstGeom prst="rect">
            <a:avLst/>
          </a:prstGeom>
          <a:noFill/>
        </p:spPr>
        <p:txBody>
          <a:bodyPr wrap="none" rtlCol="0">
            <a:spAutoFit/>
          </a:bodyPr>
          <a:lstStyle/>
          <a:p>
            <a:r>
              <a:rPr lang="en-IE" sz="2400" b="1" dirty="0" smtClean="0">
                <a:solidFill>
                  <a:srgbClr val="0070C0"/>
                </a:solidFill>
              </a:rPr>
              <a:t>Economy</a:t>
            </a:r>
            <a:endParaRPr lang="en-IE" sz="2400" b="1" dirty="0">
              <a:solidFill>
                <a:srgbClr val="0070C0"/>
              </a:solidFill>
            </a:endParaRPr>
          </a:p>
        </p:txBody>
      </p:sp>
      <p:sp>
        <p:nvSpPr>
          <p:cNvPr id="22" name="TextBox 21"/>
          <p:cNvSpPr txBox="1"/>
          <p:nvPr/>
        </p:nvSpPr>
        <p:spPr>
          <a:xfrm>
            <a:off x="5563861" y="4191471"/>
            <a:ext cx="1896866" cy="461665"/>
          </a:xfrm>
          <a:prstGeom prst="rect">
            <a:avLst/>
          </a:prstGeom>
          <a:noFill/>
        </p:spPr>
        <p:txBody>
          <a:bodyPr wrap="none" rtlCol="0">
            <a:spAutoFit/>
          </a:bodyPr>
          <a:lstStyle/>
          <a:p>
            <a:r>
              <a:rPr lang="en-IE" sz="2400" b="1" dirty="0" smtClean="0">
                <a:solidFill>
                  <a:srgbClr val="0070C0"/>
                </a:solidFill>
              </a:rPr>
              <a:t>Environment </a:t>
            </a:r>
            <a:endParaRPr lang="en-IE" sz="2400" b="1" dirty="0">
              <a:solidFill>
                <a:srgbClr val="0070C0"/>
              </a:solidFill>
            </a:endParaRPr>
          </a:p>
        </p:txBody>
      </p:sp>
      <p:sp>
        <p:nvSpPr>
          <p:cNvPr id="23" name="TextBox 22"/>
          <p:cNvSpPr txBox="1"/>
          <p:nvPr/>
        </p:nvSpPr>
        <p:spPr>
          <a:xfrm>
            <a:off x="7677591" y="4191471"/>
            <a:ext cx="926857" cy="461665"/>
          </a:xfrm>
          <a:prstGeom prst="rect">
            <a:avLst/>
          </a:prstGeom>
          <a:noFill/>
        </p:spPr>
        <p:txBody>
          <a:bodyPr wrap="none" rtlCol="0">
            <a:spAutoFit/>
          </a:bodyPr>
          <a:lstStyle/>
          <a:p>
            <a:r>
              <a:rPr lang="en-IE" sz="2400" b="1" dirty="0" smtClean="0">
                <a:solidFill>
                  <a:srgbClr val="0070C0"/>
                </a:solidFill>
              </a:rPr>
              <a:t>Social</a:t>
            </a:r>
            <a:endParaRPr lang="en-IE" sz="2400" b="1" dirty="0">
              <a:solidFill>
                <a:srgbClr val="0070C0"/>
              </a:solidFill>
            </a:endParaRPr>
          </a:p>
        </p:txBody>
      </p:sp>
    </p:spTree>
    <p:extLst>
      <p:ext uri="{BB962C8B-B14F-4D97-AF65-F5344CB8AC3E}">
        <p14:creationId xmlns:p14="http://schemas.microsoft.com/office/powerpoint/2010/main" xmlns="" val="2934827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276225" y="277813"/>
            <a:ext cx="8713788" cy="1008062"/>
          </a:xfrm>
        </p:spPr>
        <p:txBody>
          <a:bodyPr anchor="t">
            <a:normAutofit/>
          </a:bodyPr>
          <a:lstStyle/>
          <a:p>
            <a:pPr algn="l" eaLnBrk="1" hangingPunct="1"/>
            <a:r>
              <a:rPr lang="en-US" sz="3600" b="1" dirty="0" smtClean="0">
                <a:solidFill>
                  <a:schemeClr val="accent1"/>
                </a:solidFill>
                <a:latin typeface="Arial" charset="0"/>
              </a:rPr>
              <a:t>100+ partners from 85 countries </a:t>
            </a:r>
            <a:endParaRPr lang="en-US" sz="2800" b="1" dirty="0" smtClean="0">
              <a:solidFill>
                <a:schemeClr val="accent1"/>
              </a:solidFill>
              <a:latin typeface="Arial" charset="0"/>
            </a:endParaRPr>
          </a:p>
        </p:txBody>
      </p:sp>
      <p:sp>
        <p:nvSpPr>
          <p:cNvPr id="8" name="Rectangle 7"/>
          <p:cNvSpPr/>
          <p:nvPr/>
        </p:nvSpPr>
        <p:spPr>
          <a:xfrm>
            <a:off x="-9525" y="1093787"/>
            <a:ext cx="9153525" cy="54498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pic>
        <p:nvPicPr>
          <p:cNvPr id="1028" name="Picture 4" descr="http://www.atmosp.physics.utoronto.ca/C-SPARC/Polar-WS-website/images/icsu-logo.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1004026" y="5949280"/>
            <a:ext cx="1244005" cy="411489"/>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http://www.physics.nus.edu.sg/~phyips/Images/iupap.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332967" y="5949280"/>
            <a:ext cx="633354" cy="447520"/>
          </a:xfrm>
          <a:prstGeom prst="rect">
            <a:avLst/>
          </a:prstGeom>
          <a:noFill/>
          <a:extLst>
            <a:ext uri="{909E8E84-426E-40DD-AFC4-6F175D3DCCD1}">
              <a14:hiddenFill xmlns:a14="http://schemas.microsoft.com/office/drawing/2010/main" xmlns="">
                <a:solidFill>
                  <a:srgbClr val="FFFFFF"/>
                </a:solidFill>
              </a14:hiddenFill>
            </a:ext>
          </a:extLst>
        </p:spPr>
      </p:pic>
      <p:pic>
        <p:nvPicPr>
          <p:cNvPr id="1039" name="Picture 15"/>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3137797" y="5967369"/>
            <a:ext cx="719708" cy="3333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44" name="Picture 20"/>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251520" y="5931516"/>
            <a:ext cx="440996" cy="4051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45" name="Picture 21"/>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3989151" y="5851140"/>
            <a:ext cx="1127398" cy="5658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47" name="Picture 23"/>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5213287" y="5938667"/>
            <a:ext cx="329810" cy="4365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50" name="Picture 26" descr="https://encrypted-tbn2.gstatic.com/images?q=tbn:ANd9GcRdEwfQDl8dh5wx4DOEbNWmuc05Mrjb5S4KmV73CmVgsMzbKlP1"/>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8114103" y="6012983"/>
            <a:ext cx="835980" cy="320114"/>
          </a:xfrm>
          <a:prstGeom prst="rect">
            <a:avLst/>
          </a:prstGeom>
          <a:noFill/>
          <a:extLst>
            <a:ext uri="{909E8E84-426E-40DD-AFC4-6F175D3DCCD1}">
              <a14:hiddenFill xmlns:a14="http://schemas.microsoft.com/office/drawing/2010/main" xmlns="">
                <a:solidFill>
                  <a:srgbClr val="FFFFFF"/>
                </a:solidFill>
              </a14:hiddenFill>
            </a:ext>
          </a:extLst>
        </p:spPr>
      </p:pic>
      <p:pic>
        <p:nvPicPr>
          <p:cNvPr id="1060" name="Picture 36"/>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7387188" y="5897372"/>
            <a:ext cx="699522" cy="6014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61" name="Picture 37"/>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5785584" y="5990532"/>
            <a:ext cx="536463" cy="3597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3" name="Straight Connector 12"/>
          <p:cNvCxnSpPr/>
          <p:nvPr/>
        </p:nvCxnSpPr>
        <p:spPr>
          <a:xfrm>
            <a:off x="126554" y="5805264"/>
            <a:ext cx="8842579"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074" name="Picture 2"/>
          <p:cNvPicPr>
            <a:picLocks noChangeAspect="1" noChangeArrowheads="1"/>
          </p:cNvPicPr>
          <p:nvPr/>
        </p:nvPicPr>
        <p:blipFill>
          <a:blip r:embed="rId11" cstate="screen">
            <a:extLst>
              <a:ext uri="{28A0092B-C50C-407E-A947-70E740481C1C}">
                <a14:useLocalDpi xmlns:a14="http://schemas.microsoft.com/office/drawing/2010/main" xmlns=""/>
              </a:ext>
            </a:extLst>
          </a:blip>
          <a:srcRect/>
          <a:stretch>
            <a:fillRect/>
          </a:stretch>
        </p:blipFill>
        <p:spPr bwMode="auto">
          <a:xfrm>
            <a:off x="6585043" y="5880714"/>
            <a:ext cx="519518" cy="5362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2"/>
          <p:cNvPicPr>
            <a:picLocks noChangeAspect="1" noChangeArrowheads="1"/>
          </p:cNvPicPr>
          <p:nvPr/>
        </p:nvPicPr>
        <p:blipFill rotWithShape="1">
          <a:blip r:embed="rId12" cstate="screen">
            <a:extLst>
              <a:ext uri="{28A0092B-C50C-407E-A947-70E740481C1C}">
                <a14:useLocalDpi xmlns:a14="http://schemas.microsoft.com/office/drawing/2010/main" xmlns=""/>
              </a:ext>
            </a:extLst>
          </a:blip>
          <a:srcRect/>
          <a:stretch/>
        </p:blipFill>
        <p:spPr bwMode="auto">
          <a:xfrm>
            <a:off x="102711" y="1196752"/>
            <a:ext cx="8866421" cy="52719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49582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Opportunity for the future</a:t>
            </a:r>
            <a:endParaRPr lang="en-US" sz="2800" b="1" dirty="0" smtClean="0">
              <a:solidFill>
                <a:srgbClr val="0070C0"/>
              </a:solidFill>
              <a:latin typeface="Arial" charset="0"/>
            </a:endParaRPr>
          </a:p>
        </p:txBody>
      </p:sp>
      <p:sp>
        <p:nvSpPr>
          <p:cNvPr id="5" name="Rectangle 4"/>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619672" y="3983327"/>
            <a:ext cx="6293678" cy="25158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7"/>
          <p:cNvSpPr>
            <a:spLocks noChangeArrowheads="1"/>
          </p:cNvSpPr>
          <p:nvPr/>
        </p:nvSpPr>
        <p:spPr bwMode="auto">
          <a:xfrm>
            <a:off x="468312" y="1484313"/>
            <a:ext cx="8352159" cy="3739485"/>
          </a:xfrm>
          <a:prstGeom prst="rect">
            <a:avLst/>
          </a:prstGeom>
          <a:noFill/>
          <a:ln w="9525">
            <a:noFill/>
            <a:miter lim="800000"/>
            <a:headEnd/>
            <a:tailEnd/>
          </a:ln>
        </p:spPr>
        <p:txBody>
          <a:bodyPr wrap="square">
            <a:spAutoFit/>
          </a:bodyPr>
          <a:lstStyle/>
          <a:p>
            <a:pPr lvl="0" algn="just">
              <a:lnSpc>
                <a:spcPct val="110000"/>
              </a:lnSpc>
            </a:pPr>
            <a:r>
              <a:rPr lang="en-US" sz="2200" dirty="0" smtClean="0"/>
              <a:t>The Proclamation of an International Year of Light is a tremendous opportunity to coordinate international activities and promote new initiatives to support the revolutionary potential of </a:t>
            </a:r>
            <a:r>
              <a:rPr lang="en-US" sz="2200" dirty="0">
                <a:solidFill>
                  <a:prstClr val="black"/>
                </a:solidFill>
              </a:rPr>
              <a:t>light </a:t>
            </a:r>
            <a:r>
              <a:rPr lang="en-US" sz="2200" dirty="0" smtClean="0">
                <a:solidFill>
                  <a:prstClr val="black"/>
                </a:solidFill>
              </a:rPr>
              <a:t>technologies</a:t>
            </a:r>
            <a:endParaRPr lang="en-US" sz="2200" dirty="0" smtClean="0"/>
          </a:p>
          <a:p>
            <a:pPr algn="just">
              <a:lnSpc>
                <a:spcPct val="110000"/>
              </a:lnSpc>
            </a:pPr>
            <a:endParaRPr lang="en-US" sz="2400" dirty="0">
              <a:solidFill>
                <a:srgbClr val="0070C0"/>
              </a:solidFill>
            </a:endParaRPr>
          </a:p>
          <a:p>
            <a:pPr lvl="0" algn="just">
              <a:lnSpc>
                <a:spcPct val="110000"/>
              </a:lnSpc>
            </a:pPr>
            <a:r>
              <a:rPr lang="en-US" sz="2400" b="1" dirty="0" smtClean="0">
                <a:solidFill>
                  <a:srgbClr val="0070C0"/>
                </a:solidFill>
              </a:rPr>
              <a:t>How? </a:t>
            </a:r>
            <a:endParaRPr lang="en-US" sz="2400" b="1" dirty="0">
              <a:solidFill>
                <a:srgbClr val="0070C0"/>
              </a:solidFill>
            </a:endParaRPr>
          </a:p>
          <a:p>
            <a:pPr lvl="0" algn="just">
              <a:lnSpc>
                <a:spcPct val="110000"/>
              </a:lnSpc>
            </a:pPr>
            <a:r>
              <a:rPr lang="en-US" sz="2200" dirty="0">
                <a:solidFill>
                  <a:prstClr val="black"/>
                </a:solidFill>
              </a:rPr>
              <a:t>C</a:t>
            </a:r>
            <a:r>
              <a:rPr lang="en-US" sz="2200" dirty="0" smtClean="0">
                <a:solidFill>
                  <a:prstClr val="black"/>
                </a:solidFill>
              </a:rPr>
              <a:t>lear themes, cross-cutting activities, communication with the public</a:t>
            </a:r>
            <a:endParaRPr lang="en-US" sz="2200" dirty="0">
              <a:solidFill>
                <a:srgbClr val="FFFF00"/>
              </a:solidFill>
            </a:endParaRPr>
          </a:p>
          <a:p>
            <a:pPr algn="just"/>
            <a:endParaRPr lang="en-US" sz="2200" dirty="0" smtClean="0">
              <a:solidFill>
                <a:srgbClr val="FFFF00"/>
              </a:solidFill>
            </a:endParaRPr>
          </a:p>
          <a:p>
            <a:pPr>
              <a:lnSpc>
                <a:spcPct val="110000"/>
              </a:lnSpc>
            </a:pPr>
            <a:r>
              <a:rPr lang="en-GB" sz="2800" b="1" i="1" dirty="0">
                <a:solidFill>
                  <a:srgbClr val="FFFF00"/>
                </a:solidFill>
              </a:rPr>
              <a:t>	</a:t>
            </a:r>
            <a:endParaRPr lang="en-GB" sz="2800" dirty="0">
              <a:solidFill>
                <a:srgbClr val="FFFF00"/>
              </a:solidFill>
            </a:endParaRPr>
          </a:p>
          <a:p>
            <a:pPr>
              <a:lnSpc>
                <a:spcPct val="110000"/>
              </a:lnSpc>
            </a:pPr>
            <a:r>
              <a:rPr lang="en-GB" sz="2800" b="1" i="1" dirty="0">
                <a:solidFill>
                  <a:srgbClr val="FFFF00"/>
                </a:solidFill>
              </a:rPr>
              <a:t>	</a:t>
            </a:r>
            <a:endParaRPr lang="en-GB" sz="2800" dirty="0">
              <a:solidFill>
                <a:srgbClr val="FFFF00"/>
              </a:solidFill>
            </a:endParaRPr>
          </a:p>
        </p:txBody>
      </p:sp>
    </p:spTree>
    <p:extLst>
      <p:ext uri="{BB962C8B-B14F-4D97-AF65-F5344CB8AC3E}">
        <p14:creationId xmlns:p14="http://schemas.microsoft.com/office/powerpoint/2010/main" xmlns="" val="4169151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7" name="Rectangle 4"/>
          <p:cNvSpPr>
            <a:spLocks noGrp="1" noChangeArrowheads="1"/>
          </p:cNvSpPr>
          <p:nvPr>
            <p:ph type="title"/>
          </p:nvPr>
        </p:nvSpPr>
        <p:spPr>
          <a:xfrm>
            <a:off x="276225" y="277813"/>
            <a:ext cx="8713788" cy="1008062"/>
          </a:xfrm>
        </p:spPr>
        <p:txBody>
          <a:bodyPr anchor="t">
            <a:normAutofit/>
          </a:bodyPr>
          <a:lstStyle/>
          <a:p>
            <a:pPr algn="l" eaLnBrk="1" hangingPunct="1"/>
            <a:r>
              <a:rPr lang="en-US" sz="3600" b="1" dirty="0" smtClean="0">
                <a:solidFill>
                  <a:srgbClr val="0070C0"/>
                </a:solidFill>
                <a:latin typeface="Arial" charset="0"/>
              </a:rPr>
              <a:t>Light has an inclusive identity for all</a:t>
            </a:r>
            <a:endParaRPr lang="en-US" sz="2800" b="1" dirty="0" smtClean="0">
              <a:solidFill>
                <a:srgbClr val="0070C0"/>
              </a:solidFill>
              <a:latin typeface="Arial" charset="0"/>
            </a:endParaRPr>
          </a:p>
        </p:txBody>
      </p:sp>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l="-1955" b="-46841"/>
          <a:stretch/>
        </p:blipFill>
        <p:spPr bwMode="auto">
          <a:xfrm>
            <a:off x="827584" y="3124021"/>
            <a:ext cx="1175387" cy="17290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2952837" y="1329905"/>
            <a:ext cx="4014477" cy="19509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Rectangle 10"/>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p:cNvSpPr txBox="1"/>
          <p:nvPr/>
        </p:nvSpPr>
        <p:spPr>
          <a:xfrm>
            <a:off x="569883" y="4541933"/>
            <a:ext cx="1846147" cy="1846659"/>
          </a:xfrm>
          <a:prstGeom prst="rect">
            <a:avLst/>
          </a:prstGeom>
          <a:noFill/>
        </p:spPr>
        <p:txBody>
          <a:bodyPr wrap="none" rtlCol="0">
            <a:spAutoFit/>
          </a:bodyPr>
          <a:lstStyle/>
          <a:p>
            <a:pPr algn="ctr"/>
            <a:r>
              <a:rPr lang="en-IE" sz="2400" dirty="0" smtClean="0"/>
              <a:t>Origin of Life</a:t>
            </a:r>
          </a:p>
          <a:p>
            <a:pPr algn="ctr"/>
            <a:r>
              <a:rPr lang="en-IE" sz="2400" dirty="0" smtClean="0"/>
              <a:t>Sustainability</a:t>
            </a:r>
          </a:p>
          <a:p>
            <a:pPr algn="ctr"/>
            <a:r>
              <a:rPr lang="en-IE" sz="2400" dirty="0" smtClean="0"/>
              <a:t>Culture</a:t>
            </a:r>
          </a:p>
          <a:p>
            <a:pPr algn="ctr"/>
            <a:r>
              <a:rPr lang="en-IE" sz="2400" dirty="0" smtClean="0"/>
              <a:t>Universal</a:t>
            </a:r>
          </a:p>
          <a:p>
            <a:pPr algn="ctr"/>
            <a:endParaRPr lang="en-IE" dirty="0"/>
          </a:p>
        </p:txBody>
      </p:sp>
      <p:pic>
        <p:nvPicPr>
          <p:cNvPr id="12" name="Picture 2"/>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b="-46841"/>
          <a:stretch/>
        </p:blipFill>
        <p:spPr bwMode="auto">
          <a:xfrm>
            <a:off x="3415897" y="3124021"/>
            <a:ext cx="1756228" cy="17290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r="-21863" b="-46841"/>
          <a:stretch/>
        </p:blipFill>
        <p:spPr bwMode="auto">
          <a:xfrm>
            <a:off x="6657827" y="3124021"/>
            <a:ext cx="1779850" cy="17290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p:cNvSpPr txBox="1"/>
          <p:nvPr/>
        </p:nvSpPr>
        <p:spPr>
          <a:xfrm>
            <a:off x="3577415" y="4509120"/>
            <a:ext cx="1802609" cy="1200329"/>
          </a:xfrm>
          <a:prstGeom prst="rect">
            <a:avLst/>
          </a:prstGeom>
          <a:noFill/>
        </p:spPr>
        <p:txBody>
          <a:bodyPr wrap="none" rtlCol="0">
            <a:spAutoFit/>
          </a:bodyPr>
          <a:lstStyle/>
          <a:p>
            <a:pPr algn="ctr"/>
            <a:r>
              <a:rPr lang="en-IE" sz="2400" dirty="0" smtClean="0"/>
              <a:t>Flags</a:t>
            </a:r>
          </a:p>
          <a:p>
            <a:pPr algn="ctr"/>
            <a:r>
              <a:rPr lang="en-IE" sz="2400" dirty="0" smtClean="0"/>
              <a:t>International</a:t>
            </a:r>
          </a:p>
          <a:p>
            <a:pPr algn="ctr"/>
            <a:r>
              <a:rPr lang="en-IE" sz="2400" dirty="0" smtClean="0"/>
              <a:t>Inclusive</a:t>
            </a:r>
            <a:endParaRPr lang="en-IE" sz="2400" dirty="0"/>
          </a:p>
        </p:txBody>
      </p:sp>
      <p:sp>
        <p:nvSpPr>
          <p:cNvPr id="15" name="TextBox 14"/>
          <p:cNvSpPr txBox="1"/>
          <p:nvPr/>
        </p:nvSpPr>
        <p:spPr>
          <a:xfrm>
            <a:off x="6129090" y="4509120"/>
            <a:ext cx="2475358" cy="1569660"/>
          </a:xfrm>
          <a:prstGeom prst="rect">
            <a:avLst/>
          </a:prstGeom>
          <a:noFill/>
        </p:spPr>
        <p:txBody>
          <a:bodyPr wrap="none" rtlCol="0">
            <a:spAutoFit/>
          </a:bodyPr>
          <a:lstStyle/>
          <a:p>
            <a:pPr algn="ctr"/>
            <a:r>
              <a:rPr lang="en-IE" sz="2400" dirty="0" smtClean="0"/>
              <a:t>Colour </a:t>
            </a:r>
          </a:p>
          <a:p>
            <a:pPr algn="ctr"/>
            <a:r>
              <a:rPr lang="en-IE" sz="2400" dirty="0" smtClean="0"/>
              <a:t>Spectrum, Science</a:t>
            </a:r>
          </a:p>
          <a:p>
            <a:pPr algn="ctr"/>
            <a:r>
              <a:rPr lang="en-IE" sz="2400" dirty="0" smtClean="0"/>
              <a:t>Art and Culture</a:t>
            </a:r>
          </a:p>
          <a:p>
            <a:pPr algn="ctr"/>
            <a:r>
              <a:rPr lang="en-IE" sz="2400" dirty="0" smtClean="0"/>
              <a:t>Education</a:t>
            </a:r>
          </a:p>
        </p:txBody>
      </p:sp>
    </p:spTree>
    <p:extLst>
      <p:ext uri="{BB962C8B-B14F-4D97-AF65-F5344CB8AC3E}">
        <p14:creationId xmlns:p14="http://schemas.microsoft.com/office/powerpoint/2010/main" xmlns="" val="8432764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3697</TotalTime>
  <Words>565</Words>
  <Application>Microsoft Office PowerPoint</Application>
  <PresentationFormat>Předvádění na obrazovce (4:3)</PresentationFormat>
  <Paragraphs>188</Paragraphs>
  <Slides>16</Slides>
  <Notes>4</Notes>
  <HiddenSlides>0</HiddenSlides>
  <MMClips>0</MMClips>
  <ScaleCrop>false</ScaleCrop>
  <HeadingPairs>
    <vt:vector size="4" baseType="variant">
      <vt:variant>
        <vt:lpstr>Motiv</vt:lpstr>
      </vt:variant>
      <vt:variant>
        <vt:i4>2</vt:i4>
      </vt:variant>
      <vt:variant>
        <vt:lpstr>Nadpisy snímků</vt:lpstr>
      </vt:variant>
      <vt:variant>
        <vt:i4>16</vt:i4>
      </vt:variant>
    </vt:vector>
  </HeadingPairs>
  <TitlesOfParts>
    <vt:vector size="18" baseType="lpstr">
      <vt:lpstr>Office Theme</vt:lpstr>
      <vt:lpstr>1_Office Theme</vt:lpstr>
      <vt:lpstr>The International Year of Light and Light-based Technologies 2015</vt:lpstr>
      <vt:lpstr>Background</vt:lpstr>
      <vt:lpstr>International Year of Light</vt:lpstr>
      <vt:lpstr>Overview and Aims </vt:lpstr>
      <vt:lpstr>Overview and Aims </vt:lpstr>
      <vt:lpstr>Overview and Aims </vt:lpstr>
      <vt:lpstr>100+ partners from 85 countries </vt:lpstr>
      <vt:lpstr>Opportunity for the future</vt:lpstr>
      <vt:lpstr>Light has an inclusive identity for all</vt:lpstr>
      <vt:lpstr>2015 celebrates major anniversaries</vt:lpstr>
      <vt:lpstr>Activities are very broad - science…</vt:lpstr>
      <vt:lpstr>… and more than science</vt:lpstr>
      <vt:lpstr>Cultural Heritage</vt:lpstr>
      <vt:lpstr>Natural connections with art</vt:lpstr>
      <vt:lpstr>Snímek 15</vt:lpstr>
      <vt:lpstr>Conclusions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Dudley</dc:creator>
  <cp:lastModifiedBy>Admin</cp:lastModifiedBy>
  <cp:revision>194</cp:revision>
  <dcterms:created xsi:type="dcterms:W3CDTF">2013-05-11T12:06:38Z</dcterms:created>
  <dcterms:modified xsi:type="dcterms:W3CDTF">2014-08-19T16:13:18Z</dcterms:modified>
</cp:coreProperties>
</file>